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2" r:id="rId2"/>
    <p:sldId id="271" r:id="rId3"/>
    <p:sldId id="274" r:id="rId4"/>
    <p:sldId id="275" r:id="rId5"/>
    <p:sldId id="276" r:id="rId6"/>
    <p:sldId id="277" r:id="rId7"/>
    <p:sldId id="278" r:id="rId8"/>
    <p:sldId id="279" r:id="rId9"/>
    <p:sldId id="280" r:id="rId10"/>
    <p:sldId id="281" r:id="rId11"/>
    <p:sldId id="282" r:id="rId12"/>
    <p:sldId id="283" r:id="rId13"/>
    <p:sldId id="284" r:id="rId14"/>
    <p:sldId id="285" r:id="rId15"/>
    <p:sldId id="292" r:id="rId16"/>
    <p:sldId id="286" r:id="rId17"/>
    <p:sldId id="287" r:id="rId18"/>
    <p:sldId id="288" r:id="rId19"/>
    <p:sldId id="294" r:id="rId20"/>
    <p:sldId id="289" r:id="rId21"/>
    <p:sldId id="290" r:id="rId22"/>
    <p:sldId id="291" r:id="rId23"/>
    <p:sldId id="293" r:id="rId24"/>
    <p:sldId id="273" r:id="rId25"/>
    <p:sldId id="258" r:id="rId26"/>
    <p:sldId id="265" r:id="rId27"/>
    <p:sldId id="266" r:id="rId28"/>
    <p:sldId id="267" r:id="rId29"/>
    <p:sldId id="268" r:id="rId30"/>
    <p:sldId id="269" r:id="rId31"/>
    <p:sldId id="256" r:id="rId32"/>
  </p:sldIdLst>
  <p:sldSz cx="9144000" cy="6858000" type="screen4x3"/>
  <p:notesSz cx="6802438" cy="9937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207" autoAdjust="0"/>
  </p:normalViewPr>
  <p:slideViewPr>
    <p:cSldViewPr snapToGrid="0" showGuides="1">
      <p:cViewPr varScale="1">
        <p:scale>
          <a:sx n="90" d="100"/>
          <a:sy n="90" d="100"/>
        </p:scale>
        <p:origin x="840" y="7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ha\Desktop\Zr_Hf\ion_pair\IonPair_o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Sheet9!$J$2:$J$161</c:f>
              <c:numCache>
                <c:formatCode>0.0</c:formatCode>
                <c:ptCount val="160"/>
                <c:pt idx="0">
                  <c:v>35.252219999999994</c:v>
                </c:pt>
                <c:pt idx="1">
                  <c:v>15.559550000000002</c:v>
                </c:pt>
                <c:pt idx="2">
                  <c:v>46.97693000000001</c:v>
                </c:pt>
                <c:pt idx="3">
                  <c:v>39.488589999999988</c:v>
                </c:pt>
                <c:pt idx="4">
                  <c:v>20.770479999999992</c:v>
                </c:pt>
                <c:pt idx="5">
                  <c:v>22.688260000000014</c:v>
                </c:pt>
                <c:pt idx="6">
                  <c:v>56.454879999999989</c:v>
                </c:pt>
                <c:pt idx="7">
                  <c:v>55.009020000000007</c:v>
                </c:pt>
                <c:pt idx="8">
                  <c:v>54.136239999999987</c:v>
                </c:pt>
                <c:pt idx="9">
                  <c:v>46.779499999999985</c:v>
                </c:pt>
                <c:pt idx="10">
                  <c:v>27.389639999999986</c:v>
                </c:pt>
                <c:pt idx="11">
                  <c:v>36.412740000000014</c:v>
                </c:pt>
                <c:pt idx="12">
                  <c:v>33.340739999999983</c:v>
                </c:pt>
                <c:pt idx="13">
                  <c:v>39.445539999999994</c:v>
                </c:pt>
                <c:pt idx="14">
                  <c:v>-10.426349999999985</c:v>
                </c:pt>
                <c:pt idx="15">
                  <c:v>49.904160000000005</c:v>
                </c:pt>
                <c:pt idx="16">
                  <c:v>32.135639999999995</c:v>
                </c:pt>
                <c:pt idx="17">
                  <c:v>47.454890000000006</c:v>
                </c:pt>
                <c:pt idx="18">
                  <c:v>20.279959999999988</c:v>
                </c:pt>
                <c:pt idx="19">
                  <c:v>60.441779999999994</c:v>
                </c:pt>
                <c:pt idx="20">
                  <c:v>37.917900000000003</c:v>
                </c:pt>
                <c:pt idx="21">
                  <c:v>21.211449999999985</c:v>
                </c:pt>
                <c:pt idx="22">
                  <c:v>5.6908200000000022</c:v>
                </c:pt>
                <c:pt idx="23">
                  <c:v>47.506310000000013</c:v>
                </c:pt>
                <c:pt idx="24">
                  <c:v>-6.6456799999999987</c:v>
                </c:pt>
                <c:pt idx="25">
                  <c:v>42.591210000000004</c:v>
                </c:pt>
                <c:pt idx="26">
                  <c:v>52.76427000000001</c:v>
                </c:pt>
                <c:pt idx="27">
                  <c:v>39.657420000000002</c:v>
                </c:pt>
                <c:pt idx="28">
                  <c:v>58.663189999999986</c:v>
                </c:pt>
                <c:pt idx="29">
                  <c:v>55.328329999999994</c:v>
                </c:pt>
                <c:pt idx="30">
                  <c:v>43.577789999999993</c:v>
                </c:pt>
                <c:pt idx="31">
                  <c:v>19.836150000000004</c:v>
                </c:pt>
                <c:pt idx="32">
                  <c:v>35.85790999999999</c:v>
                </c:pt>
                <c:pt idx="33">
                  <c:v>44.558729999999997</c:v>
                </c:pt>
                <c:pt idx="34">
                  <c:v>3.3441500000000133</c:v>
                </c:pt>
                <c:pt idx="35">
                  <c:v>15.818839999999994</c:v>
                </c:pt>
                <c:pt idx="36">
                  <c:v>34.268479999999983</c:v>
                </c:pt>
                <c:pt idx="37">
                  <c:v>48.13403000000001</c:v>
                </c:pt>
                <c:pt idx="38">
                  <c:v>51.629580000000018</c:v>
                </c:pt>
                <c:pt idx="39">
                  <c:v>57.908289999999994</c:v>
                </c:pt>
                <c:pt idx="40">
                  <c:v>79.171840000000003</c:v>
                </c:pt>
                <c:pt idx="41">
                  <c:v>92.560260000000014</c:v>
                </c:pt>
                <c:pt idx="42">
                  <c:v>95.582549999999998</c:v>
                </c:pt>
                <c:pt idx="43">
                  <c:v>86.784639999999996</c:v>
                </c:pt>
                <c:pt idx="44">
                  <c:v>91.885829999999999</c:v>
                </c:pt>
                <c:pt idx="45">
                  <c:v>86.262059999999991</c:v>
                </c:pt>
                <c:pt idx="46">
                  <c:v>97.552159999999986</c:v>
                </c:pt>
                <c:pt idx="47">
                  <c:v>93.220519999999993</c:v>
                </c:pt>
                <c:pt idx="48">
                  <c:v>93.26634</c:v>
                </c:pt>
                <c:pt idx="49">
                  <c:v>84.093959999999996</c:v>
                </c:pt>
                <c:pt idx="50">
                  <c:v>96.039220000000014</c:v>
                </c:pt>
                <c:pt idx="51">
                  <c:v>88.357079999999996</c:v>
                </c:pt>
                <c:pt idx="52">
                  <c:v>78.244979999999998</c:v>
                </c:pt>
                <c:pt idx="53">
                  <c:v>81.659710000000004</c:v>
                </c:pt>
                <c:pt idx="54">
                  <c:v>78.059409999999986</c:v>
                </c:pt>
                <c:pt idx="55">
                  <c:v>84.078549999999993</c:v>
                </c:pt>
                <c:pt idx="56">
                  <c:v>82.056870000000004</c:v>
                </c:pt>
                <c:pt idx="57">
                  <c:v>84.693239999999989</c:v>
                </c:pt>
                <c:pt idx="58">
                  <c:v>96.493489999999994</c:v>
                </c:pt>
                <c:pt idx="59">
                  <c:v>71.764740000000003</c:v>
                </c:pt>
                <c:pt idx="60">
                  <c:v>62.478589999999997</c:v>
                </c:pt>
                <c:pt idx="61">
                  <c:v>87.56044</c:v>
                </c:pt>
                <c:pt idx="62">
                  <c:v>66.311019999999999</c:v>
                </c:pt>
                <c:pt idx="63">
                  <c:v>65.517049999999998</c:v>
                </c:pt>
                <c:pt idx="64">
                  <c:v>61.356030000000004</c:v>
                </c:pt>
                <c:pt idx="65">
                  <c:v>62.905750000000012</c:v>
                </c:pt>
                <c:pt idx="66">
                  <c:v>67.271149999999992</c:v>
                </c:pt>
                <c:pt idx="67">
                  <c:v>56.286580000000001</c:v>
                </c:pt>
                <c:pt idx="68">
                  <c:v>67.24542000000001</c:v>
                </c:pt>
                <c:pt idx="69">
                  <c:v>66.77261</c:v>
                </c:pt>
                <c:pt idx="70">
                  <c:v>73.190870000000004</c:v>
                </c:pt>
                <c:pt idx="71">
                  <c:v>62.112520000000004</c:v>
                </c:pt>
                <c:pt idx="72">
                  <c:v>63.327100000000002</c:v>
                </c:pt>
                <c:pt idx="73">
                  <c:v>46.866820000000004</c:v>
                </c:pt>
                <c:pt idx="74">
                  <c:v>64.185860000000005</c:v>
                </c:pt>
                <c:pt idx="75">
                  <c:v>88.290049999999994</c:v>
                </c:pt>
                <c:pt idx="76">
                  <c:v>57.862440000000007</c:v>
                </c:pt>
                <c:pt idx="77">
                  <c:v>65.50179</c:v>
                </c:pt>
                <c:pt idx="78">
                  <c:v>43.514709999999994</c:v>
                </c:pt>
                <c:pt idx="79">
                  <c:v>52.894829999999999</c:v>
                </c:pt>
                <c:pt idx="80">
                  <c:v>-11.327699999999993</c:v>
                </c:pt>
                <c:pt idx="81">
                  <c:v>-7.5998799999999846</c:v>
                </c:pt>
                <c:pt idx="82">
                  <c:v>-1.6960599999999886</c:v>
                </c:pt>
                <c:pt idx="83">
                  <c:v>-5.1998399999999947</c:v>
                </c:pt>
                <c:pt idx="84">
                  <c:v>26.593490000000003</c:v>
                </c:pt>
                <c:pt idx="85">
                  <c:v>-3.5386400000000151</c:v>
                </c:pt>
                <c:pt idx="86">
                  <c:v>-1.3077199999999891</c:v>
                </c:pt>
                <c:pt idx="87">
                  <c:v>9.4169600000000173</c:v>
                </c:pt>
                <c:pt idx="88">
                  <c:v>2.8892799999999852</c:v>
                </c:pt>
                <c:pt idx="89">
                  <c:v>-9.4507600000000025</c:v>
                </c:pt>
                <c:pt idx="90">
                  <c:v>-18.647410000000008</c:v>
                </c:pt>
                <c:pt idx="91">
                  <c:v>2.7959799999999859</c:v>
                </c:pt>
                <c:pt idx="92">
                  <c:v>-3.1602100000000064</c:v>
                </c:pt>
                <c:pt idx="93">
                  <c:v>5.4873499999999922</c:v>
                </c:pt>
                <c:pt idx="94">
                  <c:v>-7.0704700000000003</c:v>
                </c:pt>
                <c:pt idx="95">
                  <c:v>-4.3069899999999848</c:v>
                </c:pt>
                <c:pt idx="96">
                  <c:v>-2.2383199999999874</c:v>
                </c:pt>
                <c:pt idx="97">
                  <c:v>5.5099199999999939</c:v>
                </c:pt>
                <c:pt idx="98">
                  <c:v>8.8995299999999986</c:v>
                </c:pt>
                <c:pt idx="99">
                  <c:v>1.4489400000000217</c:v>
                </c:pt>
                <c:pt idx="100">
                  <c:v>3.9256499999999903</c:v>
                </c:pt>
                <c:pt idx="101">
                  <c:v>-1.4449599999999805</c:v>
                </c:pt>
                <c:pt idx="102">
                  <c:v>29.852080000000001</c:v>
                </c:pt>
                <c:pt idx="103">
                  <c:v>-7.5375300000000038</c:v>
                </c:pt>
                <c:pt idx="104">
                  <c:v>-18.875259999999997</c:v>
                </c:pt>
                <c:pt idx="105">
                  <c:v>-9.6106299999999862</c:v>
                </c:pt>
                <c:pt idx="106">
                  <c:v>2.6484199999999873</c:v>
                </c:pt>
                <c:pt idx="107">
                  <c:v>-8.9083500000000129</c:v>
                </c:pt>
                <c:pt idx="108">
                  <c:v>-0.75772000000000617</c:v>
                </c:pt>
                <c:pt idx="109">
                  <c:v>36.203289999999981</c:v>
                </c:pt>
                <c:pt idx="110">
                  <c:v>11.833120000000008</c:v>
                </c:pt>
                <c:pt idx="111">
                  <c:v>51.741440000000011</c:v>
                </c:pt>
                <c:pt idx="112">
                  <c:v>-13.967579999999998</c:v>
                </c:pt>
                <c:pt idx="113">
                  <c:v>45.502400000000009</c:v>
                </c:pt>
                <c:pt idx="114">
                  <c:v>27.58780999999999</c:v>
                </c:pt>
                <c:pt idx="115">
                  <c:v>29.428100000000001</c:v>
                </c:pt>
                <c:pt idx="116">
                  <c:v>45.949470000000019</c:v>
                </c:pt>
                <c:pt idx="117">
                  <c:v>23.148110000000003</c:v>
                </c:pt>
                <c:pt idx="118">
                  <c:v>23.83766</c:v>
                </c:pt>
                <c:pt idx="119">
                  <c:v>49.348339999999993</c:v>
                </c:pt>
                <c:pt idx="120">
                  <c:v>-9.0879300000000001</c:v>
                </c:pt>
                <c:pt idx="121">
                  <c:v>-72.633030000000005</c:v>
                </c:pt>
                <c:pt idx="122">
                  <c:v>67.876180000000005</c:v>
                </c:pt>
                <c:pt idx="123">
                  <c:v>-9.0627400000000193</c:v>
                </c:pt>
                <c:pt idx="124">
                  <c:v>-61.376059999999995</c:v>
                </c:pt>
                <c:pt idx="125">
                  <c:v>-53.47014999999999</c:v>
                </c:pt>
                <c:pt idx="126">
                  <c:v>59.665230000000008</c:v>
                </c:pt>
                <c:pt idx="127">
                  <c:v>-48.851570000000009</c:v>
                </c:pt>
                <c:pt idx="128">
                  <c:v>-75.312190000000015</c:v>
                </c:pt>
                <c:pt idx="129">
                  <c:v>55.841099999999983</c:v>
                </c:pt>
                <c:pt idx="130">
                  <c:v>-78.311579999999992</c:v>
                </c:pt>
                <c:pt idx="131">
                  <c:v>-64.309960000000004</c:v>
                </c:pt>
                <c:pt idx="132">
                  <c:v>58.166420000000002</c:v>
                </c:pt>
                <c:pt idx="133">
                  <c:v>62.743880000000004</c:v>
                </c:pt>
                <c:pt idx="134">
                  <c:v>66.062069999999991</c:v>
                </c:pt>
                <c:pt idx="135">
                  <c:v>64.733779999999996</c:v>
                </c:pt>
                <c:pt idx="136">
                  <c:v>41.368080000000006</c:v>
                </c:pt>
                <c:pt idx="137">
                  <c:v>58.555509999999998</c:v>
                </c:pt>
                <c:pt idx="138">
                  <c:v>-0.85661000000001764</c:v>
                </c:pt>
                <c:pt idx="139">
                  <c:v>54.862040000000007</c:v>
                </c:pt>
                <c:pt idx="140">
                  <c:v>63.628219999999985</c:v>
                </c:pt>
                <c:pt idx="141">
                  <c:v>53.109170000000006</c:v>
                </c:pt>
                <c:pt idx="142">
                  <c:v>35.177949999999981</c:v>
                </c:pt>
                <c:pt idx="143">
                  <c:v>44.566570000000013</c:v>
                </c:pt>
                <c:pt idx="144">
                  <c:v>-53.659679999999994</c:v>
                </c:pt>
                <c:pt idx="145">
                  <c:v>39.111880000000014</c:v>
                </c:pt>
                <c:pt idx="146">
                  <c:v>58.269969999999986</c:v>
                </c:pt>
                <c:pt idx="147">
                  <c:v>48.940029999999993</c:v>
                </c:pt>
                <c:pt idx="148">
                  <c:v>67.408669999999987</c:v>
                </c:pt>
                <c:pt idx="149">
                  <c:v>47.962299999999999</c:v>
                </c:pt>
                <c:pt idx="150">
                  <c:v>41.789869999999993</c:v>
                </c:pt>
                <c:pt idx="151">
                  <c:v>39.366560000000007</c:v>
                </c:pt>
                <c:pt idx="152">
                  <c:v>-51.844950000000011</c:v>
                </c:pt>
                <c:pt idx="153">
                  <c:v>47.355759999999989</c:v>
                </c:pt>
                <c:pt idx="154">
                  <c:v>17.715319999999991</c:v>
                </c:pt>
                <c:pt idx="155">
                  <c:v>-30.357229999999987</c:v>
                </c:pt>
                <c:pt idx="156">
                  <c:v>34.64242999999999</c:v>
                </c:pt>
                <c:pt idx="157">
                  <c:v>-63.205919999999992</c:v>
                </c:pt>
                <c:pt idx="158">
                  <c:v>44.444320000000005</c:v>
                </c:pt>
                <c:pt idx="159">
                  <c:v>32.716700000000003</c:v>
                </c:pt>
              </c:numCache>
            </c:numRef>
          </c:val>
        </c:ser>
        <c:dLbls>
          <c:showLegendKey val="0"/>
          <c:showVal val="0"/>
          <c:showCatName val="0"/>
          <c:showSerName val="0"/>
          <c:showPercent val="0"/>
          <c:showBubbleSize val="0"/>
        </c:dLbls>
        <c:gapWidth val="219"/>
        <c:overlap val="-27"/>
        <c:axId val="120585696"/>
        <c:axId val="120589056"/>
      </c:barChart>
      <c:catAx>
        <c:axId val="120585696"/>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a:t>Structure index</a:t>
                </a:r>
              </a:p>
            </c:rich>
          </c:tx>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out"/>
        <c:minorTickMark val="cross"/>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0589056"/>
        <c:crosses val="autoZero"/>
        <c:auto val="1"/>
        <c:lblAlgn val="ctr"/>
        <c:lblOffset val="100"/>
        <c:tickLblSkip val="1"/>
        <c:tickMarkSkip val="1"/>
        <c:noMultiLvlLbl val="0"/>
      </c:catAx>
      <c:valAx>
        <c:axId val="120589056"/>
        <c:scaling>
          <c:orientation val="minMax"/>
          <c:max val="100"/>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dirty="0" smtClean="0"/>
                  <a:t>&lt;O-</a:t>
                </a:r>
                <a:r>
                  <a:rPr lang="en-US" sz="1200" dirty="0" err="1" smtClean="0"/>
                  <a:t>Zr</a:t>
                </a:r>
                <a:r>
                  <a:rPr lang="en-US" sz="1200" dirty="0" smtClean="0"/>
                  <a:t>-O - &lt;N-</a:t>
                </a:r>
                <a:r>
                  <a:rPr lang="en-US" sz="1200" dirty="0" err="1" smtClean="0"/>
                  <a:t>Zr</a:t>
                </a:r>
                <a:r>
                  <a:rPr lang="en-US" sz="1200" dirty="0" smtClean="0"/>
                  <a:t>-N</a:t>
                </a:r>
                <a:br>
                  <a:rPr lang="en-US" sz="1200" dirty="0" smtClean="0"/>
                </a:br>
                <a:r>
                  <a:rPr lang="en-US" sz="1200" dirty="0" smtClean="0"/>
                  <a:t>Angle </a:t>
                </a:r>
                <a:r>
                  <a:rPr lang="en-US" sz="1200" dirty="0"/>
                  <a:t>(°)</a:t>
                </a:r>
              </a:p>
            </c:rich>
          </c:tx>
          <c:layout>
            <c:manualLayout>
              <c:xMode val="edge"/>
              <c:yMode val="edge"/>
              <c:x val="0"/>
              <c:y val="0.3962524868132203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05856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5" Type="http://schemas.openxmlformats.org/officeDocument/2006/relationships/image" Target="../media/image18.emf"/><Relationship Id="rId4"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7723" cy="498614"/>
          </a:xfrm>
          <a:prstGeom prst="rect">
            <a:avLst/>
          </a:prstGeom>
        </p:spPr>
        <p:txBody>
          <a:bodyPr vert="horz" lIns="91512" tIns="45756" rIns="91512" bIns="45756" rtlCol="0"/>
          <a:lstStyle>
            <a:lvl1pPr algn="l">
              <a:defRPr sz="1200"/>
            </a:lvl1pPr>
          </a:lstStyle>
          <a:p>
            <a:endParaRPr lang="en-US"/>
          </a:p>
        </p:txBody>
      </p:sp>
      <p:sp>
        <p:nvSpPr>
          <p:cNvPr id="3" name="Date Placeholder 2"/>
          <p:cNvSpPr>
            <a:spLocks noGrp="1"/>
          </p:cNvSpPr>
          <p:nvPr>
            <p:ph type="dt" idx="1"/>
          </p:nvPr>
        </p:nvSpPr>
        <p:spPr>
          <a:xfrm>
            <a:off x="3853142" y="0"/>
            <a:ext cx="2947723" cy="498614"/>
          </a:xfrm>
          <a:prstGeom prst="rect">
            <a:avLst/>
          </a:prstGeom>
        </p:spPr>
        <p:txBody>
          <a:bodyPr vert="horz" lIns="91512" tIns="45756" rIns="91512" bIns="45756" rtlCol="0"/>
          <a:lstStyle>
            <a:lvl1pPr algn="r">
              <a:defRPr sz="1200"/>
            </a:lvl1pPr>
          </a:lstStyle>
          <a:p>
            <a:fld id="{135D2708-319F-4A82-8AFE-F2FEF56D5C09}" type="datetimeFigureOut">
              <a:rPr lang="en-US" smtClean="0"/>
              <a:t>02/16/2018</a:t>
            </a:fld>
            <a:endParaRPr lang="en-US"/>
          </a:p>
        </p:txBody>
      </p:sp>
      <p:sp>
        <p:nvSpPr>
          <p:cNvPr id="4" name="Slide Image Placeholder 3"/>
          <p:cNvSpPr>
            <a:spLocks noGrp="1" noRot="1" noChangeAspect="1"/>
          </p:cNvSpPr>
          <p:nvPr>
            <p:ph type="sldImg" idx="2"/>
          </p:nvPr>
        </p:nvSpPr>
        <p:spPr>
          <a:xfrm>
            <a:off x="1166813" y="1243013"/>
            <a:ext cx="4468812" cy="3352800"/>
          </a:xfrm>
          <a:prstGeom prst="rect">
            <a:avLst/>
          </a:prstGeom>
          <a:noFill/>
          <a:ln w="12700">
            <a:solidFill>
              <a:prstClr val="black"/>
            </a:solidFill>
          </a:ln>
        </p:spPr>
        <p:txBody>
          <a:bodyPr vert="horz" lIns="91512" tIns="45756" rIns="91512" bIns="45756" rtlCol="0" anchor="ctr"/>
          <a:lstStyle/>
          <a:p>
            <a:endParaRPr lang="en-US"/>
          </a:p>
        </p:txBody>
      </p:sp>
      <p:sp>
        <p:nvSpPr>
          <p:cNvPr id="5" name="Notes Placeholder 4"/>
          <p:cNvSpPr>
            <a:spLocks noGrp="1"/>
          </p:cNvSpPr>
          <p:nvPr>
            <p:ph type="body" sz="quarter" idx="3"/>
          </p:nvPr>
        </p:nvSpPr>
        <p:spPr>
          <a:xfrm>
            <a:off x="680245" y="4782543"/>
            <a:ext cx="5441950" cy="3912989"/>
          </a:xfrm>
          <a:prstGeom prst="rect">
            <a:avLst/>
          </a:prstGeom>
        </p:spPr>
        <p:txBody>
          <a:bodyPr vert="horz" lIns="91512" tIns="45756" rIns="91512" bIns="457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9140"/>
            <a:ext cx="2947723" cy="498613"/>
          </a:xfrm>
          <a:prstGeom prst="rect">
            <a:avLst/>
          </a:prstGeom>
        </p:spPr>
        <p:txBody>
          <a:bodyPr vert="horz" lIns="91512" tIns="45756" rIns="91512" bIns="45756" rtlCol="0" anchor="b"/>
          <a:lstStyle>
            <a:lvl1pPr algn="l">
              <a:defRPr sz="1200"/>
            </a:lvl1pPr>
          </a:lstStyle>
          <a:p>
            <a:endParaRPr lang="en-US"/>
          </a:p>
        </p:txBody>
      </p:sp>
      <p:sp>
        <p:nvSpPr>
          <p:cNvPr id="7" name="Slide Number Placeholder 6"/>
          <p:cNvSpPr>
            <a:spLocks noGrp="1"/>
          </p:cNvSpPr>
          <p:nvPr>
            <p:ph type="sldNum" sz="quarter" idx="5"/>
          </p:nvPr>
        </p:nvSpPr>
        <p:spPr>
          <a:xfrm>
            <a:off x="3853142" y="9439140"/>
            <a:ext cx="2947723" cy="498613"/>
          </a:xfrm>
          <a:prstGeom prst="rect">
            <a:avLst/>
          </a:prstGeom>
        </p:spPr>
        <p:txBody>
          <a:bodyPr vert="horz" lIns="91512" tIns="45756" rIns="91512" bIns="45756" rtlCol="0" anchor="b"/>
          <a:lstStyle>
            <a:lvl1pPr algn="r">
              <a:defRPr sz="1200"/>
            </a:lvl1pPr>
          </a:lstStyle>
          <a:p>
            <a:fld id="{843E8870-D769-4153-AD71-3626EDD6F6C5}" type="slidenum">
              <a:rPr lang="en-US" smtClean="0"/>
              <a:t>‹#›</a:t>
            </a:fld>
            <a:endParaRPr lang="en-US"/>
          </a:p>
        </p:txBody>
      </p:sp>
    </p:spTree>
    <p:extLst>
      <p:ext uri="{BB962C8B-B14F-4D97-AF65-F5344CB8AC3E}">
        <p14:creationId xmlns:p14="http://schemas.microsoft.com/office/powerpoint/2010/main" val="15269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68812" cy="3352800"/>
          </a:xfrm>
        </p:spPr>
      </p:sp>
      <p:sp>
        <p:nvSpPr>
          <p:cNvPr id="3" name="Notes Placeholder 2"/>
          <p:cNvSpPr>
            <a:spLocks noGrp="1"/>
          </p:cNvSpPr>
          <p:nvPr>
            <p:ph type="body" idx="1"/>
          </p:nvPr>
        </p:nvSpPr>
        <p:spPr/>
        <p:txBody>
          <a:bodyPr/>
          <a:lstStyle/>
          <a:p>
            <a:pPr defTabSz="916685">
              <a:defRPr/>
            </a:pPr>
            <a:r>
              <a:rPr lang="en-US" b="1" dirty="0"/>
              <a:t>Over the past few decades chemists have industrialized several efficient polymerization reactions for converting monomers into the polymers with a broad range of diverse properties.</a:t>
            </a:r>
            <a:r>
              <a:rPr lang="en-US" b="1" baseline="30000" dirty="0"/>
              <a:t> </a:t>
            </a:r>
            <a:r>
              <a:rPr lang="en-US" b="1" dirty="0"/>
              <a:t>These developments have been mainly attributed to understanding the various catalysts at a molecular level.</a:t>
            </a:r>
            <a:endParaRPr lang="en-US" b="1" dirty="0" smtClean="0"/>
          </a:p>
          <a:p>
            <a:pPr defTabSz="916685">
              <a:defRPr/>
            </a:pPr>
            <a:endParaRPr lang="en-US" dirty="0"/>
          </a:p>
        </p:txBody>
      </p:sp>
      <p:sp>
        <p:nvSpPr>
          <p:cNvPr id="4" name="Slide Number Placeholder 3"/>
          <p:cNvSpPr>
            <a:spLocks noGrp="1"/>
          </p:cNvSpPr>
          <p:nvPr>
            <p:ph type="sldNum" sz="quarter" idx="10"/>
          </p:nvPr>
        </p:nvSpPr>
        <p:spPr/>
        <p:txBody>
          <a:bodyPr/>
          <a:lstStyle/>
          <a:p>
            <a:fld id="{009B97FA-43CE-49D9-B9D9-79F238D74E51}" type="slidenum">
              <a:rPr lang="en-GB" smtClean="0"/>
              <a:t>2</a:t>
            </a:fld>
            <a:endParaRPr lang="en-GB"/>
          </a:p>
        </p:txBody>
      </p:sp>
    </p:spTree>
    <p:extLst>
      <p:ext uri="{BB962C8B-B14F-4D97-AF65-F5344CB8AC3E}">
        <p14:creationId xmlns:p14="http://schemas.microsoft.com/office/powerpoint/2010/main" val="3057524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131"/>
            <a:r>
              <a:rPr lang="en-US" dirty="0"/>
              <a:t>We have observed that the orientations of R</a:t>
            </a:r>
            <a:r>
              <a:rPr lang="en-US" baseline="-25000" dirty="0"/>
              <a:t>2</a:t>
            </a:r>
            <a:r>
              <a:rPr lang="en-US" dirty="0"/>
              <a:t> (i.e., </a:t>
            </a:r>
            <a:r>
              <a:rPr lang="en-US" i="1" dirty="0" err="1"/>
              <a:t>i</a:t>
            </a:r>
            <a:r>
              <a:rPr lang="en-US" dirty="0"/>
              <a:t>-Bu at the N atoms) groups can be different for a particular isomer. In general, three different orientations can be possible for two R</a:t>
            </a:r>
            <a:r>
              <a:rPr lang="en-US" baseline="-25000" dirty="0"/>
              <a:t>2</a:t>
            </a:r>
            <a:r>
              <a:rPr lang="en-US" dirty="0"/>
              <a:t> groups, </a:t>
            </a:r>
            <a:r>
              <a:rPr lang="en-US" dirty="0" err="1"/>
              <a:t>viz</a:t>
            </a:r>
            <a:r>
              <a:rPr lang="en-US" dirty="0"/>
              <a:t>, ‘up-up’, ‘up-down’, and ‘down-down’, as shown in Figure 4. In the case of ‘up-up’ both the R</a:t>
            </a:r>
            <a:r>
              <a:rPr lang="en-US" baseline="-25000" dirty="0"/>
              <a:t>2</a:t>
            </a:r>
            <a:r>
              <a:rPr lang="en-US" dirty="0"/>
              <a:t> groups are oriented towards Me-group; in ‘down-down’ case both the R</a:t>
            </a:r>
            <a:r>
              <a:rPr lang="en-US" baseline="-25000" dirty="0"/>
              <a:t>2</a:t>
            </a:r>
            <a:r>
              <a:rPr lang="en-US" dirty="0"/>
              <a:t> groups are in opposite to the Me-group, whereas in ‘up-down’ one R</a:t>
            </a:r>
            <a:r>
              <a:rPr lang="en-US" baseline="-25000" dirty="0"/>
              <a:t>2</a:t>
            </a:r>
            <a:r>
              <a:rPr lang="en-US" dirty="0"/>
              <a:t> group is oriented towards Me-group and the other one is opposite to the Me-group. Among the different conformations (as generated by M06/B1 optimization after MD simulation, see ‘Computational Details’ in Supporting Information), we have identified the most stable ‘up-up’, ‘up-down’, and ‘down-down’ conformations for each isomer. Indeed, among these three different orientations of R</a:t>
            </a:r>
            <a:r>
              <a:rPr lang="en-US" baseline="-25000" dirty="0"/>
              <a:t>2</a:t>
            </a:r>
            <a:r>
              <a:rPr lang="en-US" dirty="0"/>
              <a:t> groups for each isomer, one orientation is energetically the most stable and can be considered as the most preferable conformation for a particular isomer. We have witnessed that ‘up-down’ orientation is energetically the most preferred conformation for isomers </a:t>
            </a:r>
            <a:r>
              <a:rPr lang="en-US" b="1" dirty="0"/>
              <a:t>A</a:t>
            </a:r>
            <a:r>
              <a:rPr lang="en-US" dirty="0"/>
              <a:t> and </a:t>
            </a:r>
            <a:r>
              <a:rPr lang="en-US" b="1" dirty="0"/>
              <a:t>B</a:t>
            </a:r>
            <a:r>
              <a:rPr lang="en-US" dirty="0"/>
              <a:t>, whereas ‘up-up’ orientation is the most stable one for isomer </a:t>
            </a:r>
            <a:r>
              <a:rPr lang="en-US" b="1" dirty="0"/>
              <a:t>C</a:t>
            </a:r>
            <a:r>
              <a:rPr lang="en-US" dirty="0"/>
              <a:t>. Notably, isomer </a:t>
            </a:r>
            <a:r>
              <a:rPr lang="en-US" b="1" dirty="0"/>
              <a:t>A</a:t>
            </a:r>
            <a:r>
              <a:rPr lang="en-US" dirty="0"/>
              <a:t> can exist as a mixture in both ‘up-down’ and ‘down-down’ orientations, since the observed </a:t>
            </a:r>
            <a:r>
              <a:rPr lang="en-US" i="1" dirty="0"/>
              <a:t>G</a:t>
            </a:r>
            <a:r>
              <a:rPr lang="en-US" i="1" baseline="30000" dirty="0"/>
              <a:t>*</a:t>
            </a:r>
            <a:r>
              <a:rPr lang="en-US" dirty="0"/>
              <a:t> difference between the most stable ‘up-down’ (i.e., most preferred conformations) and ‘down-down’ structures is only 0.07 kcal/</a:t>
            </a:r>
            <a:r>
              <a:rPr lang="en-US" dirty="0" err="1"/>
              <a:t>mol</a:t>
            </a:r>
            <a:r>
              <a:rPr lang="en-US" dirty="0"/>
              <a:t> (see Table S6(a) in Supporting Information) at M06/B1 level of theory. Another important aspect is that among all the quantum mechanically optimized geometries, we have not found any ‘down-down’ orientation of the R</a:t>
            </a:r>
            <a:r>
              <a:rPr lang="en-US" baseline="-25000" dirty="0"/>
              <a:t>2</a:t>
            </a:r>
            <a:r>
              <a:rPr lang="en-US" dirty="0"/>
              <a:t> groups for isomer </a:t>
            </a:r>
            <a:r>
              <a:rPr lang="en-US" b="1" dirty="0"/>
              <a:t>C</a:t>
            </a:r>
            <a:r>
              <a:rPr lang="en-US" dirty="0"/>
              <a:t>. This is probably due to the fact that in the ‘down-down’ orientation, because of the steric repulsion between R and R</a:t>
            </a:r>
            <a:r>
              <a:rPr lang="en-US" baseline="-25000" dirty="0"/>
              <a:t>2</a:t>
            </a:r>
            <a:r>
              <a:rPr lang="en-US" dirty="0"/>
              <a:t> groups, two bulky </a:t>
            </a:r>
            <a:r>
              <a:rPr lang="en-US" i="1" dirty="0" err="1"/>
              <a:t>i</a:t>
            </a:r>
            <a:r>
              <a:rPr lang="en-US" dirty="0"/>
              <a:t>-Bu (R</a:t>
            </a:r>
            <a:r>
              <a:rPr lang="en-US" baseline="-25000" dirty="0"/>
              <a:t>2</a:t>
            </a:r>
            <a:r>
              <a:rPr lang="en-US" dirty="0"/>
              <a:t>) groups pull down the N atoms, which in turn makes N-</a:t>
            </a:r>
            <a:r>
              <a:rPr lang="en-US" dirty="0" err="1"/>
              <a:t>Zr</a:t>
            </a:r>
            <a:r>
              <a:rPr lang="en-US" dirty="0"/>
              <a:t>-N angle smaller than O-</a:t>
            </a:r>
            <a:r>
              <a:rPr lang="en-US" dirty="0" err="1"/>
              <a:t>Zr</a:t>
            </a:r>
            <a:r>
              <a:rPr lang="en-US" dirty="0"/>
              <a:t>-O angle. Therefore, the ‘down-down’ structure of isomer </a:t>
            </a:r>
            <a:r>
              <a:rPr lang="en-US" b="1" dirty="0"/>
              <a:t>C</a:t>
            </a:r>
            <a:r>
              <a:rPr lang="en-US" dirty="0"/>
              <a:t> is transforming to the ‘down-down’ structure of isomer </a:t>
            </a:r>
            <a:r>
              <a:rPr lang="en-US" b="1" dirty="0"/>
              <a:t>A</a:t>
            </a:r>
            <a:r>
              <a:rPr lang="en-US" dirty="0"/>
              <a:t>. As a result, we have not observed ‘down-down’ orientation of isomer </a:t>
            </a:r>
            <a:r>
              <a:rPr lang="en-US" b="1" dirty="0"/>
              <a:t>C</a:t>
            </a:r>
            <a:r>
              <a:rPr lang="en-US" dirty="0"/>
              <a:t> while performing QM optimization at M06/B1 level of theory. In order to understand the steric effect between R, and R</a:t>
            </a:r>
            <a:r>
              <a:rPr lang="en-US" baseline="-25000" dirty="0"/>
              <a:t>2</a:t>
            </a:r>
            <a:r>
              <a:rPr lang="en-US" dirty="0"/>
              <a:t> groups we have performed the restricted geometry optimizations for R = </a:t>
            </a:r>
            <a:r>
              <a:rPr lang="en-US" i="1" dirty="0"/>
              <a:t>t</a:t>
            </a:r>
            <a:r>
              <a:rPr lang="en-US" dirty="0"/>
              <a:t>-Bu or R = Me of the ‘down-down’ orientation at M06/B1 level of theory by restricting the N-</a:t>
            </a:r>
            <a:r>
              <a:rPr lang="en-US" dirty="0" err="1"/>
              <a:t>Zr</a:t>
            </a:r>
            <a:r>
              <a:rPr lang="en-US" dirty="0"/>
              <a:t>-N and O-</a:t>
            </a:r>
            <a:r>
              <a:rPr lang="en-US" dirty="0" err="1"/>
              <a:t>Zr</a:t>
            </a:r>
            <a:r>
              <a:rPr lang="en-US" dirty="0"/>
              <a:t>-O angles to be the same as those in isomer </a:t>
            </a:r>
            <a:r>
              <a:rPr lang="en-US" b="1" dirty="0"/>
              <a:t>C</a:t>
            </a:r>
            <a:r>
              <a:rPr lang="en-US" dirty="0"/>
              <a:t> (i.e. 156.6° and 139.9°, respectively, see Table S5 in Supporting Information). The restricted geometry (when R = </a:t>
            </a:r>
            <a:r>
              <a:rPr lang="en-US" i="1" dirty="0"/>
              <a:t>t</a:t>
            </a:r>
            <a:r>
              <a:rPr lang="en-US" dirty="0"/>
              <a:t>-Bu) indicates that there is an excessive deformation of the six-membered </a:t>
            </a:r>
            <a:r>
              <a:rPr lang="en-US" dirty="0" err="1"/>
              <a:t>zirconacycle</a:t>
            </a:r>
            <a:r>
              <a:rPr lang="en-US" dirty="0"/>
              <a:t>, accompanied by the steric crowding between R and R</a:t>
            </a:r>
            <a:r>
              <a:rPr lang="en-US" baseline="-25000" dirty="0"/>
              <a:t>2</a:t>
            </a:r>
            <a:r>
              <a:rPr lang="en-US" dirty="0"/>
              <a:t> groups (see Figure S7(a) in Supporting Information), which can be reduced by replacing ‘</a:t>
            </a:r>
            <a:r>
              <a:rPr lang="en-US" i="1" dirty="0"/>
              <a:t>t</a:t>
            </a:r>
            <a:r>
              <a:rPr lang="en-US" dirty="0"/>
              <a:t>-Bu’ group by ‘Me’ groups at R positions (see Figure S7(b)). It is our speculation that because of this steric crowding between R and R</a:t>
            </a:r>
            <a:r>
              <a:rPr lang="en-US" baseline="-25000" dirty="0"/>
              <a:t>2</a:t>
            </a:r>
            <a:r>
              <a:rPr lang="en-US" dirty="0"/>
              <a:t> groups, isomer </a:t>
            </a:r>
            <a:r>
              <a:rPr lang="en-US" b="1" dirty="0"/>
              <a:t>C </a:t>
            </a:r>
            <a:r>
              <a:rPr lang="en-US" dirty="0"/>
              <a:t>(if exists) is not able to convert into isomer </a:t>
            </a:r>
            <a:r>
              <a:rPr lang="en-US" b="1" dirty="0"/>
              <a:t>A</a:t>
            </a:r>
            <a:r>
              <a:rPr lang="en-US" dirty="0"/>
              <a:t> as these two groups are trying to stay apart from each other. This action clearly counteracts the observance of ‘up-up’ orientation for isomer </a:t>
            </a:r>
            <a:r>
              <a:rPr lang="en-US" b="1" dirty="0"/>
              <a:t>C</a:t>
            </a:r>
            <a:r>
              <a:rPr lang="en-US" dirty="0"/>
              <a:t> during the geometry optimization. It is also evident from previous studies that the presence of the sterically hindered group in R</a:t>
            </a:r>
            <a:r>
              <a:rPr lang="en-US" baseline="-25000" dirty="0"/>
              <a:t>2</a:t>
            </a:r>
            <a:r>
              <a:rPr lang="en-US" dirty="0"/>
              <a:t> positions favors </a:t>
            </a:r>
            <a:r>
              <a:rPr lang="en-US" i="1" dirty="0"/>
              <a:t>trans</a:t>
            </a:r>
            <a:r>
              <a:rPr lang="en-US" dirty="0"/>
              <a:t>-N/</a:t>
            </a:r>
            <a:r>
              <a:rPr lang="en-US" i="1" dirty="0"/>
              <a:t>cis</a:t>
            </a:r>
            <a:r>
              <a:rPr lang="en-US" dirty="0"/>
              <a:t>-O/</a:t>
            </a:r>
            <a:r>
              <a:rPr lang="en-US" i="1" dirty="0"/>
              <a:t>cis</a:t>
            </a:r>
            <a:r>
              <a:rPr lang="en-US" dirty="0"/>
              <a:t>-X isomer in the case of the neutral catalyst.</a:t>
            </a:r>
            <a:r>
              <a:rPr lang="en-US" baseline="30000" dirty="0"/>
              <a:t>3,8,9</a:t>
            </a:r>
            <a:r>
              <a:rPr lang="en-US" dirty="0"/>
              <a:t> Based on these observations, we have further investigated the effects of the substituent groups for the existence of different isomers, as discussed in the next subsection. </a:t>
            </a:r>
          </a:p>
          <a:p>
            <a:endParaRPr lang="en-US" dirty="0"/>
          </a:p>
        </p:txBody>
      </p:sp>
      <p:sp>
        <p:nvSpPr>
          <p:cNvPr id="4" name="Slide Number Placeholder 3"/>
          <p:cNvSpPr>
            <a:spLocks noGrp="1"/>
          </p:cNvSpPr>
          <p:nvPr>
            <p:ph type="sldNum" sz="quarter" idx="10"/>
          </p:nvPr>
        </p:nvSpPr>
        <p:spPr/>
        <p:txBody>
          <a:bodyPr/>
          <a:lstStyle/>
          <a:p>
            <a:fld id="{843E8870-D769-4153-AD71-3626EDD6F6C5}" type="slidenum">
              <a:rPr lang="en-US" smtClean="0"/>
              <a:t>11</a:t>
            </a:fld>
            <a:endParaRPr lang="en-US"/>
          </a:p>
        </p:txBody>
      </p:sp>
    </p:spTree>
    <p:extLst>
      <p:ext uri="{BB962C8B-B14F-4D97-AF65-F5344CB8AC3E}">
        <p14:creationId xmlns:p14="http://schemas.microsoft.com/office/powerpoint/2010/main" val="1596351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3.3. Effect of Stabilization of Isomers.</a:t>
            </a:r>
            <a:endParaRPr lang="en-US" dirty="0"/>
          </a:p>
          <a:p>
            <a:r>
              <a:rPr lang="en-US" dirty="0"/>
              <a:t>	In order to understand the reason for the existence of isomers </a:t>
            </a:r>
            <a:r>
              <a:rPr lang="en-US" b="1" dirty="0"/>
              <a:t>B</a:t>
            </a:r>
            <a:r>
              <a:rPr lang="en-US" dirty="0"/>
              <a:t> and </a:t>
            </a:r>
            <a:r>
              <a:rPr lang="en-US" b="1" dirty="0"/>
              <a:t>C</a:t>
            </a:r>
            <a:r>
              <a:rPr lang="en-US" dirty="0"/>
              <a:t>, we have computed several different </a:t>
            </a:r>
            <a:r>
              <a:rPr lang="en-US" dirty="0" err="1"/>
              <a:t>Zr</a:t>
            </a:r>
            <a:r>
              <a:rPr lang="en-US" dirty="0"/>
              <a:t>-cations as listed on Tables 3, 4, and 5. For these systems ((</a:t>
            </a:r>
            <a:r>
              <a:rPr lang="en-US" b="1" dirty="0"/>
              <a:t>iii</a:t>
            </a:r>
            <a:r>
              <a:rPr lang="en-US" dirty="0"/>
              <a:t>)-(</a:t>
            </a:r>
            <a:r>
              <a:rPr lang="en-US" b="1" dirty="0"/>
              <a:t>xvi</a:t>
            </a:r>
            <a:r>
              <a:rPr lang="en-US" dirty="0"/>
              <a:t>)), the substitutions on R, R</a:t>
            </a:r>
            <a:r>
              <a:rPr lang="en-US" baseline="-25000" dirty="0"/>
              <a:t>1</a:t>
            </a:r>
            <a:r>
              <a:rPr lang="en-US" dirty="0"/>
              <a:t>, and R</a:t>
            </a:r>
            <a:r>
              <a:rPr lang="en-US" baseline="-25000" dirty="0"/>
              <a:t>2</a:t>
            </a:r>
            <a:r>
              <a:rPr lang="en-US" dirty="0"/>
              <a:t> groups are mainly different from those in the </a:t>
            </a:r>
            <a:r>
              <a:rPr lang="en-US" dirty="0" err="1"/>
              <a:t>Zr</a:t>
            </a:r>
            <a:r>
              <a:rPr lang="en-US" dirty="0"/>
              <a:t>-cation (</a:t>
            </a:r>
            <a:r>
              <a:rPr lang="en-US" b="1" dirty="0" err="1"/>
              <a:t>i</a:t>
            </a:r>
            <a:r>
              <a:rPr lang="en-US" dirty="0"/>
              <a:t>). To keep the same orientation of the R, R</a:t>
            </a:r>
            <a:r>
              <a:rPr lang="en-US" baseline="-25000" dirty="0"/>
              <a:t>1</a:t>
            </a:r>
            <a:r>
              <a:rPr lang="en-US" dirty="0"/>
              <a:t>, and R</a:t>
            </a:r>
            <a:r>
              <a:rPr lang="en-US" baseline="-25000" dirty="0"/>
              <a:t>2</a:t>
            </a:r>
            <a:r>
              <a:rPr lang="en-US" dirty="0"/>
              <a:t> group, these systems are modified from the structure of the most stable conformation for the corresponding isomer of </a:t>
            </a:r>
            <a:r>
              <a:rPr lang="en-US" dirty="0" err="1"/>
              <a:t>Zr</a:t>
            </a:r>
            <a:r>
              <a:rPr lang="en-US" dirty="0"/>
              <a:t>-cation (</a:t>
            </a:r>
            <a:r>
              <a:rPr lang="en-US" b="1" dirty="0" err="1"/>
              <a:t>i</a:t>
            </a:r>
            <a:r>
              <a:rPr lang="en-US" dirty="0"/>
              <a:t>). The geometry optimization and vibrational frequency analysis were done at M06/B1 level of theory (see Figure S8 in Supporting Information).</a:t>
            </a:r>
          </a:p>
          <a:p>
            <a:r>
              <a:rPr lang="en-US" dirty="0"/>
              <a:t>	</a:t>
            </a:r>
            <a:r>
              <a:rPr lang="en-US" b="1" dirty="0"/>
              <a:t>Although the possibility of existence for isomer B is small in the case of cation (</a:t>
            </a:r>
            <a:r>
              <a:rPr lang="en-US" b="1" dirty="0" err="1"/>
              <a:t>i</a:t>
            </a:r>
            <a:r>
              <a:rPr lang="en-US" b="1" dirty="0"/>
              <a:t>) </a:t>
            </a:r>
            <a:r>
              <a:rPr lang="en-US" dirty="0"/>
              <a:t>(as discussed in subsection 3.2), we have considered cations (</a:t>
            </a:r>
            <a:r>
              <a:rPr lang="en-US" b="1" dirty="0"/>
              <a:t>ii</a:t>
            </a:r>
            <a:r>
              <a:rPr lang="en-US" dirty="0"/>
              <a:t>) and (</a:t>
            </a:r>
            <a:r>
              <a:rPr lang="en-US" b="1" dirty="0"/>
              <a:t>iii</a:t>
            </a:r>
            <a:r>
              <a:rPr lang="en-US" dirty="0"/>
              <a:t>) to investigate the origin for the existence of isomers </a:t>
            </a:r>
            <a:r>
              <a:rPr lang="en-US" b="1" dirty="0"/>
              <a:t>B</a:t>
            </a:r>
            <a:r>
              <a:rPr lang="en-US" dirty="0"/>
              <a:t> (see</a:t>
            </a:r>
            <a:r>
              <a:rPr lang="en-US" b="1" dirty="0"/>
              <a:t> </a:t>
            </a:r>
            <a:r>
              <a:rPr lang="en-US" dirty="0"/>
              <a:t>Table 3). System (</a:t>
            </a:r>
            <a:r>
              <a:rPr lang="en-US" b="1" dirty="0"/>
              <a:t>ii</a:t>
            </a:r>
            <a:r>
              <a:rPr lang="en-US" dirty="0"/>
              <a:t>) is the smallest unit in this ligand architecture, whereas (</a:t>
            </a:r>
            <a:r>
              <a:rPr lang="en-US" b="1" dirty="0"/>
              <a:t>iii</a:t>
            </a:r>
            <a:r>
              <a:rPr lang="en-US" dirty="0"/>
              <a:t>) is the smallest unit for the phenoxy-imine ligand. During geometry optimization at M06/B1 level of theory, we have observed only isomers </a:t>
            </a:r>
            <a:r>
              <a:rPr lang="en-US" b="1" dirty="0"/>
              <a:t>A</a:t>
            </a:r>
            <a:r>
              <a:rPr lang="en-US" dirty="0"/>
              <a:t> and </a:t>
            </a:r>
            <a:r>
              <a:rPr lang="en-US" b="1" dirty="0"/>
              <a:t>B</a:t>
            </a:r>
            <a:r>
              <a:rPr lang="en-US" dirty="0"/>
              <a:t>, whereas, isomer </a:t>
            </a:r>
            <a:r>
              <a:rPr lang="en-US" b="1" dirty="0"/>
              <a:t>C </a:t>
            </a:r>
            <a:r>
              <a:rPr lang="en-US" dirty="0"/>
              <a:t>is not found either of these two cases. Furthermore, the </a:t>
            </a:r>
            <a:r>
              <a:rPr lang="en-US" i="1" dirty="0"/>
              <a:t>G</a:t>
            </a:r>
            <a:r>
              <a:rPr lang="en-US" i="1" baseline="30000" dirty="0"/>
              <a:t>*</a:t>
            </a:r>
            <a:r>
              <a:rPr lang="en-US" dirty="0"/>
              <a:t> difference between these two isomers, </a:t>
            </a:r>
            <a:r>
              <a:rPr lang="en-US" b="1" dirty="0"/>
              <a:t>A</a:t>
            </a:r>
            <a:r>
              <a:rPr lang="en-US" dirty="0"/>
              <a:t>, and </a:t>
            </a:r>
            <a:r>
              <a:rPr lang="en-US" b="1" dirty="0"/>
              <a:t>B</a:t>
            </a:r>
            <a:r>
              <a:rPr lang="en-US" dirty="0"/>
              <a:t>, are only 1.74 and 1.42 kcal/</a:t>
            </a:r>
            <a:r>
              <a:rPr lang="en-US" dirty="0" err="1"/>
              <a:t>mol</a:t>
            </a:r>
            <a:r>
              <a:rPr lang="en-US" dirty="0"/>
              <a:t> for (</a:t>
            </a:r>
            <a:r>
              <a:rPr lang="en-US" b="1" dirty="0"/>
              <a:t>ii</a:t>
            </a:r>
            <a:r>
              <a:rPr lang="en-US" dirty="0"/>
              <a:t>), and (</a:t>
            </a:r>
            <a:r>
              <a:rPr lang="en-US" b="1" dirty="0"/>
              <a:t>iii</a:t>
            </a:r>
            <a:r>
              <a:rPr lang="en-US" dirty="0"/>
              <a:t>), respectively (see Table S7 in Supporting Information). It is a matter of course that in these two cases the presence of aforementioned five H-bonds cannot be formed (see Figure 3), since the H atoms responsible for those H-bonds are not present in (</a:t>
            </a:r>
            <a:r>
              <a:rPr lang="en-US" b="1" dirty="0"/>
              <a:t>ii</a:t>
            </a:r>
            <a:r>
              <a:rPr lang="en-US" dirty="0"/>
              <a:t>) or (</a:t>
            </a:r>
            <a:r>
              <a:rPr lang="en-US" b="1" dirty="0"/>
              <a:t>iii</a:t>
            </a:r>
            <a:r>
              <a:rPr lang="en-US" dirty="0"/>
              <a:t>). Therefore, the presence of H-bonds may not be the only reason for the stability of isomers </a:t>
            </a:r>
            <a:r>
              <a:rPr lang="en-US" b="1" dirty="0"/>
              <a:t>A</a:t>
            </a:r>
            <a:r>
              <a:rPr lang="en-US" dirty="0"/>
              <a:t> and </a:t>
            </a:r>
            <a:r>
              <a:rPr lang="en-US" b="1" dirty="0"/>
              <a:t>B</a:t>
            </a:r>
            <a:r>
              <a:rPr lang="en-US" dirty="0"/>
              <a:t>. It is probable that this kind of ligand architecture has the inherent property to exhibit both the isomers (i.e., </a:t>
            </a:r>
            <a:r>
              <a:rPr lang="en-US" b="1" dirty="0"/>
              <a:t>A</a:t>
            </a:r>
            <a:r>
              <a:rPr lang="en-US" dirty="0"/>
              <a:t>, and </a:t>
            </a:r>
            <a:r>
              <a:rPr lang="en-US" b="1" dirty="0"/>
              <a:t>B</a:t>
            </a:r>
            <a:r>
              <a:rPr lang="en-US" dirty="0"/>
              <a:t>). </a:t>
            </a:r>
          </a:p>
        </p:txBody>
      </p:sp>
      <p:sp>
        <p:nvSpPr>
          <p:cNvPr id="4" name="Slide Number Placeholder 3"/>
          <p:cNvSpPr>
            <a:spLocks noGrp="1"/>
          </p:cNvSpPr>
          <p:nvPr>
            <p:ph type="sldNum" sz="quarter" idx="10"/>
          </p:nvPr>
        </p:nvSpPr>
        <p:spPr/>
        <p:txBody>
          <a:bodyPr/>
          <a:lstStyle/>
          <a:p>
            <a:fld id="{843E8870-D769-4153-AD71-3626EDD6F6C5}" type="slidenum">
              <a:rPr lang="en-US" smtClean="0"/>
              <a:t>12</a:t>
            </a:fld>
            <a:endParaRPr lang="en-US"/>
          </a:p>
        </p:txBody>
      </p:sp>
    </p:spTree>
    <p:extLst>
      <p:ext uri="{BB962C8B-B14F-4D97-AF65-F5344CB8AC3E}">
        <p14:creationId xmlns:p14="http://schemas.microsoft.com/office/powerpoint/2010/main" val="23591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explore the origin of the existence of isomer C in the case of cation (</a:t>
            </a:r>
            <a:r>
              <a:rPr lang="en-US" b="1" dirty="0" err="1"/>
              <a:t>i</a:t>
            </a:r>
            <a:r>
              <a:rPr lang="en-US" b="1" dirty="0"/>
              <a:t>), we have computed only isomers A and C for 13 different cationic systems (see Table 4), starting from (iv) to (xvi). These systems have different substituents at O sides (i.e., at R, and R</a:t>
            </a:r>
            <a:r>
              <a:rPr lang="en-US" b="1" baseline="-25000" dirty="0"/>
              <a:t>1</a:t>
            </a:r>
            <a:r>
              <a:rPr lang="en-US" b="1" dirty="0"/>
              <a:t> positions) as well as at N sides (i.e., R</a:t>
            </a:r>
            <a:r>
              <a:rPr lang="en-US" b="1" baseline="-25000" dirty="0"/>
              <a:t>2</a:t>
            </a:r>
            <a:r>
              <a:rPr lang="en-US" b="1" dirty="0"/>
              <a:t> positions) from the </a:t>
            </a:r>
            <a:r>
              <a:rPr lang="en-US" b="1" dirty="0" err="1"/>
              <a:t>Zr</a:t>
            </a:r>
            <a:r>
              <a:rPr lang="en-US" b="1" dirty="0"/>
              <a:t>-cation (</a:t>
            </a:r>
            <a:r>
              <a:rPr lang="en-US" b="1" dirty="0" err="1"/>
              <a:t>i</a:t>
            </a:r>
            <a:r>
              <a:rPr lang="en-US" b="1" dirty="0"/>
              <a:t>). </a:t>
            </a:r>
            <a:r>
              <a:rPr lang="en-US" dirty="0"/>
              <a:t>While changing the substituents at O sides (i.e., at R and R</a:t>
            </a:r>
            <a:r>
              <a:rPr lang="en-US" baseline="-25000" dirty="0"/>
              <a:t>1</a:t>
            </a:r>
            <a:r>
              <a:rPr lang="en-US" dirty="0"/>
              <a:t> positions) we have kept the substituent at N sides the same as those in cation (</a:t>
            </a:r>
            <a:r>
              <a:rPr lang="en-US" b="1" dirty="0" err="1"/>
              <a:t>i</a:t>
            </a:r>
            <a:r>
              <a:rPr lang="en-US" dirty="0"/>
              <a:t>) (i.e., R</a:t>
            </a:r>
            <a:r>
              <a:rPr lang="en-US" baseline="-25000" dirty="0"/>
              <a:t>2</a:t>
            </a:r>
            <a:r>
              <a:rPr lang="en-US" dirty="0"/>
              <a:t>= </a:t>
            </a:r>
            <a:r>
              <a:rPr lang="en-US" i="1" dirty="0" err="1"/>
              <a:t>i</a:t>
            </a:r>
            <a:r>
              <a:rPr lang="en-US" dirty="0"/>
              <a:t>-Bu) and, once we have changed the substituents at N sides (i.e., R</a:t>
            </a:r>
            <a:r>
              <a:rPr lang="en-US" baseline="-25000" dirty="0"/>
              <a:t>2</a:t>
            </a:r>
            <a:r>
              <a:rPr lang="en-US" dirty="0"/>
              <a:t> positions), then R and R</a:t>
            </a:r>
            <a:r>
              <a:rPr lang="en-US" baseline="-25000" dirty="0"/>
              <a:t>1</a:t>
            </a:r>
            <a:r>
              <a:rPr lang="en-US" dirty="0"/>
              <a:t> are </a:t>
            </a:r>
            <a:r>
              <a:rPr lang="en-US" i="1" dirty="0"/>
              <a:t>t</a:t>
            </a:r>
            <a:r>
              <a:rPr lang="en-US" dirty="0"/>
              <a:t>-Bu group. Apparently, it is delicate to differentiate between isomer </a:t>
            </a:r>
            <a:r>
              <a:rPr lang="en-US" b="1" dirty="0"/>
              <a:t>A</a:t>
            </a:r>
            <a:r>
              <a:rPr lang="en-US" dirty="0"/>
              <a:t> and </a:t>
            </a:r>
            <a:r>
              <a:rPr lang="en-US" b="1" dirty="0"/>
              <a:t>C </a:t>
            </a:r>
            <a:r>
              <a:rPr lang="en-US" dirty="0"/>
              <a:t>for some cations</a:t>
            </a:r>
            <a:r>
              <a:rPr lang="en-US" b="1" dirty="0"/>
              <a:t> </a:t>
            </a:r>
            <a:r>
              <a:rPr lang="en-US" dirty="0"/>
              <a:t>(see Figure S9 in Supporting Information). However, we have designated the structure as isomer </a:t>
            </a:r>
            <a:r>
              <a:rPr lang="en-US" b="1" dirty="0"/>
              <a:t>A</a:t>
            </a:r>
            <a:r>
              <a:rPr lang="en-US" dirty="0"/>
              <a:t> when O-</a:t>
            </a:r>
            <a:r>
              <a:rPr lang="en-US" dirty="0" err="1"/>
              <a:t>Zr</a:t>
            </a:r>
            <a:r>
              <a:rPr lang="en-US" dirty="0"/>
              <a:t>-O angle is larger than N-</a:t>
            </a:r>
            <a:r>
              <a:rPr lang="en-US" dirty="0" err="1"/>
              <a:t>Zr</a:t>
            </a:r>
            <a:r>
              <a:rPr lang="en-US" dirty="0"/>
              <a:t>-N angle, whereas as isomer </a:t>
            </a:r>
            <a:r>
              <a:rPr lang="en-US" b="1" dirty="0"/>
              <a:t>C</a:t>
            </a:r>
            <a:r>
              <a:rPr lang="en-US" dirty="0"/>
              <a:t> when N-</a:t>
            </a:r>
            <a:r>
              <a:rPr lang="en-US" dirty="0" err="1"/>
              <a:t>Zr</a:t>
            </a:r>
            <a:r>
              <a:rPr lang="en-US" dirty="0"/>
              <a:t>-N angle is larger than O-</a:t>
            </a:r>
            <a:r>
              <a:rPr lang="en-US" dirty="0" err="1"/>
              <a:t>Zr</a:t>
            </a:r>
            <a:r>
              <a:rPr lang="en-US" dirty="0"/>
              <a:t>-O angle. Systematic changing at R and R</a:t>
            </a:r>
            <a:r>
              <a:rPr lang="en-US" baseline="-25000" dirty="0"/>
              <a:t>1</a:t>
            </a:r>
            <a:r>
              <a:rPr lang="en-US" dirty="0"/>
              <a:t> positions from Me group (i.e., (</a:t>
            </a:r>
            <a:r>
              <a:rPr lang="en-US" b="1" dirty="0"/>
              <a:t>iv</a:t>
            </a:r>
            <a:r>
              <a:rPr lang="en-US" dirty="0"/>
              <a:t>)) to Et group (i.e., systems (</a:t>
            </a:r>
            <a:r>
              <a:rPr lang="en-US" b="1" dirty="0"/>
              <a:t>v</a:t>
            </a:r>
            <a:r>
              <a:rPr lang="en-US" dirty="0"/>
              <a:t>), (</a:t>
            </a:r>
            <a:r>
              <a:rPr lang="en-US" b="1" dirty="0"/>
              <a:t>vi</a:t>
            </a:r>
            <a:r>
              <a:rPr lang="en-US" dirty="0"/>
              <a:t>), and (</a:t>
            </a:r>
            <a:r>
              <a:rPr lang="en-US" b="1" dirty="0"/>
              <a:t>vii</a:t>
            </a:r>
            <a:r>
              <a:rPr lang="en-US" dirty="0"/>
              <a:t>)); and furthermore to </a:t>
            </a:r>
            <a:r>
              <a:rPr lang="en-US" i="1" dirty="0" err="1"/>
              <a:t>i</a:t>
            </a:r>
            <a:r>
              <a:rPr lang="en-US" dirty="0" err="1"/>
              <a:t>-Pr</a:t>
            </a:r>
            <a:r>
              <a:rPr lang="en-US" dirty="0"/>
              <a:t> group (in the cases of (</a:t>
            </a:r>
            <a:r>
              <a:rPr lang="en-US" b="1" dirty="0"/>
              <a:t>viii</a:t>
            </a:r>
            <a:r>
              <a:rPr lang="en-US" dirty="0"/>
              <a:t>), (</a:t>
            </a:r>
            <a:r>
              <a:rPr lang="en-US" b="1" dirty="0"/>
              <a:t>ix</a:t>
            </a:r>
            <a:r>
              <a:rPr lang="en-US" dirty="0"/>
              <a:t>), and (</a:t>
            </a:r>
            <a:r>
              <a:rPr lang="en-US" b="1" dirty="0"/>
              <a:t>x</a:t>
            </a:r>
            <a:r>
              <a:rPr lang="en-US" dirty="0"/>
              <a:t>)), we have found isomer </a:t>
            </a:r>
            <a:r>
              <a:rPr lang="en-US" b="1" dirty="0"/>
              <a:t>C</a:t>
            </a:r>
            <a:r>
              <a:rPr lang="en-US" dirty="0"/>
              <a:t> only in the case of (</a:t>
            </a:r>
            <a:r>
              <a:rPr lang="en-US" b="1" dirty="0"/>
              <a:t>viii</a:t>
            </a:r>
            <a:r>
              <a:rPr lang="en-US" dirty="0"/>
              <a:t>)</a:t>
            </a:r>
            <a:r>
              <a:rPr lang="en-US" b="1" dirty="0"/>
              <a:t> </a:t>
            </a:r>
            <a:r>
              <a:rPr lang="en-US" dirty="0"/>
              <a:t>along with isomer </a:t>
            </a:r>
            <a:r>
              <a:rPr lang="en-US" b="1" dirty="0"/>
              <a:t>A</a:t>
            </a:r>
            <a:r>
              <a:rPr lang="en-US" dirty="0"/>
              <a:t>. It indicates that a bulky group may be required at R, and R</a:t>
            </a:r>
            <a:r>
              <a:rPr lang="en-US" baseline="-25000" dirty="0"/>
              <a:t>1</a:t>
            </a:r>
            <a:r>
              <a:rPr lang="en-US" dirty="0"/>
              <a:t> positions, in order to observe isomer </a:t>
            </a:r>
            <a:r>
              <a:rPr lang="en-US" b="1" dirty="0"/>
              <a:t>C</a:t>
            </a:r>
            <a:r>
              <a:rPr lang="en-US" dirty="0"/>
              <a:t>. More interestingly, cations (</a:t>
            </a:r>
            <a:r>
              <a:rPr lang="en-US" b="1" dirty="0"/>
              <a:t>ix</a:t>
            </a:r>
            <a:r>
              <a:rPr lang="en-US" dirty="0"/>
              <a:t>) and (</a:t>
            </a:r>
            <a:r>
              <a:rPr lang="en-US" b="1" dirty="0"/>
              <a:t>x</a:t>
            </a:r>
            <a:r>
              <a:rPr lang="en-US" dirty="0"/>
              <a:t>) also have the same </a:t>
            </a:r>
            <a:r>
              <a:rPr lang="en-US" i="1" dirty="0" err="1"/>
              <a:t>i</a:t>
            </a:r>
            <a:r>
              <a:rPr lang="en-US" dirty="0" err="1"/>
              <a:t>-Pr</a:t>
            </a:r>
            <a:r>
              <a:rPr lang="en-US" dirty="0"/>
              <a:t> group at R and R</a:t>
            </a:r>
            <a:r>
              <a:rPr lang="en-US" baseline="-25000" dirty="0"/>
              <a:t>1</a:t>
            </a:r>
            <a:r>
              <a:rPr lang="en-US" dirty="0"/>
              <a:t> positions as (</a:t>
            </a:r>
            <a:r>
              <a:rPr lang="en-US" b="1" dirty="0"/>
              <a:t>viii</a:t>
            </a:r>
            <a:r>
              <a:rPr lang="en-US" dirty="0"/>
              <a:t>) does, but we have not observed isomer </a:t>
            </a:r>
            <a:r>
              <a:rPr lang="en-US" b="1" dirty="0"/>
              <a:t>C</a:t>
            </a:r>
            <a:r>
              <a:rPr lang="en-US" dirty="0"/>
              <a:t> during the QM geometry optimization process. From AIM plot (see Figure 5) of isomer </a:t>
            </a:r>
            <a:r>
              <a:rPr lang="en-US" b="1" dirty="0"/>
              <a:t>C</a:t>
            </a:r>
            <a:r>
              <a:rPr lang="en-US" dirty="0"/>
              <a:t> for (</a:t>
            </a:r>
            <a:r>
              <a:rPr lang="en-US" b="1" dirty="0"/>
              <a:t>viii)</a:t>
            </a:r>
            <a:r>
              <a:rPr lang="en-US" dirty="0"/>
              <a:t>, we have observed five H-bonds as we did for cation (</a:t>
            </a:r>
            <a:r>
              <a:rPr lang="en-US" b="1" dirty="0" err="1"/>
              <a:t>i</a:t>
            </a:r>
            <a:r>
              <a:rPr lang="en-US" dirty="0"/>
              <a:t>) case (see Figure 3). In the all other cases (i.e., (</a:t>
            </a:r>
            <a:r>
              <a:rPr lang="en-US" b="1" dirty="0"/>
              <a:t>iv</a:t>
            </a:r>
            <a:r>
              <a:rPr lang="en-US" dirty="0"/>
              <a:t>), (</a:t>
            </a:r>
            <a:r>
              <a:rPr lang="en-US" b="1" dirty="0"/>
              <a:t>v)</a:t>
            </a:r>
            <a:r>
              <a:rPr lang="en-US" dirty="0"/>
              <a:t>, (</a:t>
            </a:r>
            <a:r>
              <a:rPr lang="en-US" b="1" dirty="0"/>
              <a:t>vi)</a:t>
            </a:r>
            <a:r>
              <a:rPr lang="en-US" dirty="0"/>
              <a:t>, (</a:t>
            </a:r>
            <a:r>
              <a:rPr lang="en-US" b="1" dirty="0"/>
              <a:t>vii)</a:t>
            </a:r>
            <a:r>
              <a:rPr lang="en-US" dirty="0"/>
              <a:t>, (</a:t>
            </a:r>
            <a:r>
              <a:rPr lang="en-US" b="1" dirty="0"/>
              <a:t>ix</a:t>
            </a:r>
            <a:r>
              <a:rPr lang="en-US" dirty="0"/>
              <a:t>), and (</a:t>
            </a:r>
            <a:r>
              <a:rPr lang="en-US" b="1" dirty="0"/>
              <a:t>x)</a:t>
            </a:r>
            <a:r>
              <a:rPr lang="en-US" dirty="0"/>
              <a:t>), formation of H-bond(s) with O atom and the H atom of R group is not feasible as those H atoms are not present towards the O atom side. Therefore, it is clear that H-bonds could play a role in the stability of isomer </a:t>
            </a:r>
            <a:r>
              <a:rPr lang="en-US" b="1" dirty="0"/>
              <a:t>C</a:t>
            </a:r>
            <a:r>
              <a:rPr lang="en-US" dirty="0"/>
              <a:t>. While keeping R and R</a:t>
            </a:r>
            <a:r>
              <a:rPr lang="en-US" baseline="-25000" dirty="0"/>
              <a:t>2</a:t>
            </a:r>
            <a:r>
              <a:rPr lang="en-US" dirty="0"/>
              <a:t> groups fixed (i.e., R = </a:t>
            </a:r>
            <a:r>
              <a:rPr lang="en-US" i="1" dirty="0"/>
              <a:t>t</a:t>
            </a:r>
            <a:r>
              <a:rPr lang="en-US" dirty="0"/>
              <a:t>-Bu and R</a:t>
            </a:r>
            <a:r>
              <a:rPr lang="en-US" baseline="-25000" dirty="0"/>
              <a:t>2</a:t>
            </a:r>
            <a:r>
              <a:rPr lang="en-US" dirty="0"/>
              <a:t> = </a:t>
            </a:r>
            <a:r>
              <a:rPr lang="en-US" i="1" dirty="0" err="1"/>
              <a:t>i</a:t>
            </a:r>
            <a:r>
              <a:rPr lang="en-US" dirty="0"/>
              <a:t>-Bu), and varying the substituents at R</a:t>
            </a:r>
            <a:r>
              <a:rPr lang="en-US" baseline="-25000" dirty="0"/>
              <a:t>1</a:t>
            </a:r>
            <a:r>
              <a:rPr lang="en-US" dirty="0"/>
              <a:t> positions from H to Me group (i.e., cations (</a:t>
            </a:r>
            <a:r>
              <a:rPr lang="en-US" b="1" dirty="0"/>
              <a:t>xi</a:t>
            </a:r>
            <a:r>
              <a:rPr lang="en-US" dirty="0"/>
              <a:t>) and (</a:t>
            </a:r>
            <a:r>
              <a:rPr lang="en-US" b="1" dirty="0"/>
              <a:t>xii</a:t>
            </a:r>
            <a:r>
              <a:rPr lang="en-US" dirty="0"/>
              <a:t>)), we have also noticed the presence of isomer </a:t>
            </a:r>
            <a:r>
              <a:rPr lang="en-US" b="1" dirty="0"/>
              <a:t>C </a:t>
            </a:r>
            <a:r>
              <a:rPr lang="en-US" dirty="0"/>
              <a:t>along with </a:t>
            </a:r>
            <a:r>
              <a:rPr lang="en-US" b="1" dirty="0"/>
              <a:t>A</a:t>
            </a:r>
            <a:r>
              <a:rPr lang="en-US" dirty="0"/>
              <a:t>. The AIM plots of (</a:t>
            </a:r>
            <a:r>
              <a:rPr lang="en-US" b="1" dirty="0"/>
              <a:t>xi</a:t>
            </a:r>
            <a:r>
              <a:rPr lang="en-US" dirty="0"/>
              <a:t>) and (</a:t>
            </a:r>
            <a:r>
              <a:rPr lang="en-US" b="1" dirty="0"/>
              <a:t>xii</a:t>
            </a:r>
            <a:r>
              <a:rPr lang="en-US" dirty="0"/>
              <a:t>)) also indicate the presence of H-bonds between H atoms of </a:t>
            </a:r>
            <a:r>
              <a:rPr lang="en-US" i="1" dirty="0"/>
              <a:t>t</a:t>
            </a:r>
            <a:r>
              <a:rPr lang="en-US" dirty="0"/>
              <a:t>-Bu group, and O atoms (see Figure 5). These observations suggest that the substitutions at R</a:t>
            </a:r>
            <a:r>
              <a:rPr lang="en-US" baseline="-25000" dirty="0"/>
              <a:t>1</a:t>
            </a:r>
            <a:r>
              <a:rPr lang="en-US" dirty="0"/>
              <a:t> position do not play a role for the existence of isomer </a:t>
            </a:r>
            <a:r>
              <a:rPr lang="en-US" b="1" dirty="0"/>
              <a:t>C</a:t>
            </a:r>
            <a:r>
              <a:rPr lang="en-US" dirty="0"/>
              <a:t>, but a bulky group at R positions is required for the observance of isomer </a:t>
            </a:r>
            <a:r>
              <a:rPr lang="en-US" b="1" dirty="0"/>
              <a:t>C</a:t>
            </a:r>
            <a:r>
              <a:rPr lang="en-US" dirty="0"/>
              <a:t>.</a:t>
            </a:r>
          </a:p>
          <a:p>
            <a:r>
              <a:rPr lang="en-US" dirty="0"/>
              <a:t>(</a:t>
            </a:r>
            <a:r>
              <a:rPr lang="en-US" b="1" dirty="0"/>
              <a:t>Table 4</a:t>
            </a:r>
            <a:r>
              <a:rPr lang="en-US" dirty="0"/>
              <a:t>: near here)</a:t>
            </a:r>
          </a:p>
          <a:p>
            <a:r>
              <a:rPr lang="en-US" dirty="0"/>
              <a:t>(</a:t>
            </a:r>
            <a:r>
              <a:rPr lang="en-US" b="1" dirty="0"/>
              <a:t>Figure 5</a:t>
            </a:r>
            <a:r>
              <a:rPr lang="en-US" dirty="0"/>
              <a:t>: near here)</a:t>
            </a:r>
          </a:p>
          <a:p>
            <a:r>
              <a:rPr lang="en-US" dirty="0"/>
              <a:t>	</a:t>
            </a:r>
          </a:p>
          <a:p>
            <a:endParaRPr lang="en-US" dirty="0"/>
          </a:p>
        </p:txBody>
      </p:sp>
      <p:sp>
        <p:nvSpPr>
          <p:cNvPr id="4" name="Slide Number Placeholder 3"/>
          <p:cNvSpPr>
            <a:spLocks noGrp="1"/>
          </p:cNvSpPr>
          <p:nvPr>
            <p:ph type="sldNum" sz="quarter" idx="10"/>
          </p:nvPr>
        </p:nvSpPr>
        <p:spPr/>
        <p:txBody>
          <a:bodyPr/>
          <a:lstStyle/>
          <a:p>
            <a:fld id="{843E8870-D769-4153-AD71-3626EDD6F6C5}" type="slidenum">
              <a:rPr lang="en-US" smtClean="0"/>
              <a:t>13</a:t>
            </a:fld>
            <a:endParaRPr lang="en-US"/>
          </a:p>
        </p:txBody>
      </p:sp>
    </p:spTree>
    <p:extLst>
      <p:ext uri="{BB962C8B-B14F-4D97-AF65-F5344CB8AC3E}">
        <p14:creationId xmlns:p14="http://schemas.microsoft.com/office/powerpoint/2010/main" val="105025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changed the substitutions at N sides (i.e., at R</a:t>
            </a:r>
            <a:r>
              <a:rPr lang="en-US" baseline="-25000" dirty="0"/>
              <a:t>2</a:t>
            </a:r>
            <a:r>
              <a:rPr lang="en-US" dirty="0"/>
              <a:t> positions) from </a:t>
            </a:r>
            <a:r>
              <a:rPr lang="en-US" i="1" dirty="0"/>
              <a:t>n</a:t>
            </a:r>
            <a:r>
              <a:rPr lang="en-US" dirty="0"/>
              <a:t>-</a:t>
            </a:r>
            <a:r>
              <a:rPr lang="en-US" dirty="0" err="1"/>
              <a:t>Pr</a:t>
            </a:r>
            <a:r>
              <a:rPr lang="en-US" dirty="0"/>
              <a:t> to Et to Me groups, and finally to H atom by keeping R and R</a:t>
            </a:r>
            <a:r>
              <a:rPr lang="en-US" baseline="-25000" dirty="0"/>
              <a:t>1</a:t>
            </a:r>
            <a:r>
              <a:rPr lang="en-US" dirty="0"/>
              <a:t> groups to be </a:t>
            </a:r>
            <a:r>
              <a:rPr lang="en-US" i="1" dirty="0"/>
              <a:t>t</a:t>
            </a:r>
            <a:r>
              <a:rPr lang="en-US" dirty="0"/>
              <a:t>-Bu-group (i.e., cations (</a:t>
            </a:r>
            <a:r>
              <a:rPr lang="en-US" b="1" dirty="0"/>
              <a:t>xiii</a:t>
            </a:r>
            <a:r>
              <a:rPr lang="en-US" dirty="0"/>
              <a:t>)-(</a:t>
            </a:r>
            <a:r>
              <a:rPr lang="en-US" b="1" dirty="0"/>
              <a:t>xvi</a:t>
            </a:r>
            <a:r>
              <a:rPr lang="en-US" dirty="0"/>
              <a:t>), see Table 5), and performed QM optimizations in the cases of isomer </a:t>
            </a:r>
            <a:r>
              <a:rPr lang="en-US" b="1" dirty="0"/>
              <a:t>A</a:t>
            </a:r>
            <a:r>
              <a:rPr lang="en-US" dirty="0"/>
              <a:t> and </a:t>
            </a:r>
            <a:r>
              <a:rPr lang="en-US" b="1" dirty="0"/>
              <a:t>C</a:t>
            </a:r>
            <a:r>
              <a:rPr lang="en-US" dirty="0"/>
              <a:t>. Except for R</a:t>
            </a:r>
            <a:r>
              <a:rPr lang="en-US" baseline="-25000" dirty="0"/>
              <a:t>2</a:t>
            </a:r>
            <a:r>
              <a:rPr lang="en-US" dirty="0"/>
              <a:t>= H, we have found isomer </a:t>
            </a:r>
            <a:r>
              <a:rPr lang="en-US" b="1" dirty="0"/>
              <a:t>C</a:t>
            </a:r>
            <a:r>
              <a:rPr lang="en-US" dirty="0"/>
              <a:t> along with isomer </a:t>
            </a:r>
            <a:r>
              <a:rPr lang="en-US" b="1" dirty="0"/>
              <a:t>A</a:t>
            </a:r>
            <a:r>
              <a:rPr lang="en-US" dirty="0"/>
              <a:t>. In the case of R</a:t>
            </a:r>
            <a:r>
              <a:rPr lang="en-US" baseline="-25000" dirty="0"/>
              <a:t>2</a:t>
            </a:r>
            <a:r>
              <a:rPr lang="en-US" dirty="0"/>
              <a:t>=H (</a:t>
            </a:r>
            <a:r>
              <a:rPr lang="en-US" b="1" dirty="0"/>
              <a:t>xvi</a:t>
            </a:r>
            <a:r>
              <a:rPr lang="en-US" dirty="0"/>
              <a:t>) we have observed only isomer </a:t>
            </a:r>
            <a:r>
              <a:rPr lang="en-US" b="1" dirty="0"/>
              <a:t>A</a:t>
            </a:r>
            <a:r>
              <a:rPr lang="en-US" dirty="0"/>
              <a:t>. The AIM plots indicate the presence of four H-bonds in isomer </a:t>
            </a:r>
            <a:r>
              <a:rPr lang="en-US" b="1" dirty="0"/>
              <a:t>C</a:t>
            </a:r>
            <a:r>
              <a:rPr lang="en-US" dirty="0"/>
              <a:t> for cations (</a:t>
            </a:r>
            <a:r>
              <a:rPr lang="en-US" b="1" dirty="0"/>
              <a:t>xiii</a:t>
            </a:r>
            <a:r>
              <a:rPr lang="en-US" dirty="0"/>
              <a:t>), (</a:t>
            </a:r>
            <a:r>
              <a:rPr lang="en-US" b="1" dirty="0"/>
              <a:t>xiv</a:t>
            </a:r>
            <a:r>
              <a:rPr lang="en-US" dirty="0"/>
              <a:t>), and (</a:t>
            </a:r>
            <a:r>
              <a:rPr lang="en-US" b="1" dirty="0"/>
              <a:t>xv</a:t>
            </a:r>
            <a:r>
              <a:rPr lang="en-US" dirty="0"/>
              <a:t>) (see Figure 5). The H-bond between one of the R</a:t>
            </a:r>
            <a:r>
              <a:rPr lang="en-US" baseline="-25000" dirty="0"/>
              <a:t>2</a:t>
            </a:r>
            <a:r>
              <a:rPr lang="en-US" dirty="0"/>
              <a:t> group in N-side and O atom is not found in these cations</a:t>
            </a:r>
            <a:r>
              <a:rPr lang="en-US" i="1" dirty="0"/>
              <a:t>.</a:t>
            </a:r>
            <a:r>
              <a:rPr lang="en-US" b="1" dirty="0"/>
              <a:t> </a:t>
            </a:r>
            <a:r>
              <a:rPr lang="en-US" dirty="0"/>
              <a:t>Although this particular H-bond</a:t>
            </a:r>
            <a:r>
              <a:rPr lang="en-US" b="1" dirty="0"/>
              <a:t> </a:t>
            </a:r>
            <a:r>
              <a:rPr lang="en-US" dirty="0"/>
              <a:t>may not be important for the stability of isomer </a:t>
            </a:r>
            <a:r>
              <a:rPr lang="en-US" b="1" dirty="0"/>
              <a:t>C</a:t>
            </a:r>
            <a:r>
              <a:rPr lang="en-US" dirty="0"/>
              <a:t>, the other four H-bonds between O atom and the H atom of R group must be important for the observance of isomer </a:t>
            </a:r>
            <a:r>
              <a:rPr lang="en-US" b="1" dirty="0"/>
              <a:t>C</a:t>
            </a:r>
            <a:r>
              <a:rPr lang="en-US" dirty="0"/>
              <a:t>, and these four may lead to the stability of the structure.</a:t>
            </a:r>
            <a:r>
              <a:rPr lang="en-US" b="1" dirty="0"/>
              <a:t> </a:t>
            </a:r>
            <a:r>
              <a:rPr lang="en-US" dirty="0"/>
              <a:t>Moreover, the presence of a group, such as Me, Et, </a:t>
            </a:r>
            <a:r>
              <a:rPr lang="en-US" i="1" dirty="0"/>
              <a:t>n</a:t>
            </a:r>
            <a:r>
              <a:rPr lang="en-US" dirty="0"/>
              <a:t>-</a:t>
            </a:r>
            <a:r>
              <a:rPr lang="en-US" dirty="0" err="1"/>
              <a:t>Pr</a:t>
            </a:r>
            <a:r>
              <a:rPr lang="en-US" dirty="0"/>
              <a:t>, and </a:t>
            </a:r>
            <a:r>
              <a:rPr lang="en-US" i="1" dirty="0" err="1"/>
              <a:t>i</a:t>
            </a:r>
            <a:r>
              <a:rPr lang="en-US" dirty="0"/>
              <a:t>-Bu having a size to some extent, at R</a:t>
            </a:r>
            <a:r>
              <a:rPr lang="en-US" baseline="-25000" dirty="0"/>
              <a:t>2</a:t>
            </a:r>
            <a:r>
              <a:rPr lang="en-US" dirty="0"/>
              <a:t> positions is necessary in order to exist as isomer </a:t>
            </a:r>
            <a:r>
              <a:rPr lang="en-US" b="1" dirty="0"/>
              <a:t>C</a:t>
            </a:r>
            <a:r>
              <a:rPr lang="en-US" dirty="0"/>
              <a:t>. It is interesting to note that from the energetics (see Table S8 in Supporting Information), we have observed that (</a:t>
            </a:r>
            <a:r>
              <a:rPr lang="en-US" b="1" dirty="0"/>
              <a:t>xv</a:t>
            </a:r>
            <a:r>
              <a:rPr lang="en-US" dirty="0"/>
              <a:t>) (i.e., R</a:t>
            </a:r>
            <a:r>
              <a:rPr lang="en-US" baseline="-25000" dirty="0"/>
              <a:t>2</a:t>
            </a:r>
            <a:r>
              <a:rPr lang="en-US" dirty="0"/>
              <a:t> = Me) will predominantly exhibit isomer </a:t>
            </a:r>
            <a:r>
              <a:rPr lang="en-US" b="1" dirty="0"/>
              <a:t>C</a:t>
            </a:r>
            <a:r>
              <a:rPr lang="en-US" dirty="0"/>
              <a:t>, and that the probability of existence of isomer </a:t>
            </a:r>
            <a:r>
              <a:rPr lang="en-US" b="1" dirty="0"/>
              <a:t>A</a:t>
            </a:r>
            <a:r>
              <a:rPr lang="en-US" dirty="0"/>
              <a:t> increases in the order of Me &lt; Et &lt; </a:t>
            </a:r>
            <a:r>
              <a:rPr lang="en-US" i="1" dirty="0"/>
              <a:t>n</a:t>
            </a:r>
            <a:r>
              <a:rPr lang="en-US" dirty="0"/>
              <a:t>-</a:t>
            </a:r>
            <a:r>
              <a:rPr lang="en-US" dirty="0" err="1"/>
              <a:t>Pr</a:t>
            </a:r>
            <a:r>
              <a:rPr lang="en-US" dirty="0"/>
              <a:t> &lt; </a:t>
            </a:r>
            <a:r>
              <a:rPr lang="en-US" i="1" dirty="0" err="1"/>
              <a:t>i</a:t>
            </a:r>
            <a:r>
              <a:rPr lang="en-US" dirty="0"/>
              <a:t>-Bu, although it was previously</a:t>
            </a:r>
            <a:r>
              <a:rPr lang="en-US" baseline="30000" dirty="0"/>
              <a:t>3,8,9</a:t>
            </a:r>
            <a:r>
              <a:rPr lang="en-US" dirty="0"/>
              <a:t> observed that the presence of the sterically bulky group in R</a:t>
            </a:r>
            <a:r>
              <a:rPr lang="en-US" baseline="-25000" dirty="0"/>
              <a:t>2</a:t>
            </a:r>
            <a:r>
              <a:rPr lang="en-US" dirty="0"/>
              <a:t> positions favors </a:t>
            </a:r>
            <a:r>
              <a:rPr lang="en-US" i="1" dirty="0"/>
              <a:t>trans</a:t>
            </a:r>
            <a:r>
              <a:rPr lang="en-US" dirty="0"/>
              <a:t>-N/</a:t>
            </a:r>
            <a:r>
              <a:rPr lang="en-US" i="1" dirty="0"/>
              <a:t>cis</a:t>
            </a:r>
            <a:r>
              <a:rPr lang="en-US" dirty="0"/>
              <a:t>-O/</a:t>
            </a:r>
            <a:r>
              <a:rPr lang="en-US" i="1" dirty="0"/>
              <a:t>cis</a:t>
            </a:r>
            <a:r>
              <a:rPr lang="en-US" dirty="0"/>
              <a:t>-X. Moreover, we have observed isomer </a:t>
            </a:r>
            <a:r>
              <a:rPr lang="en-US" b="1" dirty="0"/>
              <a:t>A</a:t>
            </a:r>
            <a:r>
              <a:rPr lang="en-US" dirty="0"/>
              <a:t> rather than isomer </a:t>
            </a:r>
            <a:r>
              <a:rPr lang="en-US" b="1" dirty="0"/>
              <a:t>C</a:t>
            </a:r>
            <a:r>
              <a:rPr lang="en-US" dirty="0"/>
              <a:t> when R</a:t>
            </a:r>
            <a:r>
              <a:rPr lang="en-US" baseline="-25000" dirty="0"/>
              <a:t>2</a:t>
            </a:r>
            <a:r>
              <a:rPr lang="en-US" dirty="0"/>
              <a:t> groups are replaced by H atoms. It can be said, therefore, that the steric hindrance might not be only the reason for the relative stability of the isomers. </a:t>
            </a:r>
            <a:r>
              <a:rPr lang="en-US" b="1" dirty="0"/>
              <a:t>However, it is clear that</a:t>
            </a:r>
            <a:r>
              <a:rPr lang="en-US" dirty="0"/>
              <a:t> by changing the R</a:t>
            </a:r>
            <a:r>
              <a:rPr lang="en-US" baseline="-25000" dirty="0"/>
              <a:t>2</a:t>
            </a:r>
            <a:r>
              <a:rPr lang="en-US" dirty="0"/>
              <a:t> groups one can modulate multimodal to unimodal polymerization behavior of the </a:t>
            </a:r>
            <a:r>
              <a:rPr lang="en-US" dirty="0" err="1"/>
              <a:t>Zr</a:t>
            </a:r>
            <a:r>
              <a:rPr lang="en-US" dirty="0"/>
              <a:t>-FI-catalysts.</a:t>
            </a:r>
          </a:p>
        </p:txBody>
      </p:sp>
      <p:sp>
        <p:nvSpPr>
          <p:cNvPr id="4" name="Slide Number Placeholder 3"/>
          <p:cNvSpPr>
            <a:spLocks noGrp="1"/>
          </p:cNvSpPr>
          <p:nvPr>
            <p:ph type="sldNum" sz="quarter" idx="10"/>
          </p:nvPr>
        </p:nvSpPr>
        <p:spPr/>
        <p:txBody>
          <a:bodyPr/>
          <a:lstStyle/>
          <a:p>
            <a:fld id="{843E8870-D769-4153-AD71-3626EDD6F6C5}" type="slidenum">
              <a:rPr lang="en-US" smtClean="0"/>
              <a:t>15</a:t>
            </a:fld>
            <a:endParaRPr lang="en-US"/>
          </a:p>
        </p:txBody>
      </p:sp>
    </p:spTree>
    <p:extLst>
      <p:ext uri="{BB962C8B-B14F-4D97-AF65-F5344CB8AC3E}">
        <p14:creationId xmlns:p14="http://schemas.microsoft.com/office/powerpoint/2010/main" val="1868380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3.4 Interconversion between Different Structures of </a:t>
            </a:r>
            <a:r>
              <a:rPr lang="en-US" b="1" dirty="0" err="1"/>
              <a:t>Zr</a:t>
            </a:r>
            <a:r>
              <a:rPr lang="en-US" b="1" dirty="0"/>
              <a:t>-Cation (</a:t>
            </a:r>
            <a:r>
              <a:rPr lang="en-US" b="1" dirty="0" err="1"/>
              <a:t>i</a:t>
            </a:r>
            <a:r>
              <a:rPr lang="en-US" b="1" dirty="0"/>
              <a:t>) </a:t>
            </a:r>
            <a:endParaRPr lang="en-US" dirty="0"/>
          </a:p>
          <a:p>
            <a:r>
              <a:rPr lang="en-US" dirty="0"/>
              <a:t>	</a:t>
            </a:r>
            <a:r>
              <a:rPr lang="en-US" b="1" dirty="0"/>
              <a:t>We have continued to investigate the possibility of existence of isomer C (‘up-up’) along with isomer A  (‘up-down’) for </a:t>
            </a:r>
            <a:r>
              <a:rPr lang="en-US" b="1" dirty="0" err="1"/>
              <a:t>Zr</a:t>
            </a:r>
            <a:r>
              <a:rPr lang="en-US" b="1" dirty="0"/>
              <a:t>-cation (</a:t>
            </a:r>
            <a:r>
              <a:rPr lang="en-US" b="1" dirty="0" err="1"/>
              <a:t>i</a:t>
            </a:r>
            <a:r>
              <a:rPr lang="en-US" b="1" dirty="0"/>
              <a:t>), since the observed </a:t>
            </a:r>
            <a:r>
              <a:rPr lang="en-US" b="1" i="1" dirty="0"/>
              <a:t>G</a:t>
            </a:r>
            <a:r>
              <a:rPr lang="en-US" b="1" i="1" baseline="30000" dirty="0"/>
              <a:t>*</a:t>
            </a:r>
            <a:r>
              <a:rPr lang="en-US" b="1" dirty="0"/>
              <a:t> difference between isomer A and C is very small,</a:t>
            </a:r>
            <a:r>
              <a:rPr lang="en-US" dirty="0"/>
              <a:t> only 0.45 kcal/</a:t>
            </a:r>
            <a:r>
              <a:rPr lang="en-US" dirty="0" err="1"/>
              <a:t>mol</a:t>
            </a:r>
            <a:r>
              <a:rPr lang="en-US" dirty="0"/>
              <a:t>, in the solvent (i.e., heptane) at M06/B2 level of theory (Table 2). The free energy diagram in the solution for the transition between isomer</a:t>
            </a:r>
            <a:r>
              <a:rPr lang="en-US" b="1" dirty="0"/>
              <a:t> A</a:t>
            </a:r>
            <a:r>
              <a:rPr lang="en-US" dirty="0"/>
              <a:t> and</a:t>
            </a:r>
            <a:r>
              <a:rPr lang="en-US" b="1" dirty="0"/>
              <a:t> C</a:t>
            </a:r>
            <a:r>
              <a:rPr lang="en-US" dirty="0"/>
              <a:t> is shown in Figure 6, as calculated at M06/B2 level of theory (see Table S9, and Figure S10 in Supporting Information). As shown in Figure 6, it is clear that the interconversion from </a:t>
            </a:r>
            <a:r>
              <a:rPr lang="en-US" b="1" dirty="0"/>
              <a:t>A</a:t>
            </a:r>
            <a:r>
              <a:rPr lang="en-US" dirty="0"/>
              <a:t> to </a:t>
            </a:r>
            <a:r>
              <a:rPr lang="en-US" b="1" dirty="0"/>
              <a:t>C</a:t>
            </a:r>
            <a:r>
              <a:rPr lang="en-US" dirty="0"/>
              <a:t> may occur via two steps process, and that the first step is the interconversion from </a:t>
            </a:r>
            <a:r>
              <a:rPr lang="en-US" b="1" dirty="0"/>
              <a:t>A</a:t>
            </a:r>
            <a:r>
              <a:rPr lang="en-US" dirty="0"/>
              <a:t> to </a:t>
            </a:r>
            <a:r>
              <a:rPr lang="en-US" b="1" dirty="0"/>
              <a:t>C′</a:t>
            </a:r>
            <a:r>
              <a:rPr lang="en-US" dirty="0"/>
              <a:t> followed by that of </a:t>
            </a:r>
            <a:r>
              <a:rPr lang="en-US" b="1" dirty="0"/>
              <a:t>C′</a:t>
            </a:r>
            <a:r>
              <a:rPr lang="en-US" dirty="0"/>
              <a:t> to </a:t>
            </a:r>
            <a:r>
              <a:rPr lang="en-US" b="1" dirty="0"/>
              <a:t>C</a:t>
            </a:r>
            <a:r>
              <a:rPr lang="en-US" dirty="0"/>
              <a:t>. While the orientation of R</a:t>
            </a:r>
            <a:r>
              <a:rPr lang="en-US" baseline="-25000" dirty="0"/>
              <a:t>2</a:t>
            </a:r>
            <a:r>
              <a:rPr lang="en-US" dirty="0"/>
              <a:t> (</a:t>
            </a:r>
            <a:r>
              <a:rPr lang="en-US" i="1" dirty="0" err="1"/>
              <a:t>i</a:t>
            </a:r>
            <a:r>
              <a:rPr lang="en-US" dirty="0"/>
              <a:t>-Bu) groups is different between </a:t>
            </a:r>
            <a:r>
              <a:rPr lang="en-US" b="1" dirty="0"/>
              <a:t>C′</a:t>
            </a:r>
            <a:r>
              <a:rPr lang="en-US" dirty="0"/>
              <a:t> and</a:t>
            </a:r>
            <a:r>
              <a:rPr lang="en-US" b="1" dirty="0"/>
              <a:t> C</a:t>
            </a:r>
            <a:r>
              <a:rPr lang="en-US" dirty="0"/>
              <a:t>, the N-</a:t>
            </a:r>
            <a:r>
              <a:rPr lang="en-US" dirty="0" err="1"/>
              <a:t>Zr</a:t>
            </a:r>
            <a:r>
              <a:rPr lang="en-US" dirty="0"/>
              <a:t>-N angle is larger than the O-</a:t>
            </a:r>
            <a:r>
              <a:rPr lang="en-US" dirty="0" err="1"/>
              <a:t>Zr</a:t>
            </a:r>
            <a:r>
              <a:rPr lang="en-US" dirty="0"/>
              <a:t>-O one in </a:t>
            </a:r>
            <a:r>
              <a:rPr lang="en-US" b="1" dirty="0"/>
              <a:t>C′</a:t>
            </a:r>
            <a:r>
              <a:rPr lang="en-US" dirty="0"/>
              <a:t> as observed in </a:t>
            </a:r>
            <a:r>
              <a:rPr lang="en-US" b="1" dirty="0"/>
              <a:t>C</a:t>
            </a:r>
            <a:r>
              <a:rPr lang="en-US" dirty="0"/>
              <a:t>. Basically, the path from </a:t>
            </a:r>
            <a:r>
              <a:rPr lang="en-US" b="1" dirty="0"/>
              <a:t>C′ </a:t>
            </a:r>
            <a:r>
              <a:rPr lang="en-US" dirty="0"/>
              <a:t>to</a:t>
            </a:r>
            <a:r>
              <a:rPr lang="en-US" b="1" dirty="0"/>
              <a:t> C</a:t>
            </a:r>
            <a:r>
              <a:rPr lang="en-US" dirty="0"/>
              <a:t> is for the conformational change of isomer </a:t>
            </a:r>
            <a:r>
              <a:rPr lang="en-US" b="1" dirty="0"/>
              <a:t>C</a:t>
            </a:r>
            <a:r>
              <a:rPr lang="en-US" dirty="0"/>
              <a:t>. Figure 6 indicates that the mutual transition between isomer </a:t>
            </a:r>
            <a:r>
              <a:rPr lang="en-US" b="1" dirty="0"/>
              <a:t>A</a:t>
            </a:r>
            <a:r>
              <a:rPr lang="en-US" dirty="0"/>
              <a:t> and </a:t>
            </a:r>
            <a:r>
              <a:rPr lang="en-US" b="1" dirty="0"/>
              <a:t>C</a:t>
            </a:r>
            <a:r>
              <a:rPr lang="en-US" dirty="0"/>
              <a:t> for cation (</a:t>
            </a:r>
            <a:r>
              <a:rPr lang="en-US" b="1" dirty="0" err="1"/>
              <a:t>i</a:t>
            </a:r>
            <a:r>
              <a:rPr lang="en-US" dirty="0"/>
              <a:t>) could be possible since the activation energy barriers are only 7.03 and 6.38 kcal/mol. Thus, it might be possible to present both the isomers as a mixture in the solution.   </a:t>
            </a:r>
          </a:p>
          <a:p>
            <a:r>
              <a:rPr lang="en-US" dirty="0"/>
              <a:t>(</a:t>
            </a:r>
            <a:r>
              <a:rPr lang="en-US" b="1" dirty="0"/>
              <a:t>Figure 6</a:t>
            </a:r>
            <a:r>
              <a:rPr lang="en-US" dirty="0"/>
              <a:t>: near here)</a:t>
            </a:r>
          </a:p>
          <a:p>
            <a:r>
              <a:rPr lang="en-US" dirty="0"/>
              <a:t>	Further, we have studied the transition between two different orientations, i.e., ‘up-down’ and ‘down-down’, of isomer </a:t>
            </a:r>
            <a:r>
              <a:rPr lang="en-US" b="1" dirty="0"/>
              <a:t>A</a:t>
            </a:r>
            <a:r>
              <a:rPr lang="en-US" dirty="0"/>
              <a:t> by performing the TS calculations (see Figure S11 in Supporting Information), which have been performed at M06/B1 and M06/B2 levels of theory (as discussed in section 2: COMPUTATIONAL METHODOLOGY). The solvent effect is incorporated by single point calculations on those optimized geometries of M06/B2 level of theory (Table S10 in Supporting Information). The free energy diagram (see Figure S12 in Supporting Information) demonstrates that the activation energy barrier is only 8.77 kcal/</a:t>
            </a:r>
            <a:r>
              <a:rPr lang="en-US" dirty="0" err="1"/>
              <a:t>mol</a:t>
            </a:r>
            <a:r>
              <a:rPr lang="en-US" dirty="0"/>
              <a:t> between these two orientations. It is, therefore, plausible that the isomer </a:t>
            </a:r>
            <a:r>
              <a:rPr lang="en-US" b="1" dirty="0"/>
              <a:t>A</a:t>
            </a:r>
            <a:r>
              <a:rPr lang="en-US" dirty="0"/>
              <a:t> of cation (</a:t>
            </a:r>
            <a:r>
              <a:rPr lang="en-US" b="1" dirty="0" err="1"/>
              <a:t>i</a:t>
            </a:r>
            <a:r>
              <a:rPr lang="en-US" dirty="0"/>
              <a:t>) can be present in two different orientations, i.e., ‘up-down’ and ‘down-down’, along with isomer </a:t>
            </a:r>
            <a:r>
              <a:rPr lang="en-US" b="1" dirty="0"/>
              <a:t>C </a:t>
            </a:r>
            <a:r>
              <a:rPr lang="en-US" dirty="0"/>
              <a:t>(‘up-up’). </a:t>
            </a:r>
          </a:p>
        </p:txBody>
      </p:sp>
      <p:sp>
        <p:nvSpPr>
          <p:cNvPr id="4" name="Slide Number Placeholder 3"/>
          <p:cNvSpPr>
            <a:spLocks noGrp="1"/>
          </p:cNvSpPr>
          <p:nvPr>
            <p:ph type="sldNum" sz="quarter" idx="10"/>
          </p:nvPr>
        </p:nvSpPr>
        <p:spPr/>
        <p:txBody>
          <a:bodyPr/>
          <a:lstStyle/>
          <a:p>
            <a:fld id="{843E8870-D769-4153-AD71-3626EDD6F6C5}" type="slidenum">
              <a:rPr lang="en-US" smtClean="0"/>
              <a:t>16</a:t>
            </a:fld>
            <a:endParaRPr lang="en-US"/>
          </a:p>
        </p:txBody>
      </p:sp>
    </p:spTree>
    <p:extLst>
      <p:ext uri="{BB962C8B-B14F-4D97-AF65-F5344CB8AC3E}">
        <p14:creationId xmlns:p14="http://schemas.microsoft.com/office/powerpoint/2010/main" val="3400329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 CONCLUSIONS</a:t>
            </a:r>
            <a:endParaRPr lang="en-US" dirty="0"/>
          </a:p>
          <a:p>
            <a:r>
              <a:rPr lang="en-US" b="1" dirty="0"/>
              <a:t>We have computationally investigated the </a:t>
            </a:r>
            <a:r>
              <a:rPr lang="en-US" b="1" dirty="0" smtClean="0"/>
              <a:t>Most Stable Isomer of </a:t>
            </a:r>
            <a:r>
              <a:rPr lang="en-US" b="1" dirty="0"/>
              <a:t>zirconium </a:t>
            </a:r>
            <a:r>
              <a:rPr lang="en-US" b="1" dirty="0" err="1"/>
              <a:t>bis</a:t>
            </a:r>
            <a:r>
              <a:rPr lang="en-US" b="1" dirty="0"/>
              <a:t>(phenoxy-imine) catalyst </a:t>
            </a:r>
            <a:r>
              <a:rPr lang="en-US" dirty="0"/>
              <a:t>(</a:t>
            </a:r>
            <a:r>
              <a:rPr lang="en-US" b="1" dirty="0"/>
              <a:t>I</a:t>
            </a:r>
            <a:r>
              <a:rPr lang="en-US" dirty="0"/>
              <a:t>). The relative stabilities among these isomers of neutral </a:t>
            </a:r>
            <a:r>
              <a:rPr lang="en-US" dirty="0" err="1"/>
              <a:t>Zr</a:t>
            </a:r>
            <a:r>
              <a:rPr lang="en-US" dirty="0"/>
              <a:t>-catalyst have been assessed quantum mechanically. The results suggest that isomer </a:t>
            </a:r>
            <a:r>
              <a:rPr lang="en-US" b="1" dirty="0"/>
              <a:t>1</a:t>
            </a:r>
            <a:r>
              <a:rPr lang="en-US" dirty="0"/>
              <a:t> (</a:t>
            </a:r>
            <a:r>
              <a:rPr lang="en-US" i="1" dirty="0"/>
              <a:t>cis</a:t>
            </a:r>
            <a:r>
              <a:rPr lang="en-US" dirty="0"/>
              <a:t>-N/</a:t>
            </a:r>
            <a:r>
              <a:rPr lang="en-US" i="1" dirty="0"/>
              <a:t>trans</a:t>
            </a:r>
            <a:r>
              <a:rPr lang="en-US" dirty="0"/>
              <a:t>-O/</a:t>
            </a:r>
            <a:r>
              <a:rPr lang="en-US" i="1" dirty="0"/>
              <a:t>cis</a:t>
            </a:r>
            <a:r>
              <a:rPr lang="en-US" dirty="0"/>
              <a:t>-Me) is the most stable among the five isomers, being in accordance with the general theoretical and experimental observations of this kind of phenoxy-imine catalyst.</a:t>
            </a:r>
            <a:r>
              <a:rPr lang="en-US" baseline="30000" dirty="0"/>
              <a:t>3</a:t>
            </a:r>
            <a:r>
              <a:rPr lang="en-US" dirty="0"/>
              <a:t>  However, for the polymerization reaction, the active species is known to be the cationic form of </a:t>
            </a:r>
            <a:r>
              <a:rPr lang="en-US" dirty="0" err="1"/>
              <a:t>Zr</a:t>
            </a:r>
            <a:r>
              <a:rPr lang="en-US" dirty="0"/>
              <a:t>-catalyst rather than the neutral one.</a:t>
            </a:r>
            <a:r>
              <a:rPr lang="en-US" baseline="30000" dirty="0"/>
              <a:t>3</a:t>
            </a:r>
            <a:r>
              <a:rPr lang="en-US" dirty="0"/>
              <a:t> In general, </a:t>
            </a:r>
            <a:r>
              <a:rPr lang="en-US" dirty="0" err="1"/>
              <a:t>Zr</a:t>
            </a:r>
            <a:r>
              <a:rPr lang="en-US" dirty="0"/>
              <a:t>-cation can exist in three different isomers, </a:t>
            </a:r>
            <a:r>
              <a:rPr lang="en-US" dirty="0" err="1"/>
              <a:t>viz</a:t>
            </a:r>
            <a:r>
              <a:rPr lang="en-US" dirty="0"/>
              <a:t>, </a:t>
            </a:r>
            <a:r>
              <a:rPr lang="en-US" i="1" dirty="0"/>
              <a:t>cis</a:t>
            </a:r>
            <a:r>
              <a:rPr lang="en-US" dirty="0"/>
              <a:t>-N/</a:t>
            </a:r>
            <a:r>
              <a:rPr lang="en-US" i="1" dirty="0"/>
              <a:t>trans</a:t>
            </a:r>
            <a:r>
              <a:rPr lang="en-US" dirty="0"/>
              <a:t>-O (</a:t>
            </a:r>
            <a:r>
              <a:rPr lang="en-US" b="1" dirty="0"/>
              <a:t>A</a:t>
            </a:r>
            <a:r>
              <a:rPr lang="en-US" dirty="0"/>
              <a:t>), </a:t>
            </a:r>
            <a:r>
              <a:rPr lang="en-US" i="1" dirty="0"/>
              <a:t>cis</a:t>
            </a:r>
            <a:r>
              <a:rPr lang="en-US" dirty="0"/>
              <a:t>-N/</a:t>
            </a:r>
            <a:r>
              <a:rPr lang="en-US" i="1" dirty="0"/>
              <a:t>cis</a:t>
            </a:r>
            <a:r>
              <a:rPr lang="en-US" dirty="0"/>
              <a:t>-O (</a:t>
            </a:r>
            <a:r>
              <a:rPr lang="en-US" b="1" dirty="0"/>
              <a:t>B</a:t>
            </a:r>
            <a:r>
              <a:rPr lang="en-US" dirty="0"/>
              <a:t>), and </a:t>
            </a:r>
            <a:r>
              <a:rPr lang="en-US" i="1" dirty="0"/>
              <a:t>trans</a:t>
            </a:r>
            <a:r>
              <a:rPr lang="en-US" dirty="0"/>
              <a:t>-N/</a:t>
            </a:r>
            <a:r>
              <a:rPr lang="en-US" i="1" dirty="0"/>
              <a:t>cis</a:t>
            </a:r>
            <a:r>
              <a:rPr lang="en-US" dirty="0"/>
              <a:t>-O</a:t>
            </a:r>
            <a:r>
              <a:rPr lang="en-US" b="1" dirty="0"/>
              <a:t> </a:t>
            </a:r>
            <a:r>
              <a:rPr lang="en-US" dirty="0"/>
              <a:t>(</a:t>
            </a:r>
            <a:r>
              <a:rPr lang="en-US" b="1" dirty="0"/>
              <a:t>C</a:t>
            </a:r>
            <a:r>
              <a:rPr lang="en-US" dirty="0"/>
              <a:t>). The presence of flexible side groups (i.e., R, R</a:t>
            </a:r>
            <a:r>
              <a:rPr lang="en-US" baseline="-25000" dirty="0"/>
              <a:t>1</a:t>
            </a:r>
            <a:r>
              <a:rPr lang="en-US" dirty="0"/>
              <a:t>, and R</a:t>
            </a:r>
            <a:r>
              <a:rPr lang="en-US" baseline="-25000" dirty="0"/>
              <a:t>2</a:t>
            </a:r>
            <a:r>
              <a:rPr lang="en-US" dirty="0"/>
              <a:t>-groups) in the phenoxy-imine ligands makes the analysis more challenging in order to determine the most stable isomers. For the efficient and systematic modeling of different isomeric complexes, especially, for the cationic (</a:t>
            </a:r>
            <a:r>
              <a:rPr lang="en-US" b="1" dirty="0" err="1"/>
              <a:t>i</a:t>
            </a:r>
            <a:r>
              <a:rPr lang="en-US" dirty="0"/>
              <a:t>) isomers, we have generated altogether 80 different structures for each of the three cationic isomers by using MD simulations, and subsequently, QM geometry optimizations of these structures have been performed in order to obtain the most preferable conformation for each isomeric form. Comparing intensively the energetics among the most preferable conformations for the isomeric forms, it leads to a conclusion that isomers </a:t>
            </a:r>
            <a:r>
              <a:rPr lang="en-US" b="1" dirty="0"/>
              <a:t>A</a:t>
            </a:r>
            <a:r>
              <a:rPr lang="en-US" dirty="0"/>
              <a:t> and </a:t>
            </a:r>
            <a:r>
              <a:rPr lang="en-US" b="1" dirty="0"/>
              <a:t>C</a:t>
            </a:r>
            <a:r>
              <a:rPr lang="en-US" dirty="0"/>
              <a:t> are almost equivalent in energy. Moreover, the existing probability derived from the obtained free energy values suggests that the presence of isomer </a:t>
            </a:r>
            <a:r>
              <a:rPr lang="en-US" b="1" dirty="0"/>
              <a:t>B</a:t>
            </a:r>
            <a:r>
              <a:rPr lang="en-US" dirty="0"/>
              <a:t> is small, whereas that of isomer </a:t>
            </a:r>
            <a:r>
              <a:rPr lang="en-US" b="1" dirty="0"/>
              <a:t>C</a:t>
            </a:r>
            <a:r>
              <a:rPr lang="en-US" dirty="0"/>
              <a:t> is comparable with isomer </a:t>
            </a:r>
            <a:r>
              <a:rPr lang="en-US" b="1" dirty="0"/>
              <a:t>A</a:t>
            </a:r>
            <a:r>
              <a:rPr lang="en-US" dirty="0"/>
              <a:t>. The presence of bulky group at R</a:t>
            </a:r>
            <a:r>
              <a:rPr lang="en-US" baseline="-25000" dirty="0"/>
              <a:t>2</a:t>
            </a:r>
            <a:r>
              <a:rPr lang="en-US" dirty="0"/>
              <a:t> positions might be the reason for the existence of isomer </a:t>
            </a:r>
            <a:r>
              <a:rPr lang="en-US" b="1" dirty="0"/>
              <a:t>C</a:t>
            </a:r>
            <a:r>
              <a:rPr lang="en-US" dirty="0"/>
              <a:t> as observed in the case of cation (</a:t>
            </a:r>
            <a:r>
              <a:rPr lang="en-US" b="1" dirty="0" err="1"/>
              <a:t>i</a:t>
            </a:r>
            <a:r>
              <a:rPr lang="en-US" dirty="0"/>
              <a:t>). Even more, isomer </a:t>
            </a:r>
            <a:r>
              <a:rPr lang="en-US" b="1" dirty="0"/>
              <a:t>A</a:t>
            </a:r>
            <a:r>
              <a:rPr lang="en-US" dirty="0"/>
              <a:t> of cation (</a:t>
            </a:r>
            <a:r>
              <a:rPr lang="en-US" b="1" dirty="0" err="1"/>
              <a:t>i</a:t>
            </a:r>
            <a:r>
              <a:rPr lang="en-US" dirty="0"/>
              <a:t>) can be present in two different conformations in which the orientation of R</a:t>
            </a:r>
            <a:r>
              <a:rPr lang="en-US" baseline="-25000" dirty="0"/>
              <a:t>2</a:t>
            </a:r>
            <a:r>
              <a:rPr lang="en-US" dirty="0"/>
              <a:t> groups is altered. By varying the different substituents at R, R</a:t>
            </a:r>
            <a:r>
              <a:rPr lang="en-US" baseline="-25000" dirty="0"/>
              <a:t>1</a:t>
            </a:r>
            <a:r>
              <a:rPr lang="en-US" dirty="0"/>
              <a:t>, and R</a:t>
            </a:r>
            <a:r>
              <a:rPr lang="en-US" baseline="-25000" dirty="0"/>
              <a:t>2</a:t>
            </a:r>
            <a:r>
              <a:rPr lang="en-US" dirty="0"/>
              <a:t> positions, we have noticed that the presence of H-bonds could be required for the stability of isomer </a:t>
            </a:r>
            <a:r>
              <a:rPr lang="en-US" b="1" dirty="0"/>
              <a:t>C</a:t>
            </a:r>
            <a:r>
              <a:rPr lang="en-US" dirty="0"/>
              <a:t>. Furthermore, the transition state calculations also confirm that the </a:t>
            </a:r>
            <a:r>
              <a:rPr lang="en-US" dirty="0" err="1"/>
              <a:t>Zr</a:t>
            </a:r>
            <a:r>
              <a:rPr lang="en-US" dirty="0"/>
              <a:t>-cation (</a:t>
            </a:r>
            <a:r>
              <a:rPr lang="en-US" b="1" dirty="0" err="1"/>
              <a:t>i</a:t>
            </a:r>
            <a:r>
              <a:rPr lang="en-US" dirty="0"/>
              <a:t>) can exist as a mixture of both isomers </a:t>
            </a:r>
            <a:r>
              <a:rPr lang="en-US" b="1" dirty="0"/>
              <a:t>A</a:t>
            </a:r>
            <a:r>
              <a:rPr lang="en-US" dirty="0"/>
              <a:t> and </a:t>
            </a:r>
            <a:r>
              <a:rPr lang="en-US" b="1" dirty="0"/>
              <a:t>C</a:t>
            </a:r>
            <a:r>
              <a:rPr lang="en-US" dirty="0"/>
              <a:t>. In addition, we conjecture that </a:t>
            </a:r>
            <a:r>
              <a:rPr lang="en-US" dirty="0" err="1"/>
              <a:t>Zr</a:t>
            </a:r>
            <a:r>
              <a:rPr lang="en-US" dirty="0"/>
              <a:t>-cation (</a:t>
            </a:r>
            <a:r>
              <a:rPr lang="en-US" b="1" dirty="0" err="1"/>
              <a:t>i</a:t>
            </a:r>
            <a:r>
              <a:rPr lang="en-US" dirty="0"/>
              <a:t>) can be present in three different orientations, </a:t>
            </a:r>
            <a:r>
              <a:rPr lang="en-US" dirty="0" err="1"/>
              <a:t>viz</a:t>
            </a:r>
            <a:r>
              <a:rPr lang="en-US" dirty="0"/>
              <a:t>, two conformations of isomer </a:t>
            </a:r>
            <a:r>
              <a:rPr lang="en-US" b="1" dirty="0"/>
              <a:t>A</a:t>
            </a:r>
            <a:r>
              <a:rPr lang="en-US" dirty="0"/>
              <a:t> and one conformation of isomer </a:t>
            </a:r>
            <a:r>
              <a:rPr lang="en-US" b="1" dirty="0"/>
              <a:t>C</a:t>
            </a:r>
            <a:r>
              <a:rPr lang="en-US" dirty="0"/>
              <a:t>. As a consequence, it can be said that during the experimental investigation, this particular cation could also display the multimodal behavior, which could lead to the multimodal molecular weight distributions for the obtained polymers. However, by changing the substituents at R</a:t>
            </a:r>
            <a:r>
              <a:rPr lang="en-US" baseline="-25000" dirty="0"/>
              <a:t>2</a:t>
            </a:r>
            <a:r>
              <a:rPr lang="en-US" dirty="0"/>
              <a:t> positions one can modulate multimodal to unimodal polymerization behavior of the </a:t>
            </a:r>
            <a:r>
              <a:rPr lang="en-US" dirty="0" err="1"/>
              <a:t>Zr</a:t>
            </a:r>
            <a:r>
              <a:rPr lang="en-US" dirty="0"/>
              <a:t>-FI-catalysts. The results presented herein are expected to provide insight into the behaviors of this important FI-catalyst and could become a starting point for exploring the mechanistic pathway of the complicated polymerization reactions while using ‘Red Moon’ method</a:t>
            </a:r>
            <a:r>
              <a:rPr lang="en-US" baseline="30000" dirty="0"/>
              <a:t>34,35</a:t>
            </a:r>
            <a:r>
              <a:rPr lang="en-US" dirty="0"/>
              <a:t>, i.e., a hybrid MC/MD method.</a:t>
            </a:r>
          </a:p>
        </p:txBody>
      </p:sp>
      <p:sp>
        <p:nvSpPr>
          <p:cNvPr id="4" name="Slide Number Placeholder 3"/>
          <p:cNvSpPr>
            <a:spLocks noGrp="1"/>
          </p:cNvSpPr>
          <p:nvPr>
            <p:ph type="sldNum" sz="quarter" idx="10"/>
          </p:nvPr>
        </p:nvSpPr>
        <p:spPr/>
        <p:txBody>
          <a:bodyPr/>
          <a:lstStyle/>
          <a:p>
            <a:fld id="{843E8870-D769-4153-AD71-3626EDD6F6C5}" type="slidenum">
              <a:rPr lang="en-US" smtClean="0"/>
              <a:t>17</a:t>
            </a:fld>
            <a:endParaRPr lang="en-US"/>
          </a:p>
        </p:txBody>
      </p:sp>
    </p:spTree>
    <p:extLst>
      <p:ext uri="{BB962C8B-B14F-4D97-AF65-F5344CB8AC3E}">
        <p14:creationId xmlns:p14="http://schemas.microsoft.com/office/powerpoint/2010/main" val="415857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E8870-D769-4153-AD71-3626EDD6F6C5}" type="slidenum">
              <a:rPr lang="en-US" smtClean="0"/>
              <a:t>18</a:t>
            </a:fld>
            <a:endParaRPr lang="en-US"/>
          </a:p>
        </p:txBody>
      </p:sp>
    </p:spTree>
    <p:extLst>
      <p:ext uri="{BB962C8B-B14F-4D97-AF65-F5344CB8AC3E}">
        <p14:creationId xmlns:p14="http://schemas.microsoft.com/office/powerpoint/2010/main" val="2624072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68812" cy="3352800"/>
          </a:xfrm>
        </p:spPr>
      </p:sp>
      <p:sp>
        <p:nvSpPr>
          <p:cNvPr id="3" name="Notes Placeholder 2"/>
          <p:cNvSpPr>
            <a:spLocks noGrp="1"/>
          </p:cNvSpPr>
          <p:nvPr>
            <p:ph type="body" idx="1"/>
          </p:nvPr>
        </p:nvSpPr>
        <p:spPr/>
        <p:txBody>
          <a:bodyPr/>
          <a:lstStyle/>
          <a:p>
            <a:pPr defTabSz="916685">
              <a:defRPr/>
            </a:pPr>
            <a:r>
              <a:rPr lang="en-US" dirty="0" smtClean="0"/>
              <a:t>This</a:t>
            </a:r>
            <a:r>
              <a:rPr lang="en-US" baseline="0" dirty="0" smtClean="0"/>
              <a:t> </a:t>
            </a:r>
            <a:r>
              <a:rPr lang="en-US" baseline="0" dirty="0" err="1" smtClean="0"/>
              <a:t>Zr</a:t>
            </a:r>
            <a:r>
              <a:rPr lang="en-US" baseline="0" dirty="0" smtClean="0"/>
              <a:t>-catalyst is one of the </a:t>
            </a:r>
            <a:r>
              <a:rPr lang="en-US" dirty="0">
                <a:effectLst>
                  <a:outerShdw blurRad="38100" dist="38100" dir="2700000" algn="tl">
                    <a:srgbClr val="000000">
                      <a:alpha val="43137"/>
                    </a:srgbClr>
                  </a:outerShdw>
                </a:effectLst>
                <a:latin typeface="Agency FB" pitchFamily="34" charset="0"/>
              </a:rPr>
              <a:t>Post-</a:t>
            </a:r>
            <a:r>
              <a:rPr lang="en-US" dirty="0" err="1">
                <a:effectLst>
                  <a:outerShdw blurRad="38100" dist="38100" dir="2700000" algn="tl">
                    <a:srgbClr val="000000">
                      <a:alpha val="43137"/>
                    </a:srgbClr>
                  </a:outerShdw>
                </a:effectLst>
                <a:latin typeface="Agency FB" pitchFamily="34" charset="0"/>
              </a:rPr>
              <a:t>Metallocene</a:t>
            </a:r>
            <a:r>
              <a:rPr lang="en-US" dirty="0">
                <a:effectLst>
                  <a:outerShdw blurRad="38100" dist="38100" dir="2700000" algn="tl">
                    <a:srgbClr val="000000">
                      <a:alpha val="43137"/>
                    </a:srgbClr>
                  </a:outerShdw>
                </a:effectLst>
                <a:latin typeface="Agency FB" pitchFamily="34" charset="0"/>
              </a:rPr>
              <a:t> catalyst. Because of the presence of </a:t>
            </a:r>
            <a:r>
              <a:rPr lang="en-US" dirty="0" err="1">
                <a:solidFill>
                  <a:srgbClr val="000000"/>
                </a:solidFill>
                <a:latin typeface="Times New Roman" panose="02020603050405020304" pitchFamily="18" charset="0"/>
                <a:cs typeface="Times New Roman" panose="02020603050405020304" pitchFamily="18" charset="0"/>
              </a:rPr>
              <a:t>phenoxy</a:t>
            </a:r>
            <a:r>
              <a:rPr lang="en-US" dirty="0">
                <a:solidFill>
                  <a:srgbClr val="000000"/>
                </a:solidFill>
                <a:latin typeface="Times New Roman" panose="02020603050405020304" pitchFamily="18" charset="0"/>
                <a:cs typeface="Times New Roman" panose="02020603050405020304" pitchFamily="18" charset="0"/>
              </a:rPr>
              <a:t>-imine (</a:t>
            </a:r>
            <a:r>
              <a:rPr lang="en-US" i="1" dirty="0" err="1">
                <a:solidFill>
                  <a:srgbClr val="000000"/>
                </a:solidFill>
                <a:latin typeface="Times New Roman" panose="02020603050405020304" pitchFamily="18" charset="0"/>
                <a:cs typeface="Times New Roman" panose="02020603050405020304" pitchFamily="18" charset="0"/>
              </a:rPr>
              <a:t>Fenokishi-Imin</a:t>
            </a:r>
            <a:r>
              <a:rPr lang="en-US" i="1" dirty="0">
                <a:solidFill>
                  <a:srgbClr val="000000"/>
                </a:solidFill>
                <a:latin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cs typeface="Times New Roman" panose="02020603050405020304" pitchFamily="18" charset="0"/>
              </a:rPr>
              <a:t>Haiishi</a:t>
            </a:r>
            <a:r>
              <a:rPr lang="en-US" dirty="0">
                <a:solidFill>
                  <a:srgbClr val="000000"/>
                </a:solidFill>
                <a:latin typeface="Times New Roman" panose="02020603050405020304" pitchFamily="18" charset="0"/>
                <a:cs typeface="Times New Roman" panose="02020603050405020304" pitchFamily="18" charset="0"/>
              </a:rPr>
              <a:t>) group in ligand it is called FI catalyst.</a:t>
            </a:r>
          </a:p>
          <a:p>
            <a:pPr defTabSz="916685">
              <a:defRPr/>
            </a:pPr>
            <a:r>
              <a:rPr lang="en-US" dirty="0">
                <a:solidFill>
                  <a:srgbClr val="000000"/>
                </a:solidFill>
                <a:latin typeface="Times New Roman" panose="02020603050405020304" pitchFamily="18" charset="0"/>
                <a:cs typeface="Times New Roman" panose="02020603050405020304" pitchFamily="18" charset="0"/>
              </a:rPr>
              <a:t>This </a:t>
            </a:r>
            <a:r>
              <a:rPr lang="en-US" dirty="0" err="1">
                <a:solidFill>
                  <a:srgbClr val="000000"/>
                </a:solidFill>
                <a:latin typeface="Times New Roman" panose="02020603050405020304" pitchFamily="18" charset="0"/>
                <a:cs typeface="Times New Roman" panose="02020603050405020304" pitchFamily="18" charset="0"/>
              </a:rPr>
              <a:t>Zr</a:t>
            </a:r>
            <a:r>
              <a:rPr lang="en-US" dirty="0">
                <a:solidFill>
                  <a:srgbClr val="000000"/>
                </a:solidFill>
                <a:latin typeface="Times New Roman" panose="02020603050405020304" pitchFamily="18" charset="0"/>
                <a:cs typeface="Times New Roman" panose="02020603050405020304" pitchFamily="18" charset="0"/>
              </a:rPr>
              <a:t>-FI is one of the catalyst used in </a:t>
            </a:r>
            <a:r>
              <a:rPr lang="en-US" altLang="en-US" b="1" dirty="0">
                <a:solidFill>
                  <a:srgbClr val="7030A0"/>
                </a:solidFill>
                <a:effectLst>
                  <a:outerShdw blurRad="38100" dist="38100" dir="2700000" algn="tl">
                    <a:srgbClr val="000000">
                      <a:alpha val="43137"/>
                    </a:srgbClr>
                  </a:outerShdw>
                </a:effectLst>
                <a:latin typeface="Agency FB" pitchFamily="34" charset="0"/>
              </a:rPr>
              <a:t>Chain Shuttling Polymerization </a:t>
            </a:r>
            <a:r>
              <a:rPr lang="en-US" altLang="en-US" dirty="0">
                <a:solidFill>
                  <a:srgbClr val="7030A0"/>
                </a:solidFill>
                <a:effectLst>
                  <a:outerShdw blurRad="38100" dist="38100" dir="2700000" algn="tl">
                    <a:srgbClr val="000000">
                      <a:alpha val="43137"/>
                    </a:srgbClr>
                  </a:outerShdw>
                </a:effectLst>
                <a:latin typeface="Agency FB" pitchFamily="34" charset="0"/>
              </a:rPr>
              <a:t>reaction.</a:t>
            </a:r>
            <a:endParaRPr lang="en-US" dirty="0">
              <a:latin typeface="Times New Roman" panose="02020603050405020304" pitchFamily="18" charset="0"/>
              <a:cs typeface="Times New Roman" panose="02020603050405020304" pitchFamily="18" charset="0"/>
            </a:endParaRPr>
          </a:p>
          <a:p>
            <a:r>
              <a:rPr lang="en-US" dirty="0" smtClean="0"/>
              <a:t>Normally, cation 1 will from  Hard polymer whereas cation 2 forms soft</a:t>
            </a:r>
            <a:r>
              <a:rPr lang="en-US" baseline="0" dirty="0" smtClean="0"/>
              <a:t> polymer. But using Chain shuttling agent one can shuttle the polymers and finally one may </a:t>
            </a:r>
            <a:r>
              <a:rPr lang="en-US" baseline="0" dirty="0" err="1" smtClean="0"/>
              <a:t>obatain</a:t>
            </a:r>
            <a:r>
              <a:rPr lang="en-US" baseline="0" dirty="0" smtClean="0"/>
              <a:t> Block Copolymers.</a:t>
            </a:r>
          </a:p>
          <a:p>
            <a:pPr defTabSz="916685">
              <a:defRPr/>
            </a:pPr>
            <a:r>
              <a:rPr lang="en-US" dirty="0" smtClean="0"/>
              <a:t/>
            </a:r>
            <a:br>
              <a:rPr lang="en-US" dirty="0" smtClean="0"/>
            </a:br>
            <a:r>
              <a:rPr lang="en-US" dirty="0" smtClean="0"/>
              <a:t>However, </a:t>
            </a:r>
            <a:r>
              <a:rPr lang="en-GB" altLang="ja-JP" b="1" dirty="0" smtClean="0">
                <a:solidFill>
                  <a:srgbClr val="0B02BE"/>
                </a:solidFill>
                <a:latin typeface="Times New Roman" panose="02020603050405020304" pitchFamily="18" charset="0"/>
                <a:cs typeface="Times New Roman" panose="02020603050405020304" pitchFamily="18" charset="0"/>
              </a:rPr>
              <a:t>mechanistic information on this complicated CSP process is unknown</a:t>
            </a:r>
            <a:r>
              <a:rPr lang="en-GB" altLang="ja-JP" b="1" baseline="0" dirty="0" smtClean="0">
                <a:solidFill>
                  <a:srgbClr val="0B02BE"/>
                </a:solidFill>
                <a:latin typeface="Times New Roman" panose="02020603050405020304" pitchFamily="18" charset="0"/>
                <a:cs typeface="Times New Roman" panose="02020603050405020304" pitchFamily="18" charset="0"/>
              </a:rPr>
              <a:t> till now. So one of the aim is explore this mechanistic pathway. </a:t>
            </a:r>
            <a:endParaRPr lang="en-GB" altLang="ja-JP" b="1" dirty="0" smtClean="0">
              <a:solidFill>
                <a:srgbClr val="0B02BE"/>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09B97FA-43CE-49D9-B9D9-79F238D74E51}" type="slidenum">
              <a:rPr lang="en-GB" smtClean="0"/>
              <a:t>24</a:t>
            </a:fld>
            <a:endParaRPr lang="en-GB"/>
          </a:p>
        </p:txBody>
      </p:sp>
    </p:spTree>
    <p:extLst>
      <p:ext uri="{BB962C8B-B14F-4D97-AF65-F5344CB8AC3E}">
        <p14:creationId xmlns:p14="http://schemas.microsoft.com/office/powerpoint/2010/main" val="4188137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68812" cy="3352800"/>
          </a:xfrm>
        </p:spPr>
      </p:sp>
      <p:sp>
        <p:nvSpPr>
          <p:cNvPr id="3" name="Notes Placeholder 2"/>
          <p:cNvSpPr>
            <a:spLocks noGrp="1"/>
          </p:cNvSpPr>
          <p:nvPr>
            <p:ph type="body" idx="1"/>
          </p:nvPr>
        </p:nvSpPr>
        <p:spPr/>
        <p:txBody>
          <a:bodyPr/>
          <a:lstStyle/>
          <a:p>
            <a:pPr defTabSz="916685">
              <a:defRPr/>
            </a:pPr>
            <a:r>
              <a:rPr lang="en-US" dirty="0">
                <a:solidFill>
                  <a:srgbClr val="000000"/>
                </a:solidFill>
                <a:latin typeface="Times New Roman" panose="02020603050405020304" pitchFamily="18" charset="0"/>
                <a:cs typeface="Times New Roman" panose="02020603050405020304" pitchFamily="18" charset="0"/>
              </a:rPr>
              <a:t>A neutral FI catalyst is an octahedral complex. It can form five different isomers.</a:t>
            </a:r>
            <a:endParaRPr lang="en-US" dirty="0">
              <a:latin typeface="Times New Roman" panose="02020603050405020304" pitchFamily="18" charset="0"/>
              <a:cs typeface="Times New Roman" panose="02020603050405020304" pitchFamily="18" charset="0"/>
            </a:endParaRPr>
          </a:p>
          <a:p>
            <a:r>
              <a:rPr lang="en-US" dirty="0" smtClean="0"/>
              <a:t>When we have performed the QM optimization of different isomers of ‘Neutral’ </a:t>
            </a:r>
            <a:r>
              <a:rPr lang="en-US" dirty="0" err="1" smtClean="0"/>
              <a:t>Zr</a:t>
            </a:r>
            <a:r>
              <a:rPr lang="en-US" dirty="0" smtClean="0"/>
              <a:t>-FI</a:t>
            </a:r>
            <a:r>
              <a:rPr lang="en-US" baseline="0" dirty="0" smtClean="0"/>
              <a:t> catalyst, we have observed that isomer A is energetically more stable among the five isomers (Figure 1). Similar </a:t>
            </a:r>
            <a:r>
              <a:rPr lang="en-US" dirty="0" smtClean="0"/>
              <a:t>observation have also been noticed</a:t>
            </a:r>
            <a:r>
              <a:rPr lang="en-US" baseline="0" dirty="0" smtClean="0"/>
              <a:t> in earlier (JACS, 2001) with different ligand environment (Figure 2). </a:t>
            </a:r>
            <a:endParaRPr lang="en-US" dirty="0" smtClean="0"/>
          </a:p>
          <a:p>
            <a:endParaRPr lang="en-US" dirty="0"/>
          </a:p>
        </p:txBody>
      </p:sp>
      <p:sp>
        <p:nvSpPr>
          <p:cNvPr id="4" name="Slide Number Placeholder 3"/>
          <p:cNvSpPr>
            <a:spLocks noGrp="1"/>
          </p:cNvSpPr>
          <p:nvPr>
            <p:ph type="sldNum" sz="quarter" idx="10"/>
          </p:nvPr>
        </p:nvSpPr>
        <p:spPr/>
        <p:txBody>
          <a:bodyPr/>
          <a:lstStyle/>
          <a:p>
            <a:fld id="{009B97FA-43CE-49D9-B9D9-79F238D74E51}" type="slidenum">
              <a:rPr lang="en-GB" smtClean="0"/>
              <a:t>25</a:t>
            </a:fld>
            <a:endParaRPr lang="en-GB"/>
          </a:p>
        </p:txBody>
      </p:sp>
    </p:spTree>
    <p:extLst>
      <p:ext uri="{BB962C8B-B14F-4D97-AF65-F5344CB8AC3E}">
        <p14:creationId xmlns:p14="http://schemas.microsoft.com/office/powerpoint/2010/main" val="402245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68812" cy="3352800"/>
          </a:xfrm>
        </p:spPr>
      </p:sp>
      <p:sp>
        <p:nvSpPr>
          <p:cNvPr id="3" name="ノート プレースホルダー 2"/>
          <p:cNvSpPr>
            <a:spLocks noGrp="1"/>
          </p:cNvSpPr>
          <p:nvPr>
            <p:ph type="body" idx="1"/>
          </p:nvPr>
        </p:nvSpPr>
        <p:spPr/>
        <p:txBody>
          <a:bodyPr/>
          <a:lstStyle/>
          <a:p>
            <a:r>
              <a:rPr kumimoji="1" lang="en-US" altLang="ja-JP" strike="noStrike" baseline="0" dirty="0" smtClean="0"/>
              <a:t>For past several decades, the α-olefin polymerization reaction has attracted the attention of researchers from scientific and industrial points of view. </a:t>
            </a:r>
            <a:r>
              <a:rPr lang="en-US" dirty="0"/>
              <a:t> </a:t>
            </a:r>
            <a:r>
              <a:rPr kumimoji="1" lang="en-US" altLang="ja-JP" b="0" baseline="0" dirty="0" smtClean="0"/>
              <a:t>Scheme of the catalyzed α-olefin polymerization reaction is like this. First, an active metal catalyst and a monomer olefin make π-complex. Second, the insertion of the olefin into the metal–alkyl bond</a:t>
            </a:r>
            <a:r>
              <a:rPr kumimoji="1" lang="ja-JP" altLang="en-US" b="0" baseline="0" dirty="0" smtClean="0"/>
              <a:t> </a:t>
            </a:r>
            <a:r>
              <a:rPr kumimoji="1" lang="en-US" altLang="ja-JP" b="0" baseline="0" dirty="0" smtClean="0"/>
              <a:t>occurs. When the olefin coordination and insertion are repeated, the chain becomes much longer and thus forms polymer.</a:t>
            </a:r>
          </a:p>
        </p:txBody>
      </p:sp>
      <p:sp>
        <p:nvSpPr>
          <p:cNvPr id="4" name="スライド番号プレースホルダー 3"/>
          <p:cNvSpPr>
            <a:spLocks noGrp="1"/>
          </p:cNvSpPr>
          <p:nvPr>
            <p:ph type="sldNum" sz="quarter" idx="10"/>
          </p:nvPr>
        </p:nvSpPr>
        <p:spPr/>
        <p:txBody>
          <a:bodyPr/>
          <a:lstStyle/>
          <a:p>
            <a:fld id="{9D025419-E0EE-48A9-ABAA-87FE752AAA23}" type="slidenum">
              <a:rPr lang="ja-JP" altLang="en-US" smtClean="0">
                <a:solidFill>
                  <a:prstClr val="black"/>
                </a:solidFill>
              </a:rPr>
              <a:pPr/>
              <a:t>29</a:t>
            </a:fld>
            <a:endParaRPr lang="ja-JP" altLang="en-US" dirty="0">
              <a:solidFill>
                <a:prstClr val="black"/>
              </a:solidFill>
            </a:endParaRPr>
          </a:p>
        </p:txBody>
      </p:sp>
    </p:spTree>
    <p:extLst>
      <p:ext uri="{BB962C8B-B14F-4D97-AF65-F5344CB8AC3E}">
        <p14:creationId xmlns:p14="http://schemas.microsoft.com/office/powerpoint/2010/main" val="354875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the other hand, the FI-catalyst has characteristically flexible nature of non-symmetric ligands, and, as a consequence, </a:t>
            </a:r>
            <a:r>
              <a:rPr lang="en-US" dirty="0"/>
              <a:t>the neutral form of the </a:t>
            </a:r>
            <a:r>
              <a:rPr lang="en-US" dirty="0" err="1"/>
              <a:t>Zr</a:t>
            </a:r>
            <a:r>
              <a:rPr lang="en-US" dirty="0"/>
              <a:t> based FI-catalyst can exhibit at least five different isomers, </a:t>
            </a:r>
            <a:r>
              <a:rPr lang="en-US" dirty="0" err="1"/>
              <a:t>viz</a:t>
            </a:r>
            <a:r>
              <a:rPr lang="en-US" dirty="0"/>
              <a:t>, </a:t>
            </a:r>
            <a:r>
              <a:rPr lang="en-US" i="1" dirty="0"/>
              <a:t>cis</a:t>
            </a:r>
            <a:r>
              <a:rPr lang="en-US" dirty="0"/>
              <a:t>-N/</a:t>
            </a:r>
            <a:r>
              <a:rPr lang="en-US" i="1" dirty="0"/>
              <a:t>trans</a:t>
            </a:r>
            <a:r>
              <a:rPr lang="en-US" dirty="0"/>
              <a:t>-O/</a:t>
            </a:r>
            <a:r>
              <a:rPr lang="en-US" i="1" dirty="0"/>
              <a:t>cis</a:t>
            </a:r>
            <a:r>
              <a:rPr lang="en-US" dirty="0"/>
              <a:t>-X, </a:t>
            </a:r>
            <a:r>
              <a:rPr lang="en-US" i="1" dirty="0"/>
              <a:t>cis</a:t>
            </a:r>
            <a:r>
              <a:rPr lang="en-US" dirty="0"/>
              <a:t>-N/</a:t>
            </a:r>
            <a:r>
              <a:rPr lang="en-US" i="1" dirty="0"/>
              <a:t>cis</a:t>
            </a:r>
            <a:r>
              <a:rPr lang="en-US" dirty="0"/>
              <a:t>-O/</a:t>
            </a:r>
            <a:r>
              <a:rPr lang="en-US" i="1" dirty="0"/>
              <a:t>cis</a:t>
            </a:r>
            <a:r>
              <a:rPr lang="en-US" dirty="0"/>
              <a:t>-X,</a:t>
            </a:r>
            <a:r>
              <a:rPr lang="en-US" i="1" dirty="0"/>
              <a:t> trans</a:t>
            </a:r>
            <a:r>
              <a:rPr lang="en-US" dirty="0"/>
              <a:t>-N/</a:t>
            </a:r>
            <a:r>
              <a:rPr lang="en-US" i="1" dirty="0"/>
              <a:t>cis</a:t>
            </a:r>
            <a:r>
              <a:rPr lang="en-US" dirty="0"/>
              <a:t>-O/</a:t>
            </a:r>
            <a:r>
              <a:rPr lang="en-US" i="1" dirty="0"/>
              <a:t>cis</a:t>
            </a:r>
            <a:r>
              <a:rPr lang="en-US" dirty="0"/>
              <a:t>-X,</a:t>
            </a:r>
            <a:r>
              <a:rPr lang="en-US" i="1" dirty="0"/>
              <a:t> cis</a:t>
            </a:r>
            <a:r>
              <a:rPr lang="en-US" dirty="0"/>
              <a:t>-N/</a:t>
            </a:r>
            <a:r>
              <a:rPr lang="en-US" i="1" dirty="0"/>
              <a:t>cis</a:t>
            </a:r>
            <a:r>
              <a:rPr lang="en-US" dirty="0"/>
              <a:t>-O/</a:t>
            </a:r>
            <a:r>
              <a:rPr lang="en-US" i="1" dirty="0"/>
              <a:t>trans</a:t>
            </a:r>
            <a:r>
              <a:rPr lang="en-US" dirty="0"/>
              <a:t>-X, and </a:t>
            </a:r>
            <a:r>
              <a:rPr lang="en-US" i="1" dirty="0"/>
              <a:t>trans</a:t>
            </a:r>
            <a:r>
              <a:rPr lang="en-US" dirty="0"/>
              <a:t>-N/</a:t>
            </a:r>
            <a:r>
              <a:rPr lang="en-US" i="1" dirty="0"/>
              <a:t>trans</a:t>
            </a:r>
            <a:r>
              <a:rPr lang="en-US" dirty="0"/>
              <a:t>-O/</a:t>
            </a:r>
            <a:r>
              <a:rPr lang="en-US" i="1" dirty="0"/>
              <a:t>trans</a:t>
            </a:r>
            <a:r>
              <a:rPr lang="en-US" dirty="0"/>
              <a:t>-X (X = halides, </a:t>
            </a:r>
            <a:r>
              <a:rPr lang="en-US" dirty="0" err="1"/>
              <a:t>alkoxides</a:t>
            </a:r>
            <a:r>
              <a:rPr lang="en-US" dirty="0"/>
              <a:t>, amides, alkyls, etc.), based on the orientation of the phenoxy-imine (for instance see Figure 1, where X = Me).</a:t>
            </a:r>
            <a:r>
              <a:rPr lang="en-US" baseline="30000" dirty="0"/>
              <a:t>3,7</a:t>
            </a:r>
            <a:r>
              <a:rPr lang="en-US" dirty="0"/>
              <a:t> </a:t>
            </a:r>
          </a:p>
          <a:p>
            <a:r>
              <a:rPr lang="en-US" b="1" dirty="0"/>
              <a:t>Depending upon the ligand environment, among these five different isomers of the neutral FI-catalyst, at least more than one isomers are nearly equivalent in energy, and as a consequence, those isomers are often in an equilibrium in solution. Since the neutral FI-catalysts displayed a wide range of isomers, it is difficult to identify the most preferred isomer among them. In addition, the active species in the polymerization reaction of FI-catalyst is the cationic form rather than the neutral one.</a:t>
            </a:r>
          </a:p>
          <a:p>
            <a:r>
              <a:rPr lang="en-US" b="1" dirty="0"/>
              <a:t>In addition,</a:t>
            </a:r>
            <a:r>
              <a:rPr lang="en-US" dirty="0"/>
              <a:t> the active species in the polymerization reaction of FI-catalyst is the cationic form rather than the neutral one.</a:t>
            </a:r>
            <a:r>
              <a:rPr lang="en-US" baseline="30000" dirty="0"/>
              <a:t>3</a:t>
            </a:r>
            <a:r>
              <a:rPr lang="en-US" dirty="0"/>
              <a:t> </a:t>
            </a:r>
          </a:p>
        </p:txBody>
      </p:sp>
      <p:sp>
        <p:nvSpPr>
          <p:cNvPr id="4" name="Slide Number Placeholder 3"/>
          <p:cNvSpPr>
            <a:spLocks noGrp="1"/>
          </p:cNvSpPr>
          <p:nvPr>
            <p:ph type="sldNum" sz="quarter" idx="10"/>
          </p:nvPr>
        </p:nvSpPr>
        <p:spPr/>
        <p:txBody>
          <a:bodyPr/>
          <a:lstStyle/>
          <a:p>
            <a:fld id="{843E8870-D769-4153-AD71-3626EDD6F6C5}" type="slidenum">
              <a:rPr lang="en-US" smtClean="0"/>
              <a:t>3</a:t>
            </a:fld>
            <a:endParaRPr lang="en-US"/>
          </a:p>
        </p:txBody>
      </p:sp>
    </p:spTree>
    <p:extLst>
      <p:ext uri="{BB962C8B-B14F-4D97-AF65-F5344CB8AC3E}">
        <p14:creationId xmlns:p14="http://schemas.microsoft.com/office/powerpoint/2010/main" val="2338065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68812" cy="3352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B97FA-43CE-49D9-B9D9-79F238D74E51}" type="slidenum">
              <a:rPr lang="en-GB" smtClean="0"/>
              <a:t>30</a:t>
            </a:fld>
            <a:endParaRPr lang="en-GB"/>
          </a:p>
        </p:txBody>
      </p:sp>
    </p:spTree>
    <p:extLst>
      <p:ext uri="{BB962C8B-B14F-4D97-AF65-F5344CB8AC3E}">
        <p14:creationId xmlns:p14="http://schemas.microsoft.com/office/powerpoint/2010/main" val="246390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131"/>
            <a:r>
              <a:rPr lang="en-US" b="1" dirty="0"/>
              <a:t>In addition,</a:t>
            </a:r>
            <a:r>
              <a:rPr lang="en-US" dirty="0"/>
              <a:t> the active species in the polymerization reaction of FI-catalyst is the cationic form (</a:t>
            </a:r>
            <a:r>
              <a:rPr lang="en-US" b="1" dirty="0"/>
              <a:t>Scheme 1 (b)</a:t>
            </a:r>
            <a:r>
              <a:rPr lang="en-US" dirty="0"/>
              <a:t>) rather than the neutral one.</a:t>
            </a:r>
            <a:r>
              <a:rPr lang="en-US" baseline="30000" dirty="0"/>
              <a:t>3</a:t>
            </a:r>
            <a:r>
              <a:rPr lang="en-US" dirty="0"/>
              <a:t> </a:t>
            </a:r>
            <a:r>
              <a:rPr lang="en-US" b="1" dirty="0"/>
              <a:t>The cationic form also can exhibit three different isomers</a:t>
            </a:r>
            <a:r>
              <a:rPr lang="en-US" dirty="0"/>
              <a:t>, </a:t>
            </a:r>
            <a:r>
              <a:rPr lang="en-US" dirty="0" err="1"/>
              <a:t>viz</a:t>
            </a:r>
            <a:r>
              <a:rPr lang="en-US" dirty="0"/>
              <a:t>, </a:t>
            </a:r>
            <a:r>
              <a:rPr lang="en-US" i="1" dirty="0"/>
              <a:t>cis</a:t>
            </a:r>
            <a:r>
              <a:rPr lang="en-US" dirty="0"/>
              <a:t>-N/</a:t>
            </a:r>
            <a:r>
              <a:rPr lang="en-US" i="1" dirty="0"/>
              <a:t>trans</a:t>
            </a:r>
            <a:r>
              <a:rPr lang="en-US" dirty="0"/>
              <a:t>-O, </a:t>
            </a:r>
            <a:r>
              <a:rPr lang="en-US" i="1" dirty="0"/>
              <a:t>cis</a:t>
            </a:r>
            <a:r>
              <a:rPr lang="en-US" dirty="0"/>
              <a:t>-N/</a:t>
            </a:r>
            <a:r>
              <a:rPr lang="en-US" i="1" dirty="0"/>
              <a:t>cis</a:t>
            </a:r>
            <a:r>
              <a:rPr lang="en-US" dirty="0"/>
              <a:t>-O, and </a:t>
            </a:r>
            <a:r>
              <a:rPr lang="en-US" i="1" dirty="0"/>
              <a:t>trans</a:t>
            </a:r>
            <a:r>
              <a:rPr lang="en-US" dirty="0"/>
              <a:t>-N/</a:t>
            </a:r>
            <a:r>
              <a:rPr lang="en-US" i="1" dirty="0"/>
              <a:t>cis</a:t>
            </a:r>
            <a:r>
              <a:rPr lang="en-US" dirty="0"/>
              <a:t>-O </a:t>
            </a:r>
            <a:r>
              <a:rPr lang="en-US" b="1" dirty="0"/>
              <a:t>depending on the orientation of O and N atoms of phenoxy-imine ligands.</a:t>
            </a:r>
            <a:endParaRPr lang="en-US" dirty="0"/>
          </a:p>
          <a:p>
            <a:pPr defTabSz="915131"/>
            <a:r>
              <a:rPr lang="en-US" b="1" dirty="0"/>
              <a:t>Accordingly,</a:t>
            </a:r>
            <a:r>
              <a:rPr lang="en-US" dirty="0"/>
              <a:t> the presence of flexible ligands in </a:t>
            </a:r>
            <a:r>
              <a:rPr lang="en-US" dirty="0" err="1"/>
              <a:t>Zr</a:t>
            </a:r>
            <a:r>
              <a:rPr lang="en-US" dirty="0"/>
              <a:t> FI-catalysts makes the computational analysis more difficult. </a:t>
            </a:r>
          </a:p>
          <a:p>
            <a:pPr defTabSz="915131"/>
            <a:r>
              <a:rPr lang="en-US" b="1" dirty="0"/>
              <a:t>In order to model these cations efficiently, one needs to consider various different conformations of each isomer, since a particular isomer can have the different orientation of the side groups in both O atom side as well as N atom side apart from the orientation of O and N atoms. </a:t>
            </a:r>
          </a:p>
          <a:p>
            <a:pPr defTabSz="915131"/>
            <a:r>
              <a:rPr lang="en-US" dirty="0"/>
              <a:t>Note that the existence of more than one isomers can exhibit the multimodal polymerization behavior, and thus, multimodal molecular weight distributions can be observed for the obtained polymers, as proposed by </a:t>
            </a:r>
            <a:r>
              <a:rPr lang="en-US" dirty="0" err="1"/>
              <a:t>Tohi</a:t>
            </a:r>
            <a:r>
              <a:rPr lang="en-US" dirty="0"/>
              <a:t> et al in their experimental study on </a:t>
            </a:r>
            <a:r>
              <a:rPr lang="en-US" dirty="0" err="1"/>
              <a:t>bis</a:t>
            </a:r>
            <a:r>
              <a:rPr lang="en-US" dirty="0"/>
              <a:t>(phenoxy-imine)zirconium complex.</a:t>
            </a:r>
            <a:r>
              <a:rPr lang="en-US" baseline="30000" dirty="0"/>
              <a:t>10</a:t>
            </a:r>
            <a:endParaRPr lang="en-US" dirty="0"/>
          </a:p>
          <a:p>
            <a:endParaRPr lang="en-US" dirty="0"/>
          </a:p>
        </p:txBody>
      </p:sp>
      <p:sp>
        <p:nvSpPr>
          <p:cNvPr id="4" name="Slide Number Placeholder 3"/>
          <p:cNvSpPr>
            <a:spLocks noGrp="1"/>
          </p:cNvSpPr>
          <p:nvPr>
            <p:ph type="sldNum" sz="quarter" idx="10"/>
          </p:nvPr>
        </p:nvSpPr>
        <p:spPr/>
        <p:txBody>
          <a:bodyPr/>
          <a:lstStyle/>
          <a:p>
            <a:fld id="{843E8870-D769-4153-AD71-3626EDD6F6C5}" type="slidenum">
              <a:rPr lang="en-US" smtClean="0"/>
              <a:t>4</a:t>
            </a:fld>
            <a:endParaRPr lang="en-US"/>
          </a:p>
        </p:txBody>
      </p:sp>
    </p:spTree>
    <p:extLst>
      <p:ext uri="{BB962C8B-B14F-4D97-AF65-F5344CB8AC3E}">
        <p14:creationId xmlns:p14="http://schemas.microsoft.com/office/powerpoint/2010/main" val="146509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131"/>
            <a:r>
              <a:rPr lang="en-US" dirty="0"/>
              <a:t>One of the most successful </a:t>
            </a:r>
            <a:r>
              <a:rPr lang="en-US" dirty="0" err="1"/>
              <a:t>Zr</a:t>
            </a:r>
            <a:r>
              <a:rPr lang="en-US" dirty="0"/>
              <a:t>-based FI catalysts, which has led to conjoining the soft polymer with hard polymer to form the block copolymer bearing blocks of both hard and soft polymers,</a:t>
            </a:r>
            <a:r>
              <a:rPr lang="en-US" baseline="30000" dirty="0"/>
              <a:t>12</a:t>
            </a:r>
            <a:r>
              <a:rPr lang="en-US" dirty="0"/>
              <a:t> is the cation (</a:t>
            </a:r>
            <a:r>
              <a:rPr lang="en-US" b="1" dirty="0" err="1"/>
              <a:t>i</a:t>
            </a:r>
            <a:r>
              <a:rPr lang="en-US" dirty="0"/>
              <a:t>) as shown in </a:t>
            </a:r>
            <a:r>
              <a:rPr lang="en-US" b="1" dirty="0"/>
              <a:t>Scheme 1(b)</a:t>
            </a:r>
            <a:r>
              <a:rPr lang="en-US" dirty="0"/>
              <a:t>. This special catalyst consists of non-symmetric phenoxy-imine chelating ligands, in which </a:t>
            </a:r>
            <a:r>
              <a:rPr lang="en-US" i="1" dirty="0" err="1"/>
              <a:t>iso</a:t>
            </a:r>
            <a:r>
              <a:rPr lang="en-US" dirty="0"/>
              <a:t>-butyl (R</a:t>
            </a:r>
            <a:r>
              <a:rPr lang="en-US" baseline="-25000" dirty="0"/>
              <a:t>2</a:t>
            </a:r>
            <a:r>
              <a:rPr lang="en-US" dirty="0"/>
              <a:t> = </a:t>
            </a:r>
            <a:r>
              <a:rPr lang="en-US" i="1" dirty="0" err="1"/>
              <a:t>i</a:t>
            </a:r>
            <a:r>
              <a:rPr lang="en-US" dirty="0"/>
              <a:t>-Bu) group is attached to N atoms along with </a:t>
            </a:r>
            <a:r>
              <a:rPr lang="en-US" i="1" dirty="0" err="1"/>
              <a:t>tert</a:t>
            </a:r>
            <a:r>
              <a:rPr lang="en-US" dirty="0"/>
              <a:t>-butyl (</a:t>
            </a:r>
            <a:r>
              <a:rPr lang="en-US" i="1" dirty="0"/>
              <a:t>t</a:t>
            </a:r>
            <a:r>
              <a:rPr lang="en-US" dirty="0"/>
              <a:t>-Bu) groups in </a:t>
            </a:r>
            <a:r>
              <a:rPr lang="en-US" i="1" dirty="0" err="1"/>
              <a:t>ortho</a:t>
            </a:r>
            <a:r>
              <a:rPr lang="en-US" dirty="0"/>
              <a:t>- and </a:t>
            </a:r>
            <a:r>
              <a:rPr lang="en-US" i="1" dirty="0"/>
              <a:t>para</a:t>
            </a:r>
            <a:r>
              <a:rPr lang="en-US" dirty="0"/>
              <a:t>-positions (i.e., R = R</a:t>
            </a:r>
            <a:r>
              <a:rPr lang="en-US" baseline="-25000" dirty="0"/>
              <a:t>1</a:t>
            </a:r>
            <a:r>
              <a:rPr lang="en-US" dirty="0"/>
              <a:t> = </a:t>
            </a:r>
            <a:r>
              <a:rPr lang="en-US" i="1" dirty="0"/>
              <a:t>t</a:t>
            </a:r>
            <a:r>
              <a:rPr lang="en-US" dirty="0"/>
              <a:t>-Bu) to the phenolic oxygens and X = Me. </a:t>
            </a:r>
          </a:p>
          <a:p>
            <a:pPr defTabSz="915131"/>
            <a:r>
              <a:rPr lang="en-US" b="1" dirty="0"/>
              <a:t>Since all the influential factors cannot be appropriately considered in the computational studies due to the convolution rising from the flexibility of the ligand’s architecture, there have been no computational studies executed so far for this special catalyst. The experimental observation of this FI-cation is also scarce. </a:t>
            </a:r>
          </a:p>
          <a:p>
            <a:pPr defTabSz="915131"/>
            <a:r>
              <a:rPr lang="en-US" dirty="0"/>
              <a:t>In the present article, we have made an attempt to investigate the qualitative trends for the stability of different isomers of this specific </a:t>
            </a:r>
            <a:r>
              <a:rPr lang="en-US" dirty="0" err="1"/>
              <a:t>Zr</a:t>
            </a:r>
            <a:r>
              <a:rPr lang="en-US" dirty="0"/>
              <a:t>-catalyst (</a:t>
            </a:r>
            <a:r>
              <a:rPr lang="en-US" b="1" dirty="0"/>
              <a:t>I</a:t>
            </a:r>
            <a:r>
              <a:rPr lang="en-US" dirty="0"/>
              <a:t>), particularly, with the emphasizing on the </a:t>
            </a:r>
            <a:r>
              <a:rPr lang="en-US" dirty="0" err="1"/>
              <a:t>Zr</a:t>
            </a:r>
            <a:r>
              <a:rPr lang="en-US" dirty="0"/>
              <a:t>-cation (</a:t>
            </a:r>
            <a:r>
              <a:rPr lang="en-US" b="1" dirty="0" err="1"/>
              <a:t>i</a:t>
            </a:r>
            <a:r>
              <a:rPr lang="en-US" dirty="0"/>
              <a:t>). The energetics of different isomers of the catalyst were aimed to compare and understand the factors of coexistence of multiple isomers.</a:t>
            </a:r>
          </a:p>
          <a:p>
            <a:endParaRPr lang="en-US" b="1" dirty="0"/>
          </a:p>
        </p:txBody>
      </p:sp>
      <p:sp>
        <p:nvSpPr>
          <p:cNvPr id="4" name="Slide Number Placeholder 3"/>
          <p:cNvSpPr>
            <a:spLocks noGrp="1"/>
          </p:cNvSpPr>
          <p:nvPr>
            <p:ph type="sldNum" sz="quarter" idx="10"/>
          </p:nvPr>
        </p:nvSpPr>
        <p:spPr/>
        <p:txBody>
          <a:bodyPr/>
          <a:lstStyle/>
          <a:p>
            <a:fld id="{843E8870-D769-4153-AD71-3626EDD6F6C5}" type="slidenum">
              <a:rPr lang="en-US" smtClean="0"/>
              <a:t>5</a:t>
            </a:fld>
            <a:endParaRPr lang="en-US"/>
          </a:p>
        </p:txBody>
      </p:sp>
    </p:spTree>
    <p:extLst>
      <p:ext uri="{BB962C8B-B14F-4D97-AF65-F5344CB8AC3E}">
        <p14:creationId xmlns:p14="http://schemas.microsoft.com/office/powerpoint/2010/main" val="177217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131"/>
            <a:r>
              <a:rPr lang="en-US" b="1" dirty="0"/>
              <a:t>The presence of flexible side groups (i.e., R, R</a:t>
            </a:r>
            <a:r>
              <a:rPr lang="en-US" b="1" baseline="-25000" dirty="0"/>
              <a:t>1</a:t>
            </a:r>
            <a:r>
              <a:rPr lang="en-US" b="1" dirty="0"/>
              <a:t>, and R</a:t>
            </a:r>
            <a:r>
              <a:rPr lang="en-US" b="1" baseline="-25000" dirty="0"/>
              <a:t>2</a:t>
            </a:r>
            <a:r>
              <a:rPr lang="en-US" b="1" dirty="0"/>
              <a:t>-groups) in the phenoxy-imine ligands makes the analysis more challenging in order to determine the most preferable isomers.</a:t>
            </a:r>
          </a:p>
          <a:p>
            <a:pPr defTabSz="915131"/>
            <a:r>
              <a:rPr lang="en-US" b="1" dirty="0"/>
              <a:t>Therefore, probably, a strategy to solve this problem is that one may attempt to generate a limited number of structures for a particular isomer, in which orientations of the side chains are different, and then compare the energy values among them as obtained from quantum mechanical (QM) calculation.</a:t>
            </a:r>
            <a:r>
              <a:rPr lang="en-US" dirty="0"/>
              <a:t> For the efficient and exhaustive modeling of different isomeric complexes, particularly, for the cationic isomers of (</a:t>
            </a:r>
            <a:r>
              <a:rPr lang="en-US" b="1" dirty="0" err="1"/>
              <a:t>i</a:t>
            </a:r>
            <a:r>
              <a:rPr lang="en-US" dirty="0"/>
              <a:t>), we have generated altogether 80 different structures for each of the three cationic isomers using molecular dynamics (MD) simulations and subsequently QM optimization of these structures has been performed in order to obtain the most preferable conformation for each isomeric form. </a:t>
            </a:r>
          </a:p>
          <a:p>
            <a:pPr defTabSz="915131"/>
            <a:r>
              <a:rPr lang="en-US" b="1" dirty="0"/>
              <a:t>Here, we expect that MD simulations can selectively sample low-energy conformations by using appropriate force field parameters, which can reproduce the relative energy differences among many conformers. </a:t>
            </a:r>
          </a:p>
          <a:p>
            <a:pPr defTabSz="915131"/>
            <a:r>
              <a:rPr lang="en-US" dirty="0"/>
              <a:t>However, for the metal-organic systems with the </a:t>
            </a:r>
            <a:r>
              <a:rPr lang="en-US" dirty="0" err="1"/>
              <a:t>Zr</a:t>
            </a:r>
            <a:r>
              <a:rPr lang="en-US" dirty="0"/>
              <a:t> center, there is no such appropriate force field parameters available. Therefore, we have developed the force field based on the AMBER force field (GAFF</a:t>
            </a:r>
            <a:r>
              <a:rPr lang="en-US" baseline="30000" dirty="0"/>
              <a:t>13</a:t>
            </a:r>
            <a:r>
              <a:rPr lang="en-US" dirty="0"/>
              <a:t>: version 1.4 in AMBER 12</a:t>
            </a:r>
            <a:r>
              <a:rPr lang="en-US" baseline="30000" dirty="0"/>
              <a:t>14</a:t>
            </a:r>
            <a:r>
              <a:rPr lang="en-US" dirty="0"/>
              <a:t>) parameters. The bonded interaction (i.e., bond, angle, and dihedral angle) parameters have been generated by fitting the QM results. The van der Waals (</a:t>
            </a:r>
            <a:r>
              <a:rPr lang="en-US" dirty="0" err="1"/>
              <a:t>vdW</a:t>
            </a:r>
            <a:r>
              <a:rPr lang="en-US" dirty="0"/>
              <a:t>) radius for </a:t>
            </a:r>
            <a:r>
              <a:rPr lang="en-US" dirty="0" err="1"/>
              <a:t>Zr</a:t>
            </a:r>
            <a:r>
              <a:rPr lang="en-US" dirty="0"/>
              <a:t> is considered as 1.75 Å,</a:t>
            </a:r>
            <a:r>
              <a:rPr lang="en-US" baseline="30000" dirty="0"/>
              <a:t>15</a:t>
            </a:r>
            <a:r>
              <a:rPr lang="en-US" dirty="0"/>
              <a:t> and those for other atoms are retrieved from GAFF. The atomic charges have been assigned by QM calculations with the Mertz−Singh−Kollman</a:t>
            </a:r>
            <a:r>
              <a:rPr lang="en-US" baseline="30000" dirty="0"/>
              <a:t>16</a:t>
            </a:r>
            <a:r>
              <a:rPr lang="en-US" dirty="0"/>
              <a:t> method. In order to search the preferable conformations for three different isomers (i.e., </a:t>
            </a:r>
            <a:r>
              <a:rPr lang="en-US" b="1" dirty="0"/>
              <a:t>A</a:t>
            </a:r>
            <a:r>
              <a:rPr lang="en-US" dirty="0"/>
              <a:t>, </a:t>
            </a:r>
            <a:r>
              <a:rPr lang="en-US" b="1" dirty="0"/>
              <a:t>B</a:t>
            </a:r>
            <a:r>
              <a:rPr lang="en-US" dirty="0"/>
              <a:t>, and </a:t>
            </a:r>
            <a:r>
              <a:rPr lang="en-US" b="1" dirty="0"/>
              <a:t>C</a:t>
            </a:r>
            <a:r>
              <a:rPr lang="en-US" dirty="0"/>
              <a:t>) of the cationic forms (</a:t>
            </a:r>
            <a:r>
              <a:rPr lang="en-US" b="1" dirty="0" err="1"/>
              <a:t>i</a:t>
            </a:r>
            <a:r>
              <a:rPr lang="en-US" dirty="0"/>
              <a:t>) we have performed the following steps: first we have optimized the geometries at QM level (choice of method and basis set for QM calculations is described in the subsequent paragraph) by preparing the arbitrary input geometry for the cationic isomer </a:t>
            </a:r>
            <a:r>
              <a:rPr lang="en-US" b="1" dirty="0"/>
              <a:t>A</a:t>
            </a:r>
            <a:r>
              <a:rPr lang="en-US" dirty="0"/>
              <a:t>, </a:t>
            </a:r>
            <a:r>
              <a:rPr lang="en-US" b="1" dirty="0"/>
              <a:t>B</a:t>
            </a:r>
            <a:r>
              <a:rPr lang="en-US" dirty="0"/>
              <a:t>, and </a:t>
            </a:r>
            <a:r>
              <a:rPr lang="en-US" b="1" dirty="0"/>
              <a:t>C</a:t>
            </a:r>
            <a:r>
              <a:rPr lang="en-US" dirty="0"/>
              <a:t>. To obtain QM potential energy curves, scan calculations for different bonds and angles were performed in the cases of each cationic isomers </a:t>
            </a:r>
            <a:r>
              <a:rPr lang="en-US" b="1" dirty="0"/>
              <a:t>A</a:t>
            </a:r>
            <a:r>
              <a:rPr lang="en-US" dirty="0"/>
              <a:t>, </a:t>
            </a:r>
            <a:r>
              <a:rPr lang="en-US" b="1" dirty="0"/>
              <a:t>B</a:t>
            </a:r>
            <a:r>
              <a:rPr lang="en-US" dirty="0"/>
              <a:t>, and </a:t>
            </a:r>
            <a:r>
              <a:rPr lang="en-US" b="1" dirty="0"/>
              <a:t>C</a:t>
            </a:r>
            <a:r>
              <a:rPr lang="en-US" dirty="0"/>
              <a:t>. Subsequently, we have prepared tentative force field parameters by using the QM scan calculations as reference. The 40 ns MD simulations of the cationic form in vacuum have been performed and saving snapshots every 2 </a:t>
            </a:r>
            <a:r>
              <a:rPr lang="en-US" dirty="0" err="1"/>
              <a:t>ps</a:t>
            </a:r>
            <a:r>
              <a:rPr lang="en-US" dirty="0"/>
              <a:t> (in total 20000 snapshots were generated). Then, K-means clustering with the number of clusters 40 was applied to obtain 40 representative structures. The obtained 40 conformations for each isomer were further optimized using QM procedure. Repetitions of these steps were performed to sample another 40 conformations for each isomer of the cationic form (</a:t>
            </a:r>
            <a:r>
              <a:rPr lang="en-US" b="1" dirty="0" err="1"/>
              <a:t>i</a:t>
            </a:r>
            <a:r>
              <a:rPr lang="en-US" dirty="0"/>
              <a:t>) (for more details of each step see Supporting Information). Therefore, altogether 80 different structures for each of the three cationic isomers have been generated using MD simulations and successively, optimization of these structures by QM procedure has been made to obtain the most preferable conformation for each isomer. After searching the preferable conformations of the cationic form (</a:t>
            </a:r>
            <a:r>
              <a:rPr lang="en-US" b="1" dirty="0" err="1"/>
              <a:t>i</a:t>
            </a:r>
            <a:r>
              <a:rPr lang="en-US" dirty="0"/>
              <a:t>), we have conducted QM optimizations for the neutral form (</a:t>
            </a:r>
            <a:r>
              <a:rPr lang="en-US" b="1" dirty="0"/>
              <a:t>I</a:t>
            </a:r>
            <a:r>
              <a:rPr lang="en-US" dirty="0"/>
              <a:t>) by adding a Me group to the </a:t>
            </a:r>
            <a:r>
              <a:rPr lang="en-US" dirty="0" err="1"/>
              <a:t>Zr</a:t>
            </a:r>
            <a:r>
              <a:rPr lang="en-US" dirty="0"/>
              <a:t>-atom each in the most preferable conformations of the cationic form (</a:t>
            </a:r>
            <a:r>
              <a:rPr lang="en-US" b="1" dirty="0" err="1"/>
              <a:t>i</a:t>
            </a:r>
            <a:r>
              <a:rPr lang="en-US" dirty="0"/>
              <a:t>). </a:t>
            </a:r>
          </a:p>
          <a:p>
            <a:endParaRPr lang="en-US" dirty="0"/>
          </a:p>
        </p:txBody>
      </p:sp>
      <p:sp>
        <p:nvSpPr>
          <p:cNvPr id="4" name="Slide Number Placeholder 3"/>
          <p:cNvSpPr>
            <a:spLocks noGrp="1"/>
          </p:cNvSpPr>
          <p:nvPr>
            <p:ph type="sldNum" sz="quarter" idx="10"/>
          </p:nvPr>
        </p:nvSpPr>
        <p:spPr/>
        <p:txBody>
          <a:bodyPr/>
          <a:lstStyle/>
          <a:p>
            <a:fld id="{843E8870-D769-4153-AD71-3626EDD6F6C5}" type="slidenum">
              <a:rPr lang="en-US" smtClean="0"/>
              <a:t>6</a:t>
            </a:fld>
            <a:endParaRPr lang="en-US"/>
          </a:p>
        </p:txBody>
      </p:sp>
    </p:spTree>
    <p:extLst>
      <p:ext uri="{BB962C8B-B14F-4D97-AF65-F5344CB8AC3E}">
        <p14:creationId xmlns:p14="http://schemas.microsoft.com/office/powerpoint/2010/main" val="107103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15131"/>
                <a:r>
                  <a:rPr lang="en-US" b="1" dirty="0" smtClean="0"/>
                  <a:t>the performance of M06 is in good agreement with that of high level MP2 method at a very decent computational cost.</a:t>
                </a:r>
                <a:r>
                  <a:rPr lang="en-US" dirty="0" smtClean="0"/>
                  <a:t> </a:t>
                </a:r>
              </a:p>
              <a:p>
                <a:pPr defTabSz="915131"/>
                <a:r>
                  <a:rPr lang="en-US" dirty="0" smtClean="0"/>
                  <a:t>All </a:t>
                </a:r>
                <a:r>
                  <a:rPr lang="en-US" dirty="0"/>
                  <a:t>the QM calculations have been performed with Gaussian 09</a:t>
                </a:r>
                <a:r>
                  <a:rPr lang="en-US" baseline="30000" dirty="0"/>
                  <a:t>17</a:t>
                </a:r>
                <a:r>
                  <a:rPr lang="en-US" dirty="0"/>
                  <a:t> suite of program using density functional theory (DFT) with M06</a:t>
                </a:r>
                <a:r>
                  <a:rPr lang="en-US" baseline="30000" dirty="0"/>
                  <a:t>18</a:t>
                </a:r>
                <a:r>
                  <a:rPr lang="en-US" dirty="0"/>
                  <a:t> functional. For </a:t>
                </a:r>
                <a:r>
                  <a:rPr lang="en-US" dirty="0" err="1"/>
                  <a:t>Zr</a:t>
                </a:r>
                <a:r>
                  <a:rPr lang="en-US" dirty="0"/>
                  <a:t> atom double-ζ basis set (LANL2DZ) including f polarization function with the effective core potential (ECP) has been used, whereas for all other atoms 6-31G** basis set is used (i.e., B1 basis set). Subsequently, the frequency calculations are also performed for the most stable structures of neutral (</a:t>
                </a:r>
                <a:r>
                  <a:rPr lang="en-US" b="1" dirty="0"/>
                  <a:t>I</a:t>
                </a:r>
                <a:r>
                  <a:rPr lang="en-US" dirty="0"/>
                  <a:t>) and cationic (</a:t>
                </a:r>
                <a:r>
                  <a:rPr lang="en-US" b="1" dirty="0" err="1"/>
                  <a:t>i</a:t>
                </a:r>
                <a:r>
                  <a:rPr lang="en-US" dirty="0"/>
                  <a:t>) forms of catalyst. For the considered cases, the geometries have also been optimized using M06 method with a basis set of higher quality, B2 (i.e., def2-TZVPP</a:t>
                </a:r>
                <a:r>
                  <a:rPr lang="en-US" baseline="30000" dirty="0"/>
                  <a:t>19</a:t>
                </a:r>
                <a:r>
                  <a:rPr lang="en-US" dirty="0"/>
                  <a:t>), and frequency calculations at M06/B2 level of theory has been conducted. </a:t>
                </a:r>
              </a:p>
              <a:p>
                <a:pPr defTabSz="915131"/>
                <a:r>
                  <a:rPr lang="en-US" dirty="0"/>
                  <a:t>The choice of the basis sets has been made based on our laboratory’s previous investigations.</a:t>
                </a:r>
                <a:r>
                  <a:rPr lang="en-US" baseline="30000" dirty="0"/>
                  <a:t>20</a:t>
                </a:r>
                <a:r>
                  <a:rPr lang="en-US" dirty="0"/>
                  <a:t> The selection of the method (i.e., M06) is directed by the computational investigations (optimizations as well as frequency calculations) on seven different DFT functionals, viz., B3LYP, B3LYP-D3, M05-2X, M06, M06L, M06-2X, and </a:t>
                </a:r>
                <a:r>
                  <a:rPr lang="en-US" dirty="0" err="1"/>
                  <a:t>TPSSh</a:t>
                </a:r>
                <a:r>
                  <a:rPr lang="en-US" dirty="0"/>
                  <a:t>, in combination with both B1 and B2 basis sets (see Table 1 as well as Table S1 in Supporting Information) for three different isomers of </a:t>
                </a:r>
                <a:r>
                  <a:rPr lang="en-US" dirty="0" err="1"/>
                  <a:t>Zr</a:t>
                </a:r>
                <a:r>
                  <a:rPr lang="en-US" dirty="0"/>
                  <a:t>-cation (</a:t>
                </a:r>
                <a:r>
                  <a:rPr lang="en-US" b="1" dirty="0" err="1"/>
                  <a:t>i</a:t>
                </a:r>
                <a:r>
                  <a:rPr lang="en-US" dirty="0"/>
                  <a:t>). The performance of these functionals has been compared with that of MP2 level of theory. For instance, Table 1 clearly indicates that </a:t>
                </a:r>
                <a:r>
                  <a:rPr lang="en-US" b="1" dirty="0"/>
                  <a:t>the performance of M06 is in good agreement with that of high level MP2 method at a very decent computational cost.</a:t>
                </a:r>
                <a:r>
                  <a:rPr lang="en-US" dirty="0"/>
                  <a:t> In the case of transition state (TS) calculations, first geometry optimization has been done at M06/B1 level and then the geometry was re-optimized at M06/B2 level of theory. The vibrational mode associated with the observed imaginary frequency is almost same at both the levels of theory. Implicit solvent effect is incorporated by SMD</a:t>
                </a:r>
                <a:r>
                  <a:rPr lang="en-US" baseline="30000" dirty="0"/>
                  <a:t>21</a:t>
                </a:r>
                <a:r>
                  <a:rPr lang="en-US" dirty="0"/>
                  <a:t> method using heptane as the solvent. The single point calculations at M06/B2 level of theory on the optimized geometries (as obtained at the same level of theory) were conducted for investigating the solvent effect. The mixed alkyl solvents are generally used for the polymerization reaction</a:t>
                </a:r>
                <a:r>
                  <a:rPr lang="en-US" baseline="30000" dirty="0"/>
                  <a:t>12</a:t>
                </a:r>
                <a:r>
                  <a:rPr lang="en-US" dirty="0"/>
                  <a:t> and, therefore, we have decided to use heptane as a solvent in our study. The gas phase zero-point energy correction (ZPE) and thermal correction to Gibbs free energy (</a:t>
                </a:r>
                <a:r>
                  <a:rPr lang="en-US" dirty="0" err="1"/>
                  <a:t>G</a:t>
                </a:r>
                <a:r>
                  <a:rPr lang="en-US" baseline="-25000" dirty="0" err="1"/>
                  <a:t>correction</a:t>
                </a:r>
                <a:r>
                  <a:rPr lang="en-US" dirty="0"/>
                  <a:t>) values are used to calculate the zero-point corrected energy (</a:t>
                </a:r>
                <a:r>
                  <a:rPr lang="en-US" i="1" dirty="0"/>
                  <a:t>E</a:t>
                </a:r>
                <a:r>
                  <a:rPr lang="en-US" i="1" baseline="30000" dirty="0"/>
                  <a:t>*</a:t>
                </a:r>
                <a:r>
                  <a:rPr lang="en-US" dirty="0"/>
                  <a:t>) and the free energy (</a:t>
                </a:r>
                <a:r>
                  <a:rPr lang="en-US" i="1" dirty="0"/>
                  <a:t>G</a:t>
                </a:r>
                <a:r>
                  <a:rPr lang="en-US" i="1" baseline="30000" dirty="0"/>
                  <a:t>*</a:t>
                </a:r>
                <a:r>
                  <a:rPr lang="en-US" dirty="0"/>
                  <a:t>) in the solvent. In order to understand the origin of the stability for cationic isomers, the electron densities (</a:t>
                </a:r>
                <a14:m>
                  <m:oMath xmlns:m="http://schemas.openxmlformats.org/officeDocument/2006/math">
                    <m:r>
                      <a:rPr lang="en-US" i="1">
                        <a:latin typeface="Cambria Math" panose="02040503050406030204" pitchFamily="18" charset="0"/>
                      </a:rPr>
                      <m:t>𝜌</m:t>
                    </m:r>
                  </m:oMath>
                </a14:m>
                <a:r>
                  <a:rPr lang="en-US" dirty="0"/>
                  <a:t>) and Laplacian of the electron density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𝜌</m:t>
                    </m:r>
                  </m:oMath>
                </a14:m>
                <a:r>
                  <a:rPr lang="en-US" dirty="0"/>
                  <a:t>) at the bond critical points (BCPs) were mapped using the AIMALL program.</a:t>
                </a:r>
                <a:r>
                  <a:rPr lang="en-US" baseline="30000" dirty="0"/>
                  <a:t>22</a:t>
                </a:r>
                <a:r>
                  <a:rPr lang="en-US" dirty="0"/>
                  <a:t> Atoms-in-molecules (AIM) calculations can explain the formation of various non-covalent interactions (for example, hydrogen bond,</a:t>
                </a:r>
                <a:r>
                  <a:rPr lang="en-US" baseline="30000" dirty="0"/>
                  <a:t>23-28</a:t>
                </a:r>
                <a:r>
                  <a:rPr lang="en-US" dirty="0"/>
                  <a:t> cation-π interactions</a:t>
                </a:r>
                <a:r>
                  <a:rPr lang="en-US" baseline="30000" dirty="0"/>
                  <a:t>29,30</a:t>
                </a:r>
                <a:r>
                  <a:rPr lang="en-US" dirty="0"/>
                  <a:t> etc.) between the atoms.</a:t>
                </a:r>
                <a:r>
                  <a:rPr lang="en-US" baseline="30000" dirty="0"/>
                  <a:t>31-33</a:t>
                </a:r>
                <a:r>
                  <a:rPr lang="en-US" dirty="0"/>
                  <a:t> The necessary wave function files (i.e., .</a:t>
                </a:r>
                <a:r>
                  <a:rPr lang="en-US" dirty="0" err="1"/>
                  <a:t>wfx</a:t>
                </a:r>
                <a:r>
                  <a:rPr lang="en-US" dirty="0"/>
                  <a:t>) for AIM analysis were created from the calculations of equilibrium geometries as obtained at the M06/B1 level of theory. </a:t>
                </a:r>
              </a:p>
              <a:p>
                <a:endParaRPr lang="en-US" dirty="0"/>
              </a:p>
            </p:txBody>
          </p:sp>
        </mc:Choice>
        <mc:Fallback xmlns="">
          <p:sp>
            <p:nvSpPr>
              <p:cNvPr id="3" name="Notes Placeholder 2"/>
              <p:cNvSpPr>
                <a:spLocks noGrp="1"/>
              </p:cNvSpPr>
              <p:nvPr>
                <p:ph type="body" idx="1"/>
              </p:nvPr>
            </p:nvSpPr>
            <p:spPr/>
            <p:txBody>
              <a:bodyPr/>
              <a:lstStyle/>
              <a:p>
                <a:pPr defTabSz="915223"/>
                <a:r>
                  <a:rPr lang="en-US" b="1" dirty="0" smtClean="0"/>
                  <a:t>the performance of M06 is in good agreement with that of high level MP2 method at a very decent computational cost.</a:t>
                </a:r>
                <a:r>
                  <a:rPr lang="en-US" dirty="0" smtClean="0"/>
                  <a:t> </a:t>
                </a:r>
                <a:endParaRPr lang="en-US" dirty="0" smtClean="0"/>
              </a:p>
              <a:p>
                <a:pPr defTabSz="915223"/>
                <a:r>
                  <a:rPr lang="en-US" dirty="0" smtClean="0"/>
                  <a:t>All </a:t>
                </a:r>
                <a:r>
                  <a:rPr lang="en-US" dirty="0"/>
                  <a:t>the QM calculations have been performed with Gaussian 09</a:t>
                </a:r>
                <a:r>
                  <a:rPr lang="en-US" baseline="30000" dirty="0"/>
                  <a:t>17</a:t>
                </a:r>
                <a:r>
                  <a:rPr lang="en-US" dirty="0"/>
                  <a:t> suite of program using density functional theory (DFT) with M06</a:t>
                </a:r>
                <a:r>
                  <a:rPr lang="en-US" baseline="30000" dirty="0"/>
                  <a:t>18</a:t>
                </a:r>
                <a:r>
                  <a:rPr lang="en-US" dirty="0"/>
                  <a:t> functional. </a:t>
                </a:r>
                <a:r>
                  <a:rPr lang="en-US" dirty="0"/>
                  <a:t>For </a:t>
                </a:r>
                <a:r>
                  <a:rPr lang="en-US" dirty="0" err="1"/>
                  <a:t>Zr</a:t>
                </a:r>
                <a:r>
                  <a:rPr lang="en-US" dirty="0"/>
                  <a:t> atom double-ζ basis set (LANL2DZ) including f polarization function with the effective core potential (ECP) has been used, whereas for all other atoms 6-31G** basis set is used (i.e., B1 basis set). Subsequently, the frequency calculations are also performed for the most stable structures of neutral (</a:t>
                </a:r>
                <a:r>
                  <a:rPr lang="en-US" b="1" dirty="0"/>
                  <a:t>I</a:t>
                </a:r>
                <a:r>
                  <a:rPr lang="en-US" dirty="0"/>
                  <a:t>) and cationic (</a:t>
                </a:r>
                <a:r>
                  <a:rPr lang="en-US" b="1" dirty="0" err="1"/>
                  <a:t>i</a:t>
                </a:r>
                <a:r>
                  <a:rPr lang="en-US" dirty="0"/>
                  <a:t>) forms of catalyst. For the considered cases, the geometries have also been optimized using M06 method with a basis set of higher quality, B2 (i.e., def2-TZVPP</a:t>
                </a:r>
                <a:r>
                  <a:rPr lang="en-US" baseline="30000" dirty="0"/>
                  <a:t>19</a:t>
                </a:r>
                <a:r>
                  <a:rPr lang="en-US" dirty="0"/>
                  <a:t>), and frequency calculations at M06/B2 level of theory has been conducted. </a:t>
                </a:r>
                <a:endParaRPr lang="en-US" dirty="0"/>
              </a:p>
              <a:p>
                <a:pPr defTabSz="915223"/>
                <a:r>
                  <a:rPr lang="en-US" dirty="0"/>
                  <a:t>The </a:t>
                </a:r>
                <a:r>
                  <a:rPr lang="en-US" dirty="0"/>
                  <a:t>choice of the basis sets has been made based on our laboratory’s previous investigations.</a:t>
                </a:r>
                <a:r>
                  <a:rPr lang="en-US" baseline="30000" dirty="0"/>
                  <a:t>20</a:t>
                </a:r>
                <a:r>
                  <a:rPr lang="en-US" dirty="0"/>
                  <a:t> The selection of the method (i.e., M06) is directed by the computational investigations (optimizations as well as frequency calculations) on seven different DFT functionals, viz., B3LYP, B3LYP-D3, M05-2X, M06, M06L, M06-2X, and </a:t>
                </a:r>
                <a:r>
                  <a:rPr lang="en-US" dirty="0" err="1"/>
                  <a:t>TPSSh</a:t>
                </a:r>
                <a:r>
                  <a:rPr lang="en-US" dirty="0"/>
                  <a:t>, in combination with both B1 and B2 basis sets (see Table 1 as well as Table S1 in Supporting Information) for three different isomers of </a:t>
                </a:r>
                <a:r>
                  <a:rPr lang="en-US" dirty="0" err="1"/>
                  <a:t>Zr</a:t>
                </a:r>
                <a:r>
                  <a:rPr lang="en-US" dirty="0"/>
                  <a:t>-cation (</a:t>
                </a:r>
                <a:r>
                  <a:rPr lang="en-US" b="1" dirty="0" err="1"/>
                  <a:t>i</a:t>
                </a:r>
                <a:r>
                  <a:rPr lang="en-US" dirty="0"/>
                  <a:t>). The performance of these functionals has been compared with that of MP2 level of theory. For instance, Table 1 clearly indicates that </a:t>
                </a:r>
                <a:r>
                  <a:rPr lang="en-US" b="1" dirty="0"/>
                  <a:t>the performance of M06 is in good agreement with that of high level MP2 method at a very decent computational cost.</a:t>
                </a:r>
                <a:r>
                  <a:rPr lang="en-US" dirty="0"/>
                  <a:t> In the case of transition state (TS) calculations, first geometry optimization has been done at M06/B1 level and then the geometry was re-optimized at M06/B2 level of theory. The vibrational mode associated with the observed imaginary frequency is almost same at both the levels of theory. Implicit solvent effect is incorporated by SMD</a:t>
                </a:r>
                <a:r>
                  <a:rPr lang="en-US" baseline="30000" dirty="0"/>
                  <a:t>21</a:t>
                </a:r>
                <a:r>
                  <a:rPr lang="en-US" dirty="0"/>
                  <a:t> method using heptane as the solvent. The single point calculations at M06/B2 level of theory on the optimized geometries (as obtained at the same level of theory) were conducted for investigating the solvent effect. The mixed alkyl solvents are generally used for the polymerization reaction</a:t>
                </a:r>
                <a:r>
                  <a:rPr lang="en-US" baseline="30000" dirty="0"/>
                  <a:t>12</a:t>
                </a:r>
                <a:r>
                  <a:rPr lang="en-US" dirty="0"/>
                  <a:t> and, therefore, we have decided to use heptane as a solvent in our study. The gas phase zero-point energy correction (ZPE) and thermal correction to Gibbs free energy (</a:t>
                </a:r>
                <a:r>
                  <a:rPr lang="en-US" dirty="0" err="1"/>
                  <a:t>G</a:t>
                </a:r>
                <a:r>
                  <a:rPr lang="en-US" baseline="-25000" dirty="0" err="1"/>
                  <a:t>correction</a:t>
                </a:r>
                <a:r>
                  <a:rPr lang="en-US" dirty="0"/>
                  <a:t>) values are used to calculate the zero-point corrected energy (</a:t>
                </a:r>
                <a:r>
                  <a:rPr lang="en-US" i="1" dirty="0"/>
                  <a:t>E</a:t>
                </a:r>
                <a:r>
                  <a:rPr lang="en-US" i="1" baseline="30000" dirty="0"/>
                  <a:t>*</a:t>
                </a:r>
                <a:r>
                  <a:rPr lang="en-US" dirty="0"/>
                  <a:t>) and the free energy (</a:t>
                </a:r>
                <a:r>
                  <a:rPr lang="en-US" i="1" dirty="0"/>
                  <a:t>G</a:t>
                </a:r>
                <a:r>
                  <a:rPr lang="en-US" i="1" baseline="30000" dirty="0"/>
                  <a:t>*</a:t>
                </a:r>
                <a:r>
                  <a:rPr lang="en-US" dirty="0"/>
                  <a:t>) in the solvent. In order to understand the origin of the stability for cationic isomers, the electron densities (</a:t>
                </a:r>
                <a:r>
                  <a:rPr lang="en-US" i="0"/>
                  <a:t>𝜌</a:t>
                </a:r>
                <a:r>
                  <a:rPr lang="en-US" dirty="0"/>
                  <a:t>) and Laplacian of the electron density (</a:t>
                </a:r>
                <a:r>
                  <a:rPr lang="en-US" i="0"/>
                  <a:t>∇^2 𝜌</a:t>
                </a:r>
                <a:r>
                  <a:rPr lang="en-US" dirty="0"/>
                  <a:t>) at the bond critical points (BCPs) were mapped using the AIMALL program.</a:t>
                </a:r>
                <a:r>
                  <a:rPr lang="en-US" baseline="30000" dirty="0"/>
                  <a:t>22</a:t>
                </a:r>
                <a:r>
                  <a:rPr lang="en-US" dirty="0"/>
                  <a:t> Atoms-in-molecules (AIM) calculations can explain the formation of various non-covalent interactions (for example, hydrogen bond,</a:t>
                </a:r>
                <a:r>
                  <a:rPr lang="en-US" baseline="30000" dirty="0"/>
                  <a:t>23-28</a:t>
                </a:r>
                <a:r>
                  <a:rPr lang="en-US" dirty="0"/>
                  <a:t> cation-π interactions</a:t>
                </a:r>
                <a:r>
                  <a:rPr lang="en-US" baseline="30000" dirty="0"/>
                  <a:t>29,30</a:t>
                </a:r>
                <a:r>
                  <a:rPr lang="en-US" dirty="0"/>
                  <a:t> etc.) between the atoms.</a:t>
                </a:r>
                <a:r>
                  <a:rPr lang="en-US" baseline="30000" dirty="0"/>
                  <a:t>31-33</a:t>
                </a:r>
                <a:r>
                  <a:rPr lang="en-US" dirty="0"/>
                  <a:t> The necessary wave function files (i.e., .</a:t>
                </a:r>
                <a:r>
                  <a:rPr lang="en-US" dirty="0" err="1"/>
                  <a:t>wfx</a:t>
                </a:r>
                <a:r>
                  <a:rPr lang="en-US" dirty="0"/>
                  <a:t>) for AIM analysis were created from the calculations of equilibrium geometries as obtained at the M06/B1 level of theory. </a:t>
                </a:r>
              </a:p>
              <a:p>
                <a:endParaRPr lang="en-US" dirty="0"/>
              </a:p>
            </p:txBody>
          </p:sp>
        </mc:Fallback>
      </mc:AlternateContent>
      <p:sp>
        <p:nvSpPr>
          <p:cNvPr id="4" name="Slide Number Placeholder 3"/>
          <p:cNvSpPr>
            <a:spLocks noGrp="1"/>
          </p:cNvSpPr>
          <p:nvPr>
            <p:ph type="sldNum" sz="quarter" idx="10"/>
          </p:nvPr>
        </p:nvSpPr>
        <p:spPr/>
        <p:txBody>
          <a:bodyPr/>
          <a:lstStyle/>
          <a:p>
            <a:fld id="{843E8870-D769-4153-AD71-3626EDD6F6C5}" type="slidenum">
              <a:rPr lang="en-US" smtClean="0"/>
              <a:t>7</a:t>
            </a:fld>
            <a:endParaRPr lang="en-US"/>
          </a:p>
        </p:txBody>
      </p:sp>
    </p:spTree>
    <p:extLst>
      <p:ext uri="{BB962C8B-B14F-4D97-AF65-F5344CB8AC3E}">
        <p14:creationId xmlns:p14="http://schemas.microsoft.com/office/powerpoint/2010/main" val="213728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smtClean="0"/>
                  <a:t>To the best of our knowledge, the experimental results are not available for this particular </a:t>
                </a:r>
                <a:r>
                  <a:rPr lang="en-US" b="1" dirty="0" err="1" smtClean="0"/>
                  <a:t>Zr</a:t>
                </a:r>
                <a:r>
                  <a:rPr lang="en-US" b="1" dirty="0" smtClean="0"/>
                  <a:t>-catalyst (I). </a:t>
                </a:r>
              </a:p>
              <a:p>
                <a:endParaRPr lang="en-US" b="1" dirty="0" smtClean="0"/>
              </a:p>
              <a:p>
                <a:r>
                  <a:rPr lang="en-US" b="1" dirty="0" smtClean="0"/>
                  <a:t>3</a:t>
                </a:r>
                <a:r>
                  <a:rPr lang="en-US" b="1" dirty="0"/>
                  <a:t>. RESULTS AND DISCUSSION</a:t>
                </a:r>
                <a:endParaRPr lang="en-US" dirty="0"/>
              </a:p>
              <a:p>
                <a:r>
                  <a:rPr lang="en-US" b="1" dirty="0"/>
                  <a:t>3.1. Energetics and Geometrical Features of Neutral </a:t>
                </a:r>
                <a:r>
                  <a:rPr lang="en-US" b="1" dirty="0" err="1"/>
                  <a:t>Zr</a:t>
                </a:r>
                <a:r>
                  <a:rPr lang="en-US" b="1" dirty="0"/>
                  <a:t>-Catalyst (I).</a:t>
                </a:r>
                <a:endParaRPr lang="en-US" dirty="0"/>
              </a:p>
              <a:p>
                <a:r>
                  <a:rPr lang="en-US" b="1" dirty="0"/>
                  <a:t>	</a:t>
                </a:r>
                <a:r>
                  <a:rPr lang="en-US" dirty="0"/>
                  <a:t>Depending on the ligand coordination mode, the neutral form of zirconium </a:t>
                </a:r>
                <a:r>
                  <a:rPr lang="en-US" dirty="0" err="1"/>
                  <a:t>bis</a:t>
                </a:r>
                <a:r>
                  <a:rPr lang="en-US" dirty="0"/>
                  <a:t>(phenoxy-imine) catalyst (</a:t>
                </a:r>
                <a:r>
                  <a:rPr lang="en-US" b="1" dirty="0"/>
                  <a:t>I</a:t>
                </a:r>
                <a:r>
                  <a:rPr lang="en-US" dirty="0"/>
                  <a:t>) (</a:t>
                </a:r>
                <a:r>
                  <a:rPr lang="en-US" b="1" dirty="0"/>
                  <a:t>Scheme 1 (a)</a:t>
                </a:r>
                <a:r>
                  <a:rPr lang="en-US" dirty="0"/>
                  <a:t>) can exhibit five isomers in an octahedral architecture,</a:t>
                </a:r>
                <a:r>
                  <a:rPr lang="en-US" baseline="30000" dirty="0"/>
                  <a:t>7</a:t>
                </a:r>
                <a:r>
                  <a:rPr lang="en-US" dirty="0"/>
                  <a:t> as shown in Figure 1. The five isomers, viz., </a:t>
                </a:r>
                <a:r>
                  <a:rPr lang="en-US" i="1" dirty="0"/>
                  <a:t>cis</a:t>
                </a:r>
                <a:r>
                  <a:rPr lang="en-US" dirty="0"/>
                  <a:t>-N/</a:t>
                </a:r>
                <a:r>
                  <a:rPr lang="en-US" i="1" dirty="0"/>
                  <a:t>trans</a:t>
                </a:r>
                <a:r>
                  <a:rPr lang="en-US" dirty="0"/>
                  <a:t>-O/</a:t>
                </a:r>
                <a:r>
                  <a:rPr lang="en-US" i="1" dirty="0"/>
                  <a:t>cis</a:t>
                </a:r>
                <a:r>
                  <a:rPr lang="en-US" dirty="0"/>
                  <a:t>-Me (</a:t>
                </a:r>
                <a:r>
                  <a:rPr lang="en-US" b="1" dirty="0"/>
                  <a:t>1</a:t>
                </a:r>
                <a:r>
                  <a:rPr lang="en-US" dirty="0"/>
                  <a:t>), </a:t>
                </a:r>
                <a:r>
                  <a:rPr lang="en-US" i="1" dirty="0"/>
                  <a:t>cis</a:t>
                </a:r>
                <a:r>
                  <a:rPr lang="en-US" dirty="0"/>
                  <a:t>-N/</a:t>
                </a:r>
                <a:r>
                  <a:rPr lang="en-US" i="1" dirty="0"/>
                  <a:t>cis</a:t>
                </a:r>
                <a:r>
                  <a:rPr lang="en-US" dirty="0"/>
                  <a:t>-O/</a:t>
                </a:r>
                <a:r>
                  <a:rPr lang="en-US" i="1" dirty="0"/>
                  <a:t>cis</a:t>
                </a:r>
                <a:r>
                  <a:rPr lang="en-US" dirty="0"/>
                  <a:t>-Me (</a:t>
                </a:r>
                <a:r>
                  <a:rPr lang="en-US" b="1" dirty="0"/>
                  <a:t>2</a:t>
                </a:r>
                <a:r>
                  <a:rPr lang="en-US" dirty="0"/>
                  <a:t>),</a:t>
                </a:r>
                <a:r>
                  <a:rPr lang="en-US" i="1" dirty="0"/>
                  <a:t> trans</a:t>
                </a:r>
                <a:r>
                  <a:rPr lang="en-US" dirty="0"/>
                  <a:t>-N/</a:t>
                </a:r>
                <a:r>
                  <a:rPr lang="en-US" i="1" dirty="0"/>
                  <a:t>cis</a:t>
                </a:r>
                <a:r>
                  <a:rPr lang="en-US" dirty="0"/>
                  <a:t>-O/</a:t>
                </a:r>
                <a:r>
                  <a:rPr lang="en-US" i="1" dirty="0"/>
                  <a:t>cis</a:t>
                </a:r>
                <a:r>
                  <a:rPr lang="en-US" dirty="0"/>
                  <a:t>-Me (</a:t>
                </a:r>
                <a:r>
                  <a:rPr lang="en-US" b="1" dirty="0"/>
                  <a:t>3</a:t>
                </a:r>
                <a:r>
                  <a:rPr lang="en-US" dirty="0"/>
                  <a:t>),</a:t>
                </a:r>
                <a:r>
                  <a:rPr lang="en-US" i="1" dirty="0"/>
                  <a:t> cis</a:t>
                </a:r>
                <a:r>
                  <a:rPr lang="en-US" dirty="0"/>
                  <a:t>-N/</a:t>
                </a:r>
                <a:r>
                  <a:rPr lang="en-US" i="1" dirty="0"/>
                  <a:t>cis</a:t>
                </a:r>
                <a:r>
                  <a:rPr lang="en-US" dirty="0"/>
                  <a:t>-O/</a:t>
                </a:r>
                <a:r>
                  <a:rPr lang="en-US" i="1" dirty="0"/>
                  <a:t>trans</a:t>
                </a:r>
                <a:r>
                  <a:rPr lang="en-US" dirty="0"/>
                  <a:t>-Me (</a:t>
                </a:r>
                <a:r>
                  <a:rPr lang="en-US" b="1" dirty="0"/>
                  <a:t>4</a:t>
                </a:r>
                <a:r>
                  <a:rPr lang="en-US" dirty="0"/>
                  <a:t>), and </a:t>
                </a:r>
                <a:r>
                  <a:rPr lang="en-US" i="1" dirty="0"/>
                  <a:t>trans</a:t>
                </a:r>
                <a:r>
                  <a:rPr lang="en-US" dirty="0"/>
                  <a:t>-N/</a:t>
                </a:r>
                <a:r>
                  <a:rPr lang="en-US" i="1" dirty="0"/>
                  <a:t>trans</a:t>
                </a:r>
                <a:r>
                  <a:rPr lang="en-US" dirty="0"/>
                  <a:t>-O/</a:t>
                </a:r>
                <a:r>
                  <a:rPr lang="en-US" i="1" dirty="0"/>
                  <a:t>trans</a:t>
                </a:r>
                <a:r>
                  <a:rPr lang="en-US" dirty="0"/>
                  <a:t>-Me (</a:t>
                </a:r>
                <a:r>
                  <a:rPr lang="en-US" b="1" dirty="0"/>
                  <a:t>5</a:t>
                </a:r>
                <a:r>
                  <a:rPr lang="en-US" dirty="0"/>
                  <a:t>), for the considered </a:t>
                </a:r>
                <a:r>
                  <a:rPr lang="en-US" dirty="0" err="1"/>
                  <a:t>Zr</a:t>
                </a:r>
                <a:r>
                  <a:rPr lang="en-US" dirty="0"/>
                  <a:t>-catalyst (</a:t>
                </a:r>
                <a:r>
                  <a:rPr lang="en-US" b="1" dirty="0"/>
                  <a:t>I</a:t>
                </a:r>
                <a:r>
                  <a:rPr lang="en-US" dirty="0"/>
                  <a:t>) were optimized at M06/B1 and M06/B2 levels of theory. Subsequently, the calculations in heptane were performed at M06/B2 level, using the geometries as obtained at the same level of theory. On the basis of these calculations, we have observed that these isomers exhibit a distorted octahedral geometry around the </a:t>
                </a:r>
                <a:r>
                  <a:rPr lang="en-US" dirty="0" err="1"/>
                  <a:t>Zr</a:t>
                </a:r>
                <a:r>
                  <a:rPr lang="en-US" dirty="0"/>
                  <a:t> atom (Figure S5 in Supporting Information). Almost identical geometrical features are observed for both the levels of theory (see Table S2) while comparing the results for a particular isomer. Based on the energy values as obtained at M06/B1 and M06/B2 levels, it is observed that isomer </a:t>
                </a:r>
                <a:r>
                  <a:rPr lang="en-US" b="1" dirty="0"/>
                  <a:t>1</a:t>
                </a:r>
                <a:r>
                  <a:rPr lang="en-US" dirty="0"/>
                  <a:t> is the most preferable among the five isomers (see Table S3 in Supporting Information). The trend of the stability remains the same in the case of solvent calculations. The relative free energy (</a:t>
                </a:r>
                <a:r>
                  <a:rPr lang="en-US" i="1" dirty="0"/>
                  <a:t>∆G</a:t>
                </a:r>
                <a:r>
                  <a:rPr lang="en-US" i="1" baseline="30000" dirty="0"/>
                  <a:t>*</a:t>
                </a:r>
                <a:r>
                  <a:rPr lang="en-US" dirty="0"/>
                  <a:t>) values in gas as well as in heptane with respect to isomer </a:t>
                </a:r>
                <a:r>
                  <a:rPr lang="en-US" b="1" dirty="0"/>
                  <a:t>1</a:t>
                </a:r>
                <a:r>
                  <a:rPr lang="en-US" dirty="0"/>
                  <a:t> are shown in Figure 1. </a:t>
                </a:r>
                <a:r>
                  <a:rPr lang="en-US" b="1" dirty="0"/>
                  <a:t>To the best of our knowledge, the experimental results are not available for this particular </a:t>
                </a:r>
                <a:r>
                  <a:rPr lang="en-US" b="1" dirty="0" err="1"/>
                  <a:t>Zr</a:t>
                </a:r>
                <a:r>
                  <a:rPr lang="en-US" b="1" dirty="0"/>
                  <a:t>-catalyst (I). </a:t>
                </a:r>
                <a:r>
                  <a:rPr lang="en-US" dirty="0"/>
                  <a:t>However, in the experimental as well as in the computational study, it has been observed earlier that the </a:t>
                </a:r>
                <a:r>
                  <a:rPr lang="en-US" dirty="0" err="1"/>
                  <a:t>Zr-bis</a:t>
                </a:r>
                <a:r>
                  <a:rPr lang="en-US" dirty="0"/>
                  <a:t>(phenoxy-imine) catalysts (with different substitutions on R, R</a:t>
                </a:r>
                <a:r>
                  <a:rPr lang="en-US" baseline="-25000" dirty="0"/>
                  <a:t>1</a:t>
                </a:r>
                <a:r>
                  <a:rPr lang="en-US" dirty="0"/>
                  <a:t>, and R</a:t>
                </a:r>
                <a:r>
                  <a:rPr lang="en-US" baseline="-25000" dirty="0"/>
                  <a:t>2</a:t>
                </a:r>
                <a:r>
                  <a:rPr lang="en-US" dirty="0"/>
                  <a:t> positions from catalyst (</a:t>
                </a:r>
                <a:r>
                  <a:rPr lang="en-US" b="1" dirty="0"/>
                  <a:t>I</a:t>
                </a:r>
                <a:r>
                  <a:rPr lang="en-US" dirty="0"/>
                  <a:t>)) mostly form isomer-</a:t>
                </a:r>
                <a:r>
                  <a:rPr lang="en-US" b="1" dirty="0"/>
                  <a:t>1</a:t>
                </a:r>
                <a:r>
                  <a:rPr lang="en-US" dirty="0"/>
                  <a:t>-like structure, i.e., </a:t>
                </a:r>
                <a:r>
                  <a:rPr lang="en-US" i="1" dirty="0"/>
                  <a:t>cis</a:t>
                </a:r>
                <a:r>
                  <a:rPr lang="en-US" dirty="0"/>
                  <a:t>-N/</a:t>
                </a:r>
                <a:r>
                  <a:rPr lang="en-US" i="1" dirty="0"/>
                  <a:t>trans</a:t>
                </a:r>
                <a:r>
                  <a:rPr lang="en-US" dirty="0"/>
                  <a:t>-O/</a:t>
                </a:r>
                <a:r>
                  <a:rPr lang="en-US" i="1" dirty="0"/>
                  <a:t>cis</a:t>
                </a:r>
                <a:r>
                  <a:rPr lang="en-US" dirty="0"/>
                  <a:t>-X.</a:t>
                </a:r>
                <a:r>
                  <a:rPr lang="en-US" baseline="30000" dirty="0"/>
                  <a:t>3,8,9</a:t>
                </a:r>
                <a:r>
                  <a:rPr lang="en-US" dirty="0"/>
                  <a:t> The preference of this isomer among the five isomers has been attributed to the fact that in those catalysts </a:t>
                </a:r>
                <a:r>
                  <a:rPr lang="en-US" dirty="0" err="1"/>
                  <a:t>Zr</a:t>
                </a:r>
                <a:r>
                  <a:rPr lang="en-US" dirty="0"/>
                  <a:t>-O bonds are significantly shorter than </a:t>
                </a:r>
                <a:r>
                  <a:rPr lang="en-US" dirty="0" err="1"/>
                  <a:t>Zr</a:t>
                </a:r>
                <a:r>
                  <a:rPr lang="en-US" dirty="0"/>
                  <a:t>-N bonds.</a:t>
                </a:r>
                <a:r>
                  <a:rPr lang="en-US" baseline="30000" dirty="0"/>
                  <a:t>3</a:t>
                </a:r>
                <a:r>
                  <a:rPr lang="en-US" dirty="0"/>
                  <a:t> We have also noted that in our considered </a:t>
                </a:r>
                <a:r>
                  <a:rPr lang="en-US" dirty="0" err="1"/>
                  <a:t>Zr</a:t>
                </a:r>
                <a:r>
                  <a:rPr lang="en-US" dirty="0"/>
                  <a:t>-catalyst (</a:t>
                </a:r>
                <a:r>
                  <a:rPr lang="en-US" b="1" dirty="0"/>
                  <a:t>I</a:t>
                </a:r>
                <a:r>
                  <a:rPr lang="en-US" dirty="0"/>
                  <a:t>), the </a:t>
                </a:r>
                <a:r>
                  <a:rPr lang="en-US" dirty="0" err="1"/>
                  <a:t>Zr</a:t>
                </a:r>
                <a:r>
                  <a:rPr lang="en-US" dirty="0"/>
                  <a:t>-O bonds are substantially shorter than the </a:t>
                </a:r>
                <a:r>
                  <a:rPr lang="en-US" dirty="0" err="1"/>
                  <a:t>Zr</a:t>
                </a:r>
                <a:r>
                  <a:rPr lang="en-US" dirty="0"/>
                  <a:t>-N bonds (see Table S2), which may be because </a:t>
                </a:r>
                <a:r>
                  <a:rPr lang="en-US" dirty="0" err="1"/>
                  <a:t>Zr</a:t>
                </a:r>
                <a:r>
                  <a:rPr lang="en-US" dirty="0"/>
                  <a:t>-O bonds are covalent in nature whereas </a:t>
                </a:r>
                <a:r>
                  <a:rPr lang="en-US" dirty="0" err="1"/>
                  <a:t>Zr</a:t>
                </a:r>
                <a:r>
                  <a:rPr lang="en-US" dirty="0"/>
                  <a:t>-N bonds are dative bonds. Moreover, the relative existing probability of the isomers based on </a:t>
                </a:r>
                <a:r>
                  <a:rPr lang="en-US" i="1" dirty="0"/>
                  <a:t>G</a:t>
                </a:r>
                <a:r>
                  <a:rPr lang="en-US" i="1" baseline="30000" dirty="0"/>
                  <a:t>*</a:t>
                </a:r>
                <a:r>
                  <a:rPr lang="en-US" dirty="0"/>
                  <a:t> values (e.g., </a:t>
                </a:r>
                <a14:m>
                  <m:oMath xmlns:m="http://schemas.openxmlformats.org/officeDocument/2006/math">
                    <m:r>
                      <a:rPr lang="en-US" i="1">
                        <a:latin typeface="Cambria Math" panose="02040503050406030204" pitchFamily="18" charset="0"/>
                      </a:rPr>
                      <m:t>[</m:t>
                    </m:r>
                    <m:r>
                      <a:rPr lang="en-US" b="1" i="1">
                        <a:latin typeface="Cambria Math" panose="02040503050406030204" pitchFamily="18" charset="0"/>
                      </a:rPr>
                      <m:t>𝟏</m:t>
                    </m:r>
                    <m:r>
                      <a:rPr lang="en-US" i="1">
                        <a:latin typeface="Cambria Math" panose="02040503050406030204" pitchFamily="18" charset="0"/>
                      </a:rPr>
                      <m:t>]/[</m:t>
                    </m:r>
                    <m:r>
                      <a:rPr lang="en-US" b="1" i="1">
                        <a:latin typeface="Cambria Math" panose="02040503050406030204" pitchFamily="18" charset="0"/>
                      </a:rPr>
                      <m:t>𝟐</m:t>
                    </m:r>
                    <m:r>
                      <a:rPr lang="en-US" i="1">
                        <a:latin typeface="Cambria Math" panose="02040503050406030204" pitchFamily="18" charset="0"/>
                      </a:rPr>
                      <m:t>]=</m:t>
                    </m:r>
                    <m:r>
                      <m:rPr>
                        <m:sty m:val="p"/>
                      </m:rPr>
                      <a:rPr lang="en-US">
                        <a:latin typeface="Cambria Math" panose="02040503050406030204" pitchFamily="18" charset="0"/>
                      </a:rPr>
                      <m:t>exp</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r>
                      <a:rPr lang="en-US" i="1">
                        <a:latin typeface="Cambria Math" panose="02040503050406030204" pitchFamily="18" charset="0"/>
                      </a:rPr>
                      <m:t>𝑘𝑇</m:t>
                    </m:r>
                    <m:r>
                      <a:rPr lang="en-US" i="1">
                        <a:latin typeface="Cambria Math" panose="02040503050406030204" pitchFamily="18" charset="0"/>
                      </a:rPr>
                      <m:t>}</m:t>
                    </m:r>
                  </m:oMath>
                </a14:m>
                <a:r>
                  <a:rPr lang="en-US" dirty="0"/>
                  <a:t>) indicates that neutral catalyst predominately forms isomer </a:t>
                </a:r>
                <a:r>
                  <a:rPr lang="en-US" b="1" dirty="0"/>
                  <a:t>1 </a:t>
                </a:r>
                <a:r>
                  <a:rPr lang="en-US" dirty="0"/>
                  <a:t>(see Table S3(c)). Thus, our results for the neutral catalyst (</a:t>
                </a:r>
                <a:r>
                  <a:rPr lang="en-US" b="1" dirty="0"/>
                  <a:t>I</a:t>
                </a:r>
                <a:r>
                  <a:rPr lang="en-US" dirty="0"/>
                  <a:t>) are also in accordance with the previous theoretical and experimental observations with similar kind of ligand architecture.</a:t>
                </a:r>
                <a:r>
                  <a:rPr lang="en-US" baseline="30000" dirty="0"/>
                  <a:t>3</a:t>
                </a:r>
                <a:r>
                  <a:rPr lang="en-US" dirty="0"/>
                  <a:t> </a:t>
                </a:r>
              </a:p>
              <a:p>
                <a:endParaRPr lang="en-US" dirty="0"/>
              </a:p>
            </p:txBody>
          </p:sp>
        </mc:Choice>
        <mc:Fallback xmlns="">
          <p:sp>
            <p:nvSpPr>
              <p:cNvPr id="3" name="Notes Placeholder 2"/>
              <p:cNvSpPr>
                <a:spLocks noGrp="1"/>
              </p:cNvSpPr>
              <p:nvPr>
                <p:ph type="body" idx="1"/>
              </p:nvPr>
            </p:nvSpPr>
            <p:spPr/>
            <p:txBody>
              <a:bodyPr/>
              <a:lstStyle/>
              <a:p>
                <a:r>
                  <a:rPr lang="en-US" b="1" dirty="0" smtClean="0"/>
                  <a:t>To the best of our knowledge, the experimental results are not available for this particular </a:t>
                </a:r>
                <a:r>
                  <a:rPr lang="en-US" b="1" dirty="0" err="1" smtClean="0"/>
                  <a:t>Zr</a:t>
                </a:r>
                <a:r>
                  <a:rPr lang="en-US" b="1" dirty="0" smtClean="0"/>
                  <a:t>-catalyst (I). </a:t>
                </a:r>
              </a:p>
              <a:p>
                <a:endParaRPr lang="en-US" b="1" dirty="0" smtClean="0"/>
              </a:p>
              <a:p>
                <a:r>
                  <a:rPr lang="en-US" b="1" dirty="0" smtClean="0"/>
                  <a:t>3</a:t>
                </a:r>
                <a:r>
                  <a:rPr lang="en-US" b="1" dirty="0"/>
                  <a:t>. </a:t>
                </a:r>
                <a:r>
                  <a:rPr lang="en-US" b="1" dirty="0"/>
                  <a:t>RESULTS AND DISCUSSION</a:t>
                </a:r>
                <a:endParaRPr lang="en-US" dirty="0"/>
              </a:p>
              <a:p>
                <a:r>
                  <a:rPr lang="en-US" b="1" dirty="0"/>
                  <a:t>3.1. Energetics and Geometrical Features of Neutral </a:t>
                </a:r>
                <a:r>
                  <a:rPr lang="en-US" b="1" dirty="0" err="1"/>
                  <a:t>Zr</a:t>
                </a:r>
                <a:r>
                  <a:rPr lang="en-US" b="1" dirty="0"/>
                  <a:t>-Catalyst (I).</a:t>
                </a:r>
                <a:endParaRPr lang="en-US" dirty="0"/>
              </a:p>
              <a:p>
                <a:r>
                  <a:rPr lang="en-US" b="1" dirty="0"/>
                  <a:t>	</a:t>
                </a:r>
                <a:r>
                  <a:rPr lang="en-US" dirty="0"/>
                  <a:t>Depending on the ligand coordination mode, the neutral form of zirconium </a:t>
                </a:r>
                <a:r>
                  <a:rPr lang="en-US" dirty="0" err="1"/>
                  <a:t>bis</a:t>
                </a:r>
                <a:r>
                  <a:rPr lang="en-US" dirty="0"/>
                  <a:t>(phenoxy-imine) catalyst (</a:t>
                </a:r>
                <a:r>
                  <a:rPr lang="en-US" b="1" dirty="0"/>
                  <a:t>I</a:t>
                </a:r>
                <a:r>
                  <a:rPr lang="en-US" dirty="0"/>
                  <a:t>) (</a:t>
                </a:r>
                <a:r>
                  <a:rPr lang="en-US" b="1" dirty="0"/>
                  <a:t>Scheme 1 (a)</a:t>
                </a:r>
                <a:r>
                  <a:rPr lang="en-US" dirty="0"/>
                  <a:t>) can exhibit five isomers in an octahedral architecture,</a:t>
                </a:r>
                <a:r>
                  <a:rPr lang="en-US" baseline="30000" dirty="0"/>
                  <a:t>7</a:t>
                </a:r>
                <a:r>
                  <a:rPr lang="en-US" dirty="0"/>
                  <a:t> as shown in Figure 1. The five isomers, viz., </a:t>
                </a:r>
                <a:r>
                  <a:rPr lang="en-US" i="1" dirty="0"/>
                  <a:t>cis</a:t>
                </a:r>
                <a:r>
                  <a:rPr lang="en-US" dirty="0"/>
                  <a:t>-N/</a:t>
                </a:r>
                <a:r>
                  <a:rPr lang="en-US" i="1" dirty="0"/>
                  <a:t>trans</a:t>
                </a:r>
                <a:r>
                  <a:rPr lang="en-US" dirty="0"/>
                  <a:t>-O/</a:t>
                </a:r>
                <a:r>
                  <a:rPr lang="en-US" i="1" dirty="0"/>
                  <a:t>cis</a:t>
                </a:r>
                <a:r>
                  <a:rPr lang="en-US" dirty="0"/>
                  <a:t>-Me (</a:t>
                </a:r>
                <a:r>
                  <a:rPr lang="en-US" b="1" dirty="0"/>
                  <a:t>1</a:t>
                </a:r>
                <a:r>
                  <a:rPr lang="en-US" dirty="0"/>
                  <a:t>), </a:t>
                </a:r>
                <a:r>
                  <a:rPr lang="en-US" i="1" dirty="0"/>
                  <a:t>cis</a:t>
                </a:r>
                <a:r>
                  <a:rPr lang="en-US" dirty="0"/>
                  <a:t>-N/</a:t>
                </a:r>
                <a:r>
                  <a:rPr lang="en-US" i="1" dirty="0"/>
                  <a:t>cis</a:t>
                </a:r>
                <a:r>
                  <a:rPr lang="en-US" dirty="0"/>
                  <a:t>-O/</a:t>
                </a:r>
                <a:r>
                  <a:rPr lang="en-US" i="1" dirty="0"/>
                  <a:t>cis</a:t>
                </a:r>
                <a:r>
                  <a:rPr lang="en-US" dirty="0"/>
                  <a:t>-Me (</a:t>
                </a:r>
                <a:r>
                  <a:rPr lang="en-US" b="1" dirty="0"/>
                  <a:t>2</a:t>
                </a:r>
                <a:r>
                  <a:rPr lang="en-US" dirty="0"/>
                  <a:t>),</a:t>
                </a:r>
                <a:r>
                  <a:rPr lang="en-US" i="1" dirty="0"/>
                  <a:t> trans</a:t>
                </a:r>
                <a:r>
                  <a:rPr lang="en-US" dirty="0"/>
                  <a:t>-N/</a:t>
                </a:r>
                <a:r>
                  <a:rPr lang="en-US" i="1" dirty="0"/>
                  <a:t>cis</a:t>
                </a:r>
                <a:r>
                  <a:rPr lang="en-US" dirty="0"/>
                  <a:t>-O/</a:t>
                </a:r>
                <a:r>
                  <a:rPr lang="en-US" i="1" dirty="0"/>
                  <a:t>cis</a:t>
                </a:r>
                <a:r>
                  <a:rPr lang="en-US" dirty="0"/>
                  <a:t>-Me (</a:t>
                </a:r>
                <a:r>
                  <a:rPr lang="en-US" b="1" dirty="0"/>
                  <a:t>3</a:t>
                </a:r>
                <a:r>
                  <a:rPr lang="en-US" dirty="0"/>
                  <a:t>),</a:t>
                </a:r>
                <a:r>
                  <a:rPr lang="en-US" i="1" dirty="0"/>
                  <a:t> cis</a:t>
                </a:r>
                <a:r>
                  <a:rPr lang="en-US" dirty="0"/>
                  <a:t>-N/</a:t>
                </a:r>
                <a:r>
                  <a:rPr lang="en-US" i="1" dirty="0"/>
                  <a:t>cis</a:t>
                </a:r>
                <a:r>
                  <a:rPr lang="en-US" dirty="0"/>
                  <a:t>-O/</a:t>
                </a:r>
                <a:r>
                  <a:rPr lang="en-US" i="1" dirty="0"/>
                  <a:t>trans</a:t>
                </a:r>
                <a:r>
                  <a:rPr lang="en-US" dirty="0"/>
                  <a:t>-Me (</a:t>
                </a:r>
                <a:r>
                  <a:rPr lang="en-US" b="1" dirty="0"/>
                  <a:t>4</a:t>
                </a:r>
                <a:r>
                  <a:rPr lang="en-US" dirty="0"/>
                  <a:t>), and </a:t>
                </a:r>
                <a:r>
                  <a:rPr lang="en-US" i="1" dirty="0"/>
                  <a:t>trans</a:t>
                </a:r>
                <a:r>
                  <a:rPr lang="en-US" dirty="0"/>
                  <a:t>-N/</a:t>
                </a:r>
                <a:r>
                  <a:rPr lang="en-US" i="1" dirty="0"/>
                  <a:t>trans</a:t>
                </a:r>
                <a:r>
                  <a:rPr lang="en-US" dirty="0"/>
                  <a:t>-O/</a:t>
                </a:r>
                <a:r>
                  <a:rPr lang="en-US" i="1" dirty="0"/>
                  <a:t>trans</a:t>
                </a:r>
                <a:r>
                  <a:rPr lang="en-US" dirty="0"/>
                  <a:t>-Me (</a:t>
                </a:r>
                <a:r>
                  <a:rPr lang="en-US" b="1" dirty="0"/>
                  <a:t>5</a:t>
                </a:r>
                <a:r>
                  <a:rPr lang="en-US" dirty="0"/>
                  <a:t>), for the considered </a:t>
                </a:r>
                <a:r>
                  <a:rPr lang="en-US" dirty="0" err="1"/>
                  <a:t>Zr</a:t>
                </a:r>
                <a:r>
                  <a:rPr lang="en-US" dirty="0"/>
                  <a:t>-catalyst (</a:t>
                </a:r>
                <a:r>
                  <a:rPr lang="en-US" b="1" dirty="0"/>
                  <a:t>I</a:t>
                </a:r>
                <a:r>
                  <a:rPr lang="en-US" dirty="0"/>
                  <a:t>) were optimized at M06/B1 and M06/B2 levels of theory. Subsequently, the calculations in heptane were performed at M06/B2 level, using the geometries as obtained at the same level of theory. On the basis of these calculations, we have observed that these isomers exhibit a distorted octahedral geometry around the </a:t>
                </a:r>
                <a:r>
                  <a:rPr lang="en-US" dirty="0" err="1"/>
                  <a:t>Zr</a:t>
                </a:r>
                <a:r>
                  <a:rPr lang="en-US" dirty="0"/>
                  <a:t> atom (Figure S5 in Supporting Information). Almost identical geometrical features are observed for both the levels of theory (see Table S2) while comparing the results for a particular isomer. Based on the energy values as obtained at M06/B1 and M06/B2 levels, it is observed that isomer </a:t>
                </a:r>
                <a:r>
                  <a:rPr lang="en-US" b="1" dirty="0"/>
                  <a:t>1</a:t>
                </a:r>
                <a:r>
                  <a:rPr lang="en-US" dirty="0"/>
                  <a:t> is the most preferable among the five isomers (see Table S3 in Supporting Information). The trend of the stability remains the same in the case of solvent calculations. The relative free energy (</a:t>
                </a:r>
                <a:r>
                  <a:rPr lang="en-US" i="1" dirty="0"/>
                  <a:t>∆G</a:t>
                </a:r>
                <a:r>
                  <a:rPr lang="en-US" i="1" baseline="30000" dirty="0"/>
                  <a:t>*</a:t>
                </a:r>
                <a:r>
                  <a:rPr lang="en-US" dirty="0"/>
                  <a:t>) values in gas as well as in heptane with respect to isomer </a:t>
                </a:r>
                <a:r>
                  <a:rPr lang="en-US" b="1" dirty="0"/>
                  <a:t>1</a:t>
                </a:r>
                <a:r>
                  <a:rPr lang="en-US" dirty="0"/>
                  <a:t> are shown in Figure 1. </a:t>
                </a:r>
                <a:r>
                  <a:rPr lang="en-US" b="1" dirty="0"/>
                  <a:t>To the best of our knowledge, the experimental results are not available for this particular </a:t>
                </a:r>
                <a:r>
                  <a:rPr lang="en-US" b="1" dirty="0" err="1"/>
                  <a:t>Zr</a:t>
                </a:r>
                <a:r>
                  <a:rPr lang="en-US" b="1" dirty="0"/>
                  <a:t>-catalyst (I). </a:t>
                </a:r>
                <a:r>
                  <a:rPr lang="en-US" dirty="0"/>
                  <a:t>However, in the experimental as well as in the computational study, it has been observed earlier that the </a:t>
                </a:r>
                <a:r>
                  <a:rPr lang="en-US" dirty="0" err="1"/>
                  <a:t>Zr-bis</a:t>
                </a:r>
                <a:r>
                  <a:rPr lang="en-US" dirty="0"/>
                  <a:t>(phenoxy-imine) catalysts (with different substitutions on R, R</a:t>
                </a:r>
                <a:r>
                  <a:rPr lang="en-US" baseline="-25000" dirty="0"/>
                  <a:t>1</a:t>
                </a:r>
                <a:r>
                  <a:rPr lang="en-US" dirty="0"/>
                  <a:t>, and R</a:t>
                </a:r>
                <a:r>
                  <a:rPr lang="en-US" baseline="-25000" dirty="0"/>
                  <a:t>2</a:t>
                </a:r>
                <a:r>
                  <a:rPr lang="en-US" dirty="0"/>
                  <a:t> positions from catalyst (</a:t>
                </a:r>
                <a:r>
                  <a:rPr lang="en-US" b="1" dirty="0"/>
                  <a:t>I</a:t>
                </a:r>
                <a:r>
                  <a:rPr lang="en-US" dirty="0"/>
                  <a:t>)) mostly form isomer-</a:t>
                </a:r>
                <a:r>
                  <a:rPr lang="en-US" b="1" dirty="0"/>
                  <a:t>1</a:t>
                </a:r>
                <a:r>
                  <a:rPr lang="en-US" dirty="0"/>
                  <a:t>-like structure, i.e., </a:t>
                </a:r>
                <a:r>
                  <a:rPr lang="en-US" i="1" dirty="0"/>
                  <a:t>cis</a:t>
                </a:r>
                <a:r>
                  <a:rPr lang="en-US" dirty="0"/>
                  <a:t>-N/</a:t>
                </a:r>
                <a:r>
                  <a:rPr lang="en-US" i="1" dirty="0"/>
                  <a:t>trans</a:t>
                </a:r>
                <a:r>
                  <a:rPr lang="en-US" dirty="0"/>
                  <a:t>-O/</a:t>
                </a:r>
                <a:r>
                  <a:rPr lang="en-US" i="1" dirty="0"/>
                  <a:t>cis</a:t>
                </a:r>
                <a:r>
                  <a:rPr lang="en-US" dirty="0"/>
                  <a:t>-X.</a:t>
                </a:r>
                <a:r>
                  <a:rPr lang="en-US" baseline="30000" dirty="0"/>
                  <a:t>3,8,9</a:t>
                </a:r>
                <a:r>
                  <a:rPr lang="en-US" dirty="0"/>
                  <a:t> The preference of this isomer among the five isomers has been attributed to the fact that in those catalysts </a:t>
                </a:r>
                <a:r>
                  <a:rPr lang="en-US" dirty="0" err="1"/>
                  <a:t>Zr</a:t>
                </a:r>
                <a:r>
                  <a:rPr lang="en-US" dirty="0"/>
                  <a:t>-O bonds are significantly shorter than </a:t>
                </a:r>
                <a:r>
                  <a:rPr lang="en-US" dirty="0" err="1"/>
                  <a:t>Zr</a:t>
                </a:r>
                <a:r>
                  <a:rPr lang="en-US" dirty="0"/>
                  <a:t>-N bonds.</a:t>
                </a:r>
                <a:r>
                  <a:rPr lang="en-US" baseline="30000" dirty="0"/>
                  <a:t>3</a:t>
                </a:r>
                <a:r>
                  <a:rPr lang="en-US" dirty="0"/>
                  <a:t> We have also noted that in our considered </a:t>
                </a:r>
                <a:r>
                  <a:rPr lang="en-US" dirty="0" err="1"/>
                  <a:t>Zr</a:t>
                </a:r>
                <a:r>
                  <a:rPr lang="en-US" dirty="0"/>
                  <a:t>-catalyst (</a:t>
                </a:r>
                <a:r>
                  <a:rPr lang="en-US" b="1" dirty="0"/>
                  <a:t>I</a:t>
                </a:r>
                <a:r>
                  <a:rPr lang="en-US" dirty="0"/>
                  <a:t>), the </a:t>
                </a:r>
                <a:r>
                  <a:rPr lang="en-US" dirty="0" err="1"/>
                  <a:t>Zr</a:t>
                </a:r>
                <a:r>
                  <a:rPr lang="en-US" dirty="0"/>
                  <a:t>-O bonds are substantially shorter than the </a:t>
                </a:r>
                <a:r>
                  <a:rPr lang="en-US" dirty="0" err="1"/>
                  <a:t>Zr</a:t>
                </a:r>
                <a:r>
                  <a:rPr lang="en-US" dirty="0"/>
                  <a:t>-N bonds (see Table S2), which may be because </a:t>
                </a:r>
                <a:r>
                  <a:rPr lang="en-US" dirty="0" err="1"/>
                  <a:t>Zr</a:t>
                </a:r>
                <a:r>
                  <a:rPr lang="en-US" dirty="0"/>
                  <a:t>-O bonds are covalent in nature whereas </a:t>
                </a:r>
                <a:r>
                  <a:rPr lang="en-US" dirty="0" err="1"/>
                  <a:t>Zr</a:t>
                </a:r>
                <a:r>
                  <a:rPr lang="en-US" dirty="0"/>
                  <a:t>-N bonds are dative bonds. Moreover, the relative existing probability of the isomers based on </a:t>
                </a:r>
                <a:r>
                  <a:rPr lang="en-US" i="1" dirty="0"/>
                  <a:t>G</a:t>
                </a:r>
                <a:r>
                  <a:rPr lang="en-US" i="1" baseline="30000" dirty="0"/>
                  <a:t>*</a:t>
                </a:r>
                <a:r>
                  <a:rPr lang="en-US" dirty="0"/>
                  <a:t> values (e.g., </a:t>
                </a:r>
                <a:r>
                  <a:rPr lang="en-US" i="0"/>
                  <a:t>[</a:t>
                </a:r>
                <a:r>
                  <a:rPr lang="en-US" b="1" i="0"/>
                  <a:t>𝟏</a:t>
                </a:r>
                <a:r>
                  <a:rPr lang="en-US" i="0"/>
                  <a:t>]/[</a:t>
                </a:r>
                <a:r>
                  <a:rPr lang="en-US" b="1" i="0"/>
                  <a:t>𝟐</a:t>
                </a:r>
                <a:r>
                  <a:rPr lang="en-US" i="0"/>
                  <a:t>]=exp{−(𝐺_1^∗−𝐺_2^∗)/𝑘𝑇}</a:t>
                </a:r>
                <a:r>
                  <a:rPr lang="en-US" dirty="0"/>
                  <a:t>) indicates that neutral catalyst predominately forms isomer </a:t>
                </a:r>
                <a:r>
                  <a:rPr lang="en-US" b="1" dirty="0"/>
                  <a:t>1 </a:t>
                </a:r>
                <a:r>
                  <a:rPr lang="en-US" dirty="0"/>
                  <a:t>(see Table S3(c)). Thus, our results for the neutral catalyst (</a:t>
                </a:r>
                <a:r>
                  <a:rPr lang="en-US" b="1" dirty="0"/>
                  <a:t>I</a:t>
                </a:r>
                <a:r>
                  <a:rPr lang="en-US" dirty="0"/>
                  <a:t>) are also in accordance with the previous theoretical and experimental observations with similar kind of ligand architecture.</a:t>
                </a:r>
                <a:r>
                  <a:rPr lang="en-US" baseline="30000" dirty="0"/>
                  <a:t>3</a:t>
                </a:r>
                <a:r>
                  <a:rPr lang="en-US" dirty="0"/>
                  <a:t> </a:t>
                </a:r>
              </a:p>
              <a:p>
                <a:endParaRPr lang="en-US" dirty="0"/>
              </a:p>
            </p:txBody>
          </p:sp>
        </mc:Fallback>
      </mc:AlternateContent>
      <p:sp>
        <p:nvSpPr>
          <p:cNvPr id="4" name="Slide Number Placeholder 3"/>
          <p:cNvSpPr>
            <a:spLocks noGrp="1"/>
          </p:cNvSpPr>
          <p:nvPr>
            <p:ph type="sldNum" sz="quarter" idx="10"/>
          </p:nvPr>
        </p:nvSpPr>
        <p:spPr/>
        <p:txBody>
          <a:bodyPr/>
          <a:lstStyle/>
          <a:p>
            <a:fld id="{843E8870-D769-4153-AD71-3626EDD6F6C5}" type="slidenum">
              <a:rPr lang="en-US" smtClean="0"/>
              <a:t>8</a:t>
            </a:fld>
            <a:endParaRPr lang="en-US"/>
          </a:p>
        </p:txBody>
      </p:sp>
    </p:spTree>
    <p:extLst>
      <p:ext uri="{BB962C8B-B14F-4D97-AF65-F5344CB8AC3E}">
        <p14:creationId xmlns:p14="http://schemas.microsoft.com/office/powerpoint/2010/main" val="332626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3.2. Energetics and Geometrical Features of </a:t>
            </a:r>
            <a:r>
              <a:rPr lang="en-US" b="1" dirty="0" err="1"/>
              <a:t>Zr</a:t>
            </a:r>
            <a:r>
              <a:rPr lang="en-US" b="1" dirty="0"/>
              <a:t>-Cation (</a:t>
            </a:r>
            <a:r>
              <a:rPr lang="en-US" b="1" dirty="0" err="1"/>
              <a:t>i</a:t>
            </a:r>
            <a:r>
              <a:rPr lang="en-US" b="1" dirty="0"/>
              <a:t>).</a:t>
            </a:r>
            <a:endParaRPr lang="en-US" dirty="0"/>
          </a:p>
          <a:p>
            <a:r>
              <a:rPr lang="en-US" dirty="0"/>
              <a:t>	An active species for the polymerization reaction is the cationic form (</a:t>
            </a:r>
            <a:r>
              <a:rPr lang="en-US" b="1" dirty="0"/>
              <a:t>Scheme 1 (b)</a:t>
            </a:r>
            <a:r>
              <a:rPr lang="en-US" dirty="0"/>
              <a:t>) of </a:t>
            </a:r>
            <a:r>
              <a:rPr lang="en-US" dirty="0" err="1"/>
              <a:t>Zr</a:t>
            </a:r>
            <a:r>
              <a:rPr lang="en-US" dirty="0"/>
              <a:t>-catalyst (</a:t>
            </a:r>
            <a:r>
              <a:rPr lang="en-US" b="1" dirty="0" err="1"/>
              <a:t>i</a:t>
            </a:r>
            <a:r>
              <a:rPr lang="en-US" dirty="0"/>
              <a:t>).</a:t>
            </a:r>
            <a:r>
              <a:rPr lang="en-US" baseline="30000" dirty="0"/>
              <a:t>3</a:t>
            </a:r>
            <a:r>
              <a:rPr lang="en-US" dirty="0"/>
              <a:t> Generally, the </a:t>
            </a:r>
            <a:r>
              <a:rPr lang="en-US" dirty="0" err="1"/>
              <a:t>Zr</a:t>
            </a:r>
            <a:r>
              <a:rPr lang="en-US" dirty="0"/>
              <a:t>-cation can exhibit three different isomers,</a:t>
            </a:r>
            <a:r>
              <a:rPr lang="en-US" baseline="30000" dirty="0"/>
              <a:t>11</a:t>
            </a:r>
            <a:r>
              <a:rPr lang="en-US" dirty="0"/>
              <a:t> </a:t>
            </a:r>
            <a:r>
              <a:rPr lang="en-US" dirty="0" err="1"/>
              <a:t>viz</a:t>
            </a:r>
            <a:r>
              <a:rPr lang="en-US" dirty="0"/>
              <a:t>, </a:t>
            </a:r>
            <a:r>
              <a:rPr lang="en-US" i="1" dirty="0"/>
              <a:t>cis</a:t>
            </a:r>
            <a:r>
              <a:rPr lang="en-US" dirty="0"/>
              <a:t>-N/</a:t>
            </a:r>
            <a:r>
              <a:rPr lang="en-US" i="1" dirty="0"/>
              <a:t>trans</a:t>
            </a:r>
            <a:r>
              <a:rPr lang="en-US" dirty="0"/>
              <a:t>-O (</a:t>
            </a:r>
            <a:r>
              <a:rPr lang="en-US" b="1" dirty="0"/>
              <a:t>A</a:t>
            </a:r>
            <a:r>
              <a:rPr lang="en-US" dirty="0"/>
              <a:t>), </a:t>
            </a:r>
            <a:r>
              <a:rPr lang="en-US" i="1" dirty="0"/>
              <a:t>cis</a:t>
            </a:r>
            <a:r>
              <a:rPr lang="en-US" dirty="0"/>
              <a:t>-N/</a:t>
            </a:r>
            <a:r>
              <a:rPr lang="en-US" i="1" dirty="0"/>
              <a:t>cis</a:t>
            </a:r>
            <a:r>
              <a:rPr lang="en-US" dirty="0"/>
              <a:t>-O (</a:t>
            </a:r>
            <a:r>
              <a:rPr lang="en-US" b="1" dirty="0"/>
              <a:t>B</a:t>
            </a:r>
            <a:r>
              <a:rPr lang="en-US" dirty="0"/>
              <a:t>), and </a:t>
            </a:r>
            <a:r>
              <a:rPr lang="en-US" i="1" dirty="0"/>
              <a:t>trans</a:t>
            </a:r>
            <a:r>
              <a:rPr lang="en-US" dirty="0"/>
              <a:t>-N/</a:t>
            </a:r>
            <a:r>
              <a:rPr lang="en-US" i="1" dirty="0"/>
              <a:t>cis</a:t>
            </a:r>
            <a:r>
              <a:rPr lang="en-US" dirty="0"/>
              <a:t>-O (</a:t>
            </a:r>
            <a:r>
              <a:rPr lang="en-US" b="1" dirty="0"/>
              <a:t>C</a:t>
            </a:r>
            <a:r>
              <a:rPr lang="en-US" dirty="0"/>
              <a:t>) as shown in Figure 2 (see also Figure S6 in Supporting Information). For the efficient and exhaustive modeling of the preferable structure, altogether 80 different structures for each of the three cationic isomers </a:t>
            </a:r>
            <a:r>
              <a:rPr lang="en-US" b="1" dirty="0"/>
              <a:t>A</a:t>
            </a:r>
            <a:r>
              <a:rPr lang="en-US" dirty="0"/>
              <a:t>, </a:t>
            </a:r>
            <a:r>
              <a:rPr lang="en-US" b="1" dirty="0"/>
              <a:t>B</a:t>
            </a:r>
            <a:r>
              <a:rPr lang="en-US" dirty="0"/>
              <a:t>, and </a:t>
            </a:r>
            <a:r>
              <a:rPr lang="en-US" b="1" dirty="0"/>
              <a:t>C</a:t>
            </a:r>
            <a:r>
              <a:rPr lang="en-US" dirty="0"/>
              <a:t> have been generated by using MD simulations. Subsequently, QM optimizations for these structures have been performed in order to obtain the most preferable geometry among them for each isomeric form (see ‘Computational Details’ in Supporting Information). Table 2 summarizes the relative energies for the most stable geometry among the generated conformers for each cationic isomer as obtained in gas at different levels of theory as well as in solvent phase (see also Table S1, and S4 in Supporting Information). For a particular basis set, the trend of the relative energies for different cationic isomers is similar between the cases of M06 and MP2 methods. Nevertheless, the trend is not the same while comparing the relative energies obtained with two different basis sets for a specific method. For instance, for B1 basis set, isomer </a:t>
            </a:r>
            <a:r>
              <a:rPr lang="en-US" b="1" dirty="0"/>
              <a:t>A</a:t>
            </a:r>
            <a:r>
              <a:rPr lang="en-US" dirty="0"/>
              <a:t> is energetically more stable than isomers </a:t>
            </a:r>
            <a:r>
              <a:rPr lang="en-US" b="1" dirty="0"/>
              <a:t>B</a:t>
            </a:r>
            <a:r>
              <a:rPr lang="en-US" dirty="0"/>
              <a:t> and </a:t>
            </a:r>
            <a:r>
              <a:rPr lang="en-US" b="1" dirty="0"/>
              <a:t>C </a:t>
            </a:r>
            <a:r>
              <a:rPr lang="en-US" dirty="0"/>
              <a:t>with both the methods, whereas, </a:t>
            </a:r>
            <a:r>
              <a:rPr lang="en-US" b="1" dirty="0"/>
              <a:t>C</a:t>
            </a:r>
            <a:r>
              <a:rPr lang="en-US" dirty="0"/>
              <a:t> is more stable with B2 basis set for M06 and MP2 methods. In solvent phase, the relative energy trend is similar to that at M06/B1 (gas phase) level of theory. The solvent phase calculations at M06/B2 level show that </a:t>
            </a:r>
            <a:r>
              <a:rPr lang="en-US" b="1" dirty="0"/>
              <a:t>A</a:t>
            </a:r>
            <a:r>
              <a:rPr lang="en-US" dirty="0"/>
              <a:t> is energetically more favorable than isomers </a:t>
            </a:r>
            <a:r>
              <a:rPr lang="en-US" b="1" dirty="0"/>
              <a:t>B</a:t>
            </a:r>
            <a:r>
              <a:rPr lang="en-US" dirty="0"/>
              <a:t> and </a:t>
            </a:r>
            <a:r>
              <a:rPr lang="en-US" b="1" dirty="0"/>
              <a:t>C </a:t>
            </a:r>
            <a:r>
              <a:rPr lang="en-US" dirty="0"/>
              <a:t>(Table 2). However, for a particular isomer of cation (</a:t>
            </a:r>
            <a:r>
              <a:rPr lang="en-US" b="1" dirty="0" err="1"/>
              <a:t>i</a:t>
            </a:r>
            <a:r>
              <a:rPr lang="en-US" dirty="0"/>
              <a:t>), the observed geometrical features are almost equal in the cases of M06/B1, M06/B2, and MP2/B1 levels of theory (see Table S5 in Supporting Information). </a:t>
            </a:r>
          </a:p>
          <a:p>
            <a:endParaRPr lang="en-US" dirty="0"/>
          </a:p>
        </p:txBody>
      </p:sp>
      <p:sp>
        <p:nvSpPr>
          <p:cNvPr id="4" name="Slide Number Placeholder 3"/>
          <p:cNvSpPr>
            <a:spLocks noGrp="1"/>
          </p:cNvSpPr>
          <p:nvPr>
            <p:ph type="sldNum" sz="quarter" idx="10"/>
          </p:nvPr>
        </p:nvSpPr>
        <p:spPr/>
        <p:txBody>
          <a:bodyPr/>
          <a:lstStyle/>
          <a:p>
            <a:fld id="{843E8870-D769-4153-AD71-3626EDD6F6C5}" type="slidenum">
              <a:rPr lang="en-US" smtClean="0"/>
              <a:t>9</a:t>
            </a:fld>
            <a:endParaRPr lang="en-US"/>
          </a:p>
        </p:txBody>
      </p:sp>
    </p:spTree>
    <p:extLst>
      <p:ext uri="{BB962C8B-B14F-4D97-AF65-F5344CB8AC3E}">
        <p14:creationId xmlns:p14="http://schemas.microsoft.com/office/powerpoint/2010/main" val="229771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15131"/>
                <a:r>
                  <a:rPr lang="en-US" dirty="0"/>
                  <a:t>The AIM analysis indicates the existence of the bond critical points (BCPs) corresponding to five intramolecular hydrogen bonds (H-bonds) in all the three isomers of </a:t>
                </a:r>
                <a:r>
                  <a:rPr lang="en-US" dirty="0" err="1"/>
                  <a:t>Zr</a:t>
                </a:r>
                <a:r>
                  <a:rPr lang="en-US" dirty="0"/>
                  <a:t>-cation (</a:t>
                </a:r>
                <a:r>
                  <a:rPr lang="en-US" b="1" dirty="0" err="1"/>
                  <a:t>i</a:t>
                </a:r>
                <a:r>
                  <a:rPr lang="en-US" dirty="0"/>
                  <a:t>) as shown in Figure 3. For isomer </a:t>
                </a:r>
                <a:r>
                  <a:rPr lang="en-US" b="1" dirty="0"/>
                  <a:t>A</a:t>
                </a:r>
                <a:r>
                  <a:rPr lang="en-US" dirty="0"/>
                  <a:t>, the four H-bonds are in between O atom and H atoms of R-group (i.e., </a:t>
                </a:r>
                <a:r>
                  <a:rPr lang="en-US" i="1" dirty="0"/>
                  <a:t>t</a:t>
                </a:r>
                <a:r>
                  <a:rPr lang="en-US" dirty="0"/>
                  <a:t>-Bu); and one H-bond is formed between O atom and H atoms of R</a:t>
                </a:r>
                <a:r>
                  <a:rPr lang="en-US" baseline="-25000" dirty="0"/>
                  <a:t>2</a:t>
                </a:r>
                <a:r>
                  <a:rPr lang="en-US" dirty="0"/>
                  <a:t>-group (i.e., </a:t>
                </a:r>
                <a:r>
                  <a:rPr lang="en-US" i="1" dirty="0" err="1"/>
                  <a:t>i</a:t>
                </a:r>
                <a:r>
                  <a:rPr lang="en-US" dirty="0"/>
                  <a:t>-Bu) attached with one of the N atoms (shown by green and orange colored dots, respectively, in Figure 3). For isomer </a:t>
                </a:r>
                <a:r>
                  <a:rPr lang="en-US" b="1" dirty="0"/>
                  <a:t>B</a:t>
                </a:r>
                <a:r>
                  <a:rPr lang="en-US" dirty="0"/>
                  <a:t>, the observed four H-bonds are in between O atom and H atoms of R-group (i.e., </a:t>
                </a:r>
                <a:r>
                  <a:rPr lang="en-US" i="1" dirty="0"/>
                  <a:t>t</a:t>
                </a:r>
                <a:r>
                  <a:rPr lang="en-US" dirty="0"/>
                  <a:t>-Bu) and one H-bond forms with one of the N atom and H atom of R</a:t>
                </a:r>
                <a:r>
                  <a:rPr lang="en-US" baseline="-25000" dirty="0"/>
                  <a:t>2</a:t>
                </a:r>
                <a:r>
                  <a:rPr lang="en-US" dirty="0"/>
                  <a:t>-group (i.e., </a:t>
                </a:r>
                <a:r>
                  <a:rPr lang="en-US" i="1" dirty="0" err="1"/>
                  <a:t>i</a:t>
                </a:r>
                <a:r>
                  <a:rPr lang="en-US" dirty="0"/>
                  <a:t>-Bu) attached to the other N atom. Similar to isomer </a:t>
                </a:r>
                <a:r>
                  <a:rPr lang="en-US" b="1" dirty="0"/>
                  <a:t>A</a:t>
                </a:r>
                <a:r>
                  <a:rPr lang="en-US" dirty="0"/>
                  <a:t>, for isomer </a:t>
                </a:r>
                <a:r>
                  <a:rPr lang="en-US" b="1" dirty="0"/>
                  <a:t>C</a:t>
                </a:r>
                <a:r>
                  <a:rPr lang="en-US" dirty="0"/>
                  <a:t>, the four H-bonds are in between O atom and H atoms of R-group (i.e., </a:t>
                </a:r>
                <a:r>
                  <a:rPr lang="en-US" i="1" dirty="0"/>
                  <a:t>t</a:t>
                </a:r>
                <a:r>
                  <a:rPr lang="en-US" dirty="0"/>
                  <a:t>-Bu); and one H-bond is formed between O atom and H atom of R</a:t>
                </a:r>
                <a:r>
                  <a:rPr lang="en-US" baseline="-25000" dirty="0"/>
                  <a:t>2</a:t>
                </a:r>
                <a:r>
                  <a:rPr lang="en-US" dirty="0"/>
                  <a:t>-group (i.e., </a:t>
                </a:r>
                <a:r>
                  <a:rPr lang="en-US" i="1" dirty="0" err="1"/>
                  <a:t>i</a:t>
                </a:r>
                <a:r>
                  <a:rPr lang="en-US" dirty="0"/>
                  <a:t>-Bu) attached to one N atom. The presence of five hydrogen bonds may be the cause of the stability of these three isomers. Indeed, the existing probability of isomer </a:t>
                </a:r>
                <a:r>
                  <a:rPr lang="en-US" b="1" dirty="0"/>
                  <a:t>B</a:t>
                </a:r>
                <a:r>
                  <a:rPr lang="en-US" dirty="0"/>
                  <a:t> is smaller, whereas that of isomer </a:t>
                </a:r>
                <a:r>
                  <a:rPr lang="en-US" b="1" dirty="0"/>
                  <a:t>C</a:t>
                </a:r>
                <a:r>
                  <a:rPr lang="en-US" dirty="0"/>
                  <a:t> is comparable with that of isomer </a:t>
                </a:r>
                <a:r>
                  <a:rPr lang="en-US" b="1" dirty="0"/>
                  <a:t>A</a:t>
                </a:r>
                <a:r>
                  <a:rPr lang="en-US" dirty="0"/>
                  <a:t> as observed in Table 2. Since the H-bonds’ strength (based on </a:t>
                </a:r>
                <a14:m>
                  <m:oMath xmlns:m="http://schemas.openxmlformats.org/officeDocument/2006/math">
                    <m:r>
                      <a:rPr lang="en-US" i="1">
                        <a:latin typeface="Cambria Math" panose="02040503050406030204" pitchFamily="18" charset="0"/>
                      </a:rPr>
                      <m:t>𝜌</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𝜌</m:t>
                    </m:r>
                  </m:oMath>
                </a14:m>
                <a:r>
                  <a:rPr lang="en-US" dirty="0"/>
                  <a:t>; see Figure 3) are almost the same for each of the isomers, so it will be difficult to make any conclusion about the stability of the isomers based on AIM results. Therefore, in these circumstances, the important observations are: the existing probability of isomer </a:t>
                </a:r>
                <a:r>
                  <a:rPr lang="en-US" b="1" dirty="0"/>
                  <a:t>B</a:t>
                </a:r>
                <a:r>
                  <a:rPr lang="en-US" dirty="0"/>
                  <a:t> is smaller in comparison with the other two isomers (i.e., </a:t>
                </a:r>
                <a:r>
                  <a:rPr lang="en-US" b="1" dirty="0"/>
                  <a:t>A</a:t>
                </a:r>
                <a:r>
                  <a:rPr lang="en-US" dirty="0"/>
                  <a:t> and </a:t>
                </a:r>
                <a:r>
                  <a:rPr lang="en-US" b="1" dirty="0"/>
                  <a:t>C</a:t>
                </a:r>
                <a:r>
                  <a:rPr lang="en-US" dirty="0"/>
                  <a:t>), and it is impossible to rule out the existence of isomer </a:t>
                </a:r>
                <a:r>
                  <a:rPr lang="en-US" b="1" dirty="0"/>
                  <a:t>C</a:t>
                </a:r>
                <a:r>
                  <a:rPr lang="en-US" dirty="0"/>
                  <a:t> in comparison with isomer </a:t>
                </a:r>
                <a:r>
                  <a:rPr lang="en-US" b="1" dirty="0"/>
                  <a:t>A</a:t>
                </a:r>
                <a:r>
                  <a:rPr lang="en-US" dirty="0"/>
                  <a:t>. Notably, in the earlier experimental study in collaboration with theory, it has been observed that when R</a:t>
                </a:r>
                <a:r>
                  <a:rPr lang="en-US" baseline="-25000" dirty="0"/>
                  <a:t>1</a:t>
                </a:r>
                <a:r>
                  <a:rPr lang="en-US" dirty="0"/>
                  <a:t>= Me and R</a:t>
                </a:r>
                <a:r>
                  <a:rPr lang="en-US" baseline="-25000" dirty="0"/>
                  <a:t>2</a:t>
                </a:r>
                <a:r>
                  <a:rPr lang="en-US" dirty="0"/>
                  <a:t> = C</a:t>
                </a:r>
                <a:r>
                  <a:rPr lang="en-US" baseline="-25000" dirty="0"/>
                  <a:t>6</a:t>
                </a:r>
                <a:r>
                  <a:rPr lang="en-US" dirty="0"/>
                  <a:t>H</a:t>
                </a:r>
                <a:r>
                  <a:rPr lang="en-US" baseline="-25000" dirty="0"/>
                  <a:t>5</a:t>
                </a:r>
                <a:r>
                  <a:rPr lang="en-US" dirty="0"/>
                  <a:t>, even isomer </a:t>
                </a:r>
                <a:r>
                  <a:rPr lang="en-US" b="1" dirty="0"/>
                  <a:t>B</a:t>
                </a:r>
                <a:r>
                  <a:rPr lang="en-US" dirty="0"/>
                  <a:t> can exist as a mixture along with isomer </a:t>
                </a:r>
                <a:r>
                  <a:rPr lang="en-US" b="1" dirty="0"/>
                  <a:t>A</a:t>
                </a:r>
                <a:r>
                  <a:rPr lang="en-US" dirty="0"/>
                  <a:t>.</a:t>
                </a:r>
                <a:r>
                  <a:rPr lang="en-US" baseline="30000" dirty="0"/>
                  <a:t>11</a:t>
                </a:r>
                <a:endParaRPr lang="en-US" dirty="0"/>
              </a:p>
              <a:p>
                <a:endParaRPr lang="en-US" dirty="0"/>
              </a:p>
            </p:txBody>
          </p:sp>
        </mc:Choice>
        <mc:Fallback xmlns="">
          <p:sp>
            <p:nvSpPr>
              <p:cNvPr id="3" name="Notes Placeholder 2"/>
              <p:cNvSpPr>
                <a:spLocks noGrp="1"/>
              </p:cNvSpPr>
              <p:nvPr>
                <p:ph type="body" idx="1"/>
              </p:nvPr>
            </p:nvSpPr>
            <p:spPr/>
            <p:txBody>
              <a:bodyPr/>
              <a:lstStyle/>
              <a:p>
                <a:pPr defTabSz="915223"/>
                <a:r>
                  <a:rPr lang="en-US" dirty="0"/>
                  <a:t>The AIM analysis indicates the existence of the bond critical points (BCPs) corresponding to five intramolecular hydrogen bonds (H-bonds) in all the three isomers of </a:t>
                </a:r>
                <a:r>
                  <a:rPr lang="en-US" dirty="0" err="1"/>
                  <a:t>Zr</a:t>
                </a:r>
                <a:r>
                  <a:rPr lang="en-US" dirty="0"/>
                  <a:t>-cation (</a:t>
                </a:r>
                <a:r>
                  <a:rPr lang="en-US" b="1" dirty="0" err="1"/>
                  <a:t>i</a:t>
                </a:r>
                <a:r>
                  <a:rPr lang="en-US" dirty="0"/>
                  <a:t>) as shown in Figure 3. For isomer </a:t>
                </a:r>
                <a:r>
                  <a:rPr lang="en-US" b="1" dirty="0"/>
                  <a:t>A</a:t>
                </a:r>
                <a:r>
                  <a:rPr lang="en-US" dirty="0"/>
                  <a:t>, the four H-bonds are in between O atom and H atoms of R-group (i.e., </a:t>
                </a:r>
                <a:r>
                  <a:rPr lang="en-US" i="1" dirty="0"/>
                  <a:t>t</a:t>
                </a:r>
                <a:r>
                  <a:rPr lang="en-US" dirty="0"/>
                  <a:t>-Bu); and one H-bond is formed between O atom and H atoms of R</a:t>
                </a:r>
                <a:r>
                  <a:rPr lang="en-US" baseline="-25000" dirty="0"/>
                  <a:t>2</a:t>
                </a:r>
                <a:r>
                  <a:rPr lang="en-US" dirty="0"/>
                  <a:t>-group (i.e., </a:t>
                </a:r>
                <a:r>
                  <a:rPr lang="en-US" i="1" dirty="0" err="1"/>
                  <a:t>i</a:t>
                </a:r>
                <a:r>
                  <a:rPr lang="en-US" dirty="0"/>
                  <a:t>-Bu) attached with one of the N atoms (shown by green and orange colored dots, respectively, in Figure 3). For isomer </a:t>
                </a:r>
                <a:r>
                  <a:rPr lang="en-US" b="1" dirty="0"/>
                  <a:t>B</a:t>
                </a:r>
                <a:r>
                  <a:rPr lang="en-US" dirty="0"/>
                  <a:t>, the observed four H-bonds are in between O atom and H atoms of R-group (i.e., </a:t>
                </a:r>
                <a:r>
                  <a:rPr lang="en-US" i="1" dirty="0"/>
                  <a:t>t</a:t>
                </a:r>
                <a:r>
                  <a:rPr lang="en-US" dirty="0"/>
                  <a:t>-Bu) and one H-bond forms with one of the N atom and H atom of R</a:t>
                </a:r>
                <a:r>
                  <a:rPr lang="en-US" baseline="-25000" dirty="0"/>
                  <a:t>2</a:t>
                </a:r>
                <a:r>
                  <a:rPr lang="en-US" dirty="0"/>
                  <a:t>-group (i.e., </a:t>
                </a:r>
                <a:r>
                  <a:rPr lang="en-US" i="1" dirty="0" err="1"/>
                  <a:t>i</a:t>
                </a:r>
                <a:r>
                  <a:rPr lang="en-US" dirty="0"/>
                  <a:t>-Bu) attached to the other N atom. Similar to isomer </a:t>
                </a:r>
                <a:r>
                  <a:rPr lang="en-US" b="1" dirty="0"/>
                  <a:t>A</a:t>
                </a:r>
                <a:r>
                  <a:rPr lang="en-US" dirty="0"/>
                  <a:t>, for isomer </a:t>
                </a:r>
                <a:r>
                  <a:rPr lang="en-US" b="1" dirty="0"/>
                  <a:t>C</a:t>
                </a:r>
                <a:r>
                  <a:rPr lang="en-US" dirty="0"/>
                  <a:t>, the four H-bonds are in between O atom and H atoms of R-group (i.e., </a:t>
                </a:r>
                <a:r>
                  <a:rPr lang="en-US" i="1" dirty="0"/>
                  <a:t>t</a:t>
                </a:r>
                <a:r>
                  <a:rPr lang="en-US" dirty="0"/>
                  <a:t>-Bu); and one H-bond is formed between O atom and H atom of R</a:t>
                </a:r>
                <a:r>
                  <a:rPr lang="en-US" baseline="-25000" dirty="0"/>
                  <a:t>2</a:t>
                </a:r>
                <a:r>
                  <a:rPr lang="en-US" dirty="0"/>
                  <a:t>-group (i.e., </a:t>
                </a:r>
                <a:r>
                  <a:rPr lang="en-US" i="1" dirty="0" err="1"/>
                  <a:t>i</a:t>
                </a:r>
                <a:r>
                  <a:rPr lang="en-US" dirty="0"/>
                  <a:t>-Bu) attached to one N atom. The presence of five hydrogen bonds may be the cause of the stability of these three isomers. Indeed, the existing probability of isomer </a:t>
                </a:r>
                <a:r>
                  <a:rPr lang="en-US" b="1" dirty="0"/>
                  <a:t>B</a:t>
                </a:r>
                <a:r>
                  <a:rPr lang="en-US" dirty="0"/>
                  <a:t> is smaller, whereas that of isomer </a:t>
                </a:r>
                <a:r>
                  <a:rPr lang="en-US" b="1" dirty="0"/>
                  <a:t>C</a:t>
                </a:r>
                <a:r>
                  <a:rPr lang="en-US" dirty="0"/>
                  <a:t> is comparable with that of isomer </a:t>
                </a:r>
                <a:r>
                  <a:rPr lang="en-US" b="1" dirty="0"/>
                  <a:t>A</a:t>
                </a:r>
                <a:r>
                  <a:rPr lang="en-US" dirty="0"/>
                  <a:t> as observed in Table 2. Since the H-bonds’ strength (based on </a:t>
                </a:r>
                <a:r>
                  <a:rPr lang="en-US" i="0"/>
                  <a:t>𝜌</a:t>
                </a:r>
                <a:r>
                  <a:rPr lang="en-US" dirty="0"/>
                  <a:t> and </a:t>
                </a:r>
                <a:r>
                  <a:rPr lang="en-US" i="0"/>
                  <a:t>∇^2 𝜌</a:t>
                </a:r>
                <a:r>
                  <a:rPr lang="en-US" dirty="0"/>
                  <a:t>; see Figure 3) are almost the same for each of the isomers, so it will be difficult to make any conclusion about the stability of the isomers based on AIM results. Therefore, in these circumstances, the important observations are: the existing probability of isomer </a:t>
                </a:r>
                <a:r>
                  <a:rPr lang="en-US" b="1" dirty="0"/>
                  <a:t>B</a:t>
                </a:r>
                <a:r>
                  <a:rPr lang="en-US" dirty="0"/>
                  <a:t> is smaller in comparison with the other two isomers (i.e., </a:t>
                </a:r>
                <a:r>
                  <a:rPr lang="en-US" b="1" dirty="0"/>
                  <a:t>A</a:t>
                </a:r>
                <a:r>
                  <a:rPr lang="en-US" dirty="0"/>
                  <a:t> and </a:t>
                </a:r>
                <a:r>
                  <a:rPr lang="en-US" b="1" dirty="0"/>
                  <a:t>C</a:t>
                </a:r>
                <a:r>
                  <a:rPr lang="en-US" dirty="0"/>
                  <a:t>), and it is impossible to rule out the existence of isomer </a:t>
                </a:r>
                <a:r>
                  <a:rPr lang="en-US" b="1" dirty="0"/>
                  <a:t>C</a:t>
                </a:r>
                <a:r>
                  <a:rPr lang="en-US" dirty="0"/>
                  <a:t> in comparison with isomer </a:t>
                </a:r>
                <a:r>
                  <a:rPr lang="en-US" b="1" dirty="0"/>
                  <a:t>A</a:t>
                </a:r>
                <a:r>
                  <a:rPr lang="en-US" dirty="0"/>
                  <a:t>. Notably, in the earlier experimental study in collaboration with theory, it has been observed that when R</a:t>
                </a:r>
                <a:r>
                  <a:rPr lang="en-US" baseline="-25000" dirty="0"/>
                  <a:t>1</a:t>
                </a:r>
                <a:r>
                  <a:rPr lang="en-US" dirty="0"/>
                  <a:t>= Me and R</a:t>
                </a:r>
                <a:r>
                  <a:rPr lang="en-US" baseline="-25000" dirty="0"/>
                  <a:t>2</a:t>
                </a:r>
                <a:r>
                  <a:rPr lang="en-US" dirty="0"/>
                  <a:t> = C</a:t>
                </a:r>
                <a:r>
                  <a:rPr lang="en-US" baseline="-25000" dirty="0"/>
                  <a:t>6</a:t>
                </a:r>
                <a:r>
                  <a:rPr lang="en-US" dirty="0"/>
                  <a:t>H</a:t>
                </a:r>
                <a:r>
                  <a:rPr lang="en-US" baseline="-25000" dirty="0"/>
                  <a:t>5</a:t>
                </a:r>
                <a:r>
                  <a:rPr lang="en-US" dirty="0"/>
                  <a:t>, even isomer </a:t>
                </a:r>
                <a:r>
                  <a:rPr lang="en-US" b="1" dirty="0"/>
                  <a:t>B</a:t>
                </a:r>
                <a:r>
                  <a:rPr lang="en-US" dirty="0"/>
                  <a:t> can exist as a mixture along with isomer </a:t>
                </a:r>
                <a:r>
                  <a:rPr lang="en-US" b="1" dirty="0"/>
                  <a:t>A</a:t>
                </a:r>
                <a:r>
                  <a:rPr lang="en-US" dirty="0"/>
                  <a:t>.</a:t>
                </a:r>
                <a:r>
                  <a:rPr lang="en-US" baseline="30000" dirty="0"/>
                  <a:t>11</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843E8870-D769-4153-AD71-3626EDD6F6C5}" type="slidenum">
              <a:rPr lang="en-US" smtClean="0"/>
              <a:t>10</a:t>
            </a:fld>
            <a:endParaRPr lang="en-US"/>
          </a:p>
        </p:txBody>
      </p:sp>
    </p:spTree>
    <p:extLst>
      <p:ext uri="{BB962C8B-B14F-4D97-AF65-F5344CB8AC3E}">
        <p14:creationId xmlns:p14="http://schemas.microsoft.com/office/powerpoint/2010/main" val="183049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38EED6-9CCB-44D0-B18B-08D166EC0120}" type="datetimeFigureOut">
              <a:rPr lang="en-US" smtClean="0"/>
              <a:t>02/16/2018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298906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8EED6-9CCB-44D0-B18B-08D166EC0120}" type="datetimeFigureOut">
              <a:rPr lang="en-US" smtClean="0"/>
              <a:t>02/16/2018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283503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8EED6-9CCB-44D0-B18B-08D166EC0120}" type="datetimeFigureOut">
              <a:rPr lang="en-US" smtClean="0"/>
              <a:t>02/16/2018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295921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8EED6-9CCB-44D0-B18B-08D166EC0120}" type="datetimeFigureOut">
              <a:rPr lang="en-US" smtClean="0"/>
              <a:t>02/16/2018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346538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8EED6-9CCB-44D0-B18B-08D166EC0120}" type="datetimeFigureOut">
              <a:rPr lang="en-US" smtClean="0"/>
              <a:t>02/16/2018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220597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38EED6-9CCB-44D0-B18B-08D166EC0120}" type="datetimeFigureOut">
              <a:rPr lang="en-US" smtClean="0"/>
              <a:t>02/16/2018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247860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38EED6-9CCB-44D0-B18B-08D166EC0120}" type="datetimeFigureOut">
              <a:rPr lang="en-US" smtClean="0"/>
              <a:t>02/16/2018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389014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38EED6-9CCB-44D0-B18B-08D166EC0120}" type="datetimeFigureOut">
              <a:rPr lang="en-US" smtClean="0"/>
              <a:t>02/16/2018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283645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8EED6-9CCB-44D0-B18B-08D166EC0120}" type="datetimeFigureOut">
              <a:rPr lang="en-US" smtClean="0"/>
              <a:t>02/16/2018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383919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8EED6-9CCB-44D0-B18B-08D166EC0120}" type="datetimeFigureOut">
              <a:rPr lang="en-US" smtClean="0"/>
              <a:t>02/16/2018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405279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8EED6-9CCB-44D0-B18B-08D166EC0120}" type="datetimeFigureOut">
              <a:rPr lang="en-US" smtClean="0"/>
              <a:t>02/16/2018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9EE92-E640-4629-8F56-D3868E5AAFB9}" type="slidenum">
              <a:rPr lang="en-US" smtClean="0"/>
              <a:t>‹#›</a:t>
            </a:fld>
            <a:endParaRPr lang="en-US"/>
          </a:p>
        </p:txBody>
      </p:sp>
    </p:spTree>
    <p:extLst>
      <p:ext uri="{BB962C8B-B14F-4D97-AF65-F5344CB8AC3E}">
        <p14:creationId xmlns:p14="http://schemas.microsoft.com/office/powerpoint/2010/main" val="60318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8EED6-9CCB-44D0-B18B-08D166EC0120}" type="datetimeFigureOut">
              <a:rPr lang="en-US" smtClean="0"/>
              <a:t>02/16/2018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9EE92-E640-4629-8F56-D3868E5AAFB9}" type="slidenum">
              <a:rPr lang="en-US" smtClean="0"/>
              <a:t>‹#›</a:t>
            </a:fld>
            <a:endParaRPr lang="en-US"/>
          </a:p>
        </p:txBody>
      </p:sp>
    </p:spTree>
    <p:extLst>
      <p:ext uri="{BB962C8B-B14F-4D97-AF65-F5344CB8AC3E}">
        <p14:creationId xmlns:p14="http://schemas.microsoft.com/office/powerpoint/2010/main" val="55231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10.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7.bin"/><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1.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2.emf"/><Relationship Id="rId18" Type="http://schemas.openxmlformats.org/officeDocument/2006/relationships/oleObject" Target="../embeddings/oleObject19.bin"/><Relationship Id="rId3" Type="http://schemas.openxmlformats.org/officeDocument/2006/relationships/notesSlide" Target="../notesSlides/notesSlide12.xml"/><Relationship Id="rId7" Type="http://schemas.openxmlformats.org/officeDocument/2006/relationships/image" Target="../media/image19.emf"/><Relationship Id="rId12" Type="http://schemas.openxmlformats.org/officeDocument/2006/relationships/oleObject" Target="../embeddings/oleObject16.bin"/><Relationship Id="rId17" Type="http://schemas.openxmlformats.org/officeDocument/2006/relationships/image" Target="../media/image24.emf"/><Relationship Id="rId2" Type="http://schemas.openxmlformats.org/officeDocument/2006/relationships/slideLayout" Target="../slideLayouts/slideLayout7.xml"/><Relationship Id="rId16" Type="http://schemas.openxmlformats.org/officeDocument/2006/relationships/oleObject" Target="../embeddings/oleObject18.bin"/><Relationship Id="rId20" Type="http://schemas.openxmlformats.org/officeDocument/2006/relationships/image" Target="../media/image26.png"/><Relationship Id="rId1" Type="http://schemas.openxmlformats.org/officeDocument/2006/relationships/vmlDrawing" Target="../drawings/vmlDrawing8.vml"/><Relationship Id="rId6" Type="http://schemas.openxmlformats.org/officeDocument/2006/relationships/oleObject" Target="../embeddings/oleObject13.bin"/><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oleObject" Target="../embeddings/oleObject15.bin"/><Relationship Id="rId19" Type="http://schemas.openxmlformats.org/officeDocument/2006/relationships/image" Target="../media/image25.emf"/><Relationship Id="rId4" Type="http://schemas.openxmlformats.org/officeDocument/2006/relationships/oleObject" Target="../embeddings/oleObject12.bin"/><Relationship Id="rId9" Type="http://schemas.openxmlformats.org/officeDocument/2006/relationships/image" Target="../media/image20.emf"/><Relationship Id="rId1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embeddings/oleObject21.bin"/><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8.emf"/><Relationship Id="rId3" Type="http://schemas.openxmlformats.org/officeDocument/2006/relationships/notesSlide" Target="../notesSlides/notesSlide13.xml"/><Relationship Id="rId7" Type="http://schemas.openxmlformats.org/officeDocument/2006/relationships/image" Target="../media/image30.emf"/><Relationship Id="rId12"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32.emf"/><Relationship Id="rId5" Type="http://schemas.openxmlformats.org/officeDocument/2006/relationships/image" Target="../media/image29.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16.xml"/><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8.bin"/><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40.e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image" Target="../media/image14.png"/><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7.xml"/><Relationship Id="rId7" Type="http://schemas.openxmlformats.org/officeDocument/2006/relationships/image" Target="../media/image49.emf"/><Relationship Id="rId12"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3.bin"/><Relationship Id="rId11" Type="http://schemas.openxmlformats.org/officeDocument/2006/relationships/image" Target="../media/image52.png"/><Relationship Id="rId5" Type="http://schemas.openxmlformats.org/officeDocument/2006/relationships/image" Target="../media/image48.emf"/><Relationship Id="rId10" Type="http://schemas.openxmlformats.org/officeDocument/2006/relationships/image" Target="../media/image50.emf"/><Relationship Id="rId4" Type="http://schemas.openxmlformats.org/officeDocument/2006/relationships/oleObject" Target="../embeddings/oleObject32.bin"/><Relationship Id="rId9"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0.xml"/><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6.emf"/><Relationship Id="rId5" Type="http://schemas.openxmlformats.org/officeDocument/2006/relationships/oleObject" Target="../embeddings/oleObject36.bin"/><Relationship Id="rId10" Type="http://schemas.openxmlformats.org/officeDocument/2006/relationships/image" Target="../media/image59.png"/><Relationship Id="rId4" Type="http://schemas.openxmlformats.org/officeDocument/2006/relationships/image" Target="../media/image57.png"/><Relationship Id="rId9" Type="http://schemas.openxmlformats.org/officeDocument/2006/relationships/image" Target="../media/image4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3220"/>
            <a:ext cx="9144000" cy="65724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7030A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Probing the Most Stable Isomer of Zirconium </a:t>
            </a:r>
            <a:r>
              <a:rPr lang="en-US" sz="4000" b="1" dirty="0" err="1">
                <a:solidFill>
                  <a:srgbClr val="7030A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Bis</a:t>
            </a:r>
            <a:r>
              <a:rPr lang="en-US" sz="4000" b="1" dirty="0">
                <a:solidFill>
                  <a:srgbClr val="7030A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(phenoxy-imine) Cation: A Computational Investigation</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r>
              <a:rPr lang="en-US" sz="4000" b="1" dirty="0">
                <a:solidFill>
                  <a:srgbClr val="7030A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a:r>
            <a:br>
              <a:rPr lang="en-US" sz="4000" b="1" dirty="0">
                <a:solidFill>
                  <a:srgbClr val="7030A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br>
            <a:r>
              <a:rPr lang="en-US" sz="2000" b="1" dirty="0">
                <a:solidFill>
                  <a:srgbClr val="7030A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a:r>
            <a:br>
              <a:rPr lang="en-US" sz="2000" b="1" dirty="0">
                <a:solidFill>
                  <a:srgbClr val="7030A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br>
            <a:r>
              <a:rPr lang="en-US" sz="3200" b="1" u="sng" dirty="0" err="1">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Soumen</a:t>
            </a:r>
            <a:r>
              <a:rPr lang="en-US" sz="3200" b="1" u="sng"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Saha</a:t>
            </a:r>
            <a:r>
              <a:rPr lang="en-US" sz="32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Masayoshi Takayanagi, </a:t>
            </a:r>
            <a:r>
              <a:rPr lang="en-US" sz="3200" b="1" dirty="0" err="1">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Kentaro</a:t>
            </a:r>
            <a:r>
              <a:rPr lang="en-US" sz="32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Matsumoto, Sandhya </a:t>
            </a:r>
            <a:r>
              <a:rPr lang="en-US" sz="3200" b="1" dirty="0" err="1">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Karakkadparambil</a:t>
            </a:r>
            <a:r>
              <a:rPr lang="en-US" sz="32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a:t>
            </a:r>
            <a:r>
              <a:rPr lang="en-US" sz="3200" b="1" dirty="0" err="1">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Sankaran</a:t>
            </a:r>
            <a:r>
              <a:rPr lang="en-US" sz="32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Yuichi Tanaka, Nobuaki Koga, and </a:t>
            </a:r>
            <a:r>
              <a:rPr lang="en-US" sz="3200" b="1" dirty="0" err="1">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Masataka</a:t>
            </a:r>
            <a:r>
              <a:rPr lang="en-US" sz="32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Nagaoka1</a:t>
            </a:r>
            <a:br>
              <a:rPr lang="en-US" sz="32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br>
            <a:endParaRPr lang="en-US" sz="3200" b="1" dirty="0" smtClean="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endParaRPr>
          </a:p>
          <a:p>
            <a:pPr algn="ctr"/>
            <a:r>
              <a:rPr lang="en-US" sz="32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a:r>
            <a:br>
              <a:rPr lang="en-US" sz="32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br>
            <a:r>
              <a:rPr lang="en-US" sz="16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a:r>
            <a:br>
              <a:rPr lang="en-US" sz="16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br>
            <a:r>
              <a:rPr lang="en-US" sz="2400" b="1" dirty="0" smtClean="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Nagaoka </a:t>
            </a:r>
            <a:r>
              <a:rPr lang="en-US" sz="24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Laboratory, Graduate School of Informatics, Nagoya University,</a:t>
            </a:r>
            <a:br>
              <a:rPr lang="en-US" sz="24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br>
            <a:r>
              <a:rPr lang="en-US" sz="24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Chikusa-</a:t>
            </a:r>
            <a:r>
              <a:rPr lang="en-US" sz="2400" b="1" dirty="0" err="1">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ku</a:t>
            </a:r>
            <a:r>
              <a:rPr lang="en-US" sz="24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Nagoya 464-8601, </a:t>
            </a:r>
            <a:r>
              <a:rPr lang="en-US" sz="2400" b="1" dirty="0" smtClean="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Japan</a:t>
            </a:r>
          </a:p>
          <a:p>
            <a:pPr algn="ctr"/>
            <a:endParaRPr lang="en-US" sz="2000" b="1" dirty="0" smtClean="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endParaRPr>
          </a:p>
          <a:p>
            <a:pPr algn="ctr"/>
            <a:r>
              <a:rPr lang="en-US" sz="2000" b="1" dirty="0" smtClean="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16</a:t>
            </a:r>
            <a:r>
              <a:rPr lang="en-US" sz="2000" b="1" dirty="0" smtClean="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/II/2018</a:t>
            </a:r>
            <a:r>
              <a:rPr lang="en-US" sz="40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
            </a:r>
            <a:br>
              <a:rPr lang="en-US" sz="40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br>
            <a:endParaRPr lang="en-GB" sz="4000" b="1"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endParaRPr>
          </a:p>
        </p:txBody>
      </p:sp>
      <p:pic>
        <p:nvPicPr>
          <p:cNvPr id="5"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3712" y="4351693"/>
            <a:ext cx="656575" cy="656575"/>
          </a:xfrm>
          <a:prstGeom prst="rect">
            <a:avLst/>
          </a:prstGeom>
        </p:spPr>
      </p:pic>
      <p:sp>
        <p:nvSpPr>
          <p:cNvPr id="6" name="Rectangle 5"/>
          <p:cNvSpPr/>
          <p:nvPr/>
        </p:nvSpPr>
        <p:spPr>
          <a:xfrm>
            <a:off x="0" y="6537867"/>
            <a:ext cx="6368090" cy="369332"/>
          </a:xfrm>
          <a:prstGeom prst="rect">
            <a:avLst/>
          </a:prstGeom>
        </p:spPr>
        <p:txBody>
          <a:bodyPr wrap="none">
            <a:spAutoFit/>
          </a:bodyPr>
          <a:lstStyle/>
          <a:p>
            <a:r>
              <a:rPr lang="en-US" i="1" dirty="0" err="1" smtClean="0">
                <a:solidFill>
                  <a:srgbClr val="000000"/>
                </a:solidFill>
                <a:effectLst/>
                <a:latin typeface="Times New Roman" panose="02020603050405020304" pitchFamily="18" charset="0"/>
                <a:cs typeface="Times New Roman" panose="02020603050405020304" pitchFamily="18" charset="0"/>
              </a:rPr>
              <a:t>J.Phys</a:t>
            </a:r>
            <a:r>
              <a:rPr lang="en-US" i="1" dirty="0" smtClean="0">
                <a:solidFill>
                  <a:srgbClr val="000000"/>
                </a:solidFill>
                <a:effectLst/>
                <a:latin typeface="Times New Roman" panose="02020603050405020304" pitchFamily="18" charset="0"/>
                <a:cs typeface="Times New Roman" panose="02020603050405020304" pitchFamily="18" charset="0"/>
              </a:rPr>
              <a:t>. </a:t>
            </a:r>
            <a:r>
              <a:rPr lang="en-US" i="1" dirty="0" err="1" smtClean="0">
                <a:solidFill>
                  <a:srgbClr val="000000"/>
                </a:solidFill>
                <a:effectLst/>
                <a:latin typeface="Times New Roman" panose="02020603050405020304" pitchFamily="18" charset="0"/>
                <a:cs typeface="Times New Roman" panose="02020603050405020304" pitchFamily="18" charset="0"/>
              </a:rPr>
              <a:t>Chem</a:t>
            </a:r>
            <a:r>
              <a:rPr lang="en-US" i="1" dirty="0" smtClean="0">
                <a:solidFill>
                  <a:srgbClr val="000000"/>
                </a:solidFill>
                <a:effectLst/>
                <a:latin typeface="Times New Roman" panose="02020603050405020304" pitchFamily="18" charset="0"/>
                <a:cs typeface="Times New Roman" panose="02020603050405020304" pitchFamily="18" charset="0"/>
              </a:rPr>
              <a:t> A</a:t>
            </a:r>
            <a:r>
              <a:rPr lang="en-US" i="0" dirty="0" smtClean="0">
                <a:solidFill>
                  <a:srgbClr val="000000"/>
                </a:solidFill>
                <a:effectLst/>
                <a:latin typeface="Times New Roman" panose="02020603050405020304" pitchFamily="18" charset="0"/>
                <a:cs typeface="Times New Roman" panose="02020603050405020304" pitchFamily="18" charset="0"/>
              </a:rPr>
              <a:t>, </a:t>
            </a:r>
            <a:r>
              <a:rPr lang="en-US" b="1" i="0" dirty="0" smtClean="0">
                <a:solidFill>
                  <a:srgbClr val="000000"/>
                </a:solidFill>
                <a:effectLst/>
                <a:latin typeface="Times New Roman" panose="02020603050405020304" pitchFamily="18" charset="0"/>
                <a:cs typeface="Times New Roman" panose="02020603050405020304" pitchFamily="18" charset="0"/>
              </a:rPr>
              <a:t>2018</a:t>
            </a:r>
            <a:r>
              <a:rPr lang="en-US" i="0" dirty="0" smtClean="0">
                <a:solidFill>
                  <a:srgbClr val="000000"/>
                </a:solidFill>
                <a:effectLst/>
                <a:latin typeface="Times New Roman" panose="02020603050405020304" pitchFamily="18" charset="0"/>
                <a:cs typeface="Times New Roman" panose="02020603050405020304" pitchFamily="18" charset="0"/>
              </a:rPr>
              <a:t>,</a:t>
            </a:r>
            <a:r>
              <a:rPr lang="en-US" b="1" i="0" dirty="0" smtClean="0">
                <a:solidFill>
                  <a:srgbClr val="000000"/>
                </a:solidFill>
                <a:effectLst/>
                <a:latin typeface="Times New Roman" panose="02020603050405020304" pitchFamily="18" charset="0"/>
                <a:cs typeface="Times New Roman" panose="02020603050405020304" pitchFamily="18" charset="0"/>
              </a:rPr>
              <a:t> </a:t>
            </a:r>
            <a:r>
              <a:rPr lang="en-US" i="0" dirty="0" smtClean="0">
                <a:solidFill>
                  <a:srgbClr val="000000"/>
                </a:solidFill>
                <a:effectLst/>
                <a:latin typeface="Times New Roman" panose="02020603050405020304" pitchFamily="18" charset="0"/>
                <a:cs typeface="Times New Roman" panose="02020603050405020304" pitchFamily="18" charset="0"/>
              </a:rPr>
              <a:t>Accepted (DOI:</a:t>
            </a:r>
            <a:r>
              <a:rPr lang="en-US" b="1" i="0" dirty="0" smtClean="0">
                <a:solidFill>
                  <a:srgbClr val="000000"/>
                </a:solidFill>
                <a:effectLst/>
                <a:latin typeface="Times New Roman" panose="02020603050405020304" pitchFamily="18" charset="0"/>
                <a:cs typeface="Times New Roman" panose="02020603050405020304" pitchFamily="18" charset="0"/>
              </a:rPr>
              <a:t> </a:t>
            </a:r>
            <a:r>
              <a:rPr lang="en-US" b="0" i="0" dirty="0" smtClean="0">
                <a:solidFill>
                  <a:srgbClr val="000000"/>
                </a:solidFill>
                <a:effectLst/>
                <a:latin typeface="Times New Roman" panose="02020603050405020304" pitchFamily="18" charset="0"/>
                <a:cs typeface="Times New Roman" panose="02020603050405020304" pitchFamily="18" charset="0"/>
              </a:rPr>
              <a:t>10.1021/acs.jpca.7b10999)</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353291" y="2622"/>
            <a:ext cx="2015836" cy="338554"/>
          </a:xfrm>
          <a:prstGeom prst="rect">
            <a:avLst/>
          </a:prstGeom>
        </p:spPr>
        <p:txBody>
          <a:bodyPr wrap="square">
            <a:spAutoFit/>
          </a:bodyPr>
          <a:lstStyle/>
          <a:p>
            <a:pPr algn="ctr"/>
            <a:r>
              <a:rPr lang="en-US" sz="1600" b="1" dirty="0">
                <a:solidFill>
                  <a:srgbClr val="AEAE00"/>
                </a:solidFill>
                <a:latin typeface="Agency FB" panose="020B0503020202020204" pitchFamily="34" charset="0"/>
                <a:cs typeface="Times New Roman" panose="02020603050405020304" pitchFamily="18" charset="0"/>
              </a:rPr>
              <a:t>The 4th CREST-WS</a:t>
            </a:r>
            <a:endParaRPr lang="en-US" sz="1600" dirty="0">
              <a:solidFill>
                <a:srgbClr val="AEAE00"/>
              </a:solidFill>
            </a:endParaRPr>
          </a:p>
        </p:txBody>
      </p:sp>
    </p:spTree>
    <p:extLst>
      <p:ext uri="{BB962C8B-B14F-4D97-AF65-F5344CB8AC3E}">
        <p14:creationId xmlns:p14="http://schemas.microsoft.com/office/powerpoint/2010/main" val="1494296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612"/>
          <a:stretch/>
        </p:blipFill>
        <p:spPr bwMode="auto">
          <a:xfrm>
            <a:off x="95695" y="1038441"/>
            <a:ext cx="8984511" cy="3033829"/>
          </a:xfrm>
          <a:prstGeom prst="rect">
            <a:avLst/>
          </a:prstGeom>
          <a:noFill/>
          <a:ln>
            <a:noFill/>
          </a:ln>
        </p:spPr>
      </p:pic>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RESULTS </a:t>
            </a:r>
            <a:r>
              <a:rPr lang="en-US" sz="3600" b="1" u="sng" dirty="0">
                <a:solidFill>
                  <a:srgbClr val="7030A0"/>
                </a:solidFill>
                <a:effectLst>
                  <a:outerShdw blurRad="38100" dist="38100" dir="2700000" algn="tl">
                    <a:srgbClr val="000000">
                      <a:alpha val="43137"/>
                    </a:srgbClr>
                  </a:outerShdw>
                </a:effectLst>
                <a:latin typeface="Agency FB" pitchFamily="34" charset="0"/>
              </a:rPr>
              <a:t>AND </a:t>
            </a:r>
            <a:r>
              <a:rPr lang="en-US" sz="3600" b="1" u="sng" dirty="0" smtClean="0">
                <a:solidFill>
                  <a:srgbClr val="7030A0"/>
                </a:solidFill>
                <a:effectLst>
                  <a:outerShdw blurRad="38100" dist="38100" dir="2700000" algn="tl">
                    <a:srgbClr val="000000">
                      <a:alpha val="43137"/>
                    </a:srgbClr>
                  </a:outerShdw>
                </a:effectLst>
                <a:latin typeface="Agency FB" pitchFamily="34" charset="0"/>
              </a:rPr>
              <a:t>DISCUSSION</a:t>
            </a:r>
            <a:endParaRPr lang="en-US" sz="3600" b="1" u="sng" dirty="0">
              <a:solidFill>
                <a:srgbClr val="7030A0"/>
              </a:solidFill>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21264" y="540349"/>
            <a:ext cx="9165264" cy="584775"/>
          </a:xfrm>
          <a:prstGeom prst="rect">
            <a:avLst/>
          </a:prstGeom>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Agency FB" pitchFamily="34" charset="0"/>
              </a:rPr>
              <a:t>Energetics and Geometrical Features of </a:t>
            </a:r>
            <a:r>
              <a:rPr lang="en-US" sz="3200" b="1" dirty="0" err="1">
                <a:solidFill>
                  <a:srgbClr val="7030A0"/>
                </a:solidFill>
                <a:effectLst>
                  <a:outerShdw blurRad="38100" dist="38100" dir="2700000" algn="tl">
                    <a:srgbClr val="000000">
                      <a:alpha val="43137"/>
                    </a:srgbClr>
                  </a:outerShdw>
                </a:effectLst>
                <a:latin typeface="Agency FB" pitchFamily="34" charset="0"/>
              </a:rPr>
              <a:t>Zr</a:t>
            </a:r>
            <a:r>
              <a:rPr lang="en-US" sz="3200" b="1" dirty="0">
                <a:solidFill>
                  <a:srgbClr val="7030A0"/>
                </a:solidFill>
                <a:effectLst>
                  <a:outerShdw blurRad="38100" dist="38100" dir="2700000" algn="tl">
                    <a:srgbClr val="000000">
                      <a:alpha val="43137"/>
                    </a:srgbClr>
                  </a:outerShdw>
                </a:effectLst>
                <a:latin typeface="Agency FB" pitchFamily="34" charset="0"/>
              </a:rPr>
              <a:t>-Cation (</a:t>
            </a:r>
            <a:r>
              <a:rPr lang="en-US" sz="3200" b="1" dirty="0" err="1">
                <a:solidFill>
                  <a:srgbClr val="7030A0"/>
                </a:solidFill>
                <a:effectLst>
                  <a:outerShdw blurRad="38100" dist="38100" dir="2700000" algn="tl">
                    <a:srgbClr val="000000">
                      <a:alpha val="43137"/>
                    </a:srgbClr>
                  </a:outerShdw>
                </a:effectLst>
                <a:latin typeface="Agency FB" pitchFamily="34" charset="0"/>
              </a:rPr>
              <a:t>i</a:t>
            </a:r>
            <a:r>
              <a:rPr lang="en-US" sz="3200" b="1" dirty="0">
                <a:solidFill>
                  <a:srgbClr val="7030A0"/>
                </a:solidFill>
                <a:effectLst>
                  <a:outerShdw blurRad="38100" dist="38100" dir="2700000" algn="tl">
                    <a:srgbClr val="000000">
                      <a:alpha val="43137"/>
                    </a:srgbClr>
                  </a:outerShdw>
                </a:effectLst>
                <a:latin typeface="Agency FB" pitchFamily="34" charset="0"/>
              </a:rPr>
              <a:t>)</a:t>
            </a:r>
          </a:p>
        </p:txBody>
      </p:sp>
      <p:sp>
        <p:nvSpPr>
          <p:cNvPr id="5" name="Rectangle 4"/>
          <p:cNvSpPr/>
          <p:nvPr/>
        </p:nvSpPr>
        <p:spPr>
          <a:xfrm>
            <a:off x="-21264" y="4912819"/>
            <a:ext cx="9165264" cy="1938992"/>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AIM analysis indicates the existence of the bond critical points (BCPs) corresponding to five intramolecular hydrogen bonds (H-bonds) in all the three isomers of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-cation (</a:t>
            </a:r>
            <a:r>
              <a:rPr lang="en-US" sz="2400" b="1" dirty="0" err="1">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presence of five hydrogen bonds may be the cause of the stability of these three isomers</a:t>
            </a:r>
            <a:r>
              <a:rPr lang="en-US" sz="2400" dirty="0" smtClean="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Rectangle 5"/>
              <p:cNvSpPr/>
              <p:nvPr/>
            </p:nvSpPr>
            <p:spPr>
              <a:xfrm>
                <a:off x="-21265" y="4232351"/>
                <a:ext cx="9165265" cy="605871"/>
              </a:xfrm>
              <a:prstGeom prst="rect">
                <a:avLst/>
              </a:prstGeom>
            </p:spPr>
            <p:txBody>
              <a:bodyPr wrap="square">
                <a:spAutoFit/>
              </a:bodyPr>
              <a:lstStyle/>
              <a:p>
                <a:r>
                  <a:rPr lang="en-US" sz="1600" b="1" dirty="0" smtClean="0">
                    <a:latin typeface="Times New Roman" panose="02020603050405020304" pitchFamily="18" charset="0"/>
                    <a:ea typeface="MS Mincho" panose="02020609040205080304" pitchFamily="49" charset="-128"/>
                    <a:cs typeface="Times New Roman" panose="02020603050405020304" pitchFamily="18" charset="0"/>
                  </a:rPr>
                  <a:t>Figure</a:t>
                </a:r>
                <a:r>
                  <a:rPr lang="en-US" sz="1600" dirty="0" smtClean="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AIM plot for three different isomers of </a:t>
                </a:r>
                <a:r>
                  <a:rPr lang="en-US" sz="1600" dirty="0" err="1">
                    <a:effectLst/>
                    <a:latin typeface="Times New Roman" panose="02020603050405020304" pitchFamily="18" charset="0"/>
                    <a:ea typeface="MS Mincho" panose="02020609040205080304" pitchFamily="49" charset="-128"/>
                    <a:cs typeface="Times New Roman" panose="02020603050405020304" pitchFamily="18" charset="0"/>
                  </a:rPr>
                  <a:t>Zr</a:t>
                </a:r>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-cation (</a:t>
                </a:r>
                <a:r>
                  <a:rPr lang="en-US" sz="1600" b="1" dirty="0" err="1">
                    <a:effectLst/>
                    <a:latin typeface="Times New Roman" panose="02020603050405020304" pitchFamily="18" charset="0"/>
                    <a:ea typeface="MS Mincho" panose="02020609040205080304" pitchFamily="49" charset="-128"/>
                    <a:cs typeface="Times New Roman" panose="02020603050405020304" pitchFamily="18" charset="0"/>
                  </a:rPr>
                  <a:t>i</a:t>
                </a:r>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electron densities (</a:t>
                </a:r>
                <a14:m>
                  <m:oMath xmlns:m="http://schemas.openxmlformats.org/officeDocument/2006/math">
                    <m:r>
                      <a:rPr lang="en-US" sz="1600" i="1">
                        <a:latin typeface="Cambria Math" panose="02040503050406030204" pitchFamily="18" charset="0"/>
                      </a:rPr>
                      <m:t>𝜌</m:t>
                    </m:r>
                  </m:oMath>
                </a14:m>
                <a:r>
                  <a:rPr lang="en-US" sz="1600" dirty="0">
                    <a:latin typeface="Times New Roman" panose="02020603050405020304" pitchFamily="18" charset="0"/>
                    <a:cs typeface="Times New Roman" panose="02020603050405020304" pitchFamily="18" charset="0"/>
                  </a:rPr>
                  <a:t>) and Laplacian of the electron density (</a:t>
                </a:r>
                <a14:m>
                  <m:oMath xmlns:m="http://schemas.openxmlformats.org/officeDocument/2006/math">
                    <m:sSup>
                      <m:sSupPr>
                        <m:ctrlPr>
                          <a:rPr lang="en-US" sz="1600" i="1">
                            <a:latin typeface="Cambria Math" panose="02040503050406030204" pitchFamily="18" charset="0"/>
                          </a:rPr>
                        </m:ctrlPr>
                      </m:sSupPr>
                      <m:e>
                        <m:r>
                          <a:rPr lang="en-US" sz="1600">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𝜌</m:t>
                    </m:r>
                  </m:oMath>
                </a14:m>
                <a:r>
                  <a:rPr lang="en-US" sz="1600" dirty="0">
                    <a:latin typeface="Times New Roman" panose="02020603050405020304" pitchFamily="18" charset="0"/>
                    <a:cs typeface="Times New Roman" panose="02020603050405020304" pitchFamily="18" charset="0"/>
                  </a:rPr>
                  <a:t>) at the BCPs are also shown</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265" y="4232351"/>
                <a:ext cx="9165265" cy="605871"/>
              </a:xfrm>
              <a:prstGeom prst="rect">
                <a:avLst/>
              </a:prstGeom>
              <a:blipFill rotWithShape="0">
                <a:blip r:embed="rId4"/>
                <a:stretch>
                  <a:fillRect l="-399" t="-3000" b="-12000"/>
                </a:stretch>
              </a:blipFill>
            </p:spPr>
            <p:txBody>
              <a:bodyPr/>
              <a:lstStyle/>
              <a:p>
                <a:r>
                  <a:rPr lang="en-US">
                    <a:noFill/>
                  </a:rPr>
                  <a:t> </a:t>
                </a:r>
              </a:p>
            </p:txBody>
          </p:sp>
        </mc:Fallback>
      </mc:AlternateContent>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94310"/>
          <a:stretch/>
        </p:blipFill>
        <p:spPr bwMode="auto">
          <a:xfrm>
            <a:off x="106324" y="4008474"/>
            <a:ext cx="8984511" cy="193085"/>
          </a:xfrm>
          <a:prstGeom prst="rect">
            <a:avLst/>
          </a:prstGeom>
          <a:noFill/>
          <a:ln>
            <a:noFill/>
          </a:ln>
        </p:spPr>
      </p:pic>
      <p:sp>
        <p:nvSpPr>
          <p:cNvPr id="8" name="スライド番号プレースホルダー 2"/>
          <p:cNvSpPr>
            <a:spLocks noGrp="1"/>
          </p:cNvSpPr>
          <p:nvPr>
            <p:ph type="sldNum" sz="quarter" idx="12"/>
          </p:nvPr>
        </p:nvSpPr>
        <p:spPr>
          <a:xfrm>
            <a:off x="7092000" y="6516003"/>
            <a:ext cx="2057400" cy="365125"/>
          </a:xfrm>
        </p:spPr>
        <p:txBody>
          <a:bodyPr/>
          <a:lstStyle/>
          <a:p>
            <a:r>
              <a:rPr lang="en-GB" dirty="0" smtClean="0"/>
              <a:t>10</a:t>
            </a:r>
            <a:endParaRPr lang="en-GB" dirty="0"/>
          </a:p>
        </p:txBody>
      </p:sp>
    </p:spTree>
    <p:extLst>
      <p:ext uri="{BB962C8B-B14F-4D97-AF65-F5344CB8AC3E}">
        <p14:creationId xmlns:p14="http://schemas.microsoft.com/office/powerpoint/2010/main" val="245044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9808" y="1828655"/>
            <a:ext cx="4566547" cy="2586335"/>
          </a:xfrm>
          <a:prstGeom prst="rect">
            <a:avLst/>
          </a:prstGeom>
          <a:noFill/>
          <a:ln>
            <a:noFill/>
          </a:ln>
        </p:spPr>
      </p:pic>
      <p:sp>
        <p:nvSpPr>
          <p:cNvPr id="36" name="Rectangular Callout 35"/>
          <p:cNvSpPr/>
          <p:nvPr/>
        </p:nvSpPr>
        <p:spPr>
          <a:xfrm>
            <a:off x="7293934" y="1964773"/>
            <a:ext cx="1165853" cy="1033242"/>
          </a:xfrm>
          <a:prstGeom prst="wedgeRectCallout">
            <a:avLst>
              <a:gd name="adj1" fmla="val -399198"/>
              <a:gd name="adj2" fmla="val 16334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ular Callout 34"/>
          <p:cNvSpPr/>
          <p:nvPr/>
        </p:nvSpPr>
        <p:spPr>
          <a:xfrm>
            <a:off x="12443" y="1971865"/>
            <a:ext cx="2267365" cy="1033242"/>
          </a:xfrm>
          <a:prstGeom prst="wedgeRectCallout">
            <a:avLst>
              <a:gd name="adj1" fmla="val 124538"/>
              <a:gd name="adj2" fmla="val 15820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RESULTS </a:t>
            </a:r>
            <a:r>
              <a:rPr lang="en-US" sz="3600" b="1" u="sng" dirty="0">
                <a:solidFill>
                  <a:srgbClr val="7030A0"/>
                </a:solidFill>
                <a:effectLst>
                  <a:outerShdw blurRad="38100" dist="38100" dir="2700000" algn="tl">
                    <a:srgbClr val="000000">
                      <a:alpha val="43137"/>
                    </a:srgbClr>
                  </a:outerShdw>
                </a:effectLst>
                <a:latin typeface="Agency FB" pitchFamily="34" charset="0"/>
              </a:rPr>
              <a:t>AND </a:t>
            </a:r>
            <a:r>
              <a:rPr lang="en-US" sz="3600" b="1" u="sng" dirty="0" smtClean="0">
                <a:solidFill>
                  <a:srgbClr val="7030A0"/>
                </a:solidFill>
                <a:effectLst>
                  <a:outerShdw blurRad="38100" dist="38100" dir="2700000" algn="tl">
                    <a:srgbClr val="000000">
                      <a:alpha val="43137"/>
                    </a:srgbClr>
                  </a:outerShdw>
                </a:effectLst>
                <a:latin typeface="Agency FB" pitchFamily="34" charset="0"/>
              </a:rPr>
              <a:t>DISCUSSION</a:t>
            </a:r>
            <a:endParaRPr lang="en-US" sz="3600" b="1" u="sng" dirty="0">
              <a:solidFill>
                <a:srgbClr val="7030A0"/>
              </a:solidFill>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21264" y="540349"/>
            <a:ext cx="9165264" cy="584775"/>
          </a:xfrm>
          <a:prstGeom prst="rect">
            <a:avLst/>
          </a:prstGeom>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Agency FB" pitchFamily="34" charset="0"/>
              </a:rPr>
              <a:t>Energetics and Geometrical Features of </a:t>
            </a:r>
            <a:r>
              <a:rPr lang="en-US" sz="3200" b="1" dirty="0" err="1">
                <a:solidFill>
                  <a:srgbClr val="7030A0"/>
                </a:solidFill>
                <a:effectLst>
                  <a:outerShdw blurRad="38100" dist="38100" dir="2700000" algn="tl">
                    <a:srgbClr val="000000">
                      <a:alpha val="43137"/>
                    </a:srgbClr>
                  </a:outerShdw>
                </a:effectLst>
                <a:latin typeface="Agency FB" pitchFamily="34" charset="0"/>
              </a:rPr>
              <a:t>Zr</a:t>
            </a:r>
            <a:r>
              <a:rPr lang="en-US" sz="3200" b="1" dirty="0">
                <a:solidFill>
                  <a:srgbClr val="7030A0"/>
                </a:solidFill>
                <a:effectLst>
                  <a:outerShdw blurRad="38100" dist="38100" dir="2700000" algn="tl">
                    <a:srgbClr val="000000">
                      <a:alpha val="43137"/>
                    </a:srgbClr>
                  </a:outerShdw>
                </a:effectLst>
                <a:latin typeface="Agency FB" pitchFamily="34" charset="0"/>
              </a:rPr>
              <a:t>-Cation (</a:t>
            </a:r>
            <a:r>
              <a:rPr lang="en-US" sz="3200" b="1" dirty="0" err="1">
                <a:solidFill>
                  <a:srgbClr val="7030A0"/>
                </a:solidFill>
                <a:effectLst>
                  <a:outerShdw blurRad="38100" dist="38100" dir="2700000" algn="tl">
                    <a:srgbClr val="000000">
                      <a:alpha val="43137"/>
                    </a:srgbClr>
                  </a:outerShdw>
                </a:effectLst>
                <a:latin typeface="Agency FB" pitchFamily="34" charset="0"/>
              </a:rPr>
              <a:t>i</a:t>
            </a:r>
            <a:r>
              <a:rPr lang="en-US" sz="3200" b="1" dirty="0">
                <a:solidFill>
                  <a:srgbClr val="7030A0"/>
                </a:solidFill>
                <a:effectLst>
                  <a:outerShdw blurRad="38100" dist="38100" dir="2700000" algn="tl">
                    <a:srgbClr val="000000">
                      <a:alpha val="43137"/>
                    </a:srgbClr>
                  </a:outerShdw>
                </a:effectLst>
                <a:latin typeface="Agency FB" pitchFamily="34" charset="0"/>
              </a:rPr>
              <a:t>)</a:t>
            </a:r>
          </a:p>
        </p:txBody>
      </p:sp>
      <p:sp>
        <p:nvSpPr>
          <p:cNvPr id="4" name="Rectangle 3"/>
          <p:cNvSpPr/>
          <p:nvPr/>
        </p:nvSpPr>
        <p:spPr>
          <a:xfrm>
            <a:off x="2" y="1037821"/>
            <a:ext cx="9143998" cy="830997"/>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We have observed that the orientations of R</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(i.e., </a:t>
            </a:r>
            <a:r>
              <a:rPr lang="en-US" sz="2400" i="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-Bu at the N atoms) groups can be different for a particular isomer.</a:t>
            </a:r>
          </a:p>
        </p:txBody>
      </p:sp>
      <p:sp>
        <p:nvSpPr>
          <p:cNvPr id="17" name="Rectangle 16"/>
          <p:cNvSpPr/>
          <p:nvPr/>
        </p:nvSpPr>
        <p:spPr>
          <a:xfrm>
            <a:off x="6222" y="4728107"/>
            <a:ext cx="9131556" cy="830997"/>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ea typeface="MS Mincho" panose="02020609040205080304" pitchFamily="49" charset="-128"/>
              </a:rPr>
              <a:t>Isomer </a:t>
            </a:r>
            <a:r>
              <a:rPr lang="en-US" sz="2400" b="1" dirty="0">
                <a:latin typeface="Times New Roman" panose="02020603050405020304" pitchFamily="18" charset="0"/>
                <a:ea typeface="MS Mincho" panose="02020609040205080304" pitchFamily="49" charset="-128"/>
              </a:rPr>
              <a:t>A</a:t>
            </a:r>
            <a:r>
              <a:rPr lang="en-US" sz="2400" dirty="0">
                <a:latin typeface="Times New Roman" panose="02020603050405020304" pitchFamily="18" charset="0"/>
                <a:ea typeface="MS Mincho" panose="02020609040205080304" pitchFamily="49" charset="-128"/>
              </a:rPr>
              <a:t> can exist as a mixture in both ‘up-down’ and ‘down-down’ </a:t>
            </a:r>
            <a:r>
              <a:rPr lang="en-US" sz="2400" dirty="0" smtClean="0">
                <a:latin typeface="Times New Roman" panose="02020603050405020304" pitchFamily="18" charset="0"/>
                <a:ea typeface="MS Mincho" panose="02020609040205080304" pitchFamily="49" charset="-128"/>
              </a:rPr>
              <a:t>orientations.</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15630487"/>
              </p:ext>
            </p:extLst>
          </p:nvPr>
        </p:nvGraphicFramePr>
        <p:xfrm>
          <a:off x="1395798" y="5976443"/>
          <a:ext cx="6365966" cy="370840"/>
        </p:xfrm>
        <a:graphic>
          <a:graphicData uri="http://schemas.openxmlformats.org/drawingml/2006/table">
            <a:tbl>
              <a:tblPr firstRow="1" bandRow="1">
                <a:tableStyleId>{5C22544A-7EE6-4342-B048-85BDC9FD1C3A}</a:tableStyleId>
              </a:tblPr>
              <a:tblGrid>
                <a:gridCol w="3182983"/>
                <a:gridCol w="3182983"/>
              </a:tblGrid>
              <a:tr h="370840">
                <a:tc>
                  <a:txBody>
                    <a:bodyPr/>
                    <a:lstStyle/>
                    <a:p>
                      <a:pPr algn="ctr"/>
                      <a:r>
                        <a:rPr lang="en-US" sz="1300" dirty="0" smtClean="0">
                          <a:solidFill>
                            <a:srgbClr val="FF0000"/>
                          </a:solidFill>
                          <a:latin typeface="Times New Roman" panose="02020603050405020304" pitchFamily="18" charset="0"/>
                          <a:cs typeface="Times New Roman" panose="02020603050405020304" pitchFamily="18" charset="0"/>
                        </a:rPr>
                        <a:t>0.00</a:t>
                      </a:r>
                      <a:endParaRPr lang="en-US" sz="1300" dirty="0">
                        <a:solidFill>
                          <a:srgbClr val="FF0000"/>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0.59</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r>
            </a:tbl>
          </a:graphicData>
        </a:graphic>
      </p:graphicFrame>
      <p:sp>
        <p:nvSpPr>
          <p:cNvPr id="29" name="Rectangle 28"/>
          <p:cNvSpPr/>
          <p:nvPr/>
        </p:nvSpPr>
        <p:spPr>
          <a:xfrm>
            <a:off x="7433284" y="5755188"/>
            <a:ext cx="966931" cy="388696"/>
          </a:xfrm>
          <a:prstGeom prst="rect">
            <a:avLst/>
          </a:prstGeom>
          <a:solidFill>
            <a:schemeClr val="accent1"/>
          </a:solidFill>
        </p:spPr>
        <p:txBody>
          <a:bodyPr wrap="none">
            <a:spAutoFit/>
          </a:bodyPr>
          <a:lstStyle/>
          <a:p>
            <a:pPr algn="ctr">
              <a:lnSpc>
                <a:spcPct val="107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M06/B1</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30" name="Rectangle 29"/>
          <p:cNvSpPr/>
          <p:nvPr/>
        </p:nvSpPr>
        <p:spPr>
          <a:xfrm>
            <a:off x="12443" y="6607784"/>
            <a:ext cx="4476207" cy="254044"/>
          </a:xfrm>
          <a:prstGeom prst="rect">
            <a:avLst/>
          </a:prstGeom>
        </p:spPr>
        <p:txBody>
          <a:bodyPr wrap="square">
            <a:spAutoFit/>
          </a:bodyPr>
          <a:lstStyle/>
          <a:p>
            <a:r>
              <a:rPr lang="en-GB" altLang="en-US" sz="1051" dirty="0">
                <a:latin typeface="Times New Roman" panose="02020603050405020304" pitchFamily="18" charset="0"/>
                <a:cs typeface="Times New Roman" panose="02020603050405020304" pitchFamily="18" charset="0"/>
                <a:sym typeface="Symbol" panose="05050102010706020507" pitchFamily="18" charset="2"/>
              </a:rPr>
              <a:t>B1 = 6-31G** (LANL2DZ +f polarization functions: </a:t>
            </a:r>
            <a:r>
              <a:rPr lang="en-GB" altLang="en-US" sz="1051" dirty="0" err="1">
                <a:latin typeface="Times New Roman" panose="02020603050405020304" pitchFamily="18" charset="0"/>
                <a:cs typeface="Times New Roman" panose="02020603050405020304" pitchFamily="18" charset="0"/>
                <a:sym typeface="Symbol" panose="05050102010706020507" pitchFamily="18" charset="2"/>
              </a:rPr>
              <a:t>Zr</a:t>
            </a:r>
            <a:r>
              <a:rPr lang="en-GB" altLang="en-US" sz="1051" dirty="0">
                <a:latin typeface="Times New Roman" panose="02020603050405020304" pitchFamily="18" charset="0"/>
                <a:cs typeface="Times New Roman" panose="02020603050405020304" pitchFamily="18" charset="0"/>
                <a:sym typeface="Symbol" panose="05050102010706020507" pitchFamily="18" charset="2"/>
              </a:rPr>
              <a:t>).</a:t>
            </a:r>
            <a:endParaRPr lang="en-US" sz="1051" dirty="0"/>
          </a:p>
        </p:txBody>
      </p:sp>
      <p:sp>
        <p:nvSpPr>
          <p:cNvPr id="31" name="Rectangle 30"/>
          <p:cNvSpPr/>
          <p:nvPr/>
        </p:nvSpPr>
        <p:spPr>
          <a:xfrm>
            <a:off x="436907" y="5873532"/>
            <a:ext cx="960519" cy="523220"/>
          </a:xfrm>
          <a:prstGeom prst="rect">
            <a:avLst/>
          </a:prstGeom>
        </p:spPr>
        <p:txBody>
          <a:bodyPr wrap="none">
            <a:spAutoFit/>
          </a:bodyPr>
          <a:lstStyle/>
          <a:p>
            <a:pPr algn="ctr"/>
            <a:r>
              <a:rPr lang="en-US" sz="1400" b="1" dirty="0">
                <a:latin typeface="Times New Roman" panose="02020603050405020304" pitchFamily="18" charset="0"/>
                <a:cs typeface="Times New Roman" panose="02020603050405020304" pitchFamily="18" charset="0"/>
              </a:rPr>
              <a:t>Energy</a:t>
            </a:r>
          </a:p>
          <a:p>
            <a:pPr algn="ctr"/>
            <a:r>
              <a:rPr lang="en-US" sz="1400" b="1" dirty="0">
                <a:latin typeface="Times New Roman" panose="02020603050405020304" pitchFamily="18" charset="0"/>
                <a:cs typeface="Times New Roman" panose="02020603050405020304" pitchFamily="18" charset="0"/>
              </a:rPr>
              <a:t>(kcal/</a:t>
            </a:r>
            <a:r>
              <a:rPr lang="en-US" sz="1400" b="1" dirty="0" err="1">
                <a:latin typeface="Times New Roman" panose="02020603050405020304" pitchFamily="18" charset="0"/>
                <a:cs typeface="Times New Roman" panose="02020603050405020304" pitchFamily="18" charset="0"/>
              </a:rPr>
              <a:t>mol</a:t>
            </a:r>
            <a:r>
              <a:rPr lang="en-US" sz="1400" b="1" dirty="0">
                <a:latin typeface="Times New Roman" panose="02020603050405020304" pitchFamily="18" charset="0"/>
                <a:cs typeface="Times New Roman" panose="02020603050405020304" pitchFamily="18" charset="0"/>
              </a:rPr>
              <a:t>)</a:t>
            </a:r>
            <a:endParaRPr lang="en-US" sz="1400" dirty="0"/>
          </a:p>
        </p:txBody>
      </p:sp>
      <p:graphicFrame>
        <p:nvGraphicFramePr>
          <p:cNvPr id="32" name="Object 31"/>
          <p:cNvGraphicFramePr>
            <a:graphicFrameLocks noChangeAspect="1"/>
          </p:cNvGraphicFramePr>
          <p:nvPr>
            <p:extLst>
              <p:ext uri="{D42A27DB-BD31-4B8C-83A1-F6EECF244321}">
                <p14:modId xmlns:p14="http://schemas.microsoft.com/office/powerpoint/2010/main" val="2697555787"/>
              </p:ext>
            </p:extLst>
          </p:nvPr>
        </p:nvGraphicFramePr>
        <p:xfrm>
          <a:off x="104580" y="1971865"/>
          <a:ext cx="2145966" cy="1033242"/>
        </p:xfrm>
        <a:graphic>
          <a:graphicData uri="http://schemas.openxmlformats.org/presentationml/2006/ole">
            <mc:AlternateContent xmlns:mc="http://schemas.openxmlformats.org/markup-compatibility/2006">
              <mc:Choice xmlns:v="urn:schemas-microsoft-com:vml" Requires="v">
                <p:oleObj spid="_x0000_s14412" name="CS ChemDraw Drawing" r:id="rId5" imgW="3071952" imgH="1479600" progId="ChemDraw.Document.6.0">
                  <p:embed/>
                </p:oleObj>
              </mc:Choice>
              <mc:Fallback>
                <p:oleObj name="CS ChemDraw Drawing" r:id="rId5" imgW="3071952" imgH="1479600" progId="ChemDraw.Document.6.0">
                  <p:embed/>
                  <p:pic>
                    <p:nvPicPr>
                      <p:cNvPr id="0" name=""/>
                      <p:cNvPicPr/>
                      <p:nvPr/>
                    </p:nvPicPr>
                    <p:blipFill>
                      <a:blip r:embed="rId6"/>
                      <a:stretch>
                        <a:fillRect/>
                      </a:stretch>
                    </p:blipFill>
                    <p:spPr>
                      <a:xfrm>
                        <a:off x="104580" y="1971865"/>
                        <a:ext cx="2145966" cy="1033242"/>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938119543"/>
              </p:ext>
            </p:extLst>
          </p:nvPr>
        </p:nvGraphicFramePr>
        <p:xfrm>
          <a:off x="7540008" y="1978638"/>
          <a:ext cx="837531" cy="993249"/>
        </p:xfrm>
        <a:graphic>
          <a:graphicData uri="http://schemas.openxmlformats.org/presentationml/2006/ole">
            <mc:AlternateContent xmlns:mc="http://schemas.openxmlformats.org/markup-compatibility/2006">
              <mc:Choice xmlns:v="urn:schemas-microsoft-com:vml" Requires="v">
                <p:oleObj spid="_x0000_s14413" name="CS ChemDraw Drawing" r:id="rId7" imgW="1214248" imgH="1441260" progId="ChemDraw.Document.6.0">
                  <p:embed/>
                </p:oleObj>
              </mc:Choice>
              <mc:Fallback>
                <p:oleObj name="CS ChemDraw Drawing" r:id="rId7" imgW="1214248" imgH="1441260" progId="ChemDraw.Document.6.0">
                  <p:embed/>
                  <p:pic>
                    <p:nvPicPr>
                      <p:cNvPr id="0" name=""/>
                      <p:cNvPicPr/>
                      <p:nvPr/>
                    </p:nvPicPr>
                    <p:blipFill>
                      <a:blip r:embed="rId8"/>
                      <a:stretch>
                        <a:fillRect/>
                      </a:stretch>
                    </p:blipFill>
                    <p:spPr>
                      <a:xfrm>
                        <a:off x="7540008" y="1978638"/>
                        <a:ext cx="837531" cy="993249"/>
                      </a:xfrm>
                      <a:prstGeom prst="rect">
                        <a:avLst/>
                      </a:prstGeom>
                    </p:spPr>
                  </p:pic>
                </p:oleObj>
              </mc:Fallback>
            </mc:AlternateContent>
          </a:graphicData>
        </a:graphic>
      </p:graphicFrame>
      <p:sp>
        <p:nvSpPr>
          <p:cNvPr id="37" name="Rectangle 36"/>
          <p:cNvSpPr/>
          <p:nvPr/>
        </p:nvSpPr>
        <p:spPr>
          <a:xfrm>
            <a:off x="2470150" y="5679735"/>
            <a:ext cx="1056700" cy="369332"/>
          </a:xfrm>
          <a:prstGeom prst="rect">
            <a:avLst/>
          </a:prstGeom>
        </p:spPr>
        <p:txBody>
          <a:bodyPr wrap="none">
            <a:spAutoFit/>
          </a:bodyPr>
          <a:lstStyle/>
          <a:p>
            <a:r>
              <a:rPr lang="en-US" dirty="0" smtClean="0">
                <a:latin typeface="Times New Roman" panose="02020603050405020304" pitchFamily="18" charset="0"/>
                <a:ea typeface="MS Mincho" panose="02020609040205080304" pitchFamily="49" charset="-128"/>
              </a:rPr>
              <a:t>Up-down</a:t>
            </a:r>
            <a:endParaRPr lang="en-US" dirty="0"/>
          </a:p>
        </p:txBody>
      </p:sp>
      <p:sp>
        <p:nvSpPr>
          <p:cNvPr id="38" name="Rectangle 37"/>
          <p:cNvSpPr/>
          <p:nvPr/>
        </p:nvSpPr>
        <p:spPr>
          <a:xfrm>
            <a:off x="5466638" y="5673900"/>
            <a:ext cx="1338828" cy="369332"/>
          </a:xfrm>
          <a:prstGeom prst="rect">
            <a:avLst/>
          </a:prstGeom>
        </p:spPr>
        <p:txBody>
          <a:bodyPr wrap="none">
            <a:spAutoFit/>
          </a:bodyPr>
          <a:lstStyle/>
          <a:p>
            <a:r>
              <a:rPr lang="en-US" dirty="0" smtClean="0">
                <a:latin typeface="Times New Roman" panose="02020603050405020304" pitchFamily="18" charset="0"/>
                <a:ea typeface="MS Mincho" panose="02020609040205080304" pitchFamily="49" charset="-128"/>
              </a:rPr>
              <a:t>Down-down</a:t>
            </a:r>
            <a:endParaRPr lang="en-US" dirty="0"/>
          </a:p>
        </p:txBody>
      </p:sp>
      <p:sp>
        <p:nvSpPr>
          <p:cNvPr id="41" name="Rectangle 40"/>
          <p:cNvSpPr/>
          <p:nvPr/>
        </p:nvSpPr>
        <p:spPr>
          <a:xfrm>
            <a:off x="-10631" y="4295983"/>
            <a:ext cx="9159042" cy="338554"/>
          </a:xfrm>
          <a:prstGeom prst="rect">
            <a:avLst/>
          </a:prstGeom>
        </p:spPr>
        <p:txBody>
          <a:bodyPr wrap="square">
            <a:spAutoFit/>
          </a:bodyPr>
          <a:lstStyle/>
          <a:p>
            <a:pPr algn="ctr"/>
            <a:r>
              <a:rPr lang="en-US" sz="1600" b="1" dirty="0" smtClean="0">
                <a:latin typeface="Times New Roman" panose="02020603050405020304" pitchFamily="18" charset="0"/>
                <a:ea typeface="MS Mincho" panose="02020609040205080304" pitchFamily="49" charset="-128"/>
              </a:rPr>
              <a:t>Figure</a:t>
            </a:r>
            <a:r>
              <a:rPr lang="en-US" sz="1600" dirty="0" smtClean="0">
                <a:latin typeface="Times New Roman" panose="02020603050405020304" pitchFamily="18" charset="0"/>
                <a:ea typeface="MS Mincho" panose="02020609040205080304" pitchFamily="49" charset="-128"/>
              </a:rPr>
              <a:t>: </a:t>
            </a:r>
            <a:r>
              <a:rPr lang="en-US" sz="1600" dirty="0">
                <a:latin typeface="Times New Roman" panose="02020603050405020304" pitchFamily="18" charset="0"/>
                <a:ea typeface="MS Mincho" panose="02020609040205080304" pitchFamily="49" charset="-128"/>
              </a:rPr>
              <a:t>Schematic representation of three different orientations of R</a:t>
            </a:r>
            <a:r>
              <a:rPr lang="en-US" sz="1600" baseline="-25000" dirty="0">
                <a:latin typeface="Times New Roman" panose="02020603050405020304" pitchFamily="18" charset="0"/>
                <a:ea typeface="MS Mincho" panose="02020609040205080304" pitchFamily="49" charset="-128"/>
              </a:rPr>
              <a:t>2</a:t>
            </a:r>
            <a:r>
              <a:rPr lang="en-US" sz="1600" dirty="0">
                <a:latin typeface="Times New Roman" panose="02020603050405020304" pitchFamily="18" charset="0"/>
                <a:ea typeface="MS Mincho" panose="02020609040205080304" pitchFamily="49" charset="-128"/>
              </a:rPr>
              <a:t> groups for </a:t>
            </a:r>
            <a:r>
              <a:rPr lang="en-US" sz="1600" dirty="0" err="1">
                <a:latin typeface="Times New Roman" panose="02020603050405020304" pitchFamily="18" charset="0"/>
                <a:ea typeface="MS Mincho" panose="02020609040205080304" pitchFamily="49" charset="-128"/>
              </a:rPr>
              <a:t>Zr</a:t>
            </a:r>
            <a:r>
              <a:rPr lang="en-US" sz="1600" dirty="0">
                <a:latin typeface="Times New Roman" panose="02020603050405020304" pitchFamily="18" charset="0"/>
                <a:ea typeface="MS Mincho" panose="02020609040205080304" pitchFamily="49" charset="-128"/>
              </a:rPr>
              <a:t>-cation (</a:t>
            </a:r>
            <a:r>
              <a:rPr lang="en-US" sz="1600" b="1" dirty="0" err="1">
                <a:latin typeface="Times New Roman" panose="02020603050405020304" pitchFamily="18" charset="0"/>
                <a:ea typeface="MS Mincho" panose="02020609040205080304" pitchFamily="49" charset="-128"/>
              </a:rPr>
              <a:t>i</a:t>
            </a:r>
            <a:r>
              <a:rPr lang="en-US" sz="1600" dirty="0">
                <a:latin typeface="Times New Roman" panose="02020603050405020304" pitchFamily="18" charset="0"/>
                <a:ea typeface="MS Mincho" panose="02020609040205080304" pitchFamily="49" charset="-128"/>
              </a:rPr>
              <a:t>).</a:t>
            </a:r>
            <a:endParaRPr lang="en-US" sz="1600" dirty="0"/>
          </a:p>
        </p:txBody>
      </p:sp>
      <p:sp>
        <p:nvSpPr>
          <p:cNvPr id="42" name="スライド番号プレースホルダー 2"/>
          <p:cNvSpPr>
            <a:spLocks noGrp="1"/>
          </p:cNvSpPr>
          <p:nvPr>
            <p:ph type="sldNum" sz="quarter" idx="12"/>
          </p:nvPr>
        </p:nvSpPr>
        <p:spPr>
          <a:xfrm>
            <a:off x="7092000" y="6516003"/>
            <a:ext cx="2057400" cy="365125"/>
          </a:xfrm>
        </p:spPr>
        <p:txBody>
          <a:bodyPr/>
          <a:lstStyle/>
          <a:p>
            <a:r>
              <a:rPr lang="en-GB" dirty="0" smtClean="0"/>
              <a:t>11</a:t>
            </a:r>
            <a:endParaRPr lang="en-GB" dirty="0"/>
          </a:p>
        </p:txBody>
      </p:sp>
    </p:spTree>
    <p:extLst>
      <p:ext uri="{BB962C8B-B14F-4D97-AF65-F5344CB8AC3E}">
        <p14:creationId xmlns:p14="http://schemas.microsoft.com/office/powerpoint/2010/main" val="41854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17" grpId="0"/>
      <p:bldP spid="29" grpId="0" animBg="1"/>
      <p:bldP spid="30" grpId="0"/>
      <p:bldP spid="31"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RESULTS </a:t>
            </a:r>
            <a:r>
              <a:rPr lang="en-US" sz="3600" b="1" u="sng" dirty="0">
                <a:solidFill>
                  <a:srgbClr val="7030A0"/>
                </a:solidFill>
                <a:effectLst>
                  <a:outerShdw blurRad="38100" dist="38100" dir="2700000" algn="tl">
                    <a:srgbClr val="000000">
                      <a:alpha val="43137"/>
                    </a:srgbClr>
                  </a:outerShdw>
                </a:effectLst>
                <a:latin typeface="Agency FB" pitchFamily="34" charset="0"/>
              </a:rPr>
              <a:t>AND </a:t>
            </a:r>
            <a:r>
              <a:rPr lang="en-US" sz="3600" b="1" u="sng" dirty="0" smtClean="0">
                <a:solidFill>
                  <a:srgbClr val="7030A0"/>
                </a:solidFill>
                <a:effectLst>
                  <a:outerShdw blurRad="38100" dist="38100" dir="2700000" algn="tl">
                    <a:srgbClr val="000000">
                      <a:alpha val="43137"/>
                    </a:srgbClr>
                  </a:outerShdw>
                </a:effectLst>
                <a:latin typeface="Agency FB" pitchFamily="34" charset="0"/>
              </a:rPr>
              <a:t>DISCUSSION</a:t>
            </a:r>
            <a:endParaRPr lang="en-US" sz="3600" b="1" u="sng" dirty="0">
              <a:solidFill>
                <a:srgbClr val="7030A0"/>
              </a:solidFill>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21264" y="540349"/>
            <a:ext cx="9165264" cy="584775"/>
          </a:xfrm>
          <a:prstGeom prst="rect">
            <a:avLst/>
          </a:prstGeom>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Agency FB" pitchFamily="34" charset="0"/>
              </a:rPr>
              <a:t>Effect of Stabilization of Isomers</a:t>
            </a:r>
          </a:p>
        </p:txBody>
      </p:sp>
      <p:sp>
        <p:nvSpPr>
          <p:cNvPr id="4" name="Rectangle 3"/>
          <p:cNvSpPr/>
          <p:nvPr/>
        </p:nvSpPr>
        <p:spPr>
          <a:xfrm>
            <a:off x="0" y="1125124"/>
            <a:ext cx="9165264" cy="830997"/>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In order to understand the reason for the existence of isomers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we have computed several different </a:t>
            </a:r>
            <a:r>
              <a:rPr lang="en-US" sz="2400" dirty="0" err="1" smtClean="0">
                <a:latin typeface="Times New Roman" panose="02020603050405020304" pitchFamily="18" charset="0"/>
                <a:cs typeface="Times New Roman" panose="02020603050405020304" pitchFamily="18" charset="0"/>
              </a:rPr>
              <a:t>Zr</a:t>
            </a:r>
            <a:r>
              <a:rPr lang="en-US" sz="2400" dirty="0" smtClean="0">
                <a:latin typeface="Times New Roman" panose="02020603050405020304" pitchFamily="18" charset="0"/>
                <a:cs typeface="Times New Roman" panose="02020603050405020304" pitchFamily="18" charset="0"/>
              </a:rPr>
              <a:t>-cations.</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0628" y="1966468"/>
            <a:ext cx="9144000" cy="830997"/>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have considered cations (</a:t>
            </a:r>
            <a:r>
              <a:rPr lang="en-US" sz="2400" b="1" dirty="0">
                <a:latin typeface="Times New Roman" panose="02020603050405020304" pitchFamily="18" charset="0"/>
                <a:cs typeface="Times New Roman" panose="02020603050405020304" pitchFamily="18" charset="0"/>
              </a:rPr>
              <a:t>ii</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iii</a:t>
            </a:r>
            <a:r>
              <a:rPr lang="en-US" sz="2400" dirty="0">
                <a:latin typeface="Times New Roman" panose="02020603050405020304" pitchFamily="18" charset="0"/>
                <a:cs typeface="Times New Roman" panose="02020603050405020304" pitchFamily="18" charset="0"/>
              </a:rPr>
              <a:t>) to investigate the origin for the existence of isomers </a:t>
            </a:r>
            <a:r>
              <a:rPr lang="en-US" sz="2400" b="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a:t>
            </a:r>
          </a:p>
        </p:txBody>
      </p:sp>
      <p:graphicFrame>
        <p:nvGraphicFramePr>
          <p:cNvPr id="7" name="Object 6"/>
          <p:cNvGraphicFramePr>
            <a:graphicFrameLocks noChangeAspect="1"/>
          </p:cNvGraphicFramePr>
          <p:nvPr>
            <p:extLst>
              <p:ext uri="{D42A27DB-BD31-4B8C-83A1-F6EECF244321}">
                <p14:modId xmlns:p14="http://schemas.microsoft.com/office/powerpoint/2010/main" val="1375487128"/>
              </p:ext>
            </p:extLst>
          </p:nvPr>
        </p:nvGraphicFramePr>
        <p:xfrm>
          <a:off x="2083544" y="2918166"/>
          <a:ext cx="1627219" cy="662240"/>
        </p:xfrm>
        <a:graphic>
          <a:graphicData uri="http://schemas.openxmlformats.org/presentationml/2006/ole">
            <mc:AlternateContent xmlns:mc="http://schemas.openxmlformats.org/markup-compatibility/2006">
              <mc:Choice xmlns:v="urn:schemas-microsoft-com:vml" Requires="v">
                <p:oleObj spid="_x0000_s15467" name="CS ChemDraw Drawing" r:id="rId4" imgW="1324192" imgH="524070" progId="ChemDraw.Document.6.0">
                  <p:embed/>
                </p:oleObj>
              </mc:Choice>
              <mc:Fallback>
                <p:oleObj name="CS ChemDraw Drawing" r:id="rId4" imgW="1324192" imgH="52407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544" y="2918166"/>
                        <a:ext cx="1627219" cy="662240"/>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20000587"/>
              </p:ext>
            </p:extLst>
          </p:nvPr>
        </p:nvGraphicFramePr>
        <p:xfrm>
          <a:off x="5571461" y="2519630"/>
          <a:ext cx="2476832" cy="1212067"/>
        </p:xfrm>
        <a:graphic>
          <a:graphicData uri="http://schemas.openxmlformats.org/presentationml/2006/ole">
            <mc:AlternateContent xmlns:mc="http://schemas.openxmlformats.org/markup-compatibility/2006">
              <mc:Choice xmlns:v="urn:schemas-microsoft-com:vml" Requires="v">
                <p:oleObj spid="_x0000_s15468" name="CS ChemDraw Drawing" r:id="rId6" imgW="2342053" imgH="1176120" progId="ChemDraw.Document.6.0">
                  <p:embed/>
                </p:oleObj>
              </mc:Choice>
              <mc:Fallback>
                <p:oleObj name="CS ChemDraw Drawing" r:id="rId6" imgW="2342053" imgH="1176120" progId="ChemDraw.Document.6.0">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1461" y="2519630"/>
                        <a:ext cx="2476832" cy="1212067"/>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05117089"/>
              </p:ext>
            </p:extLst>
          </p:nvPr>
        </p:nvGraphicFramePr>
        <p:xfrm>
          <a:off x="6719888" y="25400"/>
          <a:ext cx="2387600" cy="1135063"/>
        </p:xfrm>
        <a:graphic>
          <a:graphicData uri="http://schemas.openxmlformats.org/presentationml/2006/ole">
            <mc:AlternateContent xmlns:mc="http://schemas.openxmlformats.org/markup-compatibility/2006">
              <mc:Choice xmlns:v="urn:schemas-microsoft-com:vml" Requires="v">
                <p:oleObj spid="_x0000_s15469" name="CS ChemDraw Drawing" r:id="rId8" imgW="2453077" imgH="1176120" progId="ChemDraw.Document.6.0">
                  <p:embed/>
                </p:oleObj>
              </mc:Choice>
              <mc:Fallback>
                <p:oleObj name="CS ChemDraw Drawing" r:id="rId8" imgW="2453077" imgH="1176120" progId="ChemDraw.Document.6.0">
                  <p:embed/>
                  <p:pic>
                    <p:nvPicPr>
                      <p:cNvPr id="0" name=""/>
                      <p:cNvPicPr>
                        <a:picLocks noChangeAspect="1" noChangeArrowheads="1"/>
                      </p:cNvPicPr>
                      <p:nvPr/>
                    </p:nvPicPr>
                    <p:blipFill>
                      <a:blip r:embed="rId9"/>
                      <a:srcRect/>
                      <a:stretch>
                        <a:fillRect/>
                      </a:stretch>
                    </p:blipFill>
                    <p:spPr bwMode="auto">
                      <a:xfrm>
                        <a:off x="6719888" y="25400"/>
                        <a:ext cx="2387600" cy="1135063"/>
                      </a:xfrm>
                      <a:prstGeom prst="rect">
                        <a:avLst/>
                      </a:prstGeom>
                      <a:noFill/>
                    </p:spPr>
                  </p:pic>
                </p:oleObj>
              </mc:Fallback>
            </mc:AlternateContent>
          </a:graphicData>
        </a:graphic>
      </p:graphicFrame>
      <p:sp>
        <p:nvSpPr>
          <p:cNvPr id="11" name="Rectangle 10"/>
          <p:cNvSpPr/>
          <p:nvPr/>
        </p:nvSpPr>
        <p:spPr>
          <a:xfrm>
            <a:off x="2663756" y="3580406"/>
            <a:ext cx="46679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ii</a:t>
            </a:r>
            <a:r>
              <a:rPr lang="en-US" dirty="0">
                <a:latin typeface="Times New Roman" panose="02020603050405020304" pitchFamily="18" charset="0"/>
                <a:cs typeface="Times New Roman" panose="02020603050405020304" pitchFamily="18" charset="0"/>
              </a:rPr>
              <a:t>)</a:t>
            </a:r>
            <a:endParaRPr lang="en-US" dirty="0"/>
          </a:p>
        </p:txBody>
      </p:sp>
      <p:sp>
        <p:nvSpPr>
          <p:cNvPr id="12" name="Rectangle 11"/>
          <p:cNvSpPr/>
          <p:nvPr/>
        </p:nvSpPr>
        <p:spPr>
          <a:xfrm>
            <a:off x="6544419" y="3580406"/>
            <a:ext cx="5309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iii</a:t>
            </a:r>
            <a:r>
              <a:rPr lang="en-US" dirty="0">
                <a:latin typeface="Times New Roman" panose="02020603050405020304" pitchFamily="18" charset="0"/>
                <a:cs typeface="Times New Roman" panose="02020603050405020304" pitchFamily="18" charset="0"/>
              </a:rPr>
              <a:t>)</a:t>
            </a:r>
            <a:endParaRPr lang="en-US" dirty="0"/>
          </a:p>
        </p:txBody>
      </p:sp>
      <p:sp>
        <p:nvSpPr>
          <p:cNvPr id="13" name="Rectangle 12"/>
          <p:cNvSpPr/>
          <p:nvPr/>
        </p:nvSpPr>
        <p:spPr>
          <a:xfrm>
            <a:off x="14168" y="4011465"/>
            <a:ext cx="9144000" cy="2677656"/>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During </a:t>
            </a:r>
            <a:r>
              <a:rPr lang="en-US" sz="2400" dirty="0">
                <a:latin typeface="Times New Roman" panose="02020603050405020304" pitchFamily="18" charset="0"/>
                <a:cs typeface="Times New Roman" panose="02020603050405020304" pitchFamily="18" charset="0"/>
              </a:rPr>
              <a:t>geometry optimization at M06/B1 level of theory, we have observed only isomers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whereas, isomer </a:t>
            </a:r>
            <a:r>
              <a:rPr lang="en-US" sz="2400" b="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is not found either of these two cases.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Furthermore</a:t>
            </a:r>
            <a:r>
              <a:rPr lang="en-US" sz="2400" dirty="0">
                <a:latin typeface="Times New Roman" panose="02020603050405020304" pitchFamily="18" charset="0"/>
                <a:cs typeface="Times New Roman" panose="02020603050405020304" pitchFamily="18" charset="0"/>
              </a:rPr>
              <a:t>, the </a:t>
            </a:r>
            <a:r>
              <a:rPr lang="en-US" sz="2400" i="1" dirty="0">
                <a:latin typeface="Times New Roman" panose="02020603050405020304" pitchFamily="18" charset="0"/>
                <a:cs typeface="Times New Roman" panose="02020603050405020304" pitchFamily="18" charset="0"/>
              </a:rPr>
              <a:t>G</a:t>
            </a:r>
            <a:r>
              <a:rPr lang="en-US" sz="2400" i="1"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difference between these two isomers,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are only 1.74 and 1.42 kcal/</a:t>
            </a:r>
            <a:r>
              <a:rPr lang="en-US" sz="2400" dirty="0" err="1">
                <a:latin typeface="Times New Roman" panose="02020603050405020304" pitchFamily="18" charset="0"/>
                <a:cs typeface="Times New Roman" panose="02020603050405020304" pitchFamily="18" charset="0"/>
              </a:rPr>
              <a:t>mol</a:t>
            </a:r>
            <a:r>
              <a:rPr lang="en-US" sz="2400" dirty="0">
                <a:latin typeface="Times New Roman" panose="02020603050405020304" pitchFamily="18" charset="0"/>
                <a:cs typeface="Times New Roman" panose="02020603050405020304" pitchFamily="18" charset="0"/>
              </a:rPr>
              <a:t> for (</a:t>
            </a:r>
            <a:r>
              <a:rPr lang="en-US" sz="2400" b="1" dirty="0">
                <a:latin typeface="Times New Roman" panose="02020603050405020304" pitchFamily="18" charset="0"/>
                <a:cs typeface="Times New Roman" panose="02020603050405020304" pitchFamily="18" charset="0"/>
              </a:rPr>
              <a:t>ii</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iii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respectively. </a:t>
            </a:r>
          </a:p>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probable that this kind of ligand architecture has the inherent property to exhibit both the isomers (i.e.,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p>
        </p:txBody>
      </p:sp>
      <p:sp>
        <p:nvSpPr>
          <p:cNvPr id="16" name="Rectangle 15"/>
          <p:cNvSpPr/>
          <p:nvPr/>
        </p:nvSpPr>
        <p:spPr>
          <a:xfrm>
            <a:off x="12443" y="6607784"/>
            <a:ext cx="4476207" cy="254044"/>
          </a:xfrm>
          <a:prstGeom prst="rect">
            <a:avLst/>
          </a:prstGeom>
        </p:spPr>
        <p:txBody>
          <a:bodyPr wrap="square">
            <a:spAutoFit/>
          </a:bodyPr>
          <a:lstStyle/>
          <a:p>
            <a:r>
              <a:rPr lang="en-GB" altLang="en-US" sz="1051" dirty="0">
                <a:latin typeface="Times New Roman" panose="02020603050405020304" pitchFamily="18" charset="0"/>
                <a:cs typeface="Times New Roman" panose="02020603050405020304" pitchFamily="18" charset="0"/>
                <a:sym typeface="Symbol" panose="05050102010706020507" pitchFamily="18" charset="2"/>
              </a:rPr>
              <a:t>B1 = 6-31G** (LANL2DZ +f polarization functions: </a:t>
            </a:r>
            <a:r>
              <a:rPr lang="en-GB" altLang="en-US" sz="1051" dirty="0" err="1">
                <a:latin typeface="Times New Roman" panose="02020603050405020304" pitchFamily="18" charset="0"/>
                <a:cs typeface="Times New Roman" panose="02020603050405020304" pitchFamily="18" charset="0"/>
                <a:sym typeface="Symbol" panose="05050102010706020507" pitchFamily="18" charset="2"/>
              </a:rPr>
              <a:t>Zr</a:t>
            </a:r>
            <a:r>
              <a:rPr lang="en-GB" altLang="en-US" sz="1051" dirty="0">
                <a:latin typeface="Times New Roman" panose="02020603050405020304" pitchFamily="18" charset="0"/>
                <a:cs typeface="Times New Roman" panose="02020603050405020304" pitchFamily="18" charset="0"/>
                <a:sym typeface="Symbol" panose="05050102010706020507" pitchFamily="18" charset="2"/>
              </a:rPr>
              <a:t>).</a:t>
            </a:r>
            <a:endParaRPr lang="en-US" sz="1051" dirty="0"/>
          </a:p>
        </p:txBody>
      </p:sp>
      <p:sp>
        <p:nvSpPr>
          <p:cNvPr id="17" name="スライド番号プレースホルダー 2"/>
          <p:cNvSpPr>
            <a:spLocks noGrp="1"/>
          </p:cNvSpPr>
          <p:nvPr>
            <p:ph type="sldNum" sz="quarter" idx="12"/>
          </p:nvPr>
        </p:nvSpPr>
        <p:spPr>
          <a:xfrm>
            <a:off x="7092000" y="6516003"/>
            <a:ext cx="2057400" cy="365125"/>
          </a:xfrm>
        </p:spPr>
        <p:txBody>
          <a:bodyPr/>
          <a:lstStyle/>
          <a:p>
            <a:r>
              <a:rPr lang="en-GB" dirty="0" smtClean="0"/>
              <a:t>12</a:t>
            </a:r>
            <a:endParaRPr lang="en-GB" dirty="0"/>
          </a:p>
        </p:txBody>
      </p:sp>
      <p:sp>
        <p:nvSpPr>
          <p:cNvPr id="14" name="Rectangle 13"/>
          <p:cNvSpPr/>
          <p:nvPr/>
        </p:nvSpPr>
        <p:spPr>
          <a:xfrm>
            <a:off x="7754722" y="832736"/>
            <a:ext cx="38023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a:t>
            </a:r>
            <a:r>
              <a:rPr lang="en-US" sz="1600" b="1" dirty="0" err="1" smtClean="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a:t>
            </a:r>
            <a:endParaRPr lang="en-US" sz="1600" dirty="0"/>
          </a:p>
        </p:txBody>
      </p:sp>
    </p:spTree>
    <p:extLst>
      <p:ext uri="{BB962C8B-B14F-4D97-AF65-F5344CB8AC3E}">
        <p14:creationId xmlns:p14="http://schemas.microsoft.com/office/powerpoint/2010/main" val="31636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6"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p:cNvGraphicFramePr>
            <a:graphicFrameLocks noChangeAspect="1"/>
          </p:cNvGraphicFramePr>
          <p:nvPr>
            <p:extLst>
              <p:ext uri="{D42A27DB-BD31-4B8C-83A1-F6EECF244321}">
                <p14:modId xmlns:p14="http://schemas.microsoft.com/office/powerpoint/2010/main" val="3467062850"/>
              </p:ext>
            </p:extLst>
          </p:nvPr>
        </p:nvGraphicFramePr>
        <p:xfrm>
          <a:off x="6868633" y="6469"/>
          <a:ext cx="1918461" cy="1067080"/>
        </p:xfrm>
        <a:graphic>
          <a:graphicData uri="http://schemas.openxmlformats.org/presentationml/2006/ole">
            <mc:AlternateContent xmlns:mc="http://schemas.openxmlformats.org/markup-compatibility/2006">
              <mc:Choice xmlns:v="urn:schemas-microsoft-com:vml" Requires="v">
                <p:oleObj spid="_x0000_s20718" name="CS ChemDraw Drawing" r:id="rId4" imgW="2616238" imgH="1450440" progId="ChemDraw.Document.6.0">
                  <p:embed/>
                </p:oleObj>
              </mc:Choice>
              <mc:Fallback>
                <p:oleObj name="CS ChemDraw Drawing" r:id="rId4" imgW="2616238" imgH="1450440" progId="ChemDraw.Document.6.0">
                  <p:embed/>
                  <p:pic>
                    <p:nvPicPr>
                      <p:cNvPr id="0" name=""/>
                      <p:cNvPicPr/>
                      <p:nvPr/>
                    </p:nvPicPr>
                    <p:blipFill>
                      <a:blip r:embed="rId5"/>
                      <a:stretch>
                        <a:fillRect/>
                      </a:stretch>
                    </p:blipFill>
                    <p:spPr>
                      <a:xfrm>
                        <a:off x="6868633" y="6469"/>
                        <a:ext cx="1918461" cy="1067080"/>
                      </a:xfrm>
                      <a:prstGeom prst="rect">
                        <a:avLst/>
                      </a:prstGeom>
                      <a:solidFill>
                        <a:schemeClr val="bg1"/>
                      </a:solidFill>
                      <a:ln>
                        <a:noFill/>
                      </a:ln>
                    </p:spPr>
                  </p:pic>
                </p:oleObj>
              </mc:Fallback>
            </mc:AlternateContent>
          </a:graphicData>
        </a:graphic>
      </p:graphicFrame>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RESULTS </a:t>
            </a:r>
            <a:r>
              <a:rPr lang="en-US" sz="3600" b="1" u="sng" dirty="0">
                <a:solidFill>
                  <a:srgbClr val="7030A0"/>
                </a:solidFill>
                <a:effectLst>
                  <a:outerShdw blurRad="38100" dist="38100" dir="2700000" algn="tl">
                    <a:srgbClr val="000000">
                      <a:alpha val="43137"/>
                    </a:srgbClr>
                  </a:outerShdw>
                </a:effectLst>
                <a:latin typeface="Agency FB" pitchFamily="34" charset="0"/>
              </a:rPr>
              <a:t>AND </a:t>
            </a:r>
            <a:r>
              <a:rPr lang="en-US" sz="3600" b="1" u="sng" dirty="0" smtClean="0">
                <a:solidFill>
                  <a:srgbClr val="7030A0"/>
                </a:solidFill>
                <a:effectLst>
                  <a:outerShdw blurRad="38100" dist="38100" dir="2700000" algn="tl">
                    <a:srgbClr val="000000">
                      <a:alpha val="43137"/>
                    </a:srgbClr>
                  </a:outerShdw>
                </a:effectLst>
                <a:latin typeface="Agency FB" pitchFamily="34" charset="0"/>
              </a:rPr>
              <a:t>DISCUSSION</a:t>
            </a:r>
            <a:endParaRPr lang="en-US" sz="3600" b="1" u="sng" dirty="0">
              <a:solidFill>
                <a:srgbClr val="7030A0"/>
              </a:solidFill>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21264" y="540349"/>
            <a:ext cx="9165264" cy="584775"/>
          </a:xfrm>
          <a:prstGeom prst="rect">
            <a:avLst/>
          </a:prstGeom>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Agency FB" pitchFamily="34" charset="0"/>
              </a:rPr>
              <a:t>Effect of Stabilization of Isomers</a:t>
            </a:r>
          </a:p>
        </p:txBody>
      </p:sp>
      <p:graphicFrame>
        <p:nvGraphicFramePr>
          <p:cNvPr id="4" name="Object 3"/>
          <p:cNvGraphicFramePr>
            <a:graphicFrameLocks noChangeAspect="1"/>
          </p:cNvGraphicFramePr>
          <p:nvPr>
            <p:extLst>
              <p:ext uri="{D42A27DB-BD31-4B8C-83A1-F6EECF244321}">
                <p14:modId xmlns:p14="http://schemas.microsoft.com/office/powerpoint/2010/main" val="1197802873"/>
              </p:ext>
            </p:extLst>
          </p:nvPr>
        </p:nvGraphicFramePr>
        <p:xfrm>
          <a:off x="-5375" y="1057435"/>
          <a:ext cx="2183555" cy="1280159"/>
        </p:xfrm>
        <a:graphic>
          <a:graphicData uri="http://schemas.openxmlformats.org/presentationml/2006/ole">
            <mc:AlternateContent xmlns:mc="http://schemas.openxmlformats.org/markup-compatibility/2006">
              <mc:Choice xmlns:v="urn:schemas-microsoft-com:vml" Requires="v">
                <p:oleObj spid="_x0000_s20719" name="CS ChemDraw Drawing" r:id="rId6" imgW="2601110" imgH="1524960" progId="ChemDraw.Document.6.0">
                  <p:embed/>
                </p:oleObj>
              </mc:Choice>
              <mc:Fallback>
                <p:oleObj name="CS ChemDraw Drawing" r:id="rId6" imgW="2601110" imgH="1524960" progId="ChemDraw.Document.6.0">
                  <p:embed/>
                  <p:pic>
                    <p:nvPicPr>
                      <p:cNvPr id="0" name=""/>
                      <p:cNvPicPr>
                        <a:picLocks noChangeAspect="1" noChangeArrowheads="1"/>
                      </p:cNvPicPr>
                      <p:nvPr/>
                    </p:nvPicPr>
                    <p:blipFill>
                      <a:blip r:embed="rId7"/>
                      <a:srcRect/>
                      <a:stretch>
                        <a:fillRect/>
                      </a:stretch>
                    </p:blipFill>
                    <p:spPr bwMode="auto">
                      <a:xfrm>
                        <a:off x="-5375" y="1057435"/>
                        <a:ext cx="2183555" cy="1280159"/>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99358525"/>
              </p:ext>
            </p:extLst>
          </p:nvPr>
        </p:nvGraphicFramePr>
        <p:xfrm>
          <a:off x="2079063" y="1056318"/>
          <a:ext cx="2346555" cy="1259241"/>
        </p:xfrm>
        <a:graphic>
          <a:graphicData uri="http://schemas.openxmlformats.org/presentationml/2006/ole">
            <mc:AlternateContent xmlns:mc="http://schemas.openxmlformats.org/markup-compatibility/2006">
              <mc:Choice xmlns:v="urn:schemas-microsoft-com:vml" Requires="v">
                <p:oleObj spid="_x0000_s20720" name="CS ChemDraw Drawing" r:id="rId8" imgW="2840448" imgH="1523610" progId="ChemDraw.Document.6.0">
                  <p:embed/>
                </p:oleObj>
              </mc:Choice>
              <mc:Fallback>
                <p:oleObj name="CS ChemDraw Drawing" r:id="rId8" imgW="2840448" imgH="1523610" progId="ChemDraw.Document.6.0">
                  <p:embed/>
                  <p:pic>
                    <p:nvPicPr>
                      <p:cNvPr id="0" name=""/>
                      <p:cNvPicPr>
                        <a:picLocks noChangeAspect="1" noChangeArrowheads="1"/>
                      </p:cNvPicPr>
                      <p:nvPr/>
                    </p:nvPicPr>
                    <p:blipFill>
                      <a:blip r:embed="rId9"/>
                      <a:srcRect/>
                      <a:stretch>
                        <a:fillRect/>
                      </a:stretch>
                    </p:blipFill>
                    <p:spPr bwMode="auto">
                      <a:xfrm>
                        <a:off x="2079063" y="1056318"/>
                        <a:ext cx="2346555" cy="1259241"/>
                      </a:xfrm>
                      <a:prstGeom prst="rect">
                        <a:avLst/>
                      </a:prstGeom>
                      <a:noFill/>
                    </p:spPr>
                  </p:pic>
                </p:oleObj>
              </mc:Fallback>
            </mc:AlternateContent>
          </a:graphicData>
        </a:graphic>
      </p:graphicFrame>
      <p:sp>
        <p:nvSpPr>
          <p:cNvPr id="6" name="Rectangle 5"/>
          <p:cNvSpPr/>
          <p:nvPr/>
        </p:nvSpPr>
        <p:spPr>
          <a:xfrm>
            <a:off x="824850" y="2156537"/>
            <a:ext cx="51809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iv</a:t>
            </a:r>
            <a:r>
              <a:rPr lang="en-US" dirty="0" smtClean="0">
                <a:latin typeface="Times New Roman" panose="02020603050405020304" pitchFamily="18" charset="0"/>
                <a:cs typeface="Times New Roman" panose="02020603050405020304" pitchFamily="18" charset="0"/>
              </a:rPr>
              <a:t>)</a:t>
            </a:r>
            <a:endParaRPr lang="en-US" dirty="0"/>
          </a:p>
        </p:txBody>
      </p:sp>
      <p:sp>
        <p:nvSpPr>
          <p:cNvPr id="7" name="Rectangle 6"/>
          <p:cNvSpPr/>
          <p:nvPr/>
        </p:nvSpPr>
        <p:spPr>
          <a:xfrm>
            <a:off x="3026493" y="2159544"/>
            <a:ext cx="453970"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583852206"/>
              </p:ext>
            </p:extLst>
          </p:nvPr>
        </p:nvGraphicFramePr>
        <p:xfrm>
          <a:off x="4406233" y="1044484"/>
          <a:ext cx="2426237" cy="1254846"/>
        </p:xfrm>
        <a:graphic>
          <a:graphicData uri="http://schemas.openxmlformats.org/presentationml/2006/ole">
            <mc:AlternateContent xmlns:mc="http://schemas.openxmlformats.org/markup-compatibility/2006">
              <mc:Choice xmlns:v="urn:schemas-microsoft-com:vml" Requires="v">
                <p:oleObj spid="_x0000_s20721" name="CS ChemDraw Drawing" r:id="rId10" imgW="2948501" imgH="1524960" progId="ChemDraw.Document.6.0">
                  <p:embed/>
                </p:oleObj>
              </mc:Choice>
              <mc:Fallback>
                <p:oleObj name="CS ChemDraw Drawing" r:id="rId10" imgW="2948501" imgH="1524960" progId="ChemDraw.Document.6.0">
                  <p:embed/>
                  <p:pic>
                    <p:nvPicPr>
                      <p:cNvPr id="0" name=""/>
                      <p:cNvPicPr>
                        <a:picLocks noChangeAspect="1" noChangeArrowheads="1"/>
                      </p:cNvPicPr>
                      <p:nvPr/>
                    </p:nvPicPr>
                    <p:blipFill>
                      <a:blip r:embed="rId11"/>
                      <a:srcRect/>
                      <a:stretch>
                        <a:fillRect/>
                      </a:stretch>
                    </p:blipFill>
                    <p:spPr bwMode="auto">
                      <a:xfrm>
                        <a:off x="4406233" y="1044484"/>
                        <a:ext cx="2426237" cy="125484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36463233"/>
              </p:ext>
            </p:extLst>
          </p:nvPr>
        </p:nvGraphicFramePr>
        <p:xfrm>
          <a:off x="6842932" y="1054581"/>
          <a:ext cx="2297178" cy="1253472"/>
        </p:xfrm>
        <a:graphic>
          <a:graphicData uri="http://schemas.openxmlformats.org/presentationml/2006/ole">
            <mc:AlternateContent xmlns:mc="http://schemas.openxmlformats.org/markup-compatibility/2006">
              <mc:Choice xmlns:v="urn:schemas-microsoft-com:vml" Requires="v">
                <p:oleObj spid="_x0000_s20722" name="CS ChemDraw Drawing" r:id="rId12" imgW="2811274" imgH="1534140" progId="ChemDraw.Document.6.0">
                  <p:embed/>
                </p:oleObj>
              </mc:Choice>
              <mc:Fallback>
                <p:oleObj name="CS ChemDraw Drawing" r:id="rId12" imgW="2811274" imgH="1534140" progId="ChemDraw.Document.6.0">
                  <p:embed/>
                  <p:pic>
                    <p:nvPicPr>
                      <p:cNvPr id="0" name=""/>
                      <p:cNvPicPr>
                        <a:picLocks noChangeAspect="1" noChangeArrowheads="1"/>
                      </p:cNvPicPr>
                      <p:nvPr/>
                    </p:nvPicPr>
                    <p:blipFill>
                      <a:blip r:embed="rId13"/>
                      <a:srcRect/>
                      <a:stretch>
                        <a:fillRect/>
                      </a:stretch>
                    </p:blipFill>
                    <p:spPr bwMode="auto">
                      <a:xfrm>
                        <a:off x="6842932" y="1054581"/>
                        <a:ext cx="2297178" cy="1253472"/>
                      </a:xfrm>
                      <a:prstGeom prst="rect">
                        <a:avLst/>
                      </a:prstGeom>
                      <a:noFill/>
                    </p:spPr>
                  </p:pic>
                </p:oleObj>
              </mc:Fallback>
            </mc:AlternateContent>
          </a:graphicData>
        </a:graphic>
      </p:graphicFrame>
      <p:sp>
        <p:nvSpPr>
          <p:cNvPr id="10" name="Rectangle 9"/>
          <p:cNvSpPr/>
          <p:nvPr/>
        </p:nvSpPr>
        <p:spPr>
          <a:xfrm>
            <a:off x="5362515" y="2158726"/>
            <a:ext cx="51809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vi</a:t>
            </a:r>
            <a:r>
              <a:rPr lang="en-US" dirty="0" smtClean="0">
                <a:latin typeface="Times New Roman" panose="02020603050405020304" pitchFamily="18" charset="0"/>
                <a:cs typeface="Times New Roman" panose="02020603050405020304" pitchFamily="18" charset="0"/>
              </a:rPr>
              <a:t>)</a:t>
            </a:r>
            <a:endParaRPr lang="en-US" dirty="0"/>
          </a:p>
        </p:txBody>
      </p:sp>
      <p:sp>
        <p:nvSpPr>
          <p:cNvPr id="11" name="Rectangle 10"/>
          <p:cNvSpPr/>
          <p:nvPr/>
        </p:nvSpPr>
        <p:spPr>
          <a:xfrm>
            <a:off x="7705500" y="2157435"/>
            <a:ext cx="58221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vii</a:t>
            </a:r>
            <a:r>
              <a:rPr lang="en-US" dirty="0" smtClean="0">
                <a:latin typeface="Times New Roman" panose="02020603050405020304" pitchFamily="18" charset="0"/>
                <a:cs typeface="Times New Roman" panose="02020603050405020304" pitchFamily="18" charset="0"/>
              </a:rPr>
              <a:t>)</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872947420"/>
              </p:ext>
            </p:extLst>
          </p:nvPr>
        </p:nvGraphicFramePr>
        <p:xfrm>
          <a:off x="101554" y="2504547"/>
          <a:ext cx="2564271" cy="1302520"/>
        </p:xfrm>
        <a:graphic>
          <a:graphicData uri="http://schemas.openxmlformats.org/presentationml/2006/ole">
            <mc:AlternateContent xmlns:mc="http://schemas.openxmlformats.org/markup-compatibility/2006">
              <mc:Choice xmlns:v="urn:schemas-microsoft-com:vml" Requires="v">
                <p:oleObj spid="_x0000_s20723" name="CS ChemDraw Drawing" r:id="rId14" imgW="2948501" imgH="1497690" progId="ChemDraw.Document.6.0">
                  <p:embed/>
                </p:oleObj>
              </mc:Choice>
              <mc:Fallback>
                <p:oleObj name="CS ChemDraw Drawing" r:id="rId14" imgW="2948501" imgH="1497690" progId="ChemDraw.Document.6.0">
                  <p:embed/>
                  <p:pic>
                    <p:nvPicPr>
                      <p:cNvPr id="0" name=""/>
                      <p:cNvPicPr>
                        <a:picLocks noChangeAspect="1" noChangeArrowheads="1"/>
                      </p:cNvPicPr>
                      <p:nvPr/>
                    </p:nvPicPr>
                    <p:blipFill>
                      <a:blip r:embed="rId15"/>
                      <a:srcRect/>
                      <a:stretch>
                        <a:fillRect/>
                      </a:stretch>
                    </p:blipFill>
                    <p:spPr bwMode="auto">
                      <a:xfrm>
                        <a:off x="101554" y="2504547"/>
                        <a:ext cx="2564271" cy="130252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3193555"/>
              </p:ext>
            </p:extLst>
          </p:nvPr>
        </p:nvGraphicFramePr>
        <p:xfrm>
          <a:off x="6497208" y="2478286"/>
          <a:ext cx="2609850" cy="1357313"/>
        </p:xfrm>
        <a:graphic>
          <a:graphicData uri="http://schemas.openxmlformats.org/presentationml/2006/ole">
            <mc:AlternateContent xmlns:mc="http://schemas.openxmlformats.org/markup-compatibility/2006">
              <mc:Choice xmlns:v="urn:schemas-microsoft-com:vml" Requires="v">
                <p:oleObj spid="_x0000_s20724" name="CS ChemDraw Drawing" r:id="rId16" imgW="2931753" imgH="1524960" progId="ChemDraw.Document.6.0">
                  <p:embed/>
                </p:oleObj>
              </mc:Choice>
              <mc:Fallback>
                <p:oleObj name="CS ChemDraw Drawing" r:id="rId16" imgW="2931753" imgH="1524960" progId="ChemDraw.Document.6.0">
                  <p:embed/>
                  <p:pic>
                    <p:nvPicPr>
                      <p:cNvPr id="0" name=""/>
                      <p:cNvPicPr>
                        <a:picLocks noChangeAspect="1" noChangeArrowheads="1"/>
                      </p:cNvPicPr>
                      <p:nvPr/>
                    </p:nvPicPr>
                    <p:blipFill>
                      <a:blip r:embed="rId17"/>
                      <a:srcRect/>
                      <a:stretch>
                        <a:fillRect/>
                      </a:stretch>
                    </p:blipFill>
                    <p:spPr bwMode="auto">
                      <a:xfrm>
                        <a:off x="6497208" y="2478286"/>
                        <a:ext cx="2609850" cy="1357313"/>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644872157"/>
              </p:ext>
            </p:extLst>
          </p:nvPr>
        </p:nvGraphicFramePr>
        <p:xfrm>
          <a:off x="3310269" y="2500101"/>
          <a:ext cx="2542495" cy="1309575"/>
        </p:xfrm>
        <a:graphic>
          <a:graphicData uri="http://schemas.openxmlformats.org/presentationml/2006/ole">
            <mc:AlternateContent xmlns:mc="http://schemas.openxmlformats.org/markup-compatibility/2006">
              <mc:Choice xmlns:v="urn:schemas-microsoft-com:vml" Requires="v">
                <p:oleObj spid="_x0000_s20725" name="CS ChemDraw Drawing" r:id="rId18" imgW="2960657" imgH="1524960" progId="ChemDraw.Document.6.0">
                  <p:embed/>
                </p:oleObj>
              </mc:Choice>
              <mc:Fallback>
                <p:oleObj name="CS ChemDraw Drawing" r:id="rId18" imgW="2960657" imgH="1524960" progId="ChemDraw.Document.6.0">
                  <p:embed/>
                  <p:pic>
                    <p:nvPicPr>
                      <p:cNvPr id="0" name=""/>
                      <p:cNvPicPr>
                        <a:picLocks noChangeAspect="1" noChangeArrowheads="1"/>
                      </p:cNvPicPr>
                      <p:nvPr/>
                    </p:nvPicPr>
                    <p:blipFill>
                      <a:blip r:embed="rId19"/>
                      <a:srcRect/>
                      <a:stretch>
                        <a:fillRect/>
                      </a:stretch>
                    </p:blipFill>
                    <p:spPr bwMode="auto">
                      <a:xfrm>
                        <a:off x="3310269" y="2500101"/>
                        <a:ext cx="2542495" cy="1309575"/>
                      </a:xfrm>
                      <a:prstGeom prst="rect">
                        <a:avLst/>
                      </a:prstGeom>
                      <a:noFill/>
                    </p:spPr>
                  </p:pic>
                </p:oleObj>
              </mc:Fallback>
            </mc:AlternateContent>
          </a:graphicData>
        </a:graphic>
      </p:graphicFrame>
      <p:sp>
        <p:nvSpPr>
          <p:cNvPr id="15" name="Rectangle 14"/>
          <p:cNvSpPr/>
          <p:nvPr/>
        </p:nvSpPr>
        <p:spPr>
          <a:xfrm>
            <a:off x="1060116" y="3704027"/>
            <a:ext cx="64633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viii</a:t>
            </a:r>
            <a:r>
              <a:rPr lang="en-US" dirty="0" smtClean="0">
                <a:latin typeface="Times New Roman" panose="02020603050405020304" pitchFamily="18" charset="0"/>
                <a:cs typeface="Times New Roman" panose="02020603050405020304" pitchFamily="18" charset="0"/>
              </a:rPr>
              <a:t>)</a:t>
            </a:r>
            <a:endParaRPr lang="en-US" dirty="0"/>
          </a:p>
        </p:txBody>
      </p:sp>
      <p:sp>
        <p:nvSpPr>
          <p:cNvPr id="16" name="Rectangle 15"/>
          <p:cNvSpPr/>
          <p:nvPr/>
        </p:nvSpPr>
        <p:spPr>
          <a:xfrm>
            <a:off x="4311235" y="3698048"/>
            <a:ext cx="51809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ix</a:t>
            </a:r>
            <a:r>
              <a:rPr lang="en-US" dirty="0" smtClean="0">
                <a:latin typeface="Times New Roman" panose="02020603050405020304" pitchFamily="18" charset="0"/>
                <a:cs typeface="Times New Roman" panose="02020603050405020304" pitchFamily="18" charset="0"/>
              </a:rPr>
              <a:t>)</a:t>
            </a:r>
            <a:endParaRPr lang="en-US" dirty="0"/>
          </a:p>
        </p:txBody>
      </p:sp>
      <p:sp>
        <p:nvSpPr>
          <p:cNvPr id="17" name="Rectangle 16"/>
          <p:cNvSpPr/>
          <p:nvPr/>
        </p:nvSpPr>
        <p:spPr>
          <a:xfrm>
            <a:off x="7570436" y="3698055"/>
            <a:ext cx="453970"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endParaRPr lang="en-US" dirty="0"/>
          </a:p>
        </p:txBody>
      </p:sp>
      <p:sp>
        <p:nvSpPr>
          <p:cNvPr id="22" name="Rectangle 21"/>
          <p:cNvSpPr/>
          <p:nvPr/>
        </p:nvSpPr>
        <p:spPr>
          <a:xfrm>
            <a:off x="5870" y="4002426"/>
            <a:ext cx="9138129" cy="1200329"/>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have found isomer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only in the case of (</a:t>
            </a:r>
            <a:r>
              <a:rPr lang="en-US" sz="2400" b="1" dirty="0">
                <a:latin typeface="Times New Roman" panose="02020603050405020304" pitchFamily="18" charset="0"/>
                <a:cs typeface="Times New Roman" panose="02020603050405020304" pitchFamily="18" charset="0"/>
              </a:rPr>
              <a:t>viii</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along with isomer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It indicates that a bulky group may be required at R, and R</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positions, in order to observe isomer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p>
        </p:txBody>
      </p:sp>
      <p:pic>
        <p:nvPicPr>
          <p:cNvPr id="25" name="Picture 24"/>
          <p:cNvPicPr>
            <a:picLocks noChangeAspect="1"/>
          </p:cNvPicPr>
          <p:nvPr/>
        </p:nvPicPr>
        <p:blipFill rotWithShape="1">
          <a:blip r:embed="rId20">
            <a:extLst>
              <a:ext uri="{28A0092B-C50C-407E-A947-70E740481C1C}">
                <a14:useLocalDpi xmlns:a14="http://schemas.microsoft.com/office/drawing/2010/main" val="0"/>
              </a:ext>
            </a:extLst>
          </a:blip>
          <a:srcRect l="166" t="-1653" r="58969" b="64473"/>
          <a:stretch/>
        </p:blipFill>
        <p:spPr bwMode="auto">
          <a:xfrm>
            <a:off x="6782167" y="4714478"/>
            <a:ext cx="2428875" cy="2141812"/>
          </a:xfrm>
          <a:prstGeom prst="rect">
            <a:avLst/>
          </a:prstGeom>
          <a:noFill/>
          <a:ln>
            <a:noFill/>
          </a:ln>
        </p:spPr>
      </p:pic>
      <p:sp>
        <p:nvSpPr>
          <p:cNvPr id="26" name="Rectangle 25"/>
          <p:cNvSpPr/>
          <p:nvPr/>
        </p:nvSpPr>
        <p:spPr>
          <a:xfrm>
            <a:off x="1" y="5602606"/>
            <a:ext cx="7159558" cy="1200329"/>
          </a:xfrm>
          <a:prstGeom prst="rect">
            <a:avLst/>
          </a:prstGeom>
        </p:spPr>
        <p:txBody>
          <a:bodyPr wrap="square">
            <a:spAutoFit/>
          </a:bodyPr>
          <a:lstStyle/>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From AIM plot </a:t>
            </a:r>
            <a:r>
              <a:rPr lang="en-US" sz="2400" dirty="0" smtClean="0">
                <a:latin typeface="Times New Roman" panose="02020603050405020304" pitchFamily="18" charset="0"/>
                <a:cs typeface="Times New Roman" panose="02020603050405020304" pitchFamily="18" charset="0"/>
              </a:rPr>
              <a:t>of </a:t>
            </a:r>
            <a:r>
              <a:rPr lang="en-US" sz="2400" dirty="0">
                <a:latin typeface="Times New Roman" panose="02020603050405020304" pitchFamily="18" charset="0"/>
                <a:cs typeface="Times New Roman" panose="02020603050405020304" pitchFamily="18" charset="0"/>
              </a:rPr>
              <a:t>isomer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for (</a:t>
            </a:r>
            <a:r>
              <a:rPr lang="en-US" sz="2400" b="1" dirty="0">
                <a:latin typeface="Times New Roman" panose="02020603050405020304" pitchFamily="18" charset="0"/>
                <a:cs typeface="Times New Roman" panose="02020603050405020304" pitchFamily="18" charset="0"/>
              </a:rPr>
              <a:t>viii)</a:t>
            </a:r>
            <a:r>
              <a:rPr lang="en-US" sz="2400" dirty="0">
                <a:latin typeface="Times New Roman" panose="02020603050405020304" pitchFamily="18" charset="0"/>
                <a:cs typeface="Times New Roman" panose="02020603050405020304" pitchFamily="18" charset="0"/>
              </a:rPr>
              <a:t>, we have observed five </a:t>
            </a:r>
            <a:r>
              <a:rPr lang="en-US" sz="2400" dirty="0" smtClean="0">
                <a:latin typeface="Times New Roman" panose="02020603050405020304" pitchFamily="18" charset="0"/>
                <a:cs typeface="Times New Roman" panose="02020603050405020304" pitchFamily="18" charset="0"/>
              </a:rPr>
              <a:t>H-bonds. </a:t>
            </a:r>
          </a:p>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H-bonds could play a role in the stability of isomer </a:t>
            </a:r>
            <a:r>
              <a:rPr lang="en-US" sz="2400" b="1"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7" name="スライド番号プレースホルダー 2"/>
          <p:cNvSpPr>
            <a:spLocks noGrp="1"/>
          </p:cNvSpPr>
          <p:nvPr>
            <p:ph type="sldNum" sz="quarter" idx="12"/>
          </p:nvPr>
        </p:nvSpPr>
        <p:spPr>
          <a:xfrm>
            <a:off x="7092000" y="6516003"/>
            <a:ext cx="2057400" cy="365125"/>
          </a:xfrm>
        </p:spPr>
        <p:txBody>
          <a:bodyPr/>
          <a:lstStyle/>
          <a:p>
            <a:r>
              <a:rPr lang="en-GB" dirty="0" smtClean="0"/>
              <a:t>13</a:t>
            </a:r>
            <a:endParaRPr lang="en-GB" dirty="0"/>
          </a:p>
        </p:txBody>
      </p:sp>
      <p:sp>
        <p:nvSpPr>
          <p:cNvPr id="24" name="Rectangle 23"/>
          <p:cNvSpPr/>
          <p:nvPr/>
        </p:nvSpPr>
        <p:spPr>
          <a:xfrm>
            <a:off x="7644174" y="628049"/>
            <a:ext cx="38023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a:t>
            </a:r>
            <a:r>
              <a:rPr lang="en-US" sz="1600" b="1" dirty="0" err="1" smtClean="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a:t>
            </a:r>
            <a:endParaRPr lang="en-US" sz="1600" dirty="0"/>
          </a:p>
        </p:txBody>
      </p:sp>
    </p:spTree>
    <p:extLst>
      <p:ext uri="{BB962C8B-B14F-4D97-AF65-F5344CB8AC3E}">
        <p14:creationId xmlns:p14="http://schemas.microsoft.com/office/powerpoint/2010/main" val="14025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3037944995"/>
              </p:ext>
            </p:extLst>
          </p:nvPr>
        </p:nvGraphicFramePr>
        <p:xfrm>
          <a:off x="0" y="1151004"/>
          <a:ext cx="2043112" cy="1330325"/>
        </p:xfrm>
        <a:graphic>
          <a:graphicData uri="http://schemas.openxmlformats.org/presentationml/2006/ole">
            <mc:AlternateContent xmlns:mc="http://schemas.openxmlformats.org/markup-compatibility/2006">
              <mc:Choice xmlns:v="urn:schemas-microsoft-com:vml" Requires="v">
                <p:oleObj spid="_x0000_s21579" name="CS ChemDraw Drawing" r:id="rId3" imgW="2342053" imgH="1524960" progId="ChemDraw.Document.6.0">
                  <p:embed/>
                </p:oleObj>
              </mc:Choice>
              <mc:Fallback>
                <p:oleObj name="CS ChemDraw Drawing" r:id="rId3" imgW="2342053" imgH="1524960" progId="ChemDraw.Document.6.0">
                  <p:embed/>
                  <p:pic>
                    <p:nvPicPr>
                      <p:cNvPr id="0" name=""/>
                      <p:cNvPicPr>
                        <a:picLocks noChangeAspect="1" noChangeArrowheads="1"/>
                      </p:cNvPicPr>
                      <p:nvPr/>
                    </p:nvPicPr>
                    <p:blipFill>
                      <a:blip r:embed="rId4"/>
                      <a:srcRect/>
                      <a:stretch>
                        <a:fillRect/>
                      </a:stretch>
                    </p:blipFill>
                    <p:spPr bwMode="auto">
                      <a:xfrm>
                        <a:off x="0" y="1151004"/>
                        <a:ext cx="2043112" cy="1330325"/>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33557640"/>
              </p:ext>
            </p:extLst>
          </p:nvPr>
        </p:nvGraphicFramePr>
        <p:xfrm>
          <a:off x="2696724" y="1125124"/>
          <a:ext cx="2313266" cy="1356205"/>
        </p:xfrm>
        <a:graphic>
          <a:graphicData uri="http://schemas.openxmlformats.org/presentationml/2006/ole">
            <mc:AlternateContent xmlns:mc="http://schemas.openxmlformats.org/markup-compatibility/2006">
              <mc:Choice xmlns:v="urn:schemas-microsoft-com:vml" Requires="v">
                <p:oleObj spid="_x0000_s21580" name="CS ChemDraw Drawing" r:id="rId5" imgW="2601110" imgH="1524960" progId="ChemDraw.Document.6.0">
                  <p:embed/>
                </p:oleObj>
              </mc:Choice>
              <mc:Fallback>
                <p:oleObj name="CS ChemDraw Drawing" r:id="rId5" imgW="2601110" imgH="1524960" progId="ChemDraw.Document.6.0">
                  <p:embed/>
                  <p:pic>
                    <p:nvPicPr>
                      <p:cNvPr id="0" name=""/>
                      <p:cNvPicPr>
                        <a:picLocks noChangeAspect="1" noChangeArrowheads="1"/>
                      </p:cNvPicPr>
                      <p:nvPr/>
                    </p:nvPicPr>
                    <p:blipFill>
                      <a:blip r:embed="rId6"/>
                      <a:srcRect/>
                      <a:stretch>
                        <a:fillRect/>
                      </a:stretch>
                    </p:blipFill>
                    <p:spPr bwMode="auto">
                      <a:xfrm>
                        <a:off x="2696724" y="1125124"/>
                        <a:ext cx="2313266" cy="1356205"/>
                      </a:xfrm>
                      <a:prstGeom prst="rect">
                        <a:avLst/>
                      </a:prstGeom>
                      <a:noFill/>
                    </p:spPr>
                  </p:pic>
                </p:oleObj>
              </mc:Fallback>
            </mc:AlternateContent>
          </a:graphicData>
        </a:graphic>
      </p:graphicFrame>
      <p:sp>
        <p:nvSpPr>
          <p:cNvPr id="20" name="Rectangle 19"/>
          <p:cNvSpPr/>
          <p:nvPr/>
        </p:nvSpPr>
        <p:spPr>
          <a:xfrm>
            <a:off x="777620" y="2481340"/>
            <a:ext cx="51809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xi</a:t>
            </a:r>
            <a:r>
              <a:rPr lang="en-US" dirty="0" smtClean="0">
                <a:latin typeface="Times New Roman" panose="02020603050405020304" pitchFamily="18" charset="0"/>
                <a:cs typeface="Times New Roman" panose="02020603050405020304" pitchFamily="18" charset="0"/>
              </a:rPr>
              <a:t>)</a:t>
            </a:r>
            <a:endParaRPr lang="en-US" dirty="0"/>
          </a:p>
        </p:txBody>
      </p:sp>
      <p:sp>
        <p:nvSpPr>
          <p:cNvPr id="21" name="Rectangle 20"/>
          <p:cNvSpPr/>
          <p:nvPr/>
        </p:nvSpPr>
        <p:spPr>
          <a:xfrm>
            <a:off x="3584796" y="2482333"/>
            <a:ext cx="58221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xii</a:t>
            </a:r>
            <a:r>
              <a:rPr lang="en-US" dirty="0" smtClean="0">
                <a:latin typeface="Times New Roman" panose="02020603050405020304" pitchFamily="18" charset="0"/>
                <a:cs typeface="Times New Roman" panose="02020603050405020304" pitchFamily="18" charset="0"/>
              </a:rPr>
              <a:t>)</a:t>
            </a:r>
            <a:endParaRPr lang="en-US" dirty="0"/>
          </a:p>
        </p:txBody>
      </p:sp>
      <p:sp>
        <p:nvSpPr>
          <p:cNvPr id="22" name="Rectangle 2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RESULTS </a:t>
            </a:r>
            <a:r>
              <a:rPr lang="en-US" sz="3600" b="1" u="sng" dirty="0">
                <a:solidFill>
                  <a:srgbClr val="7030A0"/>
                </a:solidFill>
                <a:effectLst>
                  <a:outerShdw blurRad="38100" dist="38100" dir="2700000" algn="tl">
                    <a:srgbClr val="000000">
                      <a:alpha val="43137"/>
                    </a:srgbClr>
                  </a:outerShdw>
                </a:effectLst>
                <a:latin typeface="Agency FB" pitchFamily="34" charset="0"/>
              </a:rPr>
              <a:t>AND </a:t>
            </a:r>
            <a:r>
              <a:rPr lang="en-US" sz="3600" b="1" u="sng" dirty="0" smtClean="0">
                <a:solidFill>
                  <a:srgbClr val="7030A0"/>
                </a:solidFill>
                <a:effectLst>
                  <a:outerShdw blurRad="38100" dist="38100" dir="2700000" algn="tl">
                    <a:srgbClr val="000000">
                      <a:alpha val="43137"/>
                    </a:srgbClr>
                  </a:outerShdw>
                </a:effectLst>
                <a:latin typeface="Agency FB" pitchFamily="34" charset="0"/>
              </a:rPr>
              <a:t>DISCUSSION</a:t>
            </a:r>
            <a:endParaRPr lang="en-US" sz="3600" b="1" u="sng" dirty="0">
              <a:solidFill>
                <a:srgbClr val="7030A0"/>
              </a:solidFill>
              <a:effectLst>
                <a:outerShdw blurRad="38100" dist="38100" dir="2700000" algn="tl">
                  <a:srgbClr val="000000">
                    <a:alpha val="43137"/>
                  </a:srgbClr>
                </a:outerShdw>
              </a:effectLst>
              <a:latin typeface="Agency FB" pitchFamily="34" charset="0"/>
            </a:endParaRPr>
          </a:p>
        </p:txBody>
      </p:sp>
      <p:sp>
        <p:nvSpPr>
          <p:cNvPr id="23" name="Rectangle 22"/>
          <p:cNvSpPr/>
          <p:nvPr/>
        </p:nvSpPr>
        <p:spPr>
          <a:xfrm>
            <a:off x="-21264" y="540349"/>
            <a:ext cx="9165264" cy="584775"/>
          </a:xfrm>
          <a:prstGeom prst="rect">
            <a:avLst/>
          </a:prstGeom>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Agency FB" pitchFamily="34" charset="0"/>
              </a:rPr>
              <a:t>Effect of Stabilization of Isomers</a:t>
            </a:r>
          </a:p>
        </p:txBody>
      </p:sp>
      <p:sp>
        <p:nvSpPr>
          <p:cNvPr id="24" name="Rectangle 23"/>
          <p:cNvSpPr/>
          <p:nvPr/>
        </p:nvSpPr>
        <p:spPr>
          <a:xfrm>
            <a:off x="5009991" y="985169"/>
            <a:ext cx="4134010" cy="1200329"/>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have also noticed the presence of isomer </a:t>
            </a:r>
            <a:r>
              <a:rPr lang="en-US" sz="2400" b="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along with </a:t>
            </a:r>
            <a:r>
              <a:rPr lang="en-US" sz="2400" b="1"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2388" t="35012" r="60752" b="33287"/>
          <a:stretch/>
        </p:blipFill>
        <p:spPr bwMode="auto">
          <a:xfrm>
            <a:off x="2672918" y="3005983"/>
            <a:ext cx="2190750" cy="1826199"/>
          </a:xfrm>
          <a:prstGeom prst="rect">
            <a:avLst/>
          </a:prstGeom>
          <a:noFill/>
          <a:ln>
            <a:noFill/>
          </a:ln>
        </p:spPr>
      </p:pic>
      <p:pic>
        <p:nvPicPr>
          <p:cNvPr id="27" name="Picture 26"/>
          <p:cNvPicPr>
            <a:picLocks noChangeAspect="1"/>
          </p:cNvPicPr>
          <p:nvPr/>
        </p:nvPicPr>
        <p:blipFill rotWithShape="1">
          <a:blip r:embed="rId7">
            <a:extLst>
              <a:ext uri="{28A0092B-C50C-407E-A947-70E740481C1C}">
                <a14:useLocalDpi xmlns:a14="http://schemas.microsoft.com/office/drawing/2010/main" val="0"/>
              </a:ext>
            </a:extLst>
          </a:blip>
          <a:srcRect l="59140" t="-1653" r="3681" b="68750"/>
          <a:stretch/>
        </p:blipFill>
        <p:spPr bwMode="auto">
          <a:xfrm>
            <a:off x="10050" y="2936726"/>
            <a:ext cx="2209800" cy="1895456"/>
          </a:xfrm>
          <a:prstGeom prst="rect">
            <a:avLst/>
          </a:prstGeom>
          <a:noFill/>
          <a:ln>
            <a:noFill/>
          </a:ln>
        </p:spPr>
      </p:pic>
      <p:sp>
        <p:nvSpPr>
          <p:cNvPr id="32" name="Rectangle 31"/>
          <p:cNvSpPr/>
          <p:nvPr/>
        </p:nvSpPr>
        <p:spPr>
          <a:xfrm>
            <a:off x="781162" y="4696454"/>
            <a:ext cx="51809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xi</a:t>
            </a:r>
            <a:r>
              <a:rPr lang="en-US" dirty="0" smtClean="0">
                <a:latin typeface="Times New Roman" panose="02020603050405020304" pitchFamily="18" charset="0"/>
                <a:cs typeface="Times New Roman" panose="02020603050405020304" pitchFamily="18" charset="0"/>
              </a:rPr>
              <a:t>)</a:t>
            </a:r>
            <a:endParaRPr lang="en-US" dirty="0"/>
          </a:p>
        </p:txBody>
      </p:sp>
      <p:sp>
        <p:nvSpPr>
          <p:cNvPr id="33" name="Rectangle 32"/>
          <p:cNvSpPr/>
          <p:nvPr/>
        </p:nvSpPr>
        <p:spPr>
          <a:xfrm>
            <a:off x="3588338" y="4697447"/>
            <a:ext cx="58221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xii</a:t>
            </a:r>
            <a:r>
              <a:rPr lang="en-US" dirty="0" smtClean="0">
                <a:latin typeface="Times New Roman" panose="02020603050405020304" pitchFamily="18" charset="0"/>
                <a:cs typeface="Times New Roman" panose="02020603050405020304" pitchFamily="18" charset="0"/>
              </a:rPr>
              <a:t>)</a:t>
            </a:r>
            <a:endParaRPr lang="en-US" dirty="0"/>
          </a:p>
        </p:txBody>
      </p:sp>
      <p:sp>
        <p:nvSpPr>
          <p:cNvPr id="34" name="Rectangle 33"/>
          <p:cNvSpPr/>
          <p:nvPr/>
        </p:nvSpPr>
        <p:spPr>
          <a:xfrm>
            <a:off x="5009989" y="2660486"/>
            <a:ext cx="4134011" cy="1938992"/>
          </a:xfrm>
          <a:prstGeom prst="rect">
            <a:avLst/>
          </a:prstGeom>
        </p:spPr>
        <p:txBody>
          <a:bodyPr wrap="square">
            <a:spAutoFit/>
          </a:bodyPr>
          <a:lstStyle/>
          <a:p>
            <a:pPr marL="285750" indent="-28575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AIM plots of (</a:t>
            </a:r>
            <a:r>
              <a:rPr lang="en-US" sz="2400" b="1" dirty="0">
                <a:latin typeface="Times New Roman" panose="02020603050405020304" pitchFamily="18" charset="0"/>
                <a:cs typeface="Times New Roman" panose="02020603050405020304" pitchFamily="18" charset="0"/>
              </a:rPr>
              <a:t>xi</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xii</a:t>
            </a:r>
            <a:r>
              <a:rPr lang="en-US" sz="2400" dirty="0">
                <a:latin typeface="Times New Roman" panose="02020603050405020304" pitchFamily="18" charset="0"/>
                <a:cs typeface="Times New Roman" panose="02020603050405020304" pitchFamily="18" charset="0"/>
              </a:rPr>
              <a:t>)) also indicate the presence of H-bonds between H atoms of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-Bu group, and O </a:t>
            </a:r>
            <a:r>
              <a:rPr lang="en-US" sz="2400" dirty="0" smtClean="0">
                <a:latin typeface="Times New Roman" panose="02020603050405020304" pitchFamily="18" charset="0"/>
                <a:cs typeface="Times New Roman" panose="02020603050405020304" pitchFamily="18" charset="0"/>
              </a:rPr>
              <a:t>atoms. </a:t>
            </a:r>
          </a:p>
        </p:txBody>
      </p:sp>
      <p:sp>
        <p:nvSpPr>
          <p:cNvPr id="35" name="Rectangle 34"/>
          <p:cNvSpPr/>
          <p:nvPr/>
        </p:nvSpPr>
        <p:spPr>
          <a:xfrm>
            <a:off x="0" y="5296987"/>
            <a:ext cx="9144000" cy="830997"/>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These observations suggest that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bulky group at R positions is required for the observance of isomer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endParaRPr lang="en-US" sz="2400" dirty="0"/>
          </a:p>
        </p:txBody>
      </p:sp>
      <p:sp>
        <p:nvSpPr>
          <p:cNvPr id="36" name="スライド番号プレースホルダー 2"/>
          <p:cNvSpPr>
            <a:spLocks noGrp="1"/>
          </p:cNvSpPr>
          <p:nvPr>
            <p:ph type="sldNum" sz="quarter" idx="12"/>
          </p:nvPr>
        </p:nvSpPr>
        <p:spPr>
          <a:xfrm>
            <a:off x="7092000" y="6516003"/>
            <a:ext cx="2057400" cy="365125"/>
          </a:xfrm>
        </p:spPr>
        <p:txBody>
          <a:bodyPr/>
          <a:lstStyle/>
          <a:p>
            <a:r>
              <a:rPr lang="en-GB" dirty="0" smtClean="0"/>
              <a:t>14</a:t>
            </a:r>
            <a:endParaRPr lang="en-GB" dirty="0"/>
          </a:p>
        </p:txBody>
      </p:sp>
    </p:spTree>
    <p:extLst>
      <p:ext uri="{BB962C8B-B14F-4D97-AF65-F5344CB8AC3E}">
        <p14:creationId xmlns:p14="http://schemas.microsoft.com/office/powerpoint/2010/main" val="13194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 y="2641662"/>
            <a:ext cx="9143996" cy="4154984"/>
          </a:xfrm>
          <a:prstGeom prst="rect">
            <a:avLst/>
          </a:prstGeom>
        </p:spPr>
        <p:txBody>
          <a:bodyPr wrap="square">
            <a:spAutoFit/>
          </a:bodyPr>
          <a:lstStyle/>
          <a:p>
            <a:pPr marL="285750" indent="-28575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Except for R</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 (i.e. (</a:t>
            </a:r>
            <a:r>
              <a:rPr lang="en-US" sz="2400" b="1" dirty="0" smtClean="0">
                <a:latin typeface="Times New Roman" panose="02020603050405020304" pitchFamily="18" charset="0"/>
                <a:cs typeface="Times New Roman" panose="02020603050405020304" pitchFamily="18" charset="0"/>
              </a:rPr>
              <a:t>xvi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 have found isomer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along with isomer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presence of a group, such as Me, Et,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Pr</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-Bu having a size to some extent, at R</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positions is necessary in order to exist as isomer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probability of existence of isomer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increases in the order of Me &lt; Et &lt;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Pr</a:t>
            </a:r>
            <a:r>
              <a:rPr lang="en-US" sz="2400" dirty="0">
                <a:latin typeface="Times New Roman" panose="02020603050405020304" pitchFamily="18" charset="0"/>
                <a:cs typeface="Times New Roman" panose="02020603050405020304" pitchFamily="18" charset="0"/>
              </a:rPr>
              <a:t> &lt; </a:t>
            </a:r>
            <a:r>
              <a:rPr lang="en-US" sz="2400" i="1"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-Bu.</a:t>
            </a:r>
          </a:p>
          <a:p>
            <a:pPr marL="285750" indent="-28575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But, we </a:t>
            </a:r>
            <a:r>
              <a:rPr lang="en-US" sz="2400" dirty="0">
                <a:latin typeface="Times New Roman" panose="02020603050405020304" pitchFamily="18" charset="0"/>
                <a:cs typeface="Times New Roman" panose="02020603050405020304" pitchFamily="18" charset="0"/>
              </a:rPr>
              <a:t>have observed isomer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rather than isomer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when R</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H.</a:t>
            </a:r>
          </a:p>
          <a:p>
            <a:pPr marL="285750" indent="-28575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steric hindrance might not be only the reason for the relative stability of the isomers. </a:t>
            </a:r>
            <a:endParaRPr lang="en-US" sz="2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By </a:t>
            </a:r>
            <a:r>
              <a:rPr lang="en-US" sz="2400" dirty="0">
                <a:latin typeface="Times New Roman" panose="02020603050405020304" pitchFamily="18" charset="0"/>
                <a:cs typeface="Times New Roman" panose="02020603050405020304" pitchFamily="18" charset="0"/>
              </a:rPr>
              <a:t>changing the R</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groups one can modulate multimodal to unimodal polymerization behavior of the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-FI-catalysts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RESULTS </a:t>
            </a:r>
            <a:r>
              <a:rPr lang="en-US" sz="3600" b="1" u="sng" dirty="0">
                <a:solidFill>
                  <a:srgbClr val="7030A0"/>
                </a:solidFill>
                <a:effectLst>
                  <a:outerShdw blurRad="38100" dist="38100" dir="2700000" algn="tl">
                    <a:srgbClr val="000000">
                      <a:alpha val="43137"/>
                    </a:srgbClr>
                  </a:outerShdw>
                </a:effectLst>
                <a:latin typeface="Agency FB" pitchFamily="34" charset="0"/>
              </a:rPr>
              <a:t>AND </a:t>
            </a:r>
            <a:r>
              <a:rPr lang="en-US" sz="3600" b="1" u="sng" dirty="0" smtClean="0">
                <a:solidFill>
                  <a:srgbClr val="7030A0"/>
                </a:solidFill>
                <a:effectLst>
                  <a:outerShdw blurRad="38100" dist="38100" dir="2700000" algn="tl">
                    <a:srgbClr val="000000">
                      <a:alpha val="43137"/>
                    </a:srgbClr>
                  </a:outerShdw>
                </a:effectLst>
                <a:latin typeface="Agency FB" pitchFamily="34" charset="0"/>
              </a:rPr>
              <a:t>DISCUSSION</a:t>
            </a:r>
            <a:endParaRPr lang="en-US" sz="3600" b="1" u="sng" dirty="0">
              <a:solidFill>
                <a:srgbClr val="7030A0"/>
              </a:solidFill>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21264" y="540349"/>
            <a:ext cx="9165264" cy="584775"/>
          </a:xfrm>
          <a:prstGeom prst="rect">
            <a:avLst/>
          </a:prstGeom>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Agency FB" pitchFamily="34" charset="0"/>
              </a:rPr>
              <a:t>Effect of Stabilization of Isomers</a:t>
            </a:r>
          </a:p>
        </p:txBody>
      </p:sp>
      <p:graphicFrame>
        <p:nvGraphicFramePr>
          <p:cNvPr id="4" name="Object 3"/>
          <p:cNvGraphicFramePr>
            <a:graphicFrameLocks noChangeAspect="1"/>
          </p:cNvGraphicFramePr>
          <p:nvPr>
            <p:extLst>
              <p:ext uri="{D42A27DB-BD31-4B8C-83A1-F6EECF244321}">
                <p14:modId xmlns:p14="http://schemas.microsoft.com/office/powerpoint/2010/main" val="1765541954"/>
              </p:ext>
            </p:extLst>
          </p:nvPr>
        </p:nvGraphicFramePr>
        <p:xfrm>
          <a:off x="1685" y="1033812"/>
          <a:ext cx="2245845" cy="1394901"/>
        </p:xfrm>
        <a:graphic>
          <a:graphicData uri="http://schemas.openxmlformats.org/presentationml/2006/ole">
            <mc:AlternateContent xmlns:mc="http://schemas.openxmlformats.org/markup-compatibility/2006">
              <mc:Choice xmlns:v="urn:schemas-microsoft-com:vml" Requires="v">
                <p:oleObj spid="_x0000_s22653" name="CS ChemDraw Drawing" r:id="rId4" imgW="2642170" imgH="1641060" progId="ChemDraw.Document.6.0">
                  <p:embed/>
                </p:oleObj>
              </mc:Choice>
              <mc:Fallback>
                <p:oleObj name="CS ChemDraw Drawing" r:id="rId4" imgW="2642170" imgH="1641060" progId="ChemDraw.Document.6.0">
                  <p:embed/>
                  <p:pic>
                    <p:nvPicPr>
                      <p:cNvPr id="0" name=""/>
                      <p:cNvPicPr>
                        <a:picLocks noChangeAspect="1" noChangeArrowheads="1"/>
                      </p:cNvPicPr>
                      <p:nvPr/>
                    </p:nvPicPr>
                    <p:blipFill>
                      <a:blip r:embed="rId5"/>
                      <a:srcRect/>
                      <a:stretch>
                        <a:fillRect/>
                      </a:stretch>
                    </p:blipFill>
                    <p:spPr bwMode="auto">
                      <a:xfrm>
                        <a:off x="1685" y="1033812"/>
                        <a:ext cx="2245845" cy="139490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62131323"/>
              </p:ext>
            </p:extLst>
          </p:nvPr>
        </p:nvGraphicFramePr>
        <p:xfrm>
          <a:off x="2297405" y="1161233"/>
          <a:ext cx="2245845" cy="1108485"/>
        </p:xfrm>
        <a:graphic>
          <a:graphicData uri="http://schemas.openxmlformats.org/presentationml/2006/ole">
            <mc:AlternateContent xmlns:mc="http://schemas.openxmlformats.org/markup-compatibility/2006">
              <mc:Choice xmlns:v="urn:schemas-microsoft-com:vml" Requires="v">
                <p:oleObj spid="_x0000_s22654" name="CS ChemDraw Drawing" r:id="rId6" imgW="2642170" imgH="1304100" progId="ChemDraw.Document.6.0">
                  <p:embed/>
                </p:oleObj>
              </mc:Choice>
              <mc:Fallback>
                <p:oleObj name="CS ChemDraw Drawing" r:id="rId6" imgW="2642170" imgH="1304100" progId="ChemDraw.Document.6.0">
                  <p:embed/>
                  <p:pic>
                    <p:nvPicPr>
                      <p:cNvPr id="0" name=""/>
                      <p:cNvPicPr>
                        <a:picLocks noChangeAspect="1" noChangeArrowheads="1"/>
                      </p:cNvPicPr>
                      <p:nvPr/>
                    </p:nvPicPr>
                    <p:blipFill>
                      <a:blip r:embed="rId7"/>
                      <a:srcRect/>
                      <a:stretch>
                        <a:fillRect/>
                      </a:stretch>
                    </p:blipFill>
                    <p:spPr bwMode="auto">
                      <a:xfrm>
                        <a:off x="2297405" y="1161233"/>
                        <a:ext cx="2245845" cy="1108485"/>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36429104"/>
              </p:ext>
            </p:extLst>
          </p:nvPr>
        </p:nvGraphicFramePr>
        <p:xfrm>
          <a:off x="4577189" y="1166014"/>
          <a:ext cx="2245845" cy="1108485"/>
        </p:xfrm>
        <a:graphic>
          <a:graphicData uri="http://schemas.openxmlformats.org/presentationml/2006/ole">
            <mc:AlternateContent xmlns:mc="http://schemas.openxmlformats.org/markup-compatibility/2006">
              <mc:Choice xmlns:v="urn:schemas-microsoft-com:vml" Requires="v">
                <p:oleObj spid="_x0000_s22655" name="CS ChemDraw Drawing" r:id="rId8" imgW="2642170" imgH="1304100" progId="ChemDraw.Document.6.0">
                  <p:embed/>
                </p:oleObj>
              </mc:Choice>
              <mc:Fallback>
                <p:oleObj name="CS ChemDraw Drawing" r:id="rId8" imgW="2642170" imgH="1304100" progId="ChemDraw.Document.6.0">
                  <p:embed/>
                  <p:pic>
                    <p:nvPicPr>
                      <p:cNvPr id="0" name=""/>
                      <p:cNvPicPr>
                        <a:picLocks noChangeAspect="1" noChangeArrowheads="1"/>
                      </p:cNvPicPr>
                      <p:nvPr/>
                    </p:nvPicPr>
                    <p:blipFill>
                      <a:blip r:embed="rId9"/>
                      <a:srcRect/>
                      <a:stretch>
                        <a:fillRect/>
                      </a:stretch>
                    </p:blipFill>
                    <p:spPr bwMode="auto">
                      <a:xfrm>
                        <a:off x="4577189" y="1166014"/>
                        <a:ext cx="2245845" cy="1108485"/>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3275824"/>
              </p:ext>
            </p:extLst>
          </p:nvPr>
        </p:nvGraphicFramePr>
        <p:xfrm>
          <a:off x="6862720" y="1166013"/>
          <a:ext cx="2245845" cy="1108485"/>
        </p:xfrm>
        <a:graphic>
          <a:graphicData uri="http://schemas.openxmlformats.org/presentationml/2006/ole">
            <mc:AlternateContent xmlns:mc="http://schemas.openxmlformats.org/markup-compatibility/2006">
              <mc:Choice xmlns:v="urn:schemas-microsoft-com:vml" Requires="v">
                <p:oleObj spid="_x0000_s22656" name="CS ChemDraw Drawing" r:id="rId10" imgW="2642170" imgH="1304100" progId="ChemDraw.Document.6.0">
                  <p:embed/>
                </p:oleObj>
              </mc:Choice>
              <mc:Fallback>
                <p:oleObj name="CS ChemDraw Drawing" r:id="rId10" imgW="2642170" imgH="1304100" progId="ChemDraw.Document.6.0">
                  <p:embed/>
                  <p:pic>
                    <p:nvPicPr>
                      <p:cNvPr id="0" name=""/>
                      <p:cNvPicPr>
                        <a:picLocks noChangeAspect="1" noChangeArrowheads="1"/>
                      </p:cNvPicPr>
                      <p:nvPr/>
                    </p:nvPicPr>
                    <p:blipFill>
                      <a:blip r:embed="rId11"/>
                      <a:srcRect/>
                      <a:stretch>
                        <a:fillRect/>
                      </a:stretch>
                    </p:blipFill>
                    <p:spPr bwMode="auto">
                      <a:xfrm>
                        <a:off x="6862720" y="1166013"/>
                        <a:ext cx="2245845" cy="1108485"/>
                      </a:xfrm>
                      <a:prstGeom prst="rect">
                        <a:avLst/>
                      </a:prstGeom>
                      <a:noFill/>
                    </p:spPr>
                  </p:pic>
                </p:oleObj>
              </mc:Fallback>
            </mc:AlternateContent>
          </a:graphicData>
        </a:graphic>
      </p:graphicFrame>
      <p:sp>
        <p:nvSpPr>
          <p:cNvPr id="14" name="Rectangle 13"/>
          <p:cNvSpPr/>
          <p:nvPr/>
        </p:nvSpPr>
        <p:spPr>
          <a:xfrm>
            <a:off x="821688" y="2289954"/>
            <a:ext cx="64633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xiii</a:t>
            </a:r>
            <a:r>
              <a:rPr lang="en-US" dirty="0" smtClean="0">
                <a:latin typeface="Times New Roman" panose="02020603050405020304" pitchFamily="18" charset="0"/>
                <a:cs typeface="Times New Roman" panose="02020603050405020304" pitchFamily="18" charset="0"/>
              </a:rPr>
              <a:t>)</a:t>
            </a:r>
            <a:endParaRPr lang="en-US" dirty="0"/>
          </a:p>
        </p:txBody>
      </p:sp>
      <p:sp>
        <p:nvSpPr>
          <p:cNvPr id="15" name="Rectangle 14"/>
          <p:cNvSpPr/>
          <p:nvPr/>
        </p:nvSpPr>
        <p:spPr>
          <a:xfrm>
            <a:off x="3111072" y="2268915"/>
            <a:ext cx="633507"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xiv</a:t>
            </a:r>
            <a:r>
              <a:rPr lang="en-US" dirty="0" smtClean="0">
                <a:latin typeface="Times New Roman" panose="02020603050405020304" pitchFamily="18" charset="0"/>
                <a:cs typeface="Times New Roman" panose="02020603050405020304" pitchFamily="18" charset="0"/>
              </a:rPr>
              <a:t>)</a:t>
            </a:r>
            <a:endParaRPr lang="en-US" dirty="0"/>
          </a:p>
        </p:txBody>
      </p:sp>
      <p:sp>
        <p:nvSpPr>
          <p:cNvPr id="17" name="Rectangle 16"/>
          <p:cNvSpPr/>
          <p:nvPr/>
        </p:nvSpPr>
        <p:spPr>
          <a:xfrm>
            <a:off x="5423911" y="2245889"/>
            <a:ext cx="569387"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xv</a:t>
            </a:r>
            <a:r>
              <a:rPr lang="en-US" dirty="0" smtClean="0">
                <a:latin typeface="Times New Roman" panose="02020603050405020304" pitchFamily="18" charset="0"/>
                <a:cs typeface="Times New Roman" panose="02020603050405020304" pitchFamily="18" charset="0"/>
              </a:rPr>
              <a:t>)</a:t>
            </a:r>
            <a:endParaRPr lang="en-US" dirty="0"/>
          </a:p>
        </p:txBody>
      </p:sp>
      <p:sp>
        <p:nvSpPr>
          <p:cNvPr id="18" name="Rectangle 17"/>
          <p:cNvSpPr/>
          <p:nvPr/>
        </p:nvSpPr>
        <p:spPr>
          <a:xfrm>
            <a:off x="7686566" y="2220557"/>
            <a:ext cx="633507"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xvi</a:t>
            </a:r>
            <a:r>
              <a:rPr lang="en-US" dirty="0" smtClean="0">
                <a:latin typeface="Times New Roman" panose="02020603050405020304" pitchFamily="18" charset="0"/>
                <a:cs typeface="Times New Roman" panose="02020603050405020304" pitchFamily="18" charset="0"/>
              </a:rPr>
              <a:t>)</a:t>
            </a:r>
            <a:endParaRPr lang="en-US" dirty="0"/>
          </a:p>
        </p:txBody>
      </p:sp>
      <p:sp>
        <p:nvSpPr>
          <p:cNvPr id="26" name="スライド番号プレースホルダー 2"/>
          <p:cNvSpPr>
            <a:spLocks noGrp="1"/>
          </p:cNvSpPr>
          <p:nvPr>
            <p:ph type="sldNum" sz="quarter" idx="12"/>
          </p:nvPr>
        </p:nvSpPr>
        <p:spPr>
          <a:xfrm>
            <a:off x="7092000" y="6516003"/>
            <a:ext cx="2057400" cy="365125"/>
          </a:xfrm>
        </p:spPr>
        <p:txBody>
          <a:bodyPr/>
          <a:lstStyle/>
          <a:p>
            <a:r>
              <a:rPr lang="en-GB" dirty="0" smtClean="0"/>
              <a:t>15</a:t>
            </a:r>
            <a:endParaRPr lang="en-GB" dirty="0"/>
          </a:p>
        </p:txBody>
      </p:sp>
      <p:graphicFrame>
        <p:nvGraphicFramePr>
          <p:cNvPr id="21" name="Object 20"/>
          <p:cNvGraphicFramePr>
            <a:graphicFrameLocks noChangeAspect="1"/>
          </p:cNvGraphicFramePr>
          <p:nvPr>
            <p:extLst>
              <p:ext uri="{D42A27DB-BD31-4B8C-83A1-F6EECF244321}">
                <p14:modId xmlns:p14="http://schemas.microsoft.com/office/powerpoint/2010/main" val="3811315135"/>
              </p:ext>
            </p:extLst>
          </p:nvPr>
        </p:nvGraphicFramePr>
        <p:xfrm>
          <a:off x="6868633" y="6469"/>
          <a:ext cx="1918461" cy="1067080"/>
        </p:xfrm>
        <a:graphic>
          <a:graphicData uri="http://schemas.openxmlformats.org/presentationml/2006/ole">
            <mc:AlternateContent xmlns:mc="http://schemas.openxmlformats.org/markup-compatibility/2006">
              <mc:Choice xmlns:v="urn:schemas-microsoft-com:vml" Requires="v">
                <p:oleObj spid="_x0000_s22657" name="CS ChemDraw Drawing" r:id="rId12" imgW="2616238" imgH="1450440" progId="ChemDraw.Document.6.0">
                  <p:embed/>
                </p:oleObj>
              </mc:Choice>
              <mc:Fallback>
                <p:oleObj name="CS ChemDraw Drawing" r:id="rId12" imgW="2616238" imgH="1450440" progId="ChemDraw.Document.6.0">
                  <p:embed/>
                  <p:pic>
                    <p:nvPicPr>
                      <p:cNvPr id="0" name=""/>
                      <p:cNvPicPr/>
                      <p:nvPr/>
                    </p:nvPicPr>
                    <p:blipFill>
                      <a:blip r:embed="rId13"/>
                      <a:stretch>
                        <a:fillRect/>
                      </a:stretch>
                    </p:blipFill>
                    <p:spPr>
                      <a:xfrm>
                        <a:off x="6868633" y="6469"/>
                        <a:ext cx="1918461" cy="1067080"/>
                      </a:xfrm>
                      <a:prstGeom prst="rect">
                        <a:avLst/>
                      </a:prstGeom>
                      <a:solidFill>
                        <a:schemeClr val="bg1"/>
                      </a:solidFill>
                      <a:ln>
                        <a:noFill/>
                      </a:ln>
                    </p:spPr>
                  </p:pic>
                </p:oleObj>
              </mc:Fallback>
            </mc:AlternateContent>
          </a:graphicData>
        </a:graphic>
      </p:graphicFrame>
      <p:sp>
        <p:nvSpPr>
          <p:cNvPr id="22" name="Rectangle 21"/>
          <p:cNvSpPr/>
          <p:nvPr/>
        </p:nvSpPr>
        <p:spPr>
          <a:xfrm>
            <a:off x="7644174" y="628049"/>
            <a:ext cx="38023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a:t>
            </a:r>
            <a:r>
              <a:rPr lang="en-US" sz="1600" b="1" dirty="0" err="1" smtClean="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a:t>
            </a:r>
            <a:endParaRPr lang="en-US" sz="1600" dirty="0"/>
          </a:p>
        </p:txBody>
      </p:sp>
      <p:sp>
        <p:nvSpPr>
          <p:cNvPr id="8" name="Rectangle 7"/>
          <p:cNvSpPr/>
          <p:nvPr/>
        </p:nvSpPr>
        <p:spPr>
          <a:xfrm>
            <a:off x="6833667" y="1161233"/>
            <a:ext cx="2285531" cy="13959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80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p:bldP spid="18" grpId="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286" y="4542051"/>
            <a:ext cx="5319579" cy="2315949"/>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64" y="1027193"/>
            <a:ext cx="5932966" cy="2920845"/>
          </a:xfrm>
          <a:prstGeom prst="rect">
            <a:avLst/>
          </a:prstGeom>
          <a:noFill/>
          <a:ln>
            <a:noFill/>
          </a:ln>
        </p:spPr>
      </p:pic>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RESULTS </a:t>
            </a:r>
            <a:r>
              <a:rPr lang="en-US" sz="3600" b="1" u="sng" dirty="0">
                <a:solidFill>
                  <a:srgbClr val="7030A0"/>
                </a:solidFill>
                <a:effectLst>
                  <a:outerShdw blurRad="38100" dist="38100" dir="2700000" algn="tl">
                    <a:srgbClr val="000000">
                      <a:alpha val="43137"/>
                    </a:srgbClr>
                  </a:outerShdw>
                </a:effectLst>
                <a:latin typeface="Agency FB" pitchFamily="34" charset="0"/>
              </a:rPr>
              <a:t>AND </a:t>
            </a:r>
            <a:r>
              <a:rPr lang="en-US" sz="3600" b="1" u="sng" dirty="0" smtClean="0">
                <a:solidFill>
                  <a:srgbClr val="7030A0"/>
                </a:solidFill>
                <a:effectLst>
                  <a:outerShdw blurRad="38100" dist="38100" dir="2700000" algn="tl">
                    <a:srgbClr val="000000">
                      <a:alpha val="43137"/>
                    </a:srgbClr>
                  </a:outerShdw>
                </a:effectLst>
                <a:latin typeface="Agency FB" pitchFamily="34" charset="0"/>
              </a:rPr>
              <a:t>DISCUSSION</a:t>
            </a:r>
            <a:endParaRPr lang="en-US" sz="3600" b="1" u="sng" dirty="0">
              <a:solidFill>
                <a:srgbClr val="7030A0"/>
              </a:solidFill>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2" y="540349"/>
            <a:ext cx="9143998" cy="584775"/>
          </a:xfrm>
          <a:prstGeom prst="rect">
            <a:avLst/>
          </a:prstGeom>
        </p:spPr>
        <p:txBody>
          <a:bodyPr wrap="square">
            <a:spAutoFit/>
          </a:bodyPr>
          <a:lstStyle/>
          <a:p>
            <a:r>
              <a:rPr lang="en-US" sz="3200" b="1" dirty="0" smtClean="0">
                <a:solidFill>
                  <a:srgbClr val="7030A0"/>
                </a:solidFill>
                <a:effectLst>
                  <a:outerShdw blurRad="38100" dist="38100" dir="2700000" algn="tl">
                    <a:srgbClr val="000000">
                      <a:alpha val="43137"/>
                    </a:srgbClr>
                  </a:outerShdw>
                </a:effectLst>
                <a:latin typeface="Agency FB" pitchFamily="34" charset="0"/>
              </a:rPr>
              <a:t>Interconversion </a:t>
            </a:r>
            <a:r>
              <a:rPr lang="en-US" sz="3200" b="1" dirty="0">
                <a:solidFill>
                  <a:srgbClr val="7030A0"/>
                </a:solidFill>
                <a:effectLst>
                  <a:outerShdw blurRad="38100" dist="38100" dir="2700000" algn="tl">
                    <a:srgbClr val="000000">
                      <a:alpha val="43137"/>
                    </a:srgbClr>
                  </a:outerShdw>
                </a:effectLst>
                <a:latin typeface="Agency FB" pitchFamily="34" charset="0"/>
              </a:rPr>
              <a:t>between Different Structures of </a:t>
            </a:r>
            <a:r>
              <a:rPr lang="en-US" sz="3200" b="1" dirty="0" err="1">
                <a:solidFill>
                  <a:srgbClr val="7030A0"/>
                </a:solidFill>
                <a:effectLst>
                  <a:outerShdw blurRad="38100" dist="38100" dir="2700000" algn="tl">
                    <a:srgbClr val="000000">
                      <a:alpha val="43137"/>
                    </a:srgbClr>
                  </a:outerShdw>
                </a:effectLst>
                <a:latin typeface="Agency FB" pitchFamily="34" charset="0"/>
              </a:rPr>
              <a:t>Zr</a:t>
            </a:r>
            <a:r>
              <a:rPr lang="en-US" sz="3200" b="1" dirty="0">
                <a:solidFill>
                  <a:srgbClr val="7030A0"/>
                </a:solidFill>
                <a:effectLst>
                  <a:outerShdw blurRad="38100" dist="38100" dir="2700000" algn="tl">
                    <a:srgbClr val="000000">
                      <a:alpha val="43137"/>
                    </a:srgbClr>
                  </a:outerShdw>
                </a:effectLst>
                <a:latin typeface="Agency FB" pitchFamily="34" charset="0"/>
              </a:rPr>
              <a:t>-Cation (</a:t>
            </a:r>
            <a:r>
              <a:rPr lang="en-US" sz="3200" b="1" dirty="0" err="1">
                <a:solidFill>
                  <a:srgbClr val="7030A0"/>
                </a:solidFill>
                <a:effectLst>
                  <a:outerShdw blurRad="38100" dist="38100" dir="2700000" algn="tl">
                    <a:srgbClr val="000000">
                      <a:alpha val="43137"/>
                    </a:srgbClr>
                  </a:outerShdw>
                </a:effectLst>
                <a:latin typeface="Agency FB" pitchFamily="34" charset="0"/>
              </a:rPr>
              <a:t>i</a:t>
            </a:r>
            <a:r>
              <a:rPr lang="en-US" sz="3200" b="1" dirty="0">
                <a:solidFill>
                  <a:srgbClr val="7030A0"/>
                </a:solidFill>
                <a:effectLst>
                  <a:outerShdw blurRad="38100" dist="38100" dir="2700000" algn="tl">
                    <a:srgbClr val="000000">
                      <a:alpha val="43137"/>
                    </a:srgbClr>
                  </a:outerShdw>
                </a:effectLst>
                <a:latin typeface="Agency FB" pitchFamily="34" charset="0"/>
              </a:rPr>
              <a:t>)</a:t>
            </a:r>
          </a:p>
        </p:txBody>
      </p:sp>
      <p:sp>
        <p:nvSpPr>
          <p:cNvPr id="5" name="Rectangle 4"/>
          <p:cNvSpPr/>
          <p:nvPr/>
        </p:nvSpPr>
        <p:spPr>
          <a:xfrm>
            <a:off x="5911703" y="2016006"/>
            <a:ext cx="3232298" cy="1569660"/>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interconversion from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to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may occur via two steps </a:t>
            </a:r>
            <a:r>
              <a:rPr lang="en-US" sz="2400" dirty="0" smtClean="0">
                <a:latin typeface="Times New Roman" panose="02020603050405020304" pitchFamily="18" charset="0"/>
                <a:cs typeface="Times New Roman" panose="02020603050405020304" pitchFamily="18" charset="0"/>
              </a:rPr>
              <a:t>process.</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0628" y="3796118"/>
            <a:ext cx="9133371" cy="830997"/>
          </a:xfrm>
          <a:prstGeom prst="rect">
            <a:avLst/>
          </a:prstGeom>
        </p:spPr>
        <p:txBody>
          <a:bodyPr wrap="square">
            <a:spAutoFit/>
          </a:bodyPr>
          <a:lstStyle/>
          <a:p>
            <a:pPr marL="285750" indent="-28575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mutual transition between isomer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for cation (</a:t>
            </a:r>
            <a:r>
              <a:rPr lang="en-US" sz="2400" b="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could be </a:t>
            </a:r>
            <a:r>
              <a:rPr lang="en-US" sz="2400" dirty="0" smtClean="0">
                <a:latin typeface="Times New Roman" panose="02020603050405020304" pitchFamily="18" charset="0"/>
                <a:cs typeface="Times New Roman" panose="02020603050405020304" pitchFamily="18" charset="0"/>
              </a:rPr>
              <a:t>possible.</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816549" y="4690062"/>
            <a:ext cx="4327451" cy="1569660"/>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isomer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of cation (</a:t>
            </a:r>
            <a:r>
              <a:rPr lang="en-US" sz="2400" b="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can be present in two different orientations, i.e., ‘up-down’ and ‘down-down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558819" y="4765465"/>
            <a:ext cx="955711" cy="338554"/>
          </a:xfrm>
          <a:prstGeom prst="rect">
            <a:avLst/>
          </a:prstGeom>
          <a:solidFill>
            <a:schemeClr val="accent1">
              <a:lumMod val="60000"/>
              <a:lumOff val="40000"/>
            </a:schemeClr>
          </a:solidFill>
        </p:spPr>
        <p:txBody>
          <a:bodyPr wrap="none">
            <a:spAutoFit/>
          </a:bodyPr>
          <a:lstStyle/>
          <a:p>
            <a:r>
              <a:rPr lang="en-US" sz="1600" dirty="0" smtClean="0">
                <a:latin typeface="Times New Roman" panose="02020603050405020304" pitchFamily="18" charset="0"/>
                <a:cs typeface="Times New Roman" panose="02020603050405020304" pitchFamily="18" charset="0"/>
              </a:rPr>
              <a:t>Isomer </a:t>
            </a:r>
            <a:r>
              <a:rPr lang="en-US" sz="1600" b="1" dirty="0">
                <a:latin typeface="Times New Roman" panose="02020603050405020304" pitchFamily="18" charset="0"/>
                <a:cs typeface="Times New Roman" panose="02020603050405020304" pitchFamily="18" charset="0"/>
              </a:rPr>
              <a:t>A</a:t>
            </a:r>
            <a:endParaRPr lang="en-US" sz="1600" dirty="0">
              <a:latin typeface="Times New Roman" panose="02020603050405020304" pitchFamily="18" charset="0"/>
              <a:cs typeface="Times New Roman" panose="02020603050405020304" pitchFamily="18" charset="0"/>
            </a:endParaRPr>
          </a:p>
        </p:txBody>
      </p:sp>
      <p:sp>
        <p:nvSpPr>
          <p:cNvPr id="10" name="Rectangle 9"/>
          <p:cNvSpPr/>
          <p:nvPr/>
        </p:nvSpPr>
        <p:spPr>
          <a:xfrm>
            <a:off x="5777701" y="6640298"/>
            <a:ext cx="1202573" cy="253916"/>
          </a:xfrm>
          <a:prstGeom prst="rect">
            <a:avLst/>
          </a:prstGeom>
        </p:spPr>
        <p:txBody>
          <a:bodyPr wrap="none">
            <a:spAutoFit/>
          </a:bodyPr>
          <a:lstStyle/>
          <a:p>
            <a:r>
              <a:rPr lang="en-GB" sz="1050"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M06/Def2-TZVPP</a:t>
            </a:r>
            <a:endParaRPr lang="en-US" sz="1050" dirty="0"/>
          </a:p>
        </p:txBody>
      </p:sp>
      <p:sp>
        <p:nvSpPr>
          <p:cNvPr id="13" name="スライド番号プレースホルダー 2"/>
          <p:cNvSpPr>
            <a:spLocks noGrp="1"/>
          </p:cNvSpPr>
          <p:nvPr>
            <p:ph type="sldNum" sz="quarter" idx="12"/>
          </p:nvPr>
        </p:nvSpPr>
        <p:spPr>
          <a:xfrm>
            <a:off x="7092000" y="6516003"/>
            <a:ext cx="2057400" cy="365125"/>
          </a:xfrm>
        </p:spPr>
        <p:txBody>
          <a:bodyPr/>
          <a:lstStyle/>
          <a:p>
            <a:r>
              <a:rPr lang="en-GB" dirty="0" smtClean="0"/>
              <a:t>16</a:t>
            </a:r>
            <a:endParaRPr lang="en-GB" dirty="0"/>
          </a:p>
        </p:txBody>
      </p:sp>
      <p:graphicFrame>
        <p:nvGraphicFramePr>
          <p:cNvPr id="14" name="Object 13"/>
          <p:cNvGraphicFramePr>
            <a:graphicFrameLocks noChangeAspect="1"/>
          </p:cNvGraphicFramePr>
          <p:nvPr>
            <p:extLst>
              <p:ext uri="{D42A27DB-BD31-4B8C-83A1-F6EECF244321}">
                <p14:modId xmlns:p14="http://schemas.microsoft.com/office/powerpoint/2010/main" val="83221349"/>
              </p:ext>
            </p:extLst>
          </p:nvPr>
        </p:nvGraphicFramePr>
        <p:xfrm>
          <a:off x="6868633" y="1027193"/>
          <a:ext cx="1918461" cy="1067080"/>
        </p:xfrm>
        <a:graphic>
          <a:graphicData uri="http://schemas.openxmlformats.org/presentationml/2006/ole">
            <mc:AlternateContent xmlns:mc="http://schemas.openxmlformats.org/markup-compatibility/2006">
              <mc:Choice xmlns:v="urn:schemas-microsoft-com:vml" Requires="v">
                <p:oleObj spid="_x0000_s25616" name="CS ChemDraw Drawing" r:id="rId6" imgW="2616238" imgH="1450440" progId="ChemDraw.Document.6.0">
                  <p:embed/>
                </p:oleObj>
              </mc:Choice>
              <mc:Fallback>
                <p:oleObj name="CS ChemDraw Drawing" r:id="rId6" imgW="2616238" imgH="1450440" progId="ChemDraw.Document.6.0">
                  <p:embed/>
                  <p:pic>
                    <p:nvPicPr>
                      <p:cNvPr id="0" name=""/>
                      <p:cNvPicPr/>
                      <p:nvPr/>
                    </p:nvPicPr>
                    <p:blipFill>
                      <a:blip r:embed="rId7"/>
                      <a:stretch>
                        <a:fillRect/>
                      </a:stretch>
                    </p:blipFill>
                    <p:spPr>
                      <a:xfrm>
                        <a:off x="6868633" y="1027193"/>
                        <a:ext cx="1918461" cy="106708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81725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7661" y="-20918"/>
            <a:ext cx="5181898" cy="646331"/>
          </a:xfrm>
          <a:prstGeom prst="rect">
            <a:avLst/>
          </a:prstGeom>
        </p:spPr>
        <p:txBody>
          <a:bodyPr wrap="square">
            <a:spAutoFit/>
          </a:bodyPr>
          <a:lstStyle/>
          <a:p>
            <a:pPr algn="ctr"/>
            <a:r>
              <a:rPr lang="en-US" sz="3600" b="1" u="sng" dirty="0">
                <a:solidFill>
                  <a:srgbClr val="7030A0"/>
                </a:solidFill>
                <a:effectLst>
                  <a:outerShdw blurRad="38100" dist="38100" dir="2700000" algn="tl">
                    <a:srgbClr val="000000">
                      <a:alpha val="43137"/>
                    </a:srgbClr>
                  </a:outerShdw>
                </a:effectLst>
                <a:latin typeface="Agency FB" pitchFamily="34" charset="0"/>
              </a:rPr>
              <a:t>CONCLUSIONS</a:t>
            </a:r>
          </a:p>
        </p:txBody>
      </p:sp>
      <p:sp>
        <p:nvSpPr>
          <p:cNvPr id="3" name="Rectangle 2"/>
          <p:cNvSpPr/>
          <p:nvPr/>
        </p:nvSpPr>
        <p:spPr>
          <a:xfrm>
            <a:off x="-3388" y="572248"/>
            <a:ext cx="9143996" cy="6370975"/>
          </a:xfrm>
          <a:prstGeom prst="rect">
            <a:avLst/>
          </a:prstGeom>
        </p:spPr>
        <p:txBody>
          <a:bodyPr wrap="square">
            <a:spAutoFit/>
          </a:bodyPr>
          <a:lstStyle/>
          <a:p>
            <a:pPr marL="285750" indent="-28575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Isomer </a:t>
            </a:r>
            <a:r>
              <a:rPr lang="en-US" sz="2400" b="1"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cis</a:t>
            </a:r>
            <a:r>
              <a:rPr lang="en-US" sz="24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trans</a:t>
            </a:r>
            <a:r>
              <a:rPr lang="en-US" sz="2400" dirty="0">
                <a:latin typeface="Times New Roman" panose="02020603050405020304" pitchFamily="18" charset="0"/>
                <a:cs typeface="Times New Roman" panose="02020603050405020304" pitchFamily="18" charset="0"/>
              </a:rPr>
              <a:t>-O/</a:t>
            </a:r>
            <a:r>
              <a:rPr lang="en-US" sz="2400" i="1" dirty="0">
                <a:latin typeface="Times New Roman" panose="02020603050405020304" pitchFamily="18" charset="0"/>
                <a:cs typeface="Times New Roman" panose="02020603050405020304" pitchFamily="18" charset="0"/>
              </a:rPr>
              <a:t>cis</a:t>
            </a:r>
            <a:r>
              <a:rPr lang="en-US" sz="2400" dirty="0">
                <a:latin typeface="Times New Roman" panose="02020603050405020304" pitchFamily="18" charset="0"/>
                <a:cs typeface="Times New Roman" panose="02020603050405020304" pitchFamily="18" charset="0"/>
              </a:rPr>
              <a:t>-Me) is the most stable among the five </a:t>
            </a:r>
            <a:r>
              <a:rPr lang="en-US" sz="2400" dirty="0" smtClean="0">
                <a:latin typeface="Times New Roman" panose="02020603050405020304" pitchFamily="18" charset="0"/>
                <a:cs typeface="Times New Roman" panose="02020603050405020304" pitchFamily="18" charset="0"/>
              </a:rPr>
              <a:t>isomers of </a:t>
            </a:r>
            <a:r>
              <a:rPr lang="en-US" sz="2400" dirty="0">
                <a:latin typeface="Times New Roman" panose="02020603050405020304" pitchFamily="18" charset="0"/>
                <a:cs typeface="Times New Roman" panose="02020603050405020304" pitchFamily="18" charset="0"/>
              </a:rPr>
              <a:t>neutral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-catalyst </a:t>
            </a:r>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existing probability derived from the obtained free energy values suggests that the presence of isomer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is small, whereas that of isomer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is comparable with isomer </a:t>
            </a:r>
            <a:r>
              <a:rPr lang="en-US" sz="2400" b="1"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presence of bulky group at R</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positions might be the reason for the existence of isomer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as observed in the case of cation (</a:t>
            </a:r>
            <a:r>
              <a:rPr lang="en-US" sz="2400" b="1" dirty="0" err="1">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particular </a:t>
            </a:r>
            <a:r>
              <a:rPr lang="en-US" sz="2400" dirty="0" smtClean="0">
                <a:latin typeface="Times New Roman" panose="02020603050405020304" pitchFamily="18" charset="0"/>
                <a:cs typeface="Times New Roman" panose="02020603050405020304" pitchFamily="18" charset="0"/>
              </a:rPr>
              <a:t>cation (</a:t>
            </a:r>
            <a:r>
              <a:rPr lang="en-US" sz="2400" b="1"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could also display the multimodal behavior, which could lead to the multimodal molecular weight distributions for the obtained polymers.</a:t>
            </a:r>
            <a:endParaRPr lang="en-US" sz="2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By </a:t>
            </a:r>
            <a:r>
              <a:rPr lang="en-US" sz="2400" dirty="0">
                <a:latin typeface="Times New Roman" panose="02020603050405020304" pitchFamily="18" charset="0"/>
                <a:cs typeface="Times New Roman" panose="02020603050405020304" pitchFamily="18" charset="0"/>
              </a:rPr>
              <a:t>changing the substituents at R</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positions one can modulate multimodal to unimodal polymerization behavior of the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-FI-catalysts. </a:t>
            </a:r>
            <a:r>
              <a:rPr lang="en-US" sz="2400"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results presented herein are expected to provide insight into the behaviors of this important FI-catalyst and could become a starting point for exploring the mechanistic pathway of the complicated polymerization </a:t>
            </a:r>
            <a:r>
              <a:rPr lang="en-US" sz="2400" dirty="0" smtClean="0">
                <a:latin typeface="Times New Roman" panose="02020603050405020304" pitchFamily="18" charset="0"/>
                <a:cs typeface="Times New Roman" panose="02020603050405020304" pitchFamily="18" charset="0"/>
              </a:rPr>
              <a:t>reactions.</a:t>
            </a:r>
          </a:p>
        </p:txBody>
      </p:sp>
      <p:sp>
        <p:nvSpPr>
          <p:cNvPr id="4" name="スライド番号プレースホルダー 2"/>
          <p:cNvSpPr>
            <a:spLocks noGrp="1"/>
          </p:cNvSpPr>
          <p:nvPr>
            <p:ph type="sldNum" sz="quarter" idx="12"/>
          </p:nvPr>
        </p:nvSpPr>
        <p:spPr>
          <a:xfrm>
            <a:off x="7092000" y="6516003"/>
            <a:ext cx="2057400" cy="365125"/>
          </a:xfrm>
        </p:spPr>
        <p:txBody>
          <a:bodyPr/>
          <a:lstStyle/>
          <a:p>
            <a:r>
              <a:rPr lang="en-GB" dirty="0" smtClean="0"/>
              <a:t>17</a:t>
            </a:r>
            <a:endParaRPr lang="en-GB" dirty="0"/>
          </a:p>
        </p:txBody>
      </p:sp>
    </p:spTree>
    <p:extLst>
      <p:ext uri="{BB962C8B-B14F-4D97-AF65-F5344CB8AC3E}">
        <p14:creationId xmlns:p14="http://schemas.microsoft.com/office/powerpoint/2010/main" val="2209807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6411431" y="3112042"/>
            <a:ext cx="2797501" cy="1914080"/>
          </a:xfrm>
          <a:prstGeom prst="rect">
            <a:avLst/>
          </a:prstGeom>
        </p:spPr>
      </p:pic>
      <p:pic>
        <p:nvPicPr>
          <p:cNvPr id="7" name="Picture 6"/>
          <p:cNvPicPr>
            <a:picLocks noChangeAspect="1"/>
          </p:cNvPicPr>
          <p:nvPr/>
        </p:nvPicPr>
        <p:blipFill>
          <a:blip r:embed="rId5"/>
          <a:stretch>
            <a:fillRect/>
          </a:stretch>
        </p:blipFill>
        <p:spPr>
          <a:xfrm>
            <a:off x="3794010" y="3106608"/>
            <a:ext cx="2775784" cy="1854950"/>
          </a:xfrm>
          <a:prstGeom prst="rect">
            <a:avLst/>
          </a:prstGeom>
        </p:spPr>
      </p:pic>
      <p:sp>
        <p:nvSpPr>
          <p:cNvPr id="2" name="Rectangle 1"/>
          <p:cNvSpPr/>
          <p:nvPr/>
        </p:nvSpPr>
        <p:spPr>
          <a:xfrm>
            <a:off x="4" y="0"/>
            <a:ext cx="5181898" cy="646331"/>
          </a:xfrm>
          <a:prstGeom prst="rect">
            <a:avLst/>
          </a:prstGeom>
        </p:spPr>
        <p:txBody>
          <a:bodyPr wrap="square">
            <a:spAutoFit/>
          </a:bodyPr>
          <a:lstStyle/>
          <a:p>
            <a:r>
              <a:rPr lang="en-US" sz="3600" b="1" dirty="0" smtClean="0">
                <a:solidFill>
                  <a:srgbClr val="7030A0"/>
                </a:solidFill>
                <a:effectLst>
                  <a:outerShdw blurRad="38100" dist="38100" dir="2700000" algn="tl">
                    <a:srgbClr val="000000">
                      <a:alpha val="43137"/>
                    </a:srgbClr>
                  </a:outerShdw>
                </a:effectLst>
                <a:latin typeface="Agency FB" pitchFamily="34" charset="0"/>
              </a:rPr>
              <a:t>Current Progress</a:t>
            </a:r>
            <a:endParaRPr lang="en-US" sz="3600" b="1" dirty="0">
              <a:solidFill>
                <a:srgbClr val="7030A0"/>
              </a:solidFill>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5777336" y="-59633"/>
            <a:ext cx="3418628" cy="369332"/>
          </a:xfrm>
          <a:prstGeom prst="rect">
            <a:avLst/>
          </a:prstGeom>
        </p:spPr>
        <p:txBody>
          <a:bodyPr wrap="none">
            <a:spAutoFit/>
          </a:bodyPr>
          <a:lstStyle/>
          <a:p>
            <a:r>
              <a:rPr lang="en-US" b="1" dirty="0">
                <a:solidFill>
                  <a:srgbClr val="FF00FF"/>
                </a:solidFill>
                <a:latin typeface="Times New Roman" panose="02020603050405020304" pitchFamily="18" charset="0"/>
                <a:cs typeface="Times New Roman" panose="02020603050405020304" pitchFamily="18" charset="0"/>
              </a:rPr>
              <a:t>Counter </a:t>
            </a:r>
            <a:r>
              <a:rPr lang="en-US" b="1" dirty="0" smtClean="0">
                <a:solidFill>
                  <a:srgbClr val="FF00FF"/>
                </a:solidFill>
                <a:latin typeface="Times New Roman" panose="02020603050405020304" pitchFamily="18" charset="0"/>
                <a:cs typeface="Times New Roman" panose="02020603050405020304" pitchFamily="18" charset="0"/>
              </a:rPr>
              <a:t>Anion : [H</a:t>
            </a:r>
            <a:r>
              <a:rPr lang="en-US" b="1" baseline="-25000" dirty="0" smtClean="0">
                <a:solidFill>
                  <a:srgbClr val="FF00FF"/>
                </a:solidFill>
                <a:latin typeface="Times New Roman" panose="02020603050405020304" pitchFamily="18" charset="0"/>
                <a:cs typeface="Times New Roman" panose="02020603050405020304" pitchFamily="18" charset="0"/>
              </a:rPr>
              <a:t>3</a:t>
            </a:r>
            <a:r>
              <a:rPr lang="en-US" b="1" dirty="0" smtClean="0">
                <a:solidFill>
                  <a:srgbClr val="FF00FF"/>
                </a:solidFill>
                <a:latin typeface="Times New Roman" panose="02020603050405020304" pitchFamily="18" charset="0"/>
                <a:cs typeface="Times New Roman" panose="02020603050405020304" pitchFamily="18" charset="0"/>
              </a:rPr>
              <a:t>C-B(C</a:t>
            </a:r>
            <a:r>
              <a:rPr lang="en-US" b="1" baseline="-25000" dirty="0" smtClean="0">
                <a:solidFill>
                  <a:srgbClr val="FF00FF"/>
                </a:solidFill>
                <a:latin typeface="Times New Roman" panose="02020603050405020304" pitchFamily="18" charset="0"/>
                <a:cs typeface="Times New Roman" panose="02020603050405020304" pitchFamily="18" charset="0"/>
              </a:rPr>
              <a:t>6</a:t>
            </a:r>
            <a:r>
              <a:rPr lang="en-US" b="1" dirty="0" smtClean="0">
                <a:solidFill>
                  <a:srgbClr val="FF00FF"/>
                </a:solidFill>
                <a:latin typeface="Times New Roman" panose="02020603050405020304" pitchFamily="18" charset="0"/>
                <a:cs typeface="Times New Roman" panose="02020603050405020304" pitchFamily="18" charset="0"/>
              </a:rPr>
              <a:t>F</a:t>
            </a:r>
            <a:r>
              <a:rPr lang="en-US" b="1" baseline="-25000" dirty="0" smtClean="0">
                <a:solidFill>
                  <a:srgbClr val="FF00FF"/>
                </a:solidFill>
                <a:latin typeface="Times New Roman" panose="02020603050405020304" pitchFamily="18" charset="0"/>
                <a:cs typeface="Times New Roman" panose="02020603050405020304" pitchFamily="18" charset="0"/>
              </a:rPr>
              <a:t>5</a:t>
            </a:r>
            <a:r>
              <a:rPr lang="en-US" b="1" dirty="0" smtClean="0">
                <a:solidFill>
                  <a:srgbClr val="FF00FF"/>
                </a:solidFill>
                <a:latin typeface="Times New Roman" panose="02020603050405020304" pitchFamily="18" charset="0"/>
                <a:cs typeface="Times New Roman" panose="02020603050405020304" pitchFamily="18" charset="0"/>
              </a:rPr>
              <a:t>)</a:t>
            </a:r>
            <a:r>
              <a:rPr lang="en-US" b="1" baseline="-25000" dirty="0" smtClean="0">
                <a:solidFill>
                  <a:srgbClr val="FF00FF"/>
                </a:solidFill>
                <a:latin typeface="Times New Roman" panose="02020603050405020304" pitchFamily="18" charset="0"/>
                <a:cs typeface="Times New Roman" panose="02020603050405020304" pitchFamily="18" charset="0"/>
              </a:rPr>
              <a:t>3</a:t>
            </a:r>
            <a:r>
              <a:rPr lang="en-US" b="1" dirty="0" smtClean="0">
                <a:solidFill>
                  <a:srgbClr val="FF00FF"/>
                </a:solidFill>
                <a:latin typeface="Times New Roman" panose="02020603050405020304" pitchFamily="18" charset="0"/>
                <a:cs typeface="Times New Roman" panose="02020603050405020304" pitchFamily="18" charset="0"/>
              </a:rPr>
              <a:t>]</a:t>
            </a:r>
            <a:r>
              <a:rPr lang="en-US" sz="2400" b="1" baseline="30000" dirty="0" smtClean="0">
                <a:solidFill>
                  <a:srgbClr val="FF00FF"/>
                </a:solidFill>
                <a:latin typeface="Times New Roman" panose="02020603050405020304" pitchFamily="18" charset="0"/>
                <a:cs typeface="Times New Roman" panose="02020603050405020304" pitchFamily="18" charset="0"/>
              </a:rPr>
              <a:t>-</a:t>
            </a:r>
            <a:endParaRPr lang="en-US" sz="2400" baseline="30000" dirty="0">
              <a:solidFill>
                <a:srgbClr val="FF00FF"/>
              </a:solidFill>
            </a:endParaRPr>
          </a:p>
        </p:txBody>
      </p:sp>
      <p:sp>
        <p:nvSpPr>
          <p:cNvPr id="4" name="Rectangle 3"/>
          <p:cNvSpPr/>
          <p:nvPr/>
        </p:nvSpPr>
        <p:spPr>
          <a:xfrm>
            <a:off x="27799" y="532440"/>
            <a:ext cx="6166966" cy="523220"/>
          </a:xfrm>
          <a:prstGeom prst="rect">
            <a:avLst/>
          </a:prstGeom>
        </p:spPr>
        <p:txBody>
          <a:bodyPr wrap="square">
            <a:spAutoFit/>
          </a:bodyPr>
          <a:lstStyle/>
          <a:p>
            <a:r>
              <a:rPr lang="en-US" sz="2800" b="1" dirty="0" err="1" smtClean="0">
                <a:solidFill>
                  <a:srgbClr val="0B02BE"/>
                </a:solidFill>
                <a:latin typeface="Times New Roman" panose="02020603050405020304" pitchFamily="18" charset="0"/>
                <a:cs typeface="Times New Roman" panose="02020603050405020304" pitchFamily="18" charset="0"/>
              </a:rPr>
              <a:t>Zr</a:t>
            </a:r>
            <a:r>
              <a:rPr lang="en-US" sz="2800" b="1" dirty="0" smtClean="0">
                <a:solidFill>
                  <a:srgbClr val="0B02BE"/>
                </a:solidFill>
                <a:latin typeface="Times New Roman" panose="02020603050405020304" pitchFamily="18" charset="0"/>
                <a:cs typeface="Times New Roman" panose="02020603050405020304" pitchFamily="18" charset="0"/>
              </a:rPr>
              <a:t>-Cation with </a:t>
            </a:r>
            <a:r>
              <a:rPr lang="en-US" sz="2800" b="1" dirty="0">
                <a:solidFill>
                  <a:srgbClr val="FF00FF"/>
                </a:solidFill>
                <a:latin typeface="Times New Roman" panose="02020603050405020304" pitchFamily="18" charset="0"/>
                <a:cs typeface="Times New Roman" panose="02020603050405020304" pitchFamily="18" charset="0"/>
              </a:rPr>
              <a:t>Counter </a:t>
            </a:r>
            <a:r>
              <a:rPr lang="en-US" sz="2800" b="1" dirty="0" smtClean="0">
                <a:solidFill>
                  <a:srgbClr val="FF00FF"/>
                </a:solidFill>
                <a:latin typeface="Times New Roman" panose="02020603050405020304" pitchFamily="18" charset="0"/>
                <a:cs typeface="Times New Roman" panose="02020603050405020304" pitchFamily="18" charset="0"/>
              </a:rPr>
              <a:t>Anion </a:t>
            </a:r>
            <a:r>
              <a:rPr lang="en-US" sz="2800" b="1" dirty="0" smtClean="0">
                <a:latin typeface="Times New Roman" panose="02020603050405020304" pitchFamily="18" charset="0"/>
                <a:cs typeface="Times New Roman" panose="02020603050405020304" pitchFamily="18" charset="0"/>
              </a:rPr>
              <a:t>(QM)</a:t>
            </a:r>
            <a:endParaRPr lang="en-US" sz="2800" b="1"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nvPr>
        </p:nvGraphicFramePr>
        <p:xfrm>
          <a:off x="4972333" y="297122"/>
          <a:ext cx="3902980" cy="2948817"/>
        </p:xfrm>
        <a:graphic>
          <a:graphicData uri="http://schemas.openxmlformats.org/presentationml/2006/ole">
            <mc:AlternateContent xmlns:mc="http://schemas.openxmlformats.org/markup-compatibility/2006">
              <mc:Choice xmlns:v="urn:schemas-microsoft-com:vml" Requires="v">
                <p:oleObj spid="_x0000_s23580" name="CS ChemDraw Drawing" r:id="rId6" imgW="2727532" imgH="2060100" progId="ChemDraw.Document.6.0">
                  <p:embed/>
                </p:oleObj>
              </mc:Choice>
              <mc:Fallback>
                <p:oleObj name="CS ChemDraw Drawing" r:id="rId6" imgW="2727532" imgH="2060100" progId="ChemDraw.Document.6.0">
                  <p:embed/>
                  <p:pic>
                    <p:nvPicPr>
                      <p:cNvPr id="0" name=""/>
                      <p:cNvPicPr/>
                      <p:nvPr/>
                    </p:nvPicPr>
                    <p:blipFill>
                      <a:blip r:embed="rId7"/>
                      <a:stretch>
                        <a:fillRect/>
                      </a:stretch>
                    </p:blipFill>
                    <p:spPr>
                      <a:xfrm>
                        <a:off x="4972333" y="297122"/>
                        <a:ext cx="3902980" cy="2948817"/>
                      </a:xfrm>
                      <a:prstGeom prst="rect">
                        <a:avLst/>
                      </a:prstGeom>
                    </p:spPr>
                  </p:pic>
                </p:oleObj>
              </mc:Fallback>
            </mc:AlternateContent>
          </a:graphicData>
        </a:graphic>
      </p:graphicFrame>
      <p:sp>
        <p:nvSpPr>
          <p:cNvPr id="6" name="Rectangle 5"/>
          <p:cNvSpPr/>
          <p:nvPr/>
        </p:nvSpPr>
        <p:spPr>
          <a:xfrm>
            <a:off x="0" y="986913"/>
            <a:ext cx="3593805" cy="6032421"/>
          </a:xfrm>
          <a:prstGeom prst="rect">
            <a:avLst/>
          </a:prstGeom>
        </p:spPr>
        <p:txBody>
          <a:bodyPr wrap="square">
            <a:spAutoFit/>
          </a:bodyPr>
          <a:lstStyle/>
          <a:p>
            <a:pPr marL="285750" marR="0" lvl="0" indent="-285750" algn="just">
              <a:spcBef>
                <a:spcPts val="0"/>
              </a:spcBef>
              <a:spcAft>
                <a:spcPts val="0"/>
              </a:spcAft>
              <a:buFont typeface="Wingdings" panose="05000000000000000000" pitchFamily="2" charset="2"/>
              <a:buChar char="Ø"/>
            </a:pPr>
            <a:r>
              <a:rPr lang="en-US" kern="100" dirty="0" smtClean="0">
                <a:latin typeface="Times New Roman" panose="02020603050405020304" pitchFamily="18" charset="0"/>
                <a:ea typeface="MS Mincho" panose="02020609040205080304" pitchFamily="49" charset="-128"/>
                <a:cs typeface="Times New Roman" panose="02020603050405020304" pitchFamily="18" charset="0"/>
              </a:rPr>
              <a:t>In </a:t>
            </a:r>
            <a:r>
              <a:rPr lang="en-US" kern="100" dirty="0">
                <a:latin typeface="Times New Roman" panose="02020603050405020304" pitchFamily="18" charset="0"/>
                <a:ea typeface="MS Mincho" panose="02020609040205080304" pitchFamily="49" charset="-128"/>
                <a:cs typeface="Times New Roman" panose="02020603050405020304" pitchFamily="18" charset="0"/>
              </a:rPr>
              <a:t>order to MD calculations for ion-pair with ‘Cation </a:t>
            </a:r>
            <a:r>
              <a:rPr lang="en-US" b="1" kern="100" dirty="0">
                <a:latin typeface="Times New Roman" panose="02020603050405020304" pitchFamily="18" charset="0"/>
                <a:ea typeface="MS Mincho" panose="02020609040205080304" pitchFamily="49" charset="-128"/>
                <a:cs typeface="Times New Roman" panose="02020603050405020304" pitchFamily="18" charset="0"/>
              </a:rPr>
              <a:t>A</a:t>
            </a:r>
            <a:r>
              <a:rPr lang="en-US" kern="100" dirty="0">
                <a:latin typeface="Times New Roman" panose="02020603050405020304" pitchFamily="18" charset="0"/>
                <a:ea typeface="MS Mincho" panose="02020609040205080304" pitchFamily="49" charset="-128"/>
                <a:cs typeface="Times New Roman" panose="02020603050405020304" pitchFamily="18" charset="0"/>
              </a:rPr>
              <a:t>’ and ‘Borate Anion’, we need to impose some constraints on the angle Me-</a:t>
            </a:r>
            <a:r>
              <a:rPr lang="en-US" kern="100" dirty="0" err="1">
                <a:latin typeface="Times New Roman" panose="02020603050405020304" pitchFamily="18" charset="0"/>
                <a:ea typeface="MS Mincho" panose="02020609040205080304" pitchFamily="49" charset="-128"/>
                <a:cs typeface="Times New Roman" panose="02020603050405020304" pitchFamily="18" charset="0"/>
              </a:rPr>
              <a:t>Zr</a:t>
            </a:r>
            <a:r>
              <a:rPr lang="en-US" kern="100" dirty="0">
                <a:latin typeface="Times New Roman" panose="02020603050405020304" pitchFamily="18" charset="0"/>
                <a:ea typeface="MS Mincho" panose="02020609040205080304" pitchFamily="49" charset="-128"/>
                <a:cs typeface="Times New Roman" panose="02020603050405020304" pitchFamily="18" charset="0"/>
              </a:rPr>
              <a:t>-B for the back and side structures. </a:t>
            </a:r>
            <a:endParaRPr lang="en-US" kern="100" dirty="0" smtClean="0">
              <a:latin typeface="Times New Roman" panose="02020603050405020304" pitchFamily="18" charset="0"/>
              <a:ea typeface="MS Mincho" panose="02020609040205080304" pitchFamily="49" charset="-128"/>
              <a:cs typeface="Times New Roman" panose="02020603050405020304" pitchFamily="18" charset="0"/>
            </a:endParaRPr>
          </a:p>
          <a:p>
            <a:pPr marL="285750" marR="0" lvl="0" indent="-285750" algn="just">
              <a:spcBef>
                <a:spcPts val="0"/>
              </a:spcBef>
              <a:spcAft>
                <a:spcPts val="0"/>
              </a:spcAft>
              <a:buFont typeface="Wingdings" panose="05000000000000000000" pitchFamily="2" charset="2"/>
              <a:buChar char="Ø"/>
            </a:pPr>
            <a:r>
              <a:rPr lang="en-US" kern="100" dirty="0" smtClean="0">
                <a:latin typeface="Times New Roman" panose="02020603050405020304" pitchFamily="18" charset="0"/>
                <a:ea typeface="MS Mincho" panose="02020609040205080304" pitchFamily="49" charset="-128"/>
                <a:cs typeface="Times New Roman" panose="02020603050405020304" pitchFamily="18" charset="0"/>
              </a:rPr>
              <a:t>The </a:t>
            </a:r>
            <a:r>
              <a:rPr lang="en-US" kern="100" dirty="0">
                <a:latin typeface="Times New Roman" panose="02020603050405020304" pitchFamily="18" charset="0"/>
                <a:ea typeface="MS Mincho" panose="02020609040205080304" pitchFamily="49" charset="-128"/>
                <a:cs typeface="Times New Roman" panose="02020603050405020304" pitchFamily="18" charset="0"/>
              </a:rPr>
              <a:t>constraint angle for the back and side structures </a:t>
            </a:r>
            <a:r>
              <a:rPr lang="en-US" kern="100" dirty="0" smtClean="0">
                <a:latin typeface="Times New Roman" panose="02020603050405020304" pitchFamily="18" charset="0"/>
                <a:ea typeface="MS Mincho" panose="02020609040205080304" pitchFamily="49" charset="-128"/>
                <a:cs typeface="Times New Roman" panose="02020603050405020304" pitchFamily="18" charset="0"/>
              </a:rPr>
              <a:t>was obtained </a:t>
            </a:r>
            <a:r>
              <a:rPr lang="en-US" kern="100" dirty="0">
                <a:latin typeface="Times New Roman" panose="02020603050405020304" pitchFamily="18" charset="0"/>
                <a:ea typeface="MS Mincho" panose="02020609040205080304" pitchFamily="49" charset="-128"/>
                <a:cs typeface="Times New Roman" panose="02020603050405020304" pitchFamily="18" charset="0"/>
              </a:rPr>
              <a:t>from the various QM optimized structures of the ion-pair. </a:t>
            </a:r>
            <a:endParaRPr lang="en-US" kern="100" dirty="0" smtClean="0">
              <a:latin typeface="Times New Roman" panose="02020603050405020304" pitchFamily="18" charset="0"/>
              <a:ea typeface="MS Mincho" panose="02020609040205080304" pitchFamily="49" charset="-128"/>
              <a:cs typeface="Times New Roman" panose="02020603050405020304" pitchFamily="18" charset="0"/>
            </a:endParaRPr>
          </a:p>
          <a:p>
            <a:pPr marL="285750" marR="0" lvl="0" indent="-285750" algn="just">
              <a:spcBef>
                <a:spcPts val="0"/>
              </a:spcBef>
              <a:spcAft>
                <a:spcPts val="0"/>
              </a:spcAft>
              <a:buFont typeface="Wingdings" panose="05000000000000000000" pitchFamily="2" charset="2"/>
              <a:buChar char="Ø"/>
            </a:pPr>
            <a:r>
              <a:rPr lang="en-US" kern="100" dirty="0" smtClean="0">
                <a:latin typeface="Times New Roman" panose="02020603050405020304" pitchFamily="18" charset="0"/>
                <a:ea typeface="MS Mincho" panose="02020609040205080304" pitchFamily="49" charset="-128"/>
                <a:cs typeface="Times New Roman" panose="02020603050405020304" pitchFamily="18" charset="0"/>
              </a:rPr>
              <a:t>The </a:t>
            </a:r>
            <a:r>
              <a:rPr lang="en-US" kern="100" dirty="0">
                <a:latin typeface="Times New Roman" panose="02020603050405020304" pitchFamily="18" charset="0"/>
                <a:ea typeface="MS Mincho" panose="02020609040205080304" pitchFamily="49" charset="-128"/>
                <a:cs typeface="Times New Roman" panose="02020603050405020304" pitchFamily="18" charset="0"/>
              </a:rPr>
              <a:t>force constants for each constraint can be 5 kcal/(</a:t>
            </a:r>
            <a:r>
              <a:rPr lang="en-US" kern="100" dirty="0" err="1">
                <a:latin typeface="Times New Roman" panose="02020603050405020304" pitchFamily="18" charset="0"/>
                <a:ea typeface="MS Mincho" panose="02020609040205080304" pitchFamily="49" charset="-128"/>
                <a:cs typeface="Times New Roman" panose="02020603050405020304" pitchFamily="18" charset="0"/>
              </a:rPr>
              <a:t>mol</a:t>
            </a:r>
            <a:r>
              <a:rPr lang="en-US" kern="100" dirty="0">
                <a:latin typeface="Times New Roman" panose="02020603050405020304" pitchFamily="18" charset="0"/>
                <a:ea typeface="MS Mincho" panose="02020609040205080304" pitchFamily="49" charset="-128"/>
                <a:cs typeface="Times New Roman" panose="02020603050405020304" pitchFamily="18" charset="0"/>
              </a:rPr>
              <a:t> rad*rad) as we have observed from the QM scan for &lt; Me-</a:t>
            </a:r>
            <a:r>
              <a:rPr lang="en-US" kern="100" dirty="0" err="1">
                <a:latin typeface="Times New Roman" panose="02020603050405020304" pitchFamily="18" charset="0"/>
                <a:ea typeface="MS Mincho" panose="02020609040205080304" pitchFamily="49" charset="-128"/>
                <a:cs typeface="Times New Roman" panose="02020603050405020304" pitchFamily="18" charset="0"/>
              </a:rPr>
              <a:t>Zr</a:t>
            </a:r>
            <a:r>
              <a:rPr lang="en-US" kern="100" dirty="0">
                <a:latin typeface="Times New Roman" panose="02020603050405020304" pitchFamily="18" charset="0"/>
                <a:ea typeface="MS Mincho" panose="02020609040205080304" pitchFamily="49" charset="-128"/>
                <a:cs typeface="Times New Roman" panose="02020603050405020304" pitchFamily="18" charset="0"/>
              </a:rPr>
              <a:t>-B </a:t>
            </a:r>
            <a:r>
              <a:rPr lang="en-US" kern="100" dirty="0" smtClean="0">
                <a:latin typeface="Times New Roman" panose="02020603050405020304" pitchFamily="18" charset="0"/>
                <a:ea typeface="MS Mincho" panose="02020609040205080304" pitchFamily="49" charset="-128"/>
                <a:cs typeface="Times New Roman" panose="02020603050405020304" pitchFamily="18" charset="0"/>
              </a:rPr>
              <a:t>calculations. </a:t>
            </a:r>
          </a:p>
          <a:p>
            <a:pPr marR="0" lvl="0" algn="just">
              <a:spcBef>
                <a:spcPts val="0"/>
              </a:spcBef>
              <a:spcAft>
                <a:spcPts val="0"/>
              </a:spcAft>
            </a:pPr>
            <a:r>
              <a:rPr lang="en-US" kern="100" dirty="0" smtClean="0">
                <a:latin typeface="Times New Roman" panose="02020603050405020304" pitchFamily="18" charset="0"/>
                <a:ea typeface="MS Mincho" panose="02020609040205080304" pitchFamily="49" charset="-128"/>
                <a:cs typeface="Times New Roman" panose="02020603050405020304" pitchFamily="18" charset="0"/>
              </a:rPr>
              <a:t>Similarly, we have performed for isomer </a:t>
            </a:r>
            <a:r>
              <a:rPr lang="en-US" b="1" kern="100" dirty="0" smtClean="0">
                <a:latin typeface="Times New Roman" panose="02020603050405020304" pitchFamily="18" charset="0"/>
                <a:ea typeface="MS Mincho" panose="02020609040205080304" pitchFamily="49" charset="-128"/>
                <a:cs typeface="Times New Roman" panose="02020603050405020304" pitchFamily="18" charset="0"/>
              </a:rPr>
              <a:t>C</a:t>
            </a:r>
            <a:r>
              <a:rPr lang="en-US" kern="100" dirty="0" smtClean="0">
                <a:latin typeface="Times New Roman" panose="02020603050405020304" pitchFamily="18" charset="0"/>
                <a:ea typeface="MS Mincho" panose="02020609040205080304" pitchFamily="49" charset="-128"/>
                <a:cs typeface="Times New Roman" panose="02020603050405020304" pitchFamily="18" charset="0"/>
              </a:rPr>
              <a:t>.</a:t>
            </a:r>
          </a:p>
          <a:p>
            <a:pPr marR="0" lvl="0" algn="just">
              <a:spcBef>
                <a:spcPts val="0"/>
              </a:spcBef>
              <a:spcAft>
                <a:spcPts val="0"/>
              </a:spcAft>
            </a:pPr>
            <a:r>
              <a:rPr lang="en-US" sz="2000" kern="100" dirty="0" smtClean="0">
                <a:latin typeface="Times New Roman" panose="02020603050405020304" pitchFamily="18" charset="0"/>
                <a:ea typeface="MS Mincho" panose="02020609040205080304" pitchFamily="49" charset="-128"/>
                <a:cs typeface="Times New Roman" panose="02020603050405020304" pitchFamily="18" charset="0"/>
              </a:rPr>
              <a:t>Finally, we </a:t>
            </a:r>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have found the most stable </a:t>
            </a:r>
            <a:r>
              <a:rPr lang="en-US" sz="2000" kern="100" dirty="0" smtClean="0">
                <a:latin typeface="Times New Roman" panose="02020603050405020304" pitchFamily="18" charset="0"/>
                <a:ea typeface="MS Mincho" panose="02020609040205080304" pitchFamily="49" charset="-128"/>
                <a:cs typeface="Times New Roman" panose="02020603050405020304" pitchFamily="18" charset="0"/>
              </a:rPr>
              <a:t>conformations among </a:t>
            </a:r>
            <a:r>
              <a:rPr lang="en-US" sz="2000" kern="100" dirty="0">
                <a:latin typeface="Times New Roman" panose="02020603050405020304" pitchFamily="18" charset="0"/>
                <a:ea typeface="MS Mincho" panose="02020609040205080304" pitchFamily="49" charset="-128"/>
                <a:cs typeface="Times New Roman" panose="02020603050405020304" pitchFamily="18" charset="0"/>
              </a:rPr>
              <a:t>the 80 different </a:t>
            </a:r>
            <a:r>
              <a:rPr lang="en-US" sz="2000" kern="100" dirty="0" smtClean="0">
                <a:latin typeface="Times New Roman" panose="02020603050405020304" pitchFamily="18" charset="0"/>
                <a:ea typeface="MS Mincho" panose="02020609040205080304" pitchFamily="49" charset="-128"/>
                <a:cs typeface="Times New Roman" panose="02020603050405020304" pitchFamily="18" charset="0"/>
              </a:rPr>
              <a:t>conformers for both the isomers.</a:t>
            </a:r>
            <a:endParaRPr lang="en-US" sz="2000" kern="100" dirty="0">
              <a:effectLst/>
              <a:latin typeface="Century" panose="02040604050505020304" pitchFamily="18" charset="0"/>
              <a:ea typeface="MS Mincho" panose="02020609040205080304" pitchFamily="49" charset="-128"/>
              <a:cs typeface="Times New Roman" panose="02020603050405020304" pitchFamily="18" charset="0"/>
            </a:endParaRPr>
          </a:p>
        </p:txBody>
      </p:sp>
      <p:pic>
        <p:nvPicPr>
          <p:cNvPr id="8" name="Picture 7"/>
          <p:cNvPicPr>
            <a:picLocks noChangeAspect="1"/>
          </p:cNvPicPr>
          <p:nvPr/>
        </p:nvPicPr>
        <p:blipFill>
          <a:blip r:embed="rId8"/>
          <a:stretch>
            <a:fillRect/>
          </a:stretch>
        </p:blipFill>
        <p:spPr>
          <a:xfrm>
            <a:off x="3762111" y="4986378"/>
            <a:ext cx="2846072" cy="1866415"/>
          </a:xfrm>
          <a:prstGeom prst="rect">
            <a:avLst/>
          </a:prstGeom>
        </p:spPr>
      </p:pic>
      <p:pic>
        <p:nvPicPr>
          <p:cNvPr id="13" name="Picture 12"/>
          <p:cNvPicPr>
            <a:picLocks noChangeAspect="1"/>
          </p:cNvPicPr>
          <p:nvPr/>
        </p:nvPicPr>
        <p:blipFill>
          <a:blip r:embed="rId9"/>
          <a:stretch>
            <a:fillRect/>
          </a:stretch>
        </p:blipFill>
        <p:spPr>
          <a:xfrm>
            <a:off x="6508450" y="5026122"/>
            <a:ext cx="2687513" cy="1828916"/>
          </a:xfrm>
          <a:prstGeom prst="rect">
            <a:avLst/>
          </a:prstGeom>
        </p:spPr>
      </p:pic>
      <p:sp>
        <p:nvSpPr>
          <p:cNvPr id="14" name="スライド番号プレースホルダー 2"/>
          <p:cNvSpPr>
            <a:spLocks noGrp="1"/>
          </p:cNvSpPr>
          <p:nvPr>
            <p:ph type="sldNum" sz="quarter" idx="12"/>
          </p:nvPr>
        </p:nvSpPr>
        <p:spPr>
          <a:xfrm>
            <a:off x="7092000" y="6590434"/>
            <a:ext cx="2057400" cy="365125"/>
          </a:xfrm>
        </p:spPr>
        <p:txBody>
          <a:bodyPr/>
          <a:lstStyle/>
          <a:p>
            <a:r>
              <a:rPr lang="en-GB" dirty="0" smtClean="0"/>
              <a:t>18</a:t>
            </a:r>
            <a:endParaRPr lang="en-GB" dirty="0"/>
          </a:p>
        </p:txBody>
      </p:sp>
    </p:spTree>
    <p:extLst>
      <p:ext uri="{BB962C8B-B14F-4D97-AF65-F5344CB8AC3E}">
        <p14:creationId xmlns:p14="http://schemas.microsoft.com/office/powerpoint/2010/main" val="4349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169150" y="6601884"/>
            <a:ext cx="2057400" cy="365125"/>
          </a:xfrm>
        </p:spPr>
        <p:txBody>
          <a:bodyPr/>
          <a:lstStyle/>
          <a:p>
            <a:fld id="{C6243B4B-AD6F-4F69-B51A-E246841F11FD}" type="slidenum">
              <a:rPr lang="en-GB" smtClean="0"/>
              <a:t>19</a:t>
            </a:fld>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9178" b="25947"/>
          <a:stretch/>
        </p:blipFill>
        <p:spPr bwMode="auto">
          <a:xfrm>
            <a:off x="5774162" y="26600"/>
            <a:ext cx="1176971" cy="1601562"/>
          </a:xfrm>
          <a:prstGeom prst="rect">
            <a:avLst/>
          </a:prstGeom>
          <a:noFill/>
          <a:ln>
            <a:no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063" b="14593"/>
          <a:stretch/>
        </p:blipFill>
        <p:spPr bwMode="auto">
          <a:xfrm>
            <a:off x="4179394" y="26600"/>
            <a:ext cx="1066802" cy="1847095"/>
          </a:xfrm>
          <a:prstGeom prst="rect">
            <a:avLst/>
          </a:prstGeom>
          <a:noFill/>
          <a:ln>
            <a:noFill/>
          </a:ln>
        </p:spPr>
      </p:pic>
      <p:sp>
        <p:nvSpPr>
          <p:cNvPr id="7" name="Rectangle 6"/>
          <p:cNvSpPr/>
          <p:nvPr/>
        </p:nvSpPr>
        <p:spPr>
          <a:xfrm>
            <a:off x="3996317" y="2363161"/>
            <a:ext cx="1432956" cy="369332"/>
          </a:xfrm>
          <a:prstGeom prst="rect">
            <a:avLst/>
          </a:prstGeom>
        </p:spPr>
        <p:txBody>
          <a:bodyPr wrap="none">
            <a:spAutoFit/>
          </a:bodyPr>
          <a:lstStyle/>
          <a:p>
            <a:r>
              <a:rPr lang="en-US" b="1" dirty="0" err="1">
                <a:solidFill>
                  <a:srgbClr val="0B02BE"/>
                </a:solidFill>
                <a:latin typeface="Times New Roman" panose="02020603050405020304" pitchFamily="18" charset="0"/>
                <a:cs typeface="Times New Roman" panose="02020603050405020304" pitchFamily="18" charset="0"/>
              </a:rPr>
              <a:t>Zr</a:t>
            </a:r>
            <a:r>
              <a:rPr lang="en-US" b="1" dirty="0">
                <a:solidFill>
                  <a:srgbClr val="0B02BE"/>
                </a:solidFill>
                <a:latin typeface="Times New Roman" panose="02020603050405020304" pitchFamily="18" charset="0"/>
                <a:cs typeface="Times New Roman" panose="02020603050405020304" pitchFamily="18" charset="0"/>
              </a:rPr>
              <a:t>-Cation </a:t>
            </a:r>
            <a:r>
              <a:rPr lang="en-US" b="1" dirty="0">
                <a:solidFill>
                  <a:srgbClr val="AEAE00"/>
                </a:solidFill>
                <a:latin typeface="Times New Roman" panose="02020603050405020304" pitchFamily="18" charset="0"/>
                <a:cs typeface="Times New Roman" panose="02020603050405020304" pitchFamily="18" charset="0"/>
              </a:rPr>
              <a:t>A </a:t>
            </a:r>
            <a:endParaRPr lang="en-US" dirty="0"/>
          </a:p>
        </p:txBody>
      </p:sp>
      <p:sp>
        <p:nvSpPr>
          <p:cNvPr id="8" name="Rectangle 7"/>
          <p:cNvSpPr/>
          <p:nvPr/>
        </p:nvSpPr>
        <p:spPr>
          <a:xfrm>
            <a:off x="5662263" y="2357901"/>
            <a:ext cx="1400768" cy="369332"/>
          </a:xfrm>
          <a:prstGeom prst="rect">
            <a:avLst/>
          </a:prstGeom>
        </p:spPr>
        <p:txBody>
          <a:bodyPr wrap="none">
            <a:spAutoFit/>
          </a:bodyPr>
          <a:lstStyle/>
          <a:p>
            <a:r>
              <a:rPr lang="en-US" b="1" dirty="0" err="1">
                <a:solidFill>
                  <a:srgbClr val="0B02BE"/>
                </a:solidFill>
                <a:latin typeface="Times New Roman" panose="02020603050405020304" pitchFamily="18" charset="0"/>
                <a:cs typeface="Times New Roman" panose="02020603050405020304" pitchFamily="18" charset="0"/>
              </a:rPr>
              <a:t>Zr</a:t>
            </a:r>
            <a:r>
              <a:rPr lang="en-US" b="1" dirty="0">
                <a:solidFill>
                  <a:srgbClr val="0B02BE"/>
                </a:solidFill>
                <a:latin typeface="Times New Roman" panose="02020603050405020304" pitchFamily="18" charset="0"/>
                <a:cs typeface="Times New Roman" panose="02020603050405020304" pitchFamily="18" charset="0"/>
              </a:rPr>
              <a:t>-Cation </a:t>
            </a:r>
            <a:r>
              <a:rPr lang="en-US" b="1" dirty="0">
                <a:solidFill>
                  <a:srgbClr val="00B050"/>
                </a:solidFill>
                <a:latin typeface="Times New Roman" panose="02020603050405020304" pitchFamily="18" charset="0"/>
                <a:cs typeface="Times New Roman" panose="02020603050405020304" pitchFamily="18" charset="0"/>
              </a:rPr>
              <a:t>C</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4199906835"/>
              </p:ext>
            </p:extLst>
          </p:nvPr>
        </p:nvGraphicFramePr>
        <p:xfrm>
          <a:off x="5757228" y="1394544"/>
          <a:ext cx="668337" cy="776288"/>
        </p:xfrm>
        <a:graphic>
          <a:graphicData uri="http://schemas.openxmlformats.org/presentationml/2006/ole">
            <mc:AlternateContent xmlns:mc="http://schemas.openxmlformats.org/markup-compatibility/2006">
              <mc:Choice xmlns:v="urn:schemas-microsoft-com:vml" Requires="v">
                <p:oleObj spid="_x0000_s24626" name="CS ChemDraw Drawing" r:id="rId4" imgW="668579" imgH="776790" progId="ChemDraw.Document.6.0">
                  <p:embed/>
                </p:oleObj>
              </mc:Choice>
              <mc:Fallback>
                <p:oleObj name="CS ChemDraw Drawing" r:id="rId4" imgW="668579" imgH="776790" progId="ChemDraw.Document.6.0">
                  <p:embed/>
                  <p:pic>
                    <p:nvPicPr>
                      <p:cNvPr id="0" name=""/>
                      <p:cNvPicPr/>
                      <p:nvPr/>
                    </p:nvPicPr>
                    <p:blipFill>
                      <a:blip r:embed="rId5"/>
                      <a:stretch>
                        <a:fillRect/>
                      </a:stretch>
                    </p:blipFill>
                    <p:spPr>
                      <a:xfrm>
                        <a:off x="5757228" y="1394544"/>
                        <a:ext cx="668337" cy="77628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12213025"/>
              </p:ext>
            </p:extLst>
          </p:nvPr>
        </p:nvGraphicFramePr>
        <p:xfrm>
          <a:off x="4179394" y="1628162"/>
          <a:ext cx="668337" cy="776288"/>
        </p:xfrm>
        <a:graphic>
          <a:graphicData uri="http://schemas.openxmlformats.org/presentationml/2006/ole">
            <mc:AlternateContent xmlns:mc="http://schemas.openxmlformats.org/markup-compatibility/2006">
              <mc:Choice xmlns:v="urn:schemas-microsoft-com:vml" Requires="v">
                <p:oleObj spid="_x0000_s24627" name="CS ChemDraw Drawing" r:id="rId6" imgW="668579" imgH="776790" progId="ChemDraw.Document.6.0">
                  <p:embed/>
                </p:oleObj>
              </mc:Choice>
              <mc:Fallback>
                <p:oleObj name="CS ChemDraw Drawing" r:id="rId6" imgW="668579" imgH="776790" progId="ChemDraw.Document.6.0">
                  <p:embed/>
                  <p:pic>
                    <p:nvPicPr>
                      <p:cNvPr id="0" name=""/>
                      <p:cNvPicPr/>
                      <p:nvPr/>
                    </p:nvPicPr>
                    <p:blipFill>
                      <a:blip r:embed="rId5"/>
                      <a:stretch>
                        <a:fillRect/>
                      </a:stretch>
                    </p:blipFill>
                    <p:spPr>
                      <a:xfrm>
                        <a:off x="4179394" y="1628162"/>
                        <a:ext cx="668337" cy="776288"/>
                      </a:xfrm>
                      <a:prstGeom prst="rect">
                        <a:avLst/>
                      </a:prstGeom>
                    </p:spPr>
                  </p:pic>
                </p:oleObj>
              </mc:Fallback>
            </mc:AlternateContent>
          </a:graphicData>
        </a:graphic>
      </p:graphicFrame>
      <p:sp>
        <p:nvSpPr>
          <p:cNvPr id="14" name="タイトル 1"/>
          <p:cNvSpPr txBox="1">
            <a:spLocks/>
          </p:cNvSpPr>
          <p:nvPr/>
        </p:nvSpPr>
        <p:spPr>
          <a:xfrm>
            <a:off x="0" y="659742"/>
            <a:ext cx="9144000" cy="6834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3600" b="1" dirty="0" smtClean="0">
                <a:solidFill>
                  <a:srgbClr val="00B050"/>
                </a:solidFill>
                <a:latin typeface="Times New Roman" panose="02020603050405020304" pitchFamily="18" charset="0"/>
                <a:cs typeface="Times New Roman" panose="02020603050405020304" pitchFamily="18" charset="0"/>
              </a:rPr>
              <a:t>Ion-pair</a:t>
            </a:r>
            <a:endParaRPr lang="en-US" sz="3600" b="1" dirty="0">
              <a:solidFill>
                <a:srgbClr val="FF00FF"/>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667" y="2672181"/>
            <a:ext cx="8068733" cy="4201691"/>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3337" y="2955266"/>
            <a:ext cx="2068285" cy="2082260"/>
          </a:xfrm>
          <a:prstGeom prst="rect">
            <a:avLst/>
          </a:prstGeom>
        </p:spPr>
      </p:pic>
      <p:cxnSp>
        <p:nvCxnSpPr>
          <p:cNvPr id="19" name="Straight Arrow Connector 18"/>
          <p:cNvCxnSpPr/>
          <p:nvPr/>
        </p:nvCxnSpPr>
        <p:spPr>
          <a:xfrm flipV="1">
            <a:off x="1533512" y="4595191"/>
            <a:ext cx="2462805" cy="1918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40627" y="3039272"/>
            <a:ext cx="2221011" cy="1631216"/>
          </a:xfrm>
          <a:prstGeom prst="rect">
            <a:avLst/>
          </a:prstGeom>
          <a:noFill/>
        </p:spPr>
        <p:txBody>
          <a:bodyPr wrap="square" rtlCol="0">
            <a:spAutoFit/>
          </a:bodyPr>
          <a:lstStyle/>
          <a:p>
            <a:pPr algn="just"/>
            <a:r>
              <a:rPr lang="en-US" sz="2000" b="1" dirty="0" smtClean="0">
                <a:solidFill>
                  <a:srgbClr val="FF0000"/>
                </a:solidFill>
              </a:rPr>
              <a:t>The energy difference between ion-pair C and A is only 2.25 kcal/mol.</a:t>
            </a:r>
            <a:endParaRPr lang="en-US" sz="2000" b="1" dirty="0">
              <a:solidFill>
                <a:srgbClr val="FF0000"/>
              </a:solidFill>
            </a:endParaRPr>
          </a:p>
        </p:txBody>
      </p:sp>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94491" t="13024" r="4722" b="85464"/>
          <a:stretch/>
        </p:blipFill>
        <p:spPr>
          <a:xfrm>
            <a:off x="6769100" y="5664230"/>
            <a:ext cx="63500" cy="63500"/>
          </a:xfrm>
          <a:prstGeom prst="rect">
            <a:avLst/>
          </a:prstGeom>
        </p:spPr>
      </p:pic>
      <p:sp>
        <p:nvSpPr>
          <p:cNvPr id="18" name="Rectangle 17"/>
          <p:cNvSpPr/>
          <p:nvPr/>
        </p:nvSpPr>
        <p:spPr>
          <a:xfrm>
            <a:off x="4" y="0"/>
            <a:ext cx="5181898" cy="646331"/>
          </a:xfrm>
          <a:prstGeom prst="rect">
            <a:avLst/>
          </a:prstGeom>
        </p:spPr>
        <p:txBody>
          <a:bodyPr wrap="square">
            <a:spAutoFit/>
          </a:bodyPr>
          <a:lstStyle/>
          <a:p>
            <a:r>
              <a:rPr lang="en-US" sz="3600" b="1" dirty="0" smtClean="0">
                <a:solidFill>
                  <a:srgbClr val="7030A0"/>
                </a:solidFill>
                <a:effectLst>
                  <a:outerShdw blurRad="38100" dist="38100" dir="2700000" algn="tl">
                    <a:srgbClr val="000000">
                      <a:alpha val="43137"/>
                    </a:srgbClr>
                  </a:outerShdw>
                </a:effectLst>
                <a:latin typeface="Agency FB" pitchFamily="34" charset="0"/>
              </a:rPr>
              <a:t>Current Progress</a:t>
            </a:r>
            <a:endParaRPr lang="en-US" sz="3600" b="1" dirty="0">
              <a:solidFill>
                <a:srgbClr val="7030A0"/>
              </a:solidFill>
              <a:effectLst>
                <a:outerShdw blurRad="38100" dist="38100" dir="2700000" algn="tl">
                  <a:srgbClr val="000000">
                    <a:alpha val="43137"/>
                  </a:srgbClr>
                </a:outerShdw>
              </a:effectLst>
              <a:latin typeface="Agency FB" pitchFamily="34" charset="0"/>
            </a:endParaRPr>
          </a:p>
        </p:txBody>
      </p:sp>
    </p:spTree>
    <p:extLst>
      <p:ext uri="{BB962C8B-B14F-4D97-AF65-F5344CB8AC3E}">
        <p14:creationId xmlns:p14="http://schemas.microsoft.com/office/powerpoint/2010/main" val="187874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ext uri="{D42A27DB-BD31-4B8C-83A1-F6EECF244321}">
                <p14:modId xmlns:p14="http://schemas.microsoft.com/office/powerpoint/2010/main" val="64012617"/>
              </p:ext>
            </p:extLst>
          </p:nvPr>
        </p:nvGraphicFramePr>
        <p:xfrm>
          <a:off x="300446" y="3587575"/>
          <a:ext cx="3564638" cy="1622812"/>
        </p:xfrm>
        <a:graphic>
          <a:graphicData uri="http://schemas.openxmlformats.org/presentationml/2006/ole">
            <mc:AlternateContent xmlns:mc="http://schemas.openxmlformats.org/markup-compatibility/2006">
              <mc:Choice xmlns:v="urn:schemas-microsoft-com:vml" Requires="v">
                <p:oleObj spid="_x0000_s1093" name="CS ChemDraw Drawing" r:id="rId4" imgW="2459290" imgH="1109160" progId="ChemDraw.Document.6.0">
                  <p:embed/>
                </p:oleObj>
              </mc:Choice>
              <mc:Fallback>
                <p:oleObj name="CS ChemDraw Drawing" r:id="rId4" imgW="2459290" imgH="1109160" progId="ChemDraw.Document.6.0">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446" y="3587575"/>
                        <a:ext cx="3564638" cy="1622812"/>
                      </a:xfrm>
                      <a:prstGeom prst="rect">
                        <a:avLst/>
                      </a:prstGeom>
                      <a:noFill/>
                    </p:spPr>
                  </p:pic>
                </p:oleObj>
              </mc:Fallback>
            </mc:AlternateContent>
          </a:graphicData>
        </a:graphic>
      </p:graphicFrame>
      <p:pic>
        <p:nvPicPr>
          <p:cNvPr id="32" name="Picture 31"/>
          <p:cNvPicPr>
            <a:picLocks noChangeAspect="1"/>
          </p:cNvPicPr>
          <p:nvPr/>
        </p:nvPicPr>
        <p:blipFill rotWithShape="1">
          <a:blip r:embed="rId6"/>
          <a:srcRect r="50272"/>
          <a:stretch/>
        </p:blipFill>
        <p:spPr>
          <a:xfrm>
            <a:off x="301972" y="3579920"/>
            <a:ext cx="1771885" cy="1621536"/>
          </a:xfrm>
          <a:prstGeom prst="rect">
            <a:avLst/>
          </a:prstGeom>
        </p:spPr>
      </p:pic>
      <p:sp>
        <p:nvSpPr>
          <p:cNvPr id="37" name="Rectangle 36"/>
          <p:cNvSpPr/>
          <p:nvPr/>
        </p:nvSpPr>
        <p:spPr>
          <a:xfrm>
            <a:off x="3005666" y="-20918"/>
            <a:ext cx="3143795"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INTRODUCTION</a:t>
            </a:r>
            <a:endParaRPr lang="en-US" sz="3600" b="1" u="sng" dirty="0">
              <a:effectLst>
                <a:outerShdw blurRad="38100" dist="38100" dir="2700000" algn="tl">
                  <a:srgbClr val="000000">
                    <a:alpha val="43137"/>
                  </a:srgbClr>
                </a:outerShdw>
              </a:effectLst>
              <a:latin typeface="Agency FB" pitchFamily="34" charset="0"/>
            </a:endParaRPr>
          </a:p>
        </p:txBody>
      </p:sp>
      <p:sp>
        <p:nvSpPr>
          <p:cNvPr id="2" name="Rectangle 1"/>
          <p:cNvSpPr/>
          <p:nvPr/>
        </p:nvSpPr>
        <p:spPr>
          <a:xfrm>
            <a:off x="924699" y="5702876"/>
            <a:ext cx="2415533" cy="523220"/>
          </a:xfrm>
          <a:prstGeom prst="rect">
            <a:avLst/>
          </a:prstGeom>
        </p:spPr>
        <p:txBody>
          <a:bodyPr wrap="none">
            <a:spAutoFit/>
          </a:bodyPr>
          <a:lstStyle/>
          <a:p>
            <a:pPr algn="ctr"/>
            <a:r>
              <a:rPr lang="en-US" altLang="ja-JP" sz="2800" b="1" dirty="0" err="1">
                <a:solidFill>
                  <a:srgbClr val="7030A0"/>
                </a:solidFill>
                <a:latin typeface="Times New Roman" panose="02020603050405020304" pitchFamily="18" charset="0"/>
                <a:ea typeface="メイリオ" pitchFamily="50" charset="-128"/>
                <a:cs typeface="Times New Roman" panose="02020603050405020304" pitchFamily="18" charset="0"/>
              </a:rPr>
              <a:t>Zr</a:t>
            </a:r>
            <a:r>
              <a:rPr lang="en-US" altLang="ja-JP" sz="2800" b="1" dirty="0">
                <a:solidFill>
                  <a:srgbClr val="7030A0"/>
                </a:solidFill>
                <a:latin typeface="Times New Roman" panose="02020603050405020304" pitchFamily="18" charset="0"/>
                <a:ea typeface="メイリオ" pitchFamily="50" charset="-128"/>
                <a:cs typeface="Times New Roman" panose="02020603050405020304" pitchFamily="18" charset="0"/>
              </a:rPr>
              <a:t>-FI </a:t>
            </a:r>
            <a:r>
              <a:rPr lang="en-US" altLang="ja-JP" sz="2800" b="1" dirty="0" smtClean="0">
                <a:solidFill>
                  <a:srgbClr val="7030A0"/>
                </a:solidFill>
                <a:latin typeface="Times New Roman" panose="02020603050405020304" pitchFamily="18" charset="0"/>
                <a:ea typeface="メイリオ" pitchFamily="50" charset="-128"/>
                <a:cs typeface="Times New Roman" panose="02020603050405020304" pitchFamily="18" charset="0"/>
              </a:rPr>
              <a:t>Catalyst</a:t>
            </a:r>
            <a:endParaRPr lang="en-US" sz="2800" dirty="0"/>
          </a:p>
        </p:txBody>
      </p:sp>
      <p:sp>
        <p:nvSpPr>
          <p:cNvPr id="8" name="Rectangle 7"/>
          <p:cNvSpPr/>
          <p:nvPr/>
        </p:nvSpPr>
        <p:spPr>
          <a:xfrm>
            <a:off x="0" y="570656"/>
            <a:ext cx="9149400" cy="2677656"/>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apprehended knowledge of geometrical features for the </a:t>
            </a:r>
            <a:r>
              <a:rPr lang="en-US" sz="2400" dirty="0" smtClean="0">
                <a:latin typeface="Times New Roman" panose="02020603050405020304" pitchFamily="18" charset="0"/>
                <a:cs typeface="Times New Roman" panose="02020603050405020304" pitchFamily="18" charset="0"/>
              </a:rPr>
              <a:t>catalysts at the molecular level </a:t>
            </a:r>
            <a:r>
              <a:rPr lang="en-US" sz="2400" dirty="0">
                <a:latin typeface="Times New Roman" panose="02020603050405020304" pitchFamily="18" charset="0"/>
                <a:cs typeface="Times New Roman" panose="02020603050405020304" pitchFamily="18" charset="0"/>
              </a:rPr>
              <a:t>is the most vital to refine the catalytic activity, and hence, provides the innovative design for the next generation of catalysts</a:t>
            </a:r>
            <a:r>
              <a:rPr lang="en-US"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r>
              <a:rPr lang="en-US" sz="2400" dirty="0" smtClean="0">
                <a:solidFill>
                  <a:srgbClr val="292526"/>
                </a:solidFill>
                <a:latin typeface="Times New Roman" panose="02020603050405020304" pitchFamily="18" charset="0"/>
                <a:cs typeface="Times New Roman" panose="02020603050405020304" pitchFamily="18" charset="0"/>
              </a:rPr>
              <a:t>Among the developments of catalyst, the most influential breakthroughs were the discoveries of metal-phenoxy-imine (or FI: </a:t>
            </a:r>
            <a:r>
              <a:rPr lang="en-US" sz="2400" i="1" dirty="0" err="1" smtClean="0">
                <a:solidFill>
                  <a:srgbClr val="292526"/>
                </a:solidFill>
                <a:latin typeface="Times New Roman" panose="02020603050405020304" pitchFamily="18" charset="0"/>
                <a:cs typeface="Times New Roman" panose="02020603050405020304" pitchFamily="18" charset="0"/>
              </a:rPr>
              <a:t>Fenokishi-Imin</a:t>
            </a:r>
            <a:r>
              <a:rPr lang="en-US" sz="2400" i="1" dirty="0" smtClean="0">
                <a:solidFill>
                  <a:srgbClr val="292526"/>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Haiishi</a:t>
            </a:r>
            <a:r>
              <a:rPr lang="en-US" sz="2400" dirty="0" smtClean="0">
                <a:solidFill>
                  <a:srgbClr val="292526"/>
                </a:solidFill>
                <a:latin typeface="Times New Roman" panose="02020603050405020304" pitchFamily="18" charset="0"/>
                <a:cs typeface="Times New Roman" panose="02020603050405020304" pitchFamily="18" charset="0"/>
              </a:rPr>
              <a:t>) catalysts.</a:t>
            </a:r>
            <a:r>
              <a:rPr lang="en-US" sz="2400" baseline="30000" dirty="0" smtClean="0">
                <a:solidFill>
                  <a:srgbClr val="292526"/>
                </a:solidFill>
                <a:latin typeface="Times New Roman" panose="02020603050405020304" pitchFamily="18" charset="0"/>
                <a:cs typeface="Times New Roman" panose="02020603050405020304" pitchFamily="18" charset="0"/>
              </a:rPr>
              <a:t>1,2</a:t>
            </a:r>
            <a:endParaRPr lang="en-US" sz="2400" baseline="30000" dirty="0">
              <a:solidFill>
                <a:srgbClr val="292526"/>
              </a:solidFill>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7092000" y="6516003"/>
            <a:ext cx="2057400" cy="365125"/>
          </a:xfrm>
        </p:spPr>
        <p:txBody>
          <a:bodyPr/>
          <a:lstStyle/>
          <a:p>
            <a:fld id="{C6243B4B-AD6F-4F69-B51A-E246841F11FD}" type="slidenum">
              <a:rPr lang="en-GB" smtClean="0"/>
              <a:t>2</a:t>
            </a:fld>
            <a:endParaRPr lang="en-GB" dirty="0"/>
          </a:p>
        </p:txBody>
      </p:sp>
      <p:sp>
        <p:nvSpPr>
          <p:cNvPr id="51" name="Rectangle 50"/>
          <p:cNvSpPr/>
          <p:nvPr/>
        </p:nvSpPr>
        <p:spPr>
          <a:xfrm>
            <a:off x="334314" y="5161271"/>
            <a:ext cx="1595309" cy="369332"/>
          </a:xfrm>
          <a:prstGeom prst="rect">
            <a:avLst/>
          </a:prstGeom>
        </p:spPr>
        <p:txBody>
          <a:bodyPr wrap="none">
            <a:spAutoFit/>
          </a:bodyPr>
          <a:lstStyle/>
          <a:p>
            <a:r>
              <a:rPr lang="en-US" dirty="0" err="1" smtClean="0">
                <a:solidFill>
                  <a:srgbClr val="000000"/>
                </a:solidFill>
                <a:latin typeface="Times New Roman" panose="02020603050405020304" pitchFamily="18" charset="0"/>
                <a:cs typeface="Times New Roman" panose="02020603050405020304" pitchFamily="18" charset="0"/>
              </a:rPr>
              <a:t>Phenoxy</a:t>
            </a:r>
            <a:r>
              <a:rPr lang="en-US" dirty="0" smtClean="0">
                <a:solidFill>
                  <a:srgbClr val="000000"/>
                </a:solidFill>
                <a:latin typeface="Times New Roman" panose="02020603050405020304" pitchFamily="18" charset="0"/>
                <a:cs typeface="Times New Roman" panose="02020603050405020304" pitchFamily="18" charset="0"/>
              </a:rPr>
              <a:t>-imine</a:t>
            </a:r>
            <a:endParaRPr lang="en-US" dirty="0"/>
          </a:p>
        </p:txBody>
      </p:sp>
      <p:sp>
        <p:nvSpPr>
          <p:cNvPr id="19" name="Rectangle 18"/>
          <p:cNvSpPr/>
          <p:nvPr/>
        </p:nvSpPr>
        <p:spPr>
          <a:xfrm>
            <a:off x="0" y="5432889"/>
            <a:ext cx="4283545" cy="369332"/>
          </a:xfrm>
          <a:prstGeom prst="rect">
            <a:avLst/>
          </a:prstGeom>
        </p:spPr>
        <p:txBody>
          <a:bodyPr wrap="none">
            <a:spAutoFit/>
          </a:bodyPr>
          <a:lstStyle/>
          <a:p>
            <a:pPr algn="ctr"/>
            <a:r>
              <a:rPr lang="en-US" dirty="0" smtClean="0">
                <a:effectLst/>
                <a:latin typeface="Times New Roman" panose="02020603050405020304" pitchFamily="18" charset="0"/>
                <a:ea typeface="MS Mincho" panose="02020609040205080304" pitchFamily="49" charset="-128"/>
              </a:rPr>
              <a:t>X = halides, </a:t>
            </a:r>
            <a:r>
              <a:rPr lang="en-US" dirty="0" err="1" smtClean="0">
                <a:effectLst/>
                <a:latin typeface="Times New Roman" panose="02020603050405020304" pitchFamily="18" charset="0"/>
                <a:ea typeface="MS Mincho" panose="02020609040205080304" pitchFamily="49" charset="-128"/>
              </a:rPr>
              <a:t>alkoxides</a:t>
            </a:r>
            <a:r>
              <a:rPr lang="en-US" dirty="0" smtClean="0">
                <a:effectLst/>
                <a:latin typeface="Times New Roman" panose="02020603050405020304" pitchFamily="18" charset="0"/>
                <a:ea typeface="MS Mincho" panose="02020609040205080304" pitchFamily="49" charset="-128"/>
              </a:rPr>
              <a:t>, amides, alkyls, etc.</a:t>
            </a:r>
            <a:endParaRPr lang="en-US" dirty="0"/>
          </a:p>
        </p:txBody>
      </p:sp>
      <p:sp>
        <p:nvSpPr>
          <p:cNvPr id="36" name="Rectangle 35"/>
          <p:cNvSpPr/>
          <p:nvPr/>
        </p:nvSpPr>
        <p:spPr>
          <a:xfrm>
            <a:off x="4409090" y="3464840"/>
            <a:ext cx="4572000" cy="2677656"/>
          </a:xfrm>
          <a:prstGeom prst="rect">
            <a:avLst/>
          </a:prstGeom>
        </p:spPr>
        <p:txBody>
          <a:bodyPr>
            <a:spAutoFit/>
          </a:bodyPr>
          <a:lstStyle/>
          <a:p>
            <a:pPr marL="342900" indent="-342900" algn="just">
              <a:buFont typeface="Wingdings" panose="05000000000000000000" pitchFamily="2" charset="2"/>
              <a:buChar char="q"/>
            </a:pPr>
            <a:r>
              <a:rPr lang="en-US" sz="2400" dirty="0" smtClean="0">
                <a:effectLst/>
                <a:latin typeface="Times New Roman" panose="02020603050405020304" pitchFamily="18" charset="0"/>
                <a:ea typeface="MS Mincho" panose="02020609040205080304" pitchFamily="49" charset="-128"/>
              </a:rPr>
              <a:t>The bulky substituents in the </a:t>
            </a:r>
            <a:r>
              <a:rPr lang="en-US" sz="2400" i="1" dirty="0" err="1" smtClean="0">
                <a:effectLst/>
                <a:latin typeface="Times New Roman" panose="02020603050405020304" pitchFamily="18" charset="0"/>
                <a:ea typeface="MS Mincho" panose="02020609040205080304" pitchFamily="49" charset="-128"/>
              </a:rPr>
              <a:t>ortho</a:t>
            </a:r>
            <a:r>
              <a:rPr lang="en-US" sz="2400" dirty="0" smtClean="0">
                <a:effectLst/>
                <a:latin typeface="Times New Roman" panose="02020603050405020304" pitchFamily="18" charset="0"/>
                <a:ea typeface="MS Mincho" panose="02020609040205080304" pitchFamily="49" charset="-128"/>
              </a:rPr>
              <a:t> position with respect to phenoxy-oxygen (i.e., R), and on imine-nitrogen (i.e., R</a:t>
            </a:r>
            <a:r>
              <a:rPr lang="en-US" sz="2400" baseline="-25000" dirty="0" smtClean="0">
                <a:effectLst/>
                <a:latin typeface="Times New Roman" panose="02020603050405020304" pitchFamily="18" charset="0"/>
                <a:ea typeface="MS Mincho" panose="02020609040205080304" pitchFamily="49" charset="-128"/>
              </a:rPr>
              <a:t>2</a:t>
            </a:r>
            <a:r>
              <a:rPr lang="en-US" sz="2400" dirty="0" smtClean="0">
                <a:effectLst/>
                <a:latin typeface="Times New Roman" panose="02020603050405020304" pitchFamily="18" charset="0"/>
                <a:ea typeface="MS Mincho" panose="02020609040205080304" pitchFamily="49" charset="-128"/>
              </a:rPr>
              <a:t>) of </a:t>
            </a:r>
            <a:r>
              <a:rPr lang="en-US" sz="2400" dirty="0" err="1" smtClean="0">
                <a:effectLst/>
                <a:latin typeface="Times New Roman" panose="02020603050405020304" pitchFamily="18" charset="0"/>
                <a:ea typeface="MS Mincho" panose="02020609040205080304" pitchFamily="49" charset="-128"/>
              </a:rPr>
              <a:t>Zr</a:t>
            </a:r>
            <a:r>
              <a:rPr lang="en-US" sz="2400" dirty="0" smtClean="0">
                <a:effectLst/>
                <a:latin typeface="Times New Roman" panose="02020603050405020304" pitchFamily="18" charset="0"/>
                <a:ea typeface="MS Mincho" panose="02020609040205080304" pitchFamily="49" charset="-128"/>
              </a:rPr>
              <a:t> based FI-catalyst can accomplish an extraordinary high ethylene polymerization activity.</a:t>
            </a:r>
            <a:r>
              <a:rPr lang="en-US" sz="2400" baseline="30000" dirty="0" smtClean="0">
                <a:effectLst/>
                <a:latin typeface="Times New Roman" panose="02020603050405020304" pitchFamily="18" charset="0"/>
                <a:ea typeface="MS Mincho" panose="02020609040205080304" pitchFamily="49" charset="-128"/>
              </a:rPr>
              <a:t>2</a:t>
            </a:r>
            <a:endParaRPr lang="en-US" sz="2400" baseline="30000" dirty="0"/>
          </a:p>
        </p:txBody>
      </p:sp>
      <p:sp>
        <p:nvSpPr>
          <p:cNvPr id="58" name="Rectangle 57"/>
          <p:cNvSpPr/>
          <p:nvPr/>
        </p:nvSpPr>
        <p:spPr>
          <a:xfrm>
            <a:off x="0" y="6387472"/>
            <a:ext cx="3471333" cy="523220"/>
          </a:xfrm>
          <a:prstGeom prst="rect">
            <a:avLst/>
          </a:prstGeom>
        </p:spPr>
        <p:txBody>
          <a:bodyPr wrap="square">
            <a:spAutoFit/>
          </a:bodyPr>
          <a:lstStyle/>
          <a:p>
            <a:r>
              <a:rPr lang="en-US" sz="1400" dirty="0" smtClean="0">
                <a:effectLst/>
                <a:latin typeface="Times New Roman" panose="02020603050405020304" pitchFamily="18" charset="0"/>
                <a:ea typeface="MS Mincho" panose="02020609040205080304" pitchFamily="49" charset="-128"/>
              </a:rPr>
              <a:t>1. </a:t>
            </a:r>
            <a:r>
              <a:rPr lang="en-US" sz="1400" i="1" dirty="0" smtClean="0">
                <a:effectLst/>
                <a:latin typeface="Times New Roman" panose="02020603050405020304" pitchFamily="18" charset="0"/>
                <a:ea typeface="MS Mincho" panose="02020609040205080304" pitchFamily="49" charset="-128"/>
              </a:rPr>
              <a:t>Chem. Rev.</a:t>
            </a:r>
            <a:r>
              <a:rPr lang="en-US" sz="1400" dirty="0" smtClean="0">
                <a:effectLst/>
                <a:latin typeface="Times New Roman" panose="02020603050405020304" pitchFamily="18" charset="0"/>
                <a:ea typeface="MS Mincho" panose="02020609040205080304" pitchFamily="49" charset="-128"/>
              </a:rPr>
              <a:t> </a:t>
            </a:r>
            <a:r>
              <a:rPr lang="en-US" sz="1400" b="1" dirty="0" smtClean="0">
                <a:effectLst/>
                <a:latin typeface="Times New Roman" panose="02020603050405020304" pitchFamily="18" charset="0"/>
                <a:ea typeface="MS Mincho" panose="02020609040205080304" pitchFamily="49" charset="-128"/>
              </a:rPr>
              <a:t>2011</a:t>
            </a:r>
            <a:r>
              <a:rPr lang="en-US" sz="1400" dirty="0" smtClean="0">
                <a:effectLst/>
                <a:latin typeface="Times New Roman" panose="02020603050405020304" pitchFamily="18" charset="0"/>
                <a:ea typeface="MS Mincho" panose="02020609040205080304" pitchFamily="49" charset="-128"/>
              </a:rPr>
              <a:t>, </a:t>
            </a:r>
            <a:r>
              <a:rPr lang="en-US" sz="1400" i="1" dirty="0" smtClean="0">
                <a:effectLst/>
                <a:latin typeface="Times New Roman" panose="02020603050405020304" pitchFamily="18" charset="0"/>
                <a:ea typeface="MS Mincho" panose="02020609040205080304" pitchFamily="49" charset="-128"/>
              </a:rPr>
              <a:t>111</a:t>
            </a:r>
            <a:r>
              <a:rPr lang="en-US" sz="1400" dirty="0" smtClean="0">
                <a:effectLst/>
                <a:latin typeface="Times New Roman" panose="02020603050405020304" pitchFamily="18" charset="0"/>
                <a:ea typeface="MS Mincho" panose="02020609040205080304" pitchFamily="49" charset="-128"/>
              </a:rPr>
              <a:t>, 2363-2449. </a:t>
            </a:r>
          </a:p>
          <a:p>
            <a:r>
              <a:rPr lang="en-US" sz="1400" dirty="0" smtClean="0">
                <a:effectLst/>
                <a:latin typeface="Times New Roman" panose="02020603050405020304" pitchFamily="18" charset="0"/>
                <a:ea typeface="MS Mincho" panose="02020609040205080304" pitchFamily="49" charset="-128"/>
              </a:rPr>
              <a:t>2. </a:t>
            </a:r>
            <a:r>
              <a:rPr lang="en-US" sz="1400" i="1" dirty="0" smtClean="0">
                <a:effectLst/>
                <a:latin typeface="Times New Roman" panose="02020603050405020304" pitchFamily="18" charset="0"/>
                <a:ea typeface="MS Mincho" panose="02020609040205080304" pitchFamily="49" charset="-128"/>
              </a:rPr>
              <a:t>Acc. Chem. Res.</a:t>
            </a:r>
            <a:r>
              <a:rPr lang="en-US" sz="1400" dirty="0" smtClean="0">
                <a:effectLst/>
                <a:latin typeface="Times New Roman" panose="02020603050405020304" pitchFamily="18" charset="0"/>
                <a:ea typeface="MS Mincho" panose="02020609040205080304" pitchFamily="49" charset="-128"/>
              </a:rPr>
              <a:t> </a:t>
            </a:r>
            <a:r>
              <a:rPr lang="en-US" sz="1400" b="1" dirty="0" smtClean="0">
                <a:effectLst/>
                <a:latin typeface="Times New Roman" panose="02020603050405020304" pitchFamily="18" charset="0"/>
                <a:ea typeface="MS Mincho" panose="02020609040205080304" pitchFamily="49" charset="-128"/>
              </a:rPr>
              <a:t>2009</a:t>
            </a:r>
            <a:r>
              <a:rPr lang="en-US" sz="1400" dirty="0" smtClean="0">
                <a:effectLst/>
                <a:latin typeface="Times New Roman" panose="02020603050405020304" pitchFamily="18" charset="0"/>
                <a:ea typeface="MS Mincho" panose="02020609040205080304" pitchFamily="49" charset="-128"/>
              </a:rPr>
              <a:t>, </a:t>
            </a:r>
            <a:r>
              <a:rPr lang="en-US" sz="1400" i="1" dirty="0" smtClean="0">
                <a:effectLst/>
                <a:latin typeface="Times New Roman" panose="02020603050405020304" pitchFamily="18" charset="0"/>
                <a:ea typeface="MS Mincho" panose="02020609040205080304" pitchFamily="49" charset="-128"/>
              </a:rPr>
              <a:t>42</a:t>
            </a:r>
            <a:r>
              <a:rPr lang="en-US" sz="1400" dirty="0" smtClean="0">
                <a:effectLst/>
                <a:latin typeface="Times New Roman" panose="02020603050405020304" pitchFamily="18" charset="0"/>
                <a:ea typeface="MS Mincho" panose="02020609040205080304" pitchFamily="49" charset="-128"/>
              </a:rPr>
              <a:t>, 1532-1544.</a:t>
            </a:r>
            <a:endParaRPr lang="en-US" sz="1400" dirty="0"/>
          </a:p>
        </p:txBody>
      </p:sp>
    </p:spTree>
    <p:extLst>
      <p:ext uri="{BB962C8B-B14F-4D97-AF65-F5344CB8AC3E}">
        <p14:creationId xmlns:p14="http://schemas.microsoft.com/office/powerpoint/2010/main" val="77234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1"/>
                                        </p:tgtEl>
                                        <p:attrNameLst>
                                          <p:attrName>style.visibility</p:attrName>
                                        </p:attrNameLst>
                                      </p:cBhvr>
                                      <p:to>
                                        <p:strVal val="hidden"/>
                                      </p:to>
                                    </p:set>
                                  </p:childTnLst>
                                </p:cTn>
                              </p:par>
                              <p:par>
                                <p:cTn id="15" presetID="1" presetClass="entr" presetSubtype="0" fill="hold" grpId="3"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P spid="51" grpId="0"/>
      <p:bldP spid="51" grpId="1"/>
      <p:bldP spid="19"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 y="0"/>
            <a:ext cx="5181898" cy="646331"/>
          </a:xfrm>
          <a:prstGeom prst="rect">
            <a:avLst/>
          </a:prstGeom>
        </p:spPr>
        <p:txBody>
          <a:bodyPr wrap="square">
            <a:spAutoFit/>
          </a:bodyPr>
          <a:lstStyle/>
          <a:p>
            <a:r>
              <a:rPr lang="en-US" sz="3600" b="1" dirty="0" smtClean="0">
                <a:solidFill>
                  <a:srgbClr val="7030A0"/>
                </a:solidFill>
                <a:effectLst>
                  <a:outerShdw blurRad="38100" dist="38100" dir="2700000" algn="tl">
                    <a:srgbClr val="000000">
                      <a:alpha val="43137"/>
                    </a:srgbClr>
                  </a:outerShdw>
                </a:effectLst>
                <a:latin typeface="Agency FB" pitchFamily="34" charset="0"/>
              </a:rPr>
              <a:t>Current Progress</a:t>
            </a:r>
            <a:endParaRPr lang="en-US" sz="3600" b="1" dirty="0">
              <a:solidFill>
                <a:srgbClr val="7030A0"/>
              </a:solidFill>
              <a:effectLst>
                <a:outerShdw blurRad="38100" dist="38100" dir="2700000" algn="tl">
                  <a:srgbClr val="000000">
                    <a:alpha val="43137"/>
                  </a:srgbClr>
                </a:outerShdw>
              </a:effectLst>
              <a:latin typeface="Agency FB" pitchFamily="34" charset="0"/>
            </a:endParaRPr>
          </a:p>
        </p:txBody>
      </p:sp>
      <p:sp>
        <p:nvSpPr>
          <p:cNvPr id="6" name="タイトル 1"/>
          <p:cNvSpPr txBox="1">
            <a:spLocks/>
          </p:cNvSpPr>
          <p:nvPr/>
        </p:nvSpPr>
        <p:spPr>
          <a:xfrm>
            <a:off x="0" y="659742"/>
            <a:ext cx="9144000" cy="6834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ja-JP" sz="3600" b="1" dirty="0" smtClean="0">
                <a:solidFill>
                  <a:srgbClr val="00B050"/>
                </a:solidFill>
                <a:latin typeface="Times New Roman" panose="02020603050405020304" pitchFamily="18" charset="0"/>
                <a:cs typeface="Times New Roman" panose="02020603050405020304" pitchFamily="18" charset="0"/>
              </a:rPr>
              <a:t>Ion-pair</a:t>
            </a:r>
            <a:endParaRPr lang="en-US" sz="3600" b="1" dirty="0">
              <a:solidFill>
                <a:srgbClr val="FF00FF"/>
              </a:solidFill>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824713082"/>
              </p:ext>
            </p:extLst>
          </p:nvPr>
        </p:nvGraphicFramePr>
        <p:xfrm>
          <a:off x="-25402" y="1202531"/>
          <a:ext cx="8903758" cy="419814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86805" y="3022401"/>
            <a:ext cx="457200" cy="307777"/>
          </a:xfrm>
          <a:prstGeom prst="rect">
            <a:avLst/>
          </a:prstGeom>
          <a:no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25</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86805" y="3431976"/>
            <a:ext cx="457200" cy="307777"/>
          </a:xfrm>
          <a:prstGeom prst="rect">
            <a:avLst/>
          </a:prstGeom>
          <a:no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24</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86805" y="2612826"/>
            <a:ext cx="457200" cy="307777"/>
          </a:xfrm>
          <a:prstGeom prst="rect">
            <a:avLst/>
          </a:prstGeom>
          <a:no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27</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96330" y="2184201"/>
            <a:ext cx="457200" cy="307777"/>
          </a:xfrm>
          <a:prstGeom prst="rect">
            <a:avLst/>
          </a:prstGeom>
          <a:no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42</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86805" y="4251126"/>
            <a:ext cx="457200" cy="307777"/>
          </a:xfrm>
          <a:prstGeom prst="rect">
            <a:avLst/>
          </a:prstGeom>
          <a:noFill/>
        </p:spPr>
        <p:txBody>
          <a:bodyPr wrap="squar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0</a:t>
            </a:r>
            <a:r>
              <a:rPr lang="en-US" sz="1400" b="1" dirty="0" smtClean="0">
                <a:solidFill>
                  <a:srgbClr val="FF0000"/>
                </a:solidFill>
                <a:latin typeface="Times New Roman" panose="02020603050405020304" pitchFamily="18" charset="0"/>
                <a:cs typeface="Times New Roman" panose="02020603050405020304" pitchFamily="18" charset="0"/>
              </a:rPr>
              <a:t>4</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86805" y="1774626"/>
            <a:ext cx="457200" cy="307777"/>
          </a:xfrm>
          <a:prstGeom prst="rect">
            <a:avLst/>
          </a:prstGeom>
          <a:no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24</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86805" y="4651176"/>
            <a:ext cx="457200" cy="307777"/>
          </a:xfrm>
          <a:prstGeom prst="rect">
            <a:avLst/>
          </a:prstGeom>
          <a:no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0</a:t>
            </a:r>
            <a:r>
              <a:rPr lang="en-US" sz="1400" b="1" dirty="0">
                <a:solidFill>
                  <a:srgbClr val="FF0000"/>
                </a:solidFill>
                <a:latin typeface="Times New Roman" panose="02020603050405020304" pitchFamily="18" charset="0"/>
                <a:cs typeface="Times New Roman" panose="02020603050405020304" pitchFamily="18" charset="0"/>
              </a:rPr>
              <a:t>6</a:t>
            </a:r>
          </a:p>
        </p:txBody>
      </p:sp>
      <p:sp>
        <p:nvSpPr>
          <p:cNvPr id="17" name="TextBox 16"/>
          <p:cNvSpPr txBox="1"/>
          <p:nvPr/>
        </p:nvSpPr>
        <p:spPr>
          <a:xfrm>
            <a:off x="286805" y="1365051"/>
            <a:ext cx="457200" cy="307777"/>
          </a:xfrm>
          <a:prstGeom prst="rect">
            <a:avLst/>
          </a:prstGeom>
          <a:no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18</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28675" y="6326385"/>
            <a:ext cx="2209800" cy="307777"/>
          </a:xfrm>
          <a:prstGeom prst="rect">
            <a:avLst/>
          </a:prstGeom>
          <a:no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*No. of structures present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9" name="Right Brace 18"/>
          <p:cNvSpPr/>
          <p:nvPr/>
        </p:nvSpPr>
        <p:spPr>
          <a:xfrm>
            <a:off x="8720663" y="1331183"/>
            <a:ext cx="220134" cy="206692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0" name="Right Bracket 19"/>
          <p:cNvSpPr/>
          <p:nvPr/>
        </p:nvSpPr>
        <p:spPr>
          <a:xfrm>
            <a:off x="8720663" y="3406575"/>
            <a:ext cx="157693" cy="1639559"/>
          </a:xfrm>
          <a:prstGeom prst="righ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1" name="TextBox 20"/>
          <p:cNvSpPr txBox="1"/>
          <p:nvPr/>
        </p:nvSpPr>
        <p:spPr>
          <a:xfrm>
            <a:off x="8915400" y="2184200"/>
            <a:ext cx="284688" cy="338554"/>
          </a:xfrm>
          <a:prstGeom prst="rect">
            <a:avLst/>
          </a:prstGeom>
          <a:noFill/>
        </p:spPr>
        <p:txBody>
          <a:bodyPr wrap="square" rtlCol="0">
            <a:spAutoFit/>
          </a:bodyPr>
          <a:lstStyle/>
          <a:p>
            <a:r>
              <a:rPr lang="en-US" sz="1600" b="1" dirty="0" smtClean="0">
                <a:solidFill>
                  <a:srgbClr val="FF0000"/>
                </a:solidFill>
                <a:latin typeface="Times New Roman" panose="02020603050405020304" pitchFamily="18" charset="0"/>
                <a:cs typeface="Times New Roman" panose="02020603050405020304" pitchFamily="18" charset="0"/>
              </a:rPr>
              <a:t>A</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8859312" y="4057077"/>
            <a:ext cx="284688" cy="338554"/>
          </a:xfrm>
          <a:prstGeom prst="rect">
            <a:avLst/>
          </a:prstGeom>
          <a:noFill/>
        </p:spPr>
        <p:txBody>
          <a:bodyPr wrap="square" rtlCol="0">
            <a:spAutoFit/>
          </a:bodyPr>
          <a:lstStyle/>
          <a:p>
            <a:r>
              <a:rPr lang="en-US" sz="1600" b="1" dirty="0" smtClean="0">
                <a:solidFill>
                  <a:srgbClr val="FF0000"/>
                </a:solidFill>
                <a:latin typeface="Times New Roman" panose="02020603050405020304" pitchFamily="18" charset="0"/>
                <a:cs typeface="Times New Roman" panose="02020603050405020304" pitchFamily="18" charset="0"/>
              </a:rPr>
              <a:t>C</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3" name="スライド番号プレースホルダー 2"/>
          <p:cNvSpPr>
            <a:spLocks noGrp="1"/>
          </p:cNvSpPr>
          <p:nvPr>
            <p:ph type="sldNum" sz="quarter" idx="12"/>
          </p:nvPr>
        </p:nvSpPr>
        <p:spPr>
          <a:xfrm>
            <a:off x="7092000" y="6516003"/>
            <a:ext cx="2057400" cy="365125"/>
          </a:xfrm>
        </p:spPr>
        <p:txBody>
          <a:bodyPr/>
          <a:lstStyle/>
          <a:p>
            <a:r>
              <a:rPr lang="en-GB" dirty="0"/>
              <a:t>2</a:t>
            </a:r>
            <a:r>
              <a:rPr lang="en-GB" dirty="0" smtClean="0"/>
              <a:t>0</a:t>
            </a:r>
            <a:endParaRPr lang="en-GB" dirty="0"/>
          </a:p>
        </p:txBody>
      </p:sp>
    </p:spTree>
    <p:extLst>
      <p:ext uri="{BB962C8B-B14F-4D97-AF65-F5344CB8AC3E}">
        <p14:creationId xmlns:p14="http://schemas.microsoft.com/office/powerpoint/2010/main" val="1449847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5181898" cy="646331"/>
          </a:xfrm>
          <a:prstGeom prst="rect">
            <a:avLst/>
          </a:prstGeom>
        </p:spPr>
        <p:txBody>
          <a:bodyPr wrap="square">
            <a:spAutoFit/>
          </a:bodyPr>
          <a:lstStyle/>
          <a:p>
            <a:r>
              <a:rPr lang="en-US" sz="3600" b="1" dirty="0" smtClean="0">
                <a:solidFill>
                  <a:srgbClr val="7030A0"/>
                </a:solidFill>
                <a:effectLst>
                  <a:outerShdw blurRad="38100" dist="38100" dir="2700000" algn="tl">
                    <a:srgbClr val="000000">
                      <a:alpha val="43137"/>
                    </a:srgbClr>
                  </a:outerShdw>
                </a:effectLst>
                <a:latin typeface="Agency FB" pitchFamily="34" charset="0"/>
              </a:rPr>
              <a:t>Current Progress</a:t>
            </a:r>
            <a:endParaRPr lang="en-US" sz="3600" b="1" dirty="0">
              <a:solidFill>
                <a:srgbClr val="7030A0"/>
              </a:solidFill>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7847" y="571311"/>
            <a:ext cx="5660717" cy="646331"/>
          </a:xfrm>
          <a:prstGeom prst="rect">
            <a:avLst/>
          </a:prstGeom>
        </p:spPr>
        <p:txBody>
          <a:bodyPr wrap="non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Monomer </a:t>
            </a:r>
            <a:r>
              <a:rPr lang="en-US" sz="3600" b="1" dirty="0">
                <a:solidFill>
                  <a:srgbClr val="00B050"/>
                </a:solidFill>
                <a:latin typeface="Times New Roman" panose="02020603050405020304" pitchFamily="18" charset="0"/>
                <a:cs typeface="Times New Roman" panose="02020603050405020304" pitchFamily="18" charset="0"/>
              </a:rPr>
              <a:t>and </a:t>
            </a:r>
            <a:r>
              <a:rPr lang="en-US" sz="3600" b="1" dirty="0" err="1">
                <a:solidFill>
                  <a:srgbClr val="00B050"/>
                </a:solidFill>
                <a:latin typeface="Times New Roman" panose="02020603050405020304" pitchFamily="18" charset="0"/>
                <a:cs typeface="Times New Roman" panose="02020603050405020304" pitchFamily="18" charset="0"/>
              </a:rPr>
              <a:t>Zr</a:t>
            </a:r>
            <a:r>
              <a:rPr lang="en-US" sz="3600" b="1" dirty="0">
                <a:solidFill>
                  <a:srgbClr val="00B050"/>
                </a:solidFill>
                <a:latin typeface="Times New Roman" panose="02020603050405020304" pitchFamily="18" charset="0"/>
                <a:cs typeface="Times New Roman" panose="02020603050405020304" pitchFamily="18" charset="0"/>
              </a:rPr>
              <a:t>-FI Cation</a:t>
            </a:r>
            <a:endParaRPr lang="en-US" sz="3600" dirty="0"/>
          </a:p>
        </p:txBody>
      </p:sp>
      <p:sp>
        <p:nvSpPr>
          <p:cNvPr id="4" name="Rectangle 3"/>
          <p:cNvSpPr/>
          <p:nvPr/>
        </p:nvSpPr>
        <p:spPr>
          <a:xfrm>
            <a:off x="77469" y="1127799"/>
            <a:ext cx="8981467" cy="830997"/>
          </a:xfrm>
          <a:prstGeom prst="rect">
            <a:avLst/>
          </a:prstGeom>
        </p:spPr>
        <p:txBody>
          <a:bodyPr wrap="square">
            <a:spAutoFit/>
          </a:bodyPr>
          <a:lstStyle/>
          <a:p>
            <a:pPr algn="just"/>
            <a:r>
              <a:rPr lang="en-US" sz="1600" dirty="0" smtClean="0">
                <a:latin typeface="Times New Roman" panose="02020603050405020304" pitchFamily="18" charset="0"/>
                <a:cs typeface="Times New Roman" panose="02020603050405020304" pitchFamily="18" charset="0"/>
              </a:rPr>
              <a:t>The 40 ns MD calculations were performed and obtained 40 clusters for cation </a:t>
            </a:r>
            <a:r>
              <a:rPr lang="en-US" sz="1600" b="1" dirty="0" smtClean="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 </a:t>
            </a:r>
            <a:r>
              <a:rPr lang="en-US" sz="1600" dirty="0" err="1" smtClean="0">
                <a:latin typeface="Times New Roman" panose="02020603050405020304" pitchFamily="18" charset="0"/>
                <a:cs typeface="Times New Roman" panose="02020603050405020304" pitchFamily="18" charset="0"/>
              </a:rPr>
              <a:t>ethene</a:t>
            </a:r>
            <a:r>
              <a:rPr lang="en-US" sz="1600" dirty="0" smtClean="0">
                <a:latin typeface="Times New Roman" panose="02020603050405020304" pitchFamily="18" charset="0"/>
                <a:cs typeface="Times New Roman" panose="02020603050405020304" pitchFamily="18" charset="0"/>
              </a:rPr>
              <a:t> (monomer); as well </a:t>
            </a:r>
            <a:r>
              <a:rPr lang="en-US" sz="1600" dirty="0">
                <a:latin typeface="Times New Roman" panose="02020603050405020304" pitchFamily="18" charset="0"/>
                <a:cs typeface="Times New Roman" panose="02020603050405020304" pitchFamily="18" charset="0"/>
              </a:rPr>
              <a:t>as cation </a:t>
            </a:r>
            <a:r>
              <a:rPr lang="en-US" sz="1600" b="1" dirty="0" smtClean="0">
                <a:latin typeface="Times New Roman" panose="02020603050405020304" pitchFamily="18" charset="0"/>
                <a:cs typeface="Times New Roman" panose="02020603050405020304" pitchFamily="18" charset="0"/>
              </a:rPr>
              <a:t>C</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 </a:t>
            </a:r>
            <a:r>
              <a:rPr lang="en-US" sz="1600" dirty="0" err="1" smtClean="0">
                <a:latin typeface="Times New Roman" panose="02020603050405020304" pitchFamily="18" charset="0"/>
                <a:cs typeface="Times New Roman" panose="02020603050405020304" pitchFamily="18" charset="0"/>
              </a:rPr>
              <a:t>ethene</a:t>
            </a:r>
            <a:r>
              <a:rPr lang="en-US" sz="1600" dirty="0" smtClean="0">
                <a:latin typeface="Times New Roman" panose="02020603050405020304" pitchFamily="18" charset="0"/>
                <a:cs typeface="Times New Roman" panose="02020603050405020304" pitchFamily="18" charset="0"/>
              </a:rPr>
              <a:t>. The obtained 40 configurations for each cationic isomer were further optimized using QM  procedure.</a:t>
            </a:r>
            <a:endParaRPr lang="en-US" sz="1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1831210"/>
            <a:ext cx="4712314" cy="2965047"/>
          </a:xfrm>
          <a:prstGeom prst="rect">
            <a:avLst/>
          </a:prstGeom>
        </p:spPr>
      </p:pic>
      <p:pic>
        <p:nvPicPr>
          <p:cNvPr id="6" name="Picture 5"/>
          <p:cNvPicPr>
            <a:picLocks noChangeAspect="1"/>
          </p:cNvPicPr>
          <p:nvPr/>
        </p:nvPicPr>
        <p:blipFill>
          <a:blip r:embed="rId4"/>
          <a:stretch>
            <a:fillRect/>
          </a:stretch>
        </p:blipFill>
        <p:spPr>
          <a:xfrm>
            <a:off x="4074591" y="3646744"/>
            <a:ext cx="5058684" cy="3334675"/>
          </a:xfrm>
          <a:prstGeom prst="rect">
            <a:avLst/>
          </a:prstGeom>
        </p:spPr>
      </p:pic>
      <p:sp>
        <p:nvSpPr>
          <p:cNvPr id="7" name="Rectangle 6"/>
          <p:cNvSpPr/>
          <p:nvPr/>
        </p:nvSpPr>
        <p:spPr>
          <a:xfrm>
            <a:off x="5331878" y="2064106"/>
            <a:ext cx="3107493" cy="1477328"/>
          </a:xfrm>
          <a:prstGeom prst="rect">
            <a:avLst/>
          </a:prstGeom>
        </p:spPr>
        <p:txBody>
          <a:bodyPr wrap="square">
            <a:spAutoFit/>
          </a:bodyPr>
          <a:lstStyle/>
          <a:p>
            <a:pPr algn="just"/>
            <a:r>
              <a:rPr lang="en-US" b="1" kern="100" dirty="0">
                <a:solidFill>
                  <a:srgbClr val="FF0000"/>
                </a:solidFill>
                <a:latin typeface="Times New Roman" panose="02020603050405020304" pitchFamily="18" charset="0"/>
                <a:ea typeface="MS Mincho" panose="02020609040205080304" pitchFamily="49" charset="-128"/>
              </a:rPr>
              <a:t>The most stable structure is based on </a:t>
            </a:r>
            <a:r>
              <a:rPr lang="en-US" b="1" kern="100" dirty="0" err="1">
                <a:solidFill>
                  <a:srgbClr val="FF0000"/>
                </a:solidFill>
                <a:latin typeface="Times New Roman" panose="02020603050405020304" pitchFamily="18" charset="0"/>
                <a:ea typeface="MS Mincho" panose="02020609040205080304" pitchFamily="49" charset="-128"/>
              </a:rPr>
              <a:t>Zr</a:t>
            </a:r>
            <a:r>
              <a:rPr lang="en-US" b="1" kern="100" dirty="0">
                <a:solidFill>
                  <a:srgbClr val="FF0000"/>
                </a:solidFill>
                <a:latin typeface="Times New Roman" panose="02020603050405020304" pitchFamily="18" charset="0"/>
                <a:ea typeface="MS Mincho" panose="02020609040205080304" pitchFamily="49" charset="-128"/>
              </a:rPr>
              <a:t> cation A, which is 7.33 kcal/</a:t>
            </a:r>
            <a:r>
              <a:rPr lang="en-US" b="1" kern="100" dirty="0" err="1">
                <a:solidFill>
                  <a:srgbClr val="FF0000"/>
                </a:solidFill>
                <a:latin typeface="Times New Roman" panose="02020603050405020304" pitchFamily="18" charset="0"/>
                <a:ea typeface="MS Mincho" panose="02020609040205080304" pitchFamily="49" charset="-128"/>
              </a:rPr>
              <a:t>mol</a:t>
            </a:r>
            <a:r>
              <a:rPr lang="en-US" b="1" kern="100" dirty="0">
                <a:solidFill>
                  <a:srgbClr val="FF0000"/>
                </a:solidFill>
                <a:latin typeface="Times New Roman" panose="02020603050405020304" pitchFamily="18" charset="0"/>
                <a:ea typeface="MS Mincho" panose="02020609040205080304" pitchFamily="49" charset="-128"/>
              </a:rPr>
              <a:t> more stable than the </a:t>
            </a:r>
            <a:r>
              <a:rPr lang="en-US" b="1" kern="100" dirty="0" err="1">
                <a:solidFill>
                  <a:srgbClr val="FF0000"/>
                </a:solidFill>
                <a:latin typeface="Times New Roman" panose="02020603050405020304" pitchFamily="18" charset="0"/>
                <a:ea typeface="MS Mincho" panose="02020609040205080304" pitchFamily="49" charset="-128"/>
              </a:rPr>
              <a:t>Zr</a:t>
            </a:r>
            <a:r>
              <a:rPr lang="en-US" b="1" kern="100" dirty="0">
                <a:solidFill>
                  <a:srgbClr val="FF0000"/>
                </a:solidFill>
                <a:latin typeface="Times New Roman" panose="02020603050405020304" pitchFamily="18" charset="0"/>
                <a:ea typeface="MS Mincho" panose="02020609040205080304" pitchFamily="49" charset="-128"/>
              </a:rPr>
              <a:t> cation C structure</a:t>
            </a:r>
            <a:endParaRPr lang="en-US" b="1" dirty="0">
              <a:solidFill>
                <a:srgbClr val="FF0000"/>
              </a:solidFill>
            </a:endParaRPr>
          </a:p>
        </p:txBody>
      </p:sp>
      <p:sp>
        <p:nvSpPr>
          <p:cNvPr id="8" name="Rectangle 7"/>
          <p:cNvSpPr/>
          <p:nvPr/>
        </p:nvSpPr>
        <p:spPr>
          <a:xfrm>
            <a:off x="77469" y="5196306"/>
            <a:ext cx="3526968" cy="1200329"/>
          </a:xfrm>
          <a:prstGeom prst="rect">
            <a:avLst/>
          </a:prstGeom>
        </p:spPr>
        <p:txBody>
          <a:bodyPr wrap="square">
            <a:spAutoFit/>
          </a:bodyPr>
          <a:lstStyle/>
          <a:p>
            <a:pPr algn="just"/>
            <a:r>
              <a:rPr lang="en-US" sz="2400" kern="100" dirty="0">
                <a:latin typeface="Times New Roman" panose="02020603050405020304" pitchFamily="18" charset="0"/>
                <a:ea typeface="MS Mincho" panose="02020609040205080304" pitchFamily="49" charset="-128"/>
              </a:rPr>
              <a:t>Performing </a:t>
            </a:r>
            <a:r>
              <a:rPr lang="en-US" sz="2400" kern="100" dirty="0" smtClean="0">
                <a:latin typeface="Times New Roman" panose="02020603050405020304" pitchFamily="18" charset="0"/>
                <a:ea typeface="MS Mincho" panose="02020609040205080304" pitchFamily="49" charset="-128"/>
              </a:rPr>
              <a:t>the calculation </a:t>
            </a:r>
            <a:r>
              <a:rPr lang="en-US" sz="2400" kern="100" dirty="0">
                <a:latin typeface="Times New Roman" panose="02020603050405020304" pitchFamily="18" charset="0"/>
                <a:ea typeface="MS Mincho" panose="02020609040205080304" pitchFamily="49" charset="-128"/>
              </a:rPr>
              <a:t>between monomer (</a:t>
            </a:r>
            <a:r>
              <a:rPr lang="en-US" sz="2400" kern="100" dirty="0" err="1">
                <a:latin typeface="Times New Roman" panose="02020603050405020304" pitchFamily="18" charset="0"/>
                <a:ea typeface="MS Mincho" panose="02020609040205080304" pitchFamily="49" charset="-128"/>
              </a:rPr>
              <a:t>ethene</a:t>
            </a:r>
            <a:r>
              <a:rPr lang="en-US" sz="2400" kern="100" dirty="0">
                <a:latin typeface="Times New Roman" panose="02020603050405020304" pitchFamily="18" charset="0"/>
                <a:ea typeface="MS Mincho" panose="02020609040205080304" pitchFamily="49" charset="-128"/>
              </a:rPr>
              <a:t>) and </a:t>
            </a:r>
            <a:r>
              <a:rPr lang="en-US" sz="2400" kern="100" dirty="0" smtClean="0">
                <a:latin typeface="Times New Roman" panose="02020603050405020304" pitchFamily="18" charset="0"/>
                <a:ea typeface="MS Mincho" panose="02020609040205080304" pitchFamily="49" charset="-128"/>
              </a:rPr>
              <a:t>ion-pair.</a:t>
            </a:r>
            <a:endParaRPr lang="en-US" sz="2400" dirty="0"/>
          </a:p>
        </p:txBody>
      </p:sp>
      <p:sp>
        <p:nvSpPr>
          <p:cNvPr id="9" name="スライド番号プレースホルダー 2"/>
          <p:cNvSpPr>
            <a:spLocks noGrp="1"/>
          </p:cNvSpPr>
          <p:nvPr>
            <p:ph type="sldNum" sz="quarter" idx="12"/>
          </p:nvPr>
        </p:nvSpPr>
        <p:spPr>
          <a:xfrm>
            <a:off x="7092000" y="6611700"/>
            <a:ext cx="2057400" cy="365125"/>
          </a:xfrm>
        </p:spPr>
        <p:txBody>
          <a:bodyPr/>
          <a:lstStyle/>
          <a:p>
            <a:r>
              <a:rPr lang="en-GB" dirty="0" smtClean="0"/>
              <a:t>21</a:t>
            </a:r>
            <a:endParaRPr lang="en-GB" dirty="0"/>
          </a:p>
        </p:txBody>
      </p:sp>
      <p:grpSp>
        <p:nvGrpSpPr>
          <p:cNvPr id="17" name="Group 16"/>
          <p:cNvGrpSpPr/>
          <p:nvPr/>
        </p:nvGrpSpPr>
        <p:grpSpPr>
          <a:xfrm>
            <a:off x="7582998" y="-31899"/>
            <a:ext cx="738608" cy="1227055"/>
            <a:chOff x="6615435" y="-59516"/>
            <a:chExt cx="738608" cy="1227055"/>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72063" b="14593"/>
            <a:stretch/>
          </p:blipFill>
          <p:spPr bwMode="auto">
            <a:xfrm>
              <a:off x="6645349" y="-59516"/>
              <a:ext cx="708694" cy="1227055"/>
            </a:xfrm>
            <a:prstGeom prst="rect">
              <a:avLst/>
            </a:prstGeom>
            <a:noFill/>
            <a:ln>
              <a:noFill/>
            </a:ln>
          </p:spPr>
        </p:pic>
        <p:graphicFrame>
          <p:nvGraphicFramePr>
            <p:cNvPr id="15" name="Object 14"/>
            <p:cNvGraphicFramePr>
              <a:graphicFrameLocks noChangeAspect="1"/>
            </p:cNvGraphicFramePr>
            <p:nvPr>
              <p:extLst>
                <p:ext uri="{D42A27DB-BD31-4B8C-83A1-F6EECF244321}">
                  <p14:modId xmlns:p14="http://schemas.microsoft.com/office/powerpoint/2010/main" val="3932298731"/>
                </p:ext>
              </p:extLst>
            </p:nvPr>
          </p:nvGraphicFramePr>
          <p:xfrm>
            <a:off x="6615435" y="23527"/>
            <a:ext cx="304434" cy="291749"/>
          </p:xfrm>
          <a:graphic>
            <a:graphicData uri="http://schemas.openxmlformats.org/presentationml/2006/ole">
              <mc:AlternateContent xmlns:mc="http://schemas.openxmlformats.org/markup-compatibility/2006">
                <mc:Choice xmlns:v="urn:schemas-microsoft-com:vml" Requires="v">
                  <p:oleObj spid="_x0000_s26640" name="CS ChemDraw Drawing" r:id="rId6" imgW="555663" imgH="537570" progId="ChemDraw.Document.6.0">
                    <p:embed/>
                  </p:oleObj>
                </mc:Choice>
                <mc:Fallback>
                  <p:oleObj name="CS ChemDraw Drawing" r:id="rId6" imgW="555663" imgH="537570" progId="ChemDraw.Document.6.0">
                    <p:embed/>
                    <p:pic>
                      <p:nvPicPr>
                        <p:cNvPr id="0" name=""/>
                        <p:cNvPicPr/>
                        <p:nvPr/>
                      </p:nvPicPr>
                      <p:blipFill>
                        <a:blip r:embed="rId7"/>
                        <a:stretch>
                          <a:fillRect/>
                        </a:stretch>
                      </p:blipFill>
                      <p:spPr>
                        <a:xfrm>
                          <a:off x="6615435" y="23527"/>
                          <a:ext cx="304434" cy="291749"/>
                        </a:xfrm>
                        <a:prstGeom prst="rect">
                          <a:avLst/>
                        </a:prstGeom>
                      </p:spPr>
                    </p:pic>
                  </p:oleObj>
                </mc:Fallback>
              </mc:AlternateContent>
            </a:graphicData>
          </a:graphic>
        </p:graphicFrame>
      </p:grpSp>
    </p:spTree>
    <p:extLst>
      <p:ext uri="{BB962C8B-B14F-4D97-AF65-F5344CB8AC3E}">
        <p14:creationId xmlns:p14="http://schemas.microsoft.com/office/powerpoint/2010/main" val="34108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573"/>
          <a:stretch/>
        </p:blipFill>
        <p:spPr bwMode="auto">
          <a:xfrm>
            <a:off x="2313543" y="1623319"/>
            <a:ext cx="4508091" cy="2739689"/>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stretch>
            <a:fillRect/>
          </a:stretch>
        </p:blipFill>
        <p:spPr>
          <a:xfrm>
            <a:off x="2155176" y="1687117"/>
            <a:ext cx="4817046" cy="2791848"/>
          </a:xfrm>
          <a:prstGeom prst="rect">
            <a:avLst/>
          </a:prstGeom>
        </p:spPr>
      </p:pic>
      <p:sp>
        <p:nvSpPr>
          <p:cNvPr id="4" name="Content Placeholder 2"/>
          <p:cNvSpPr txBox="1">
            <a:spLocks/>
          </p:cNvSpPr>
          <p:nvPr/>
        </p:nvSpPr>
        <p:spPr>
          <a:xfrm>
            <a:off x="4766799" y="3313613"/>
            <a:ext cx="3303340" cy="3629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00B050"/>
                </a:solidFill>
                <a:effectLst>
                  <a:outerShdw blurRad="38100" dist="38100" dir="2700000" algn="tl">
                    <a:srgbClr val="000000">
                      <a:alpha val="43137"/>
                    </a:srgbClr>
                  </a:outerShdw>
                </a:effectLst>
                <a:latin typeface="Agency FB" pitchFamily="34" charset="0"/>
              </a:rPr>
              <a:t>Thank You</a:t>
            </a:r>
            <a:endParaRPr lang="en-GB" sz="3600" b="1" dirty="0">
              <a:solidFill>
                <a:srgbClr val="00B050"/>
              </a:solidFill>
              <a:effectLst>
                <a:outerShdw blurRad="38100" dist="38100" dir="2700000" algn="tl">
                  <a:srgbClr val="000000">
                    <a:alpha val="43137"/>
                  </a:srgbClr>
                </a:outerShdw>
              </a:effectLst>
              <a:latin typeface="Agency FB" pitchFamily="34" charset="0"/>
            </a:endParaRPr>
          </a:p>
        </p:txBody>
      </p:sp>
    </p:spTree>
    <p:extLst>
      <p:ext uri="{BB962C8B-B14F-4D97-AF65-F5344CB8AC3E}">
        <p14:creationId xmlns:p14="http://schemas.microsoft.com/office/powerpoint/2010/main" val="19293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type="lt">
                                    <p:tmAbs val="0"/>
                                  </p:iterate>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32" presetClass="emph" presetSubtype="0" fill="hold" grpId="0" nodeType="withEffect">
                                  <p:stCondLst>
                                    <p:cond delay="0"/>
                                  </p:stCondLst>
                                  <p:iterate type="lt">
                                    <p:tmPct val="0"/>
                                  </p:iterate>
                                  <p:childTnLst>
                                    <p:animRot by="120000">
                                      <p:cBhvr>
                                        <p:cTn id="20" dur="100" fill="hold">
                                          <p:stCondLst>
                                            <p:cond delay="0"/>
                                          </p:stCondLst>
                                        </p:cTn>
                                        <p:tgtEl>
                                          <p:spTgt spid="4">
                                            <p:txEl>
                                              <p:pRg st="0" end="0"/>
                                            </p:txEl>
                                          </p:spTgt>
                                        </p:tgtEl>
                                        <p:attrNameLst>
                                          <p:attrName>r</p:attrName>
                                        </p:attrNameLst>
                                      </p:cBhvr>
                                    </p:animRot>
                                    <p:animRot by="-240000">
                                      <p:cBhvr>
                                        <p:cTn id="21" dur="200" fill="hold">
                                          <p:stCondLst>
                                            <p:cond delay="200"/>
                                          </p:stCondLst>
                                        </p:cTn>
                                        <p:tgtEl>
                                          <p:spTgt spid="4">
                                            <p:txEl>
                                              <p:pRg st="0" end="0"/>
                                            </p:txEl>
                                          </p:spTgt>
                                        </p:tgtEl>
                                        <p:attrNameLst>
                                          <p:attrName>r</p:attrName>
                                        </p:attrNameLst>
                                      </p:cBhvr>
                                    </p:animRot>
                                    <p:animRot by="240000">
                                      <p:cBhvr>
                                        <p:cTn id="22" dur="200" fill="hold">
                                          <p:stCondLst>
                                            <p:cond delay="400"/>
                                          </p:stCondLst>
                                        </p:cTn>
                                        <p:tgtEl>
                                          <p:spTgt spid="4">
                                            <p:txEl>
                                              <p:pRg st="0" end="0"/>
                                            </p:txEl>
                                          </p:spTgt>
                                        </p:tgtEl>
                                        <p:attrNameLst>
                                          <p:attrName>r</p:attrName>
                                        </p:attrNameLst>
                                      </p:cBhvr>
                                    </p:animRot>
                                    <p:animRot by="-240000">
                                      <p:cBhvr>
                                        <p:cTn id="23" dur="200" fill="hold">
                                          <p:stCondLst>
                                            <p:cond delay="600"/>
                                          </p:stCondLst>
                                        </p:cTn>
                                        <p:tgtEl>
                                          <p:spTgt spid="4">
                                            <p:txEl>
                                              <p:pRg st="0" end="0"/>
                                            </p:txEl>
                                          </p:spTgt>
                                        </p:tgtEl>
                                        <p:attrNameLst>
                                          <p:attrName>r</p:attrName>
                                        </p:attrNameLst>
                                      </p:cBhvr>
                                    </p:animRot>
                                    <p:animRot by="120000">
                                      <p:cBhvr>
                                        <p:cTn id="24" dur="200" fill="hold">
                                          <p:stCondLst>
                                            <p:cond delay="800"/>
                                          </p:stCondLst>
                                        </p:cTn>
                                        <p:tgtEl>
                                          <p:spTgt spid="4">
                                            <p:txEl>
                                              <p:pRg st="0" end="0"/>
                                            </p:txEl>
                                          </p:spTgt>
                                        </p:tgtEl>
                                        <p:attrNameLst>
                                          <p:attrName>r</p:attrName>
                                        </p:attrNameLst>
                                      </p:cBhvr>
                                    </p:animRot>
                                  </p:childTnLst>
                                </p:cTn>
                              </p:par>
                            </p:childTnLst>
                          </p:cTn>
                        </p:par>
                        <p:par>
                          <p:cTn id="25" fill="hold">
                            <p:stCondLst>
                              <p:cond delay="1000"/>
                            </p:stCondLst>
                            <p:childTnLst>
                              <p:par>
                                <p:cTn id="26" presetID="28" presetClass="emph" presetSubtype="0" fill="hold" grpId="1" nodeType="afterEffect">
                                  <p:stCondLst>
                                    <p:cond delay="0"/>
                                  </p:stCondLst>
                                  <p:iterate type="lt">
                                    <p:tmPct val="10000"/>
                                  </p:iterate>
                                  <p:childTnLst>
                                    <p:animClr clrSpc="rgb" dir="cw">
                                      <p:cBhvr override="childStyle">
                                        <p:cTn id="27" dur="500" fill="hold"/>
                                        <p:tgtEl>
                                          <p:spTgt spid="4">
                                            <p:txEl>
                                              <p:pRg st="0" end="0"/>
                                            </p:txEl>
                                          </p:spTgt>
                                        </p:tgtEl>
                                        <p:attrNameLst>
                                          <p:attrName>style.color</p:attrName>
                                        </p:attrNameLst>
                                      </p:cBhvr>
                                      <p:to>
                                        <a:schemeClr val="accent2"/>
                                      </p:to>
                                    </p:animClr>
                                    <p:animClr clrSpc="rgb" dir="cw">
                                      <p:cBhvr>
                                        <p:cTn id="28" dur="500" fill="hold"/>
                                        <p:tgtEl>
                                          <p:spTgt spid="4">
                                            <p:txEl>
                                              <p:pRg st="0" end="0"/>
                                            </p:txEl>
                                          </p:spTgt>
                                        </p:tgtEl>
                                        <p:attrNameLst>
                                          <p:attrName>fillcolor</p:attrName>
                                        </p:attrNameLst>
                                      </p:cBhvr>
                                      <p:to>
                                        <a:schemeClr val="accent2"/>
                                      </p:to>
                                    </p:animClr>
                                    <p:set>
                                      <p:cBhvr>
                                        <p:cTn id="29" dur="500" fill="hold"/>
                                        <p:tgtEl>
                                          <p:spTgt spid="4">
                                            <p:txEl>
                                              <p:pRg st="0" end="0"/>
                                            </p:txEl>
                                          </p:spTgt>
                                        </p:tgtEl>
                                        <p:attrNameLst>
                                          <p:attrName>fill.type</p:attrName>
                                        </p:attrNameLst>
                                      </p:cBhvr>
                                      <p:to>
                                        <p:strVal val="solid"/>
                                      </p:to>
                                    </p:set>
                                    <p:anim to="1.5" calcmode="lin" valueType="num">
                                      <p:cBhvr override="childStyle">
                                        <p:cTn id="30" dur="500" fill="hold"/>
                                        <p:tgtEl>
                                          <p:spTgt spid="4">
                                            <p:txEl>
                                              <p:pRg st="0" end="0"/>
                                            </p:txEl>
                                          </p:spTgt>
                                        </p:tgtEl>
                                        <p:attrNameLst>
                                          <p:attrName>style.fontSize</p:attrName>
                                        </p:attrNameLst>
                                      </p:cBhvr>
                                    </p:anim>
                                  </p:childTnLst>
                                </p:cTn>
                              </p:par>
                            </p:childTnLst>
                          </p:cTn>
                        </p:par>
                        <p:par>
                          <p:cTn id="31" fill="hold">
                            <p:stCondLst>
                              <p:cond delay="1850"/>
                            </p:stCondLst>
                            <p:childTnLst>
                              <p:par>
                                <p:cTn id="32" presetID="32" presetClass="emph" presetSubtype="0" fill="hold" grpId="2" nodeType="afterEffect">
                                  <p:stCondLst>
                                    <p:cond delay="0"/>
                                  </p:stCondLst>
                                  <p:iterate type="lt">
                                    <p:tmPct val="0"/>
                                  </p:iterate>
                                  <p:childTnLst>
                                    <p:animRot by="120000">
                                      <p:cBhvr>
                                        <p:cTn id="33" dur="100" fill="hold">
                                          <p:stCondLst>
                                            <p:cond delay="0"/>
                                          </p:stCondLst>
                                        </p:cTn>
                                        <p:tgtEl>
                                          <p:spTgt spid="4">
                                            <p:txEl>
                                              <p:pRg st="0" end="0"/>
                                            </p:txEl>
                                          </p:spTgt>
                                        </p:tgtEl>
                                        <p:attrNameLst>
                                          <p:attrName>r</p:attrName>
                                        </p:attrNameLst>
                                      </p:cBhvr>
                                    </p:animRot>
                                    <p:animRot by="-240000">
                                      <p:cBhvr>
                                        <p:cTn id="34" dur="200" fill="hold">
                                          <p:stCondLst>
                                            <p:cond delay="200"/>
                                          </p:stCondLst>
                                        </p:cTn>
                                        <p:tgtEl>
                                          <p:spTgt spid="4">
                                            <p:txEl>
                                              <p:pRg st="0" end="0"/>
                                            </p:txEl>
                                          </p:spTgt>
                                        </p:tgtEl>
                                        <p:attrNameLst>
                                          <p:attrName>r</p:attrName>
                                        </p:attrNameLst>
                                      </p:cBhvr>
                                    </p:animRot>
                                    <p:animRot by="240000">
                                      <p:cBhvr>
                                        <p:cTn id="35" dur="200" fill="hold">
                                          <p:stCondLst>
                                            <p:cond delay="400"/>
                                          </p:stCondLst>
                                        </p:cTn>
                                        <p:tgtEl>
                                          <p:spTgt spid="4">
                                            <p:txEl>
                                              <p:pRg st="0" end="0"/>
                                            </p:txEl>
                                          </p:spTgt>
                                        </p:tgtEl>
                                        <p:attrNameLst>
                                          <p:attrName>r</p:attrName>
                                        </p:attrNameLst>
                                      </p:cBhvr>
                                    </p:animRot>
                                    <p:animRot by="-240000">
                                      <p:cBhvr>
                                        <p:cTn id="36" dur="200" fill="hold">
                                          <p:stCondLst>
                                            <p:cond delay="600"/>
                                          </p:stCondLst>
                                        </p:cTn>
                                        <p:tgtEl>
                                          <p:spTgt spid="4">
                                            <p:txEl>
                                              <p:pRg st="0" end="0"/>
                                            </p:txEl>
                                          </p:spTgt>
                                        </p:tgtEl>
                                        <p:attrNameLst>
                                          <p:attrName>r</p:attrName>
                                        </p:attrNameLst>
                                      </p:cBhvr>
                                    </p:animRot>
                                    <p:animRot by="120000">
                                      <p:cBhvr>
                                        <p:cTn id="37"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4" grpId="2" build="p"/>
      <p:bldP spid="4" grpId="3"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309119"/>
            <a:ext cx="9080209" cy="2196081"/>
            <a:chOff x="0" y="3816011"/>
            <a:chExt cx="9080209" cy="2196081"/>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9841" r="56684" b="4526"/>
            <a:stretch/>
          </p:blipFill>
          <p:spPr bwMode="auto">
            <a:xfrm>
              <a:off x="3312249" y="4201128"/>
              <a:ext cx="2574496" cy="1476659"/>
            </a:xfrm>
            <a:prstGeom prst="rect">
              <a:avLst/>
            </a:prstGeom>
            <a:noFill/>
            <a:ln>
              <a:noFill/>
            </a:ln>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4632" t="35012" b="34331"/>
            <a:stretch/>
          </p:blipFill>
          <p:spPr bwMode="auto">
            <a:xfrm>
              <a:off x="0" y="3816011"/>
              <a:ext cx="2696473" cy="1766083"/>
            </a:xfrm>
            <a:prstGeom prst="rect">
              <a:avLst/>
            </a:prstGeom>
            <a:noFill/>
            <a:ln>
              <a:noFill/>
            </a:ln>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517" t="71057" r="4704" b="3473"/>
            <a:stretch/>
          </p:blipFill>
          <p:spPr bwMode="auto">
            <a:xfrm>
              <a:off x="6953697" y="4263657"/>
              <a:ext cx="2126512" cy="1467294"/>
            </a:xfrm>
            <a:prstGeom prst="rect">
              <a:avLst/>
            </a:prstGeom>
            <a:noFill/>
            <a:ln>
              <a:noFill/>
            </a:ln>
          </p:spPr>
        </p:pic>
        <p:sp>
          <p:nvSpPr>
            <p:cNvPr id="6" name="Rectangle 5"/>
            <p:cNvSpPr/>
            <p:nvPr/>
          </p:nvSpPr>
          <p:spPr>
            <a:xfrm>
              <a:off x="995354" y="5642760"/>
              <a:ext cx="64633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xiii</a:t>
              </a:r>
              <a:r>
                <a:rPr lang="en-US" dirty="0" smtClean="0">
                  <a:latin typeface="Times New Roman" panose="02020603050405020304" pitchFamily="18" charset="0"/>
                  <a:cs typeface="Times New Roman" panose="02020603050405020304" pitchFamily="18" charset="0"/>
                </a:rPr>
                <a:t>)</a:t>
              </a:r>
              <a:endParaRPr lang="en-US" dirty="0"/>
            </a:p>
          </p:txBody>
        </p:sp>
        <p:sp>
          <p:nvSpPr>
            <p:cNvPr id="7" name="Rectangle 6"/>
            <p:cNvSpPr/>
            <p:nvPr/>
          </p:nvSpPr>
          <p:spPr>
            <a:xfrm>
              <a:off x="4262944" y="5621720"/>
              <a:ext cx="633507"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xiv</a:t>
              </a:r>
              <a:r>
                <a:rPr lang="en-US" dirty="0" smtClean="0">
                  <a:latin typeface="Times New Roman" panose="02020603050405020304" pitchFamily="18" charset="0"/>
                  <a:cs typeface="Times New Roman" panose="02020603050405020304" pitchFamily="18" charset="0"/>
                </a:rPr>
                <a:t>)</a:t>
              </a:r>
              <a:endParaRPr lang="en-US" dirty="0"/>
            </a:p>
          </p:txBody>
        </p:sp>
        <p:sp>
          <p:nvSpPr>
            <p:cNvPr id="8" name="Rectangle 7"/>
            <p:cNvSpPr/>
            <p:nvPr/>
          </p:nvSpPr>
          <p:spPr>
            <a:xfrm>
              <a:off x="7745363" y="5598695"/>
              <a:ext cx="569387" cy="369332"/>
            </a:xfrm>
            <a:prstGeom prst="rect">
              <a:avLst/>
            </a:prstGeom>
            <a:solidFill>
              <a:schemeClr val="bg1"/>
            </a:solidFill>
          </p:spPr>
          <p:txBody>
            <a:bodyPr wrap="none">
              <a:spAutoFit/>
            </a:bodyPr>
            <a:lstStyle/>
            <a:p>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xv</a:t>
              </a:r>
              <a:r>
                <a:rPr lang="en-US" dirty="0" smtClean="0">
                  <a:latin typeface="Times New Roman" panose="02020603050405020304" pitchFamily="18" charset="0"/>
                  <a:cs typeface="Times New Roman" panose="02020603050405020304" pitchFamily="18" charset="0"/>
                </a:rPr>
                <a:t>)</a:t>
              </a:r>
              <a:endParaRPr lang="en-US" dirty="0"/>
            </a:p>
          </p:txBody>
        </p:sp>
      </p:grpSp>
    </p:spTree>
    <p:extLst>
      <p:ext uri="{BB962C8B-B14F-4D97-AF65-F5344CB8AC3E}">
        <p14:creationId xmlns:p14="http://schemas.microsoft.com/office/powerpoint/2010/main" val="2252988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1"/>
          <p:cNvSpPr>
            <a:spLocks noChangeArrowheads="1"/>
          </p:cNvSpPr>
          <p:nvPr/>
        </p:nvSpPr>
        <p:spPr bwMode="auto">
          <a:xfrm>
            <a:off x="2" y="-80709"/>
            <a:ext cx="7719647" cy="685800"/>
          </a:xfrm>
          <a:prstGeom prst="rect">
            <a:avLst/>
          </a:prstGeom>
          <a:noFill/>
          <a:ln w="9525">
            <a:noFill/>
            <a:miter lim="800000"/>
            <a:headEnd/>
            <a:tailEnd/>
          </a:ln>
        </p:spPr>
        <p:txBody>
          <a:bodyPr anchor="ctr"/>
          <a:lstStyle/>
          <a:p>
            <a:pPr>
              <a:defRPr/>
            </a:pPr>
            <a:r>
              <a:rPr lang="en-US" altLang="en-US" sz="3600" b="1" dirty="0">
                <a:solidFill>
                  <a:srgbClr val="7030A0"/>
                </a:solidFill>
                <a:effectLst>
                  <a:outerShdw blurRad="38100" dist="38100" dir="2700000" algn="tl">
                    <a:srgbClr val="000000">
                      <a:alpha val="43137"/>
                    </a:srgbClr>
                  </a:outerShdw>
                </a:effectLst>
                <a:latin typeface="Agency FB" pitchFamily="34" charset="0"/>
              </a:rPr>
              <a:t>Chain Shuttling Polymerization (CSP)</a:t>
            </a:r>
            <a:r>
              <a:rPr lang="en-US" altLang="en-US" sz="3600" b="1" baseline="30000" dirty="0">
                <a:solidFill>
                  <a:srgbClr val="7030A0"/>
                </a:solidFill>
                <a:effectLst>
                  <a:outerShdw blurRad="38100" dist="38100" dir="2700000" algn="tl">
                    <a:srgbClr val="000000">
                      <a:alpha val="43137"/>
                    </a:srgbClr>
                  </a:outerShdw>
                </a:effectLst>
                <a:latin typeface="Agency FB" pitchFamily="34" charset="0"/>
              </a:rPr>
              <a:t>[1]</a:t>
            </a:r>
          </a:p>
        </p:txBody>
      </p:sp>
      <p:sp>
        <p:nvSpPr>
          <p:cNvPr id="37" name="Rectangle 36"/>
          <p:cNvSpPr/>
          <p:nvPr/>
        </p:nvSpPr>
        <p:spPr>
          <a:xfrm>
            <a:off x="1" y="-71998"/>
            <a:ext cx="3143795" cy="646331"/>
          </a:xfrm>
          <a:prstGeom prst="rect">
            <a:avLst/>
          </a:prstGeom>
        </p:spPr>
        <p:txBody>
          <a:bodyPr wrap="square">
            <a:spAutoFit/>
          </a:bodyPr>
          <a:lstStyle/>
          <a:p>
            <a:r>
              <a:rPr lang="en-US" sz="3600" b="1" dirty="0" err="1">
                <a:solidFill>
                  <a:srgbClr val="7030A0"/>
                </a:solidFill>
                <a:effectLst>
                  <a:outerShdw blurRad="38100" dist="38100" dir="2700000" algn="tl">
                    <a:srgbClr val="000000">
                      <a:alpha val="43137"/>
                    </a:srgbClr>
                  </a:outerShdw>
                </a:effectLst>
                <a:latin typeface="Agency FB" pitchFamily="34" charset="0"/>
              </a:rPr>
              <a:t>Zr</a:t>
            </a:r>
            <a:r>
              <a:rPr lang="en-US" sz="3600" b="1" dirty="0">
                <a:solidFill>
                  <a:srgbClr val="7030A0"/>
                </a:solidFill>
                <a:effectLst>
                  <a:outerShdw blurRad="38100" dist="38100" dir="2700000" algn="tl">
                    <a:srgbClr val="000000">
                      <a:alpha val="43137"/>
                    </a:srgbClr>
                  </a:outerShdw>
                </a:effectLst>
                <a:latin typeface="Agency FB" pitchFamily="34" charset="0"/>
              </a:rPr>
              <a:t>-FI Catalyst</a:t>
            </a:r>
            <a:endParaRPr lang="en-US" sz="3600" b="1" dirty="0">
              <a:effectLst>
                <a:outerShdw blurRad="38100" dist="38100" dir="2700000" algn="tl">
                  <a:srgbClr val="000000">
                    <a:alpha val="43137"/>
                  </a:srgbClr>
                </a:outerShdw>
              </a:effectLst>
              <a:latin typeface="Agency FB" pitchFamily="34" charset="0"/>
            </a:endParaRPr>
          </a:p>
        </p:txBody>
      </p:sp>
      <p:sp>
        <p:nvSpPr>
          <p:cNvPr id="33" name="Rectangle 32"/>
          <p:cNvSpPr/>
          <p:nvPr/>
        </p:nvSpPr>
        <p:spPr>
          <a:xfrm>
            <a:off x="6227070" y="4336405"/>
            <a:ext cx="2952207" cy="1200329"/>
          </a:xfrm>
          <a:prstGeom prst="rect">
            <a:avLst/>
          </a:prstGeom>
        </p:spPr>
        <p:txBody>
          <a:bodyPr wrap="square">
            <a:spAutoFit/>
          </a:bodyPr>
          <a:lstStyle/>
          <a:p>
            <a:pPr algn="just"/>
            <a:r>
              <a:rPr lang="en-US" dirty="0">
                <a:solidFill>
                  <a:schemeClr val="accent1"/>
                </a:solidFill>
                <a:latin typeface="Times New Roman" panose="02020603050405020304" pitchFamily="18" charset="0"/>
                <a:cs typeface="Times New Roman" panose="02020603050405020304" pitchFamily="18" charset="0"/>
              </a:rPr>
              <a:t>Hard</a:t>
            </a:r>
            <a:r>
              <a:rPr lang="en-US" dirty="0">
                <a:solidFill>
                  <a:srgbClr val="292526"/>
                </a:solidFill>
                <a:latin typeface="Times New Roman" panose="02020603050405020304" pitchFamily="18" charset="0"/>
                <a:cs typeface="Times New Roman" panose="02020603050405020304" pitchFamily="18" charset="0"/>
              </a:rPr>
              <a:t>: </a:t>
            </a:r>
            <a:r>
              <a:rPr lang="en-US" dirty="0" err="1">
                <a:solidFill>
                  <a:srgbClr val="292526"/>
                </a:solidFill>
                <a:latin typeface="Times New Roman" panose="02020603050405020304" pitchFamily="18" charset="0"/>
                <a:cs typeface="Times New Roman" panose="02020603050405020304" pitchFamily="18" charset="0"/>
              </a:rPr>
              <a:t>Semicrystalline</a:t>
            </a:r>
            <a:r>
              <a:rPr lang="en-US" dirty="0">
                <a:solidFill>
                  <a:srgbClr val="292526"/>
                </a:solidFill>
                <a:latin typeface="Times New Roman" panose="02020603050405020304" pitchFamily="18" charset="0"/>
                <a:cs typeface="Times New Roman" panose="02020603050405020304" pitchFamily="18" charset="0"/>
              </a:rPr>
              <a:t> or high glass transition temperature</a:t>
            </a:r>
          </a:p>
          <a:p>
            <a:pPr algn="just"/>
            <a:r>
              <a:rPr lang="en-US" dirty="0">
                <a:solidFill>
                  <a:srgbClr val="FF00FF"/>
                </a:solidFill>
                <a:latin typeface="Times New Roman" panose="02020603050405020304" pitchFamily="18" charset="0"/>
                <a:cs typeface="Times New Roman" panose="02020603050405020304" pitchFamily="18" charset="0"/>
              </a:rPr>
              <a:t>Soft</a:t>
            </a:r>
            <a:r>
              <a:rPr lang="en-US" dirty="0">
                <a:solidFill>
                  <a:srgbClr val="292526"/>
                </a:solidFill>
                <a:latin typeface="Times New Roman" panose="02020603050405020304" pitchFamily="18" charset="0"/>
                <a:cs typeface="Times New Roman" panose="02020603050405020304" pitchFamily="18" charset="0"/>
              </a:rPr>
              <a:t>: Amorphous and low glass transition temperature</a:t>
            </a:r>
            <a:endParaRPr lang="en-US"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2886079" y="4734148"/>
          <a:ext cx="1679575" cy="1169987"/>
        </p:xfrm>
        <a:graphic>
          <a:graphicData uri="http://schemas.openxmlformats.org/presentationml/2006/ole">
            <mc:AlternateContent xmlns:mc="http://schemas.openxmlformats.org/markup-compatibility/2006">
              <mc:Choice xmlns:v="urn:schemas-microsoft-com:vml" Requires="v">
                <p:oleObj spid="_x0000_s2251" name="CS ChemDraw Drawing" r:id="rId4" imgW="1845008" imgH="1284390" progId="ChemDraw.Document.6.0">
                  <p:embed/>
                </p:oleObj>
              </mc:Choice>
              <mc:Fallback>
                <p:oleObj name="CS ChemDraw Drawing" r:id="rId4" imgW="1845008" imgH="1284390" progId="ChemDraw.Document.6.0">
                  <p:embed/>
                  <p:pic>
                    <p:nvPicPr>
                      <p:cNvPr id="0" name=""/>
                      <p:cNvPicPr/>
                      <p:nvPr/>
                    </p:nvPicPr>
                    <p:blipFill>
                      <a:blip r:embed="rId5"/>
                      <a:stretch>
                        <a:fillRect/>
                      </a:stretch>
                    </p:blipFill>
                    <p:spPr>
                      <a:xfrm>
                        <a:off x="2886079" y="4734148"/>
                        <a:ext cx="1679575" cy="1169987"/>
                      </a:xfrm>
                      <a:prstGeom prst="rect">
                        <a:avLst/>
                      </a:prstGeom>
                    </p:spPr>
                  </p:pic>
                </p:oleObj>
              </mc:Fallback>
            </mc:AlternateContent>
          </a:graphicData>
        </a:graphic>
      </p:graphicFrame>
      <p:grpSp>
        <p:nvGrpSpPr>
          <p:cNvPr id="14" name="Group 13"/>
          <p:cNvGrpSpPr/>
          <p:nvPr/>
        </p:nvGrpSpPr>
        <p:grpSpPr>
          <a:xfrm>
            <a:off x="36836" y="4403038"/>
            <a:ext cx="2647417" cy="1819403"/>
            <a:chOff x="36833" y="4403036"/>
            <a:chExt cx="2647416" cy="1819403"/>
          </a:xfrm>
        </p:grpSpPr>
        <p:graphicFrame>
          <p:nvGraphicFramePr>
            <p:cNvPr id="4" name="Object 3"/>
            <p:cNvGraphicFramePr>
              <a:graphicFrameLocks noChangeAspect="1"/>
            </p:cNvGraphicFramePr>
            <p:nvPr>
              <p:extLst/>
            </p:nvPr>
          </p:nvGraphicFramePr>
          <p:xfrm>
            <a:off x="36833" y="4403036"/>
            <a:ext cx="2096767" cy="1758271"/>
          </p:xfrm>
          <a:graphic>
            <a:graphicData uri="http://schemas.openxmlformats.org/presentationml/2006/ole">
              <mc:AlternateContent xmlns:mc="http://schemas.openxmlformats.org/markup-compatibility/2006">
                <mc:Choice xmlns:v="urn:schemas-microsoft-com:vml" Requires="v">
                  <p:oleObj spid="_x0000_s2252" name="CS ChemDraw Drawing" r:id="rId6" imgW="2890693" imgH="2424330" progId="ChemDraw.Document.6.0">
                    <p:embed/>
                  </p:oleObj>
                </mc:Choice>
                <mc:Fallback>
                  <p:oleObj name="CS ChemDraw Drawing" r:id="rId6" imgW="2890693" imgH="2424330" progId="ChemDraw.Document.6.0">
                    <p:embed/>
                    <p:pic>
                      <p:nvPicPr>
                        <p:cNvPr id="0" name=""/>
                        <p:cNvPicPr/>
                        <p:nvPr/>
                      </p:nvPicPr>
                      <p:blipFill>
                        <a:blip r:embed="rId7"/>
                        <a:stretch>
                          <a:fillRect/>
                        </a:stretch>
                      </p:blipFill>
                      <p:spPr>
                        <a:xfrm>
                          <a:off x="36833" y="4403036"/>
                          <a:ext cx="2096767" cy="1758271"/>
                        </a:xfrm>
                        <a:prstGeom prst="rect">
                          <a:avLst/>
                        </a:prstGeom>
                      </p:spPr>
                    </p:pic>
                  </p:oleObj>
                </mc:Fallback>
              </mc:AlternateContent>
            </a:graphicData>
          </a:graphic>
        </p:graphicFrame>
        <p:sp>
          <p:nvSpPr>
            <p:cNvPr id="7" name="TextBox 6"/>
            <p:cNvSpPr txBox="1"/>
            <p:nvPr/>
          </p:nvSpPr>
          <p:spPr>
            <a:xfrm>
              <a:off x="1967386" y="5922229"/>
              <a:ext cx="716863" cy="300210"/>
            </a:xfrm>
            <a:prstGeom prst="rect">
              <a:avLst/>
            </a:prstGeom>
            <a:noFill/>
          </p:spPr>
          <p:txBody>
            <a:bodyPr wrap="none" rtlCol="0">
              <a:spAutoFit/>
            </a:bodyPr>
            <a:lstStyle/>
            <a:p>
              <a:r>
                <a:rPr lang="en-US" sz="1351" b="1" dirty="0"/>
                <a:t>R</a:t>
              </a:r>
              <a:r>
                <a:rPr lang="en-US" sz="1351" b="1" baseline="30000" dirty="0"/>
                <a:t>1</a:t>
              </a:r>
              <a:r>
                <a:rPr lang="en-US" sz="1351" b="1" dirty="0"/>
                <a:t>= </a:t>
              </a:r>
              <a:r>
                <a:rPr lang="en-US" sz="1351" b="1" dirty="0" err="1"/>
                <a:t>tBu</a:t>
              </a:r>
              <a:endParaRPr lang="en-GB" sz="1351" b="1" dirty="0"/>
            </a:p>
          </p:txBody>
        </p:sp>
      </p:grpSp>
      <p:sp>
        <p:nvSpPr>
          <p:cNvPr id="9" name="Rectangle 8"/>
          <p:cNvSpPr/>
          <p:nvPr/>
        </p:nvSpPr>
        <p:spPr>
          <a:xfrm>
            <a:off x="5061047" y="5822118"/>
            <a:ext cx="3512576" cy="646331"/>
          </a:xfrm>
          <a:prstGeom prst="rect">
            <a:avLst/>
          </a:prstGeom>
        </p:spPr>
        <p:txBody>
          <a:bodyPr wrap="square">
            <a:spAutoFit/>
          </a:bodyPr>
          <a:lstStyle/>
          <a:p>
            <a:pPr defTabSz="431989">
              <a:spcAft>
                <a:spcPts val="1200"/>
              </a:spcAft>
            </a:pPr>
            <a:r>
              <a:rPr lang="en-GB" altLang="ja-JP" b="1" dirty="0">
                <a:solidFill>
                  <a:srgbClr val="0B02BE"/>
                </a:solidFill>
                <a:latin typeface="Times New Roman" panose="02020603050405020304" pitchFamily="18" charset="0"/>
                <a:cs typeface="Times New Roman" panose="02020603050405020304" pitchFamily="18" charset="0"/>
              </a:rPr>
              <a:t>No mechanistic information on the complicated CSP process</a:t>
            </a:r>
          </a:p>
        </p:txBody>
      </p:sp>
      <p:sp>
        <p:nvSpPr>
          <p:cNvPr id="12" name="Rectangle 11"/>
          <p:cNvSpPr/>
          <p:nvPr/>
        </p:nvSpPr>
        <p:spPr>
          <a:xfrm>
            <a:off x="3" y="6588003"/>
            <a:ext cx="6425157" cy="276999"/>
          </a:xfrm>
          <a:prstGeom prst="rect">
            <a:avLst/>
          </a:prstGeom>
        </p:spPr>
        <p:txBody>
          <a:bodyPr wrap="none">
            <a:spAutoFit/>
          </a:bodyPr>
          <a:lstStyle/>
          <a:p>
            <a:r>
              <a:rPr lang="en-GB" altLang="en-US" sz="1200" dirty="0">
                <a:latin typeface="Times New Roman" panose="02020603050405020304" pitchFamily="18" charset="0"/>
                <a:ea typeface="メイリオ" panose="020B0604030504040204" pitchFamily="50" charset="-128"/>
                <a:cs typeface="Times New Roman" panose="02020603050405020304" pitchFamily="18" charset="0"/>
              </a:rPr>
              <a:t>[1] D. J. </a:t>
            </a:r>
            <a:r>
              <a:rPr lang="en-GB" altLang="en-US" sz="1200" dirty="0" err="1">
                <a:latin typeface="Times New Roman" panose="02020603050405020304" pitchFamily="18" charset="0"/>
                <a:ea typeface="メイリオ" panose="020B0604030504040204" pitchFamily="50" charset="-128"/>
                <a:cs typeface="Times New Roman" panose="02020603050405020304" pitchFamily="18" charset="0"/>
              </a:rPr>
              <a:t>Arriola</a:t>
            </a:r>
            <a:r>
              <a:rPr lang="en-GB" altLang="en-US" sz="1200" dirty="0">
                <a:latin typeface="Times New Roman" panose="02020603050405020304" pitchFamily="18" charset="0"/>
                <a:ea typeface="メイリオ" panose="020B0604030504040204" pitchFamily="50" charset="-128"/>
                <a:cs typeface="Times New Roman" panose="02020603050405020304" pitchFamily="18" charset="0"/>
              </a:rPr>
              <a:t>, E. M. Carnahan, P. D. </a:t>
            </a:r>
            <a:r>
              <a:rPr lang="en-GB" altLang="en-US" sz="1200" dirty="0" err="1">
                <a:latin typeface="Times New Roman" panose="02020603050405020304" pitchFamily="18" charset="0"/>
                <a:ea typeface="メイリオ" panose="020B0604030504040204" pitchFamily="50" charset="-128"/>
                <a:cs typeface="Times New Roman" panose="02020603050405020304" pitchFamily="18" charset="0"/>
              </a:rPr>
              <a:t>Hustad</a:t>
            </a:r>
            <a:r>
              <a:rPr lang="en-GB" altLang="en-US" sz="1200" dirty="0">
                <a:latin typeface="Times New Roman" panose="02020603050405020304" pitchFamily="18" charset="0"/>
                <a:ea typeface="メイリオ" panose="020B0604030504040204" pitchFamily="50" charset="-128"/>
                <a:cs typeface="Times New Roman" panose="02020603050405020304" pitchFamily="18" charset="0"/>
              </a:rPr>
              <a:t>, R. L. Kuhlman, T. T. Wenzel </a:t>
            </a:r>
            <a:r>
              <a:rPr lang="en-GB" altLang="en-US" sz="1200" i="1" dirty="0">
                <a:latin typeface="Times New Roman" panose="02020603050405020304" pitchFamily="18" charset="0"/>
                <a:ea typeface="メイリオ" panose="020B0604030504040204" pitchFamily="50" charset="-128"/>
                <a:cs typeface="Times New Roman" panose="02020603050405020304" pitchFamily="18" charset="0"/>
              </a:rPr>
              <a:t>Science</a:t>
            </a:r>
            <a:r>
              <a:rPr lang="en-GB" altLang="en-US" sz="1200" dirty="0">
                <a:latin typeface="Times New Roman" panose="02020603050405020304" pitchFamily="18" charset="0"/>
                <a:ea typeface="メイリオ" panose="020B0604030504040204" pitchFamily="50" charset="-128"/>
                <a:cs typeface="Times New Roman" panose="02020603050405020304" pitchFamily="18" charset="0"/>
              </a:rPr>
              <a:t> </a:t>
            </a:r>
            <a:r>
              <a:rPr lang="en-GB" altLang="en-US" sz="1200" b="1" dirty="0">
                <a:latin typeface="Times New Roman" panose="02020603050405020304" pitchFamily="18" charset="0"/>
                <a:ea typeface="メイリオ" panose="020B0604030504040204" pitchFamily="50" charset="-128"/>
                <a:cs typeface="Times New Roman" panose="02020603050405020304" pitchFamily="18" charset="0"/>
              </a:rPr>
              <a:t>2006</a:t>
            </a:r>
            <a:r>
              <a:rPr lang="en-GB" altLang="en-US" sz="1200" dirty="0">
                <a:latin typeface="Times New Roman" panose="02020603050405020304" pitchFamily="18" charset="0"/>
                <a:ea typeface="メイリオ" panose="020B0604030504040204" pitchFamily="50" charset="-128"/>
                <a:cs typeface="Times New Roman" panose="02020603050405020304" pitchFamily="18" charset="0"/>
              </a:rPr>
              <a:t>,</a:t>
            </a:r>
            <a:r>
              <a:rPr lang="en-GB" altLang="en-US" sz="1200" b="1" dirty="0">
                <a:latin typeface="Times New Roman" panose="02020603050405020304" pitchFamily="18" charset="0"/>
                <a:ea typeface="メイリオ" panose="020B0604030504040204" pitchFamily="50" charset="-128"/>
                <a:cs typeface="Times New Roman" panose="02020603050405020304" pitchFamily="18" charset="0"/>
              </a:rPr>
              <a:t> </a:t>
            </a:r>
            <a:r>
              <a:rPr lang="en-GB" altLang="en-US" sz="1200" i="1" dirty="0">
                <a:latin typeface="Times New Roman" panose="02020603050405020304" pitchFamily="18" charset="0"/>
                <a:ea typeface="メイリオ" panose="020B0604030504040204" pitchFamily="50" charset="-128"/>
                <a:cs typeface="Times New Roman" panose="02020603050405020304" pitchFamily="18" charset="0"/>
              </a:rPr>
              <a:t>312</a:t>
            </a:r>
            <a:r>
              <a:rPr lang="en-GB" altLang="en-US" sz="1200" dirty="0">
                <a:latin typeface="Times New Roman" panose="02020603050405020304" pitchFamily="18" charset="0"/>
                <a:ea typeface="メイリオ" panose="020B0604030504040204" pitchFamily="50" charset="-128"/>
                <a:cs typeface="Times New Roman" panose="02020603050405020304" pitchFamily="18" charset="0"/>
              </a:rPr>
              <a:t>, 714.</a:t>
            </a:r>
            <a:endParaRPr lang="en-US" sz="12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3" name="Rectangle 12"/>
          <p:cNvSpPr/>
          <p:nvPr/>
        </p:nvSpPr>
        <p:spPr>
          <a:xfrm>
            <a:off x="716102" y="6117285"/>
            <a:ext cx="1312996" cy="369332"/>
          </a:xfrm>
          <a:prstGeom prst="rect">
            <a:avLst/>
          </a:prstGeom>
        </p:spPr>
        <p:txBody>
          <a:bodyPr wrap="square">
            <a:spAutoFit/>
          </a:bodyPr>
          <a:lstStyle/>
          <a:p>
            <a:pPr algn="ctr"/>
            <a:r>
              <a:rPr lang="en-US" dirty="0">
                <a:solidFill>
                  <a:schemeClr val="accent5">
                    <a:lumMod val="75000"/>
                  </a:schemeClr>
                </a:solidFill>
                <a:latin typeface="Times New Roman" panose="02020603050405020304" pitchFamily="18" charset="0"/>
                <a:cs typeface="Times New Roman" panose="02020603050405020304" pitchFamily="18" charset="0"/>
              </a:rPr>
              <a:t>Cat 1</a:t>
            </a:r>
          </a:p>
        </p:txBody>
      </p:sp>
      <p:sp>
        <p:nvSpPr>
          <p:cNvPr id="15" name="Rectangle 14"/>
          <p:cNvSpPr/>
          <p:nvPr/>
        </p:nvSpPr>
        <p:spPr>
          <a:xfrm>
            <a:off x="3043249" y="6110973"/>
            <a:ext cx="1312996" cy="369332"/>
          </a:xfrm>
          <a:prstGeom prst="rect">
            <a:avLst/>
          </a:prstGeom>
        </p:spPr>
        <p:txBody>
          <a:bodyPr wrap="square">
            <a:spAutoFit/>
          </a:bodyPr>
          <a:lstStyle/>
          <a:p>
            <a:pPr algn="ctr"/>
            <a:r>
              <a:rPr lang="en-US" dirty="0">
                <a:solidFill>
                  <a:srgbClr val="FF0000"/>
                </a:solidFill>
                <a:latin typeface="Times New Roman" panose="02020603050405020304" pitchFamily="18" charset="0"/>
                <a:cs typeface="Times New Roman" panose="02020603050405020304" pitchFamily="18" charset="0"/>
              </a:rPr>
              <a:t>Cat 2</a:t>
            </a:r>
          </a:p>
        </p:txBody>
      </p:sp>
      <p:sp>
        <p:nvSpPr>
          <p:cNvPr id="8" name="Rectangle 7"/>
          <p:cNvSpPr/>
          <p:nvPr/>
        </p:nvSpPr>
        <p:spPr>
          <a:xfrm>
            <a:off x="6227070" y="4336406"/>
            <a:ext cx="2952207" cy="646331"/>
          </a:xfrm>
          <a:prstGeom prst="rect">
            <a:avLst/>
          </a:prstGeom>
        </p:spPr>
        <p:txBody>
          <a:bodyPr wrap="square">
            <a:spAutoFit/>
          </a:bodyPr>
          <a:lstStyle/>
          <a:p>
            <a:pPr algn="just"/>
            <a:r>
              <a:rPr lang="en-US" dirty="0">
                <a:solidFill>
                  <a:schemeClr val="accent1"/>
                </a:solidFill>
                <a:latin typeface="Times New Roman" panose="02020603050405020304" pitchFamily="18" charset="0"/>
                <a:cs typeface="Times New Roman" panose="02020603050405020304" pitchFamily="18" charset="0"/>
              </a:rPr>
              <a:t>Hard</a:t>
            </a:r>
            <a:r>
              <a:rPr lang="en-US" dirty="0">
                <a:solidFill>
                  <a:srgbClr val="292526"/>
                </a:solidFill>
                <a:latin typeface="Times New Roman" panose="02020603050405020304" pitchFamily="18" charset="0"/>
                <a:cs typeface="Times New Roman" panose="02020603050405020304" pitchFamily="18" charset="0"/>
              </a:rPr>
              <a:t>: </a:t>
            </a:r>
            <a:r>
              <a:rPr lang="en-US" dirty="0" err="1">
                <a:solidFill>
                  <a:srgbClr val="292526"/>
                </a:solidFill>
                <a:latin typeface="Times New Roman" panose="02020603050405020304" pitchFamily="18" charset="0"/>
                <a:cs typeface="Times New Roman" panose="02020603050405020304" pitchFamily="18" charset="0"/>
              </a:rPr>
              <a:t>Semicrystalline</a:t>
            </a:r>
            <a:r>
              <a:rPr lang="en-US" dirty="0">
                <a:solidFill>
                  <a:srgbClr val="292526"/>
                </a:solidFill>
                <a:latin typeface="Times New Roman" panose="02020603050405020304" pitchFamily="18" charset="0"/>
                <a:cs typeface="Times New Roman" panose="02020603050405020304" pitchFamily="18" charset="0"/>
              </a:rPr>
              <a:t> or high glass transition temperature</a:t>
            </a:r>
          </a:p>
        </p:txBody>
      </p:sp>
      <p:pic>
        <p:nvPicPr>
          <p:cNvPr id="17" name="Picture 16"/>
          <p:cNvPicPr>
            <a:picLocks noChangeAspect="1"/>
          </p:cNvPicPr>
          <p:nvPr/>
        </p:nvPicPr>
        <p:blipFill rotWithShape="1">
          <a:blip r:embed="rId8"/>
          <a:srcRect l="10441" t="8368" r="31214"/>
          <a:stretch/>
        </p:blipFill>
        <p:spPr>
          <a:xfrm>
            <a:off x="1066801" y="568304"/>
            <a:ext cx="5046133" cy="3834699"/>
          </a:xfrm>
          <a:prstGeom prst="rect">
            <a:avLst/>
          </a:prstGeom>
        </p:spPr>
      </p:pic>
      <p:sp>
        <p:nvSpPr>
          <p:cNvPr id="20" name="Rectangle 19"/>
          <p:cNvSpPr/>
          <p:nvPr/>
        </p:nvSpPr>
        <p:spPr>
          <a:xfrm>
            <a:off x="174901" y="4026274"/>
            <a:ext cx="1314451" cy="20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8"/>
          <a:srcRect l="13182" t="9136" r="61953" b="68812"/>
          <a:stretch/>
        </p:blipFill>
        <p:spPr>
          <a:xfrm>
            <a:off x="1303869" y="539710"/>
            <a:ext cx="2150533" cy="922868"/>
          </a:xfrm>
          <a:prstGeom prst="rect">
            <a:avLst/>
          </a:prstGeom>
        </p:spPr>
      </p:pic>
      <p:grpSp>
        <p:nvGrpSpPr>
          <p:cNvPr id="22" name="Group 21"/>
          <p:cNvGrpSpPr/>
          <p:nvPr/>
        </p:nvGrpSpPr>
        <p:grpSpPr>
          <a:xfrm>
            <a:off x="194742" y="566564"/>
            <a:ext cx="1314451" cy="956735"/>
            <a:chOff x="127005" y="939800"/>
            <a:chExt cx="1314450" cy="956734"/>
          </a:xfrm>
        </p:grpSpPr>
        <p:pic>
          <p:nvPicPr>
            <p:cNvPr id="23" name="Picture 22"/>
            <p:cNvPicPr>
              <a:picLocks noChangeAspect="1"/>
            </p:cNvPicPr>
            <p:nvPr/>
          </p:nvPicPr>
          <p:blipFill rotWithShape="1">
            <a:blip r:embed="rId8"/>
            <a:srcRect l="4274" t="8529" r="88482" b="68610"/>
            <a:stretch/>
          </p:blipFill>
          <p:spPr>
            <a:xfrm>
              <a:off x="533399" y="939800"/>
              <a:ext cx="626533" cy="956734"/>
            </a:xfrm>
            <a:prstGeom prst="rect">
              <a:avLst/>
            </a:prstGeom>
          </p:spPr>
        </p:pic>
        <p:sp>
          <p:nvSpPr>
            <p:cNvPr id="24" name="Rectangle 23"/>
            <p:cNvSpPr/>
            <p:nvPr/>
          </p:nvSpPr>
          <p:spPr>
            <a:xfrm>
              <a:off x="127005" y="1187057"/>
              <a:ext cx="1314450" cy="20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279406" y="778499"/>
            <a:ext cx="1314451" cy="20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23019" y="3233564"/>
            <a:ext cx="3121316" cy="1160968"/>
            <a:chOff x="223018" y="3606801"/>
            <a:chExt cx="3121316" cy="1160968"/>
          </a:xfrm>
        </p:grpSpPr>
        <p:pic>
          <p:nvPicPr>
            <p:cNvPr id="27" name="Picture 26"/>
            <p:cNvPicPr>
              <a:picLocks noChangeAspect="1"/>
            </p:cNvPicPr>
            <p:nvPr/>
          </p:nvPicPr>
          <p:blipFill rotWithShape="1">
            <a:blip r:embed="rId8"/>
            <a:srcRect l="13280" t="72056" r="63225" b="1441"/>
            <a:stretch/>
          </p:blipFill>
          <p:spPr>
            <a:xfrm>
              <a:off x="1312333" y="3606801"/>
              <a:ext cx="2032001" cy="1109134"/>
            </a:xfrm>
            <a:prstGeom prst="rect">
              <a:avLst/>
            </a:prstGeom>
          </p:spPr>
        </p:pic>
        <p:grpSp>
          <p:nvGrpSpPr>
            <p:cNvPr id="28" name="Group 27"/>
            <p:cNvGrpSpPr/>
            <p:nvPr/>
          </p:nvGrpSpPr>
          <p:grpSpPr>
            <a:xfrm>
              <a:off x="223018" y="3657599"/>
              <a:ext cx="1325597" cy="1110170"/>
              <a:chOff x="316153" y="3810000"/>
              <a:chExt cx="1325597" cy="1110170"/>
            </a:xfrm>
          </p:grpSpPr>
          <p:pic>
            <p:nvPicPr>
              <p:cNvPr id="29" name="Picture 28"/>
              <p:cNvPicPr>
                <a:picLocks noChangeAspect="1"/>
              </p:cNvPicPr>
              <p:nvPr/>
            </p:nvPicPr>
            <p:blipFill rotWithShape="1">
              <a:blip r:embed="rId8"/>
              <a:srcRect t="73472" r="86524"/>
              <a:stretch/>
            </p:blipFill>
            <p:spPr>
              <a:xfrm>
                <a:off x="316153" y="3810000"/>
                <a:ext cx="1165514" cy="1110170"/>
              </a:xfrm>
              <a:prstGeom prst="rect">
                <a:avLst/>
              </a:prstGeom>
            </p:spPr>
          </p:pic>
          <p:sp>
            <p:nvSpPr>
              <p:cNvPr id="30" name="Rectangle 29"/>
              <p:cNvSpPr/>
              <p:nvPr/>
            </p:nvSpPr>
            <p:spPr>
              <a:xfrm>
                <a:off x="327300" y="4604163"/>
                <a:ext cx="1314450" cy="20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1" name="Picture 30"/>
          <p:cNvPicPr>
            <a:picLocks noChangeAspect="1"/>
          </p:cNvPicPr>
          <p:nvPr/>
        </p:nvPicPr>
        <p:blipFill rotWithShape="1">
          <a:blip r:embed="rId8"/>
          <a:srcRect l="69179"/>
          <a:stretch/>
        </p:blipFill>
        <p:spPr>
          <a:xfrm>
            <a:off x="6146801" y="209651"/>
            <a:ext cx="2665653" cy="4184885"/>
          </a:xfrm>
          <a:prstGeom prst="rect">
            <a:avLst/>
          </a:prstGeom>
        </p:spPr>
      </p:pic>
      <p:graphicFrame>
        <p:nvGraphicFramePr>
          <p:cNvPr id="5" name="Object 4"/>
          <p:cNvGraphicFramePr>
            <a:graphicFrameLocks noChangeAspect="1"/>
          </p:cNvGraphicFramePr>
          <p:nvPr>
            <p:extLst/>
          </p:nvPr>
        </p:nvGraphicFramePr>
        <p:xfrm>
          <a:off x="5068311" y="4982735"/>
          <a:ext cx="779463" cy="192088"/>
        </p:xfrm>
        <a:graphic>
          <a:graphicData uri="http://schemas.openxmlformats.org/presentationml/2006/ole">
            <mc:AlternateContent xmlns:mc="http://schemas.openxmlformats.org/markup-compatibility/2006">
              <mc:Choice xmlns:v="urn:schemas-microsoft-com:vml" Requires="v">
                <p:oleObj spid="_x0000_s2253" name="CS ChemDraw Drawing" r:id="rId9" imgW="779874" imgH="191700" progId="ChemDraw.Document.6.0">
                  <p:embed/>
                </p:oleObj>
              </mc:Choice>
              <mc:Fallback>
                <p:oleObj name="CS ChemDraw Drawing" r:id="rId9" imgW="779874" imgH="191700" progId="ChemDraw.Document.6.0">
                  <p:embed/>
                  <p:pic>
                    <p:nvPicPr>
                      <p:cNvPr id="0" name=""/>
                      <p:cNvPicPr/>
                      <p:nvPr/>
                    </p:nvPicPr>
                    <p:blipFill>
                      <a:blip r:embed="rId10"/>
                      <a:stretch>
                        <a:fillRect/>
                      </a:stretch>
                    </p:blipFill>
                    <p:spPr>
                      <a:xfrm>
                        <a:off x="5068311" y="4982735"/>
                        <a:ext cx="779463" cy="192088"/>
                      </a:xfrm>
                      <a:prstGeom prst="rect">
                        <a:avLst/>
                      </a:prstGeom>
                    </p:spPr>
                  </p:pic>
                </p:oleObj>
              </mc:Fallback>
            </mc:AlternateContent>
          </a:graphicData>
        </a:graphic>
      </p:graphicFrame>
      <p:pic>
        <p:nvPicPr>
          <p:cNvPr id="34" name="Picture 33"/>
          <p:cNvPicPr>
            <a:picLocks noChangeAspect="1"/>
          </p:cNvPicPr>
          <p:nvPr/>
        </p:nvPicPr>
        <p:blipFill rotWithShape="1">
          <a:blip r:embed="rId8"/>
          <a:srcRect l="11845" t="35230" r="84186" b="59932"/>
          <a:stretch/>
        </p:blipFill>
        <p:spPr>
          <a:xfrm>
            <a:off x="5269119" y="5319142"/>
            <a:ext cx="421761" cy="248743"/>
          </a:xfrm>
          <a:prstGeom prst="rect">
            <a:avLst/>
          </a:prstGeom>
        </p:spPr>
      </p:pic>
      <p:sp>
        <p:nvSpPr>
          <p:cNvPr id="3" name="スライド番号プレースホルダー 2"/>
          <p:cNvSpPr>
            <a:spLocks noGrp="1"/>
          </p:cNvSpPr>
          <p:nvPr>
            <p:ph type="sldNum" sz="quarter" idx="12"/>
          </p:nvPr>
        </p:nvSpPr>
        <p:spPr>
          <a:xfrm>
            <a:off x="7092000" y="6516003"/>
            <a:ext cx="2057400" cy="365125"/>
          </a:xfrm>
        </p:spPr>
        <p:txBody>
          <a:bodyPr/>
          <a:lstStyle/>
          <a:p>
            <a:fld id="{C6243B4B-AD6F-4F69-B51A-E246841F11FD}" type="slidenum">
              <a:rPr lang="en-GB" smtClean="0"/>
              <a:t>24</a:t>
            </a:fld>
            <a:endParaRPr lang="en-GB" dirty="0"/>
          </a:p>
        </p:txBody>
      </p:sp>
      <p:pic>
        <p:nvPicPr>
          <p:cNvPr id="49" name="Picture 48"/>
          <p:cNvPicPr>
            <a:picLocks noChangeAspect="1"/>
          </p:cNvPicPr>
          <p:nvPr/>
        </p:nvPicPr>
        <p:blipFill>
          <a:blip r:embed="rId11" cstate="print">
            <a:clrChange>
              <a:clrFrom>
                <a:srgbClr val="FDFDFD">
                  <a:alpha val="99216"/>
                </a:srgbClr>
              </a:clrFrom>
              <a:clrTo>
                <a:srgbClr val="FDFDFD">
                  <a:alpha val="0"/>
                </a:srgbClr>
              </a:clrTo>
            </a:clrChange>
            <a:extLst>
              <a:ext uri="{28A0092B-C50C-407E-A947-70E740481C1C}">
                <a14:useLocalDpi xmlns:a14="http://schemas.microsoft.com/office/drawing/2010/main" val="0"/>
              </a:ext>
            </a:extLst>
          </a:blip>
          <a:stretch>
            <a:fillRect/>
          </a:stretch>
        </p:blipFill>
        <p:spPr>
          <a:xfrm>
            <a:off x="169697" y="5495459"/>
            <a:ext cx="1012944" cy="1012944"/>
          </a:xfrm>
          <a:prstGeom prst="rect">
            <a:avLst/>
          </a:prstGeom>
        </p:spPr>
      </p:pic>
      <p:pic>
        <p:nvPicPr>
          <p:cNvPr id="50"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61915" y="5664031"/>
            <a:ext cx="656575" cy="656575"/>
          </a:xfrm>
          <a:prstGeom prst="rect">
            <a:avLst/>
          </a:prstGeom>
        </p:spPr>
      </p:pic>
    </p:spTree>
    <p:extLst>
      <p:ext uri="{BB962C8B-B14F-4D97-AF65-F5344CB8AC3E}">
        <p14:creationId xmlns:p14="http://schemas.microsoft.com/office/powerpoint/2010/main" val="288832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7" grpId="1"/>
      <p:bldP spid="33" grpId="0"/>
      <p:bldP spid="9" grpId="0"/>
      <p:bldP spid="9" grpId="1"/>
      <p:bldP spid="12" grpId="0"/>
      <p:bldP spid="13" grpId="0"/>
      <p:bldP spid="1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7" name="Group 556"/>
          <p:cNvGrpSpPr/>
          <p:nvPr/>
        </p:nvGrpSpPr>
        <p:grpSpPr>
          <a:xfrm>
            <a:off x="52251" y="672332"/>
            <a:ext cx="5934847" cy="4237037"/>
            <a:chOff x="304800" y="672329"/>
            <a:chExt cx="5934847" cy="4237037"/>
          </a:xfrm>
        </p:grpSpPr>
        <p:sp>
          <p:nvSpPr>
            <p:cNvPr id="273" name="AutoShape 261"/>
            <p:cNvSpPr>
              <a:spLocks noChangeAspect="1" noTextEdit="1"/>
            </p:cNvSpPr>
            <p:nvPr/>
          </p:nvSpPr>
          <p:spPr bwMode="auto">
            <a:xfrm>
              <a:off x="304800" y="672329"/>
              <a:ext cx="5934847" cy="4237037"/>
            </a:xfrm>
            <a:prstGeom prst="rect">
              <a:avLst/>
            </a:prstGeom>
            <a:noFill/>
            <a:ln w="9525"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4" name="Group 421"/>
            <p:cNvGrpSpPr>
              <a:grpSpLocks/>
            </p:cNvGrpSpPr>
            <p:nvPr/>
          </p:nvGrpSpPr>
          <p:grpSpPr bwMode="auto">
            <a:xfrm>
              <a:off x="456474" y="709613"/>
              <a:ext cx="5716589" cy="3836988"/>
              <a:chOff x="304" y="447"/>
              <a:chExt cx="3601" cy="2417"/>
            </a:xfrm>
          </p:grpSpPr>
          <p:sp>
            <p:nvSpPr>
              <p:cNvPr id="371" name="Rectangle 263"/>
              <p:cNvSpPr>
                <a:spLocks noChangeArrowheads="1"/>
              </p:cNvSpPr>
              <p:nvPr/>
            </p:nvSpPr>
            <p:spPr bwMode="auto">
              <a:xfrm>
                <a:off x="715" y="463"/>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372" name="Rectangle 264"/>
              <p:cNvSpPr>
                <a:spLocks noChangeArrowheads="1"/>
              </p:cNvSpPr>
              <p:nvPr/>
            </p:nvSpPr>
            <p:spPr bwMode="auto">
              <a:xfrm>
                <a:off x="699" y="778"/>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A6A6"/>
                    </a:solidFill>
                  </a:rPr>
                  <a:t>Zr</a:t>
                </a:r>
                <a:endParaRPr lang="en-US" altLang="en-US"/>
              </a:p>
            </p:txBody>
          </p:sp>
          <p:sp>
            <p:nvSpPr>
              <p:cNvPr id="373" name="Line 265"/>
              <p:cNvSpPr>
                <a:spLocks noChangeShapeType="1"/>
              </p:cNvSpPr>
              <p:nvPr/>
            </p:nvSpPr>
            <p:spPr bwMode="auto">
              <a:xfrm>
                <a:off x="753" y="586"/>
                <a:ext cx="0" cy="19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Rectangle 266"/>
              <p:cNvSpPr>
                <a:spLocks noChangeArrowheads="1"/>
              </p:cNvSpPr>
              <p:nvPr/>
            </p:nvSpPr>
            <p:spPr bwMode="auto">
              <a:xfrm>
                <a:off x="715" y="1094"/>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375" name="Line 267"/>
              <p:cNvSpPr>
                <a:spLocks noChangeShapeType="1"/>
              </p:cNvSpPr>
              <p:nvPr/>
            </p:nvSpPr>
            <p:spPr bwMode="auto">
              <a:xfrm>
                <a:off x="753" y="900"/>
                <a:ext cx="0" cy="19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Rectangle 268"/>
              <p:cNvSpPr>
                <a:spLocks noChangeArrowheads="1"/>
              </p:cNvSpPr>
              <p:nvPr/>
            </p:nvSpPr>
            <p:spPr bwMode="auto">
              <a:xfrm>
                <a:off x="1022" y="621"/>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sp>
            <p:nvSpPr>
              <p:cNvPr id="377" name="Line 269"/>
              <p:cNvSpPr>
                <a:spLocks noChangeShapeType="1"/>
              </p:cNvSpPr>
              <p:nvPr/>
            </p:nvSpPr>
            <p:spPr bwMode="auto">
              <a:xfrm>
                <a:off x="979" y="691"/>
                <a:ext cx="31" cy="53"/>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Line 270"/>
              <p:cNvSpPr>
                <a:spLocks noChangeShapeType="1"/>
              </p:cNvSpPr>
              <p:nvPr/>
            </p:nvSpPr>
            <p:spPr bwMode="auto">
              <a:xfrm>
                <a:off x="953" y="710"/>
                <a:ext cx="27" cy="4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 name="Line 271"/>
              <p:cNvSpPr>
                <a:spLocks noChangeShapeType="1"/>
              </p:cNvSpPr>
              <p:nvPr/>
            </p:nvSpPr>
            <p:spPr bwMode="auto">
              <a:xfrm>
                <a:off x="928" y="730"/>
                <a:ext cx="22" cy="3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Line 272"/>
              <p:cNvSpPr>
                <a:spLocks noChangeShapeType="1"/>
              </p:cNvSpPr>
              <p:nvPr/>
            </p:nvSpPr>
            <p:spPr bwMode="auto">
              <a:xfrm>
                <a:off x="902" y="749"/>
                <a:ext cx="18" cy="3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Line 273"/>
              <p:cNvSpPr>
                <a:spLocks noChangeShapeType="1"/>
              </p:cNvSpPr>
              <p:nvPr/>
            </p:nvSpPr>
            <p:spPr bwMode="auto">
              <a:xfrm>
                <a:off x="876" y="769"/>
                <a:ext cx="15" cy="2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Line 274"/>
              <p:cNvSpPr>
                <a:spLocks noChangeShapeType="1"/>
              </p:cNvSpPr>
              <p:nvPr/>
            </p:nvSpPr>
            <p:spPr bwMode="auto">
              <a:xfrm>
                <a:off x="851" y="789"/>
                <a:ext cx="10" cy="1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Line 275"/>
              <p:cNvSpPr>
                <a:spLocks noChangeShapeType="1"/>
              </p:cNvSpPr>
              <p:nvPr/>
            </p:nvSpPr>
            <p:spPr bwMode="auto">
              <a:xfrm>
                <a:off x="825" y="808"/>
                <a:ext cx="6" cy="1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Rectangle 276"/>
              <p:cNvSpPr>
                <a:spLocks noChangeArrowheads="1"/>
              </p:cNvSpPr>
              <p:nvPr/>
            </p:nvSpPr>
            <p:spPr bwMode="auto">
              <a:xfrm>
                <a:off x="1022" y="936"/>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sp>
            <p:nvSpPr>
              <p:cNvPr id="385" name="Line 277"/>
              <p:cNvSpPr>
                <a:spLocks noChangeShapeType="1"/>
              </p:cNvSpPr>
              <p:nvPr/>
            </p:nvSpPr>
            <p:spPr bwMode="auto">
              <a:xfrm flipH="1" flipV="1">
                <a:off x="819" y="859"/>
                <a:ext cx="181" cy="102"/>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Freeform 278"/>
              <p:cNvSpPr>
                <a:spLocks/>
              </p:cNvSpPr>
              <p:nvPr/>
            </p:nvSpPr>
            <p:spPr bwMode="auto">
              <a:xfrm>
                <a:off x="814" y="852"/>
                <a:ext cx="204" cy="139"/>
              </a:xfrm>
              <a:custGeom>
                <a:avLst/>
                <a:gdLst>
                  <a:gd name="T0" fmla="*/ 204 w 204"/>
                  <a:gd name="T1" fmla="*/ 84 h 139"/>
                  <a:gd name="T2" fmla="*/ 172 w 204"/>
                  <a:gd name="T3" fmla="*/ 139 h 139"/>
                  <a:gd name="T4" fmla="*/ 0 w 204"/>
                  <a:gd name="T5" fmla="*/ 9 h 139"/>
                  <a:gd name="T6" fmla="*/ 6 w 204"/>
                  <a:gd name="T7" fmla="*/ 0 h 139"/>
                  <a:gd name="T8" fmla="*/ 204 w 204"/>
                  <a:gd name="T9" fmla="*/ 84 h 139"/>
                  <a:gd name="T10" fmla="*/ 204 w 204"/>
                  <a:gd name="T11" fmla="*/ 84 h 139"/>
                </a:gdLst>
                <a:ahLst/>
                <a:cxnLst>
                  <a:cxn ang="0">
                    <a:pos x="T0" y="T1"/>
                  </a:cxn>
                  <a:cxn ang="0">
                    <a:pos x="T2" y="T3"/>
                  </a:cxn>
                  <a:cxn ang="0">
                    <a:pos x="T4" y="T5"/>
                  </a:cxn>
                  <a:cxn ang="0">
                    <a:pos x="T6" y="T7"/>
                  </a:cxn>
                  <a:cxn ang="0">
                    <a:pos x="T8" y="T9"/>
                  </a:cxn>
                  <a:cxn ang="0">
                    <a:pos x="T10" y="T11"/>
                  </a:cxn>
                </a:cxnLst>
                <a:rect l="0" t="0" r="r" b="b"/>
                <a:pathLst>
                  <a:path w="204" h="139">
                    <a:moveTo>
                      <a:pt x="204" y="84"/>
                    </a:moveTo>
                    <a:lnTo>
                      <a:pt x="172" y="139"/>
                    </a:lnTo>
                    <a:lnTo>
                      <a:pt x="0" y="9"/>
                    </a:lnTo>
                    <a:lnTo>
                      <a:pt x="6" y="0"/>
                    </a:lnTo>
                    <a:lnTo>
                      <a:pt x="204" y="84"/>
                    </a:lnTo>
                    <a:lnTo>
                      <a:pt x="204"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279"/>
              <p:cNvSpPr>
                <a:spLocks noChangeArrowheads="1"/>
              </p:cNvSpPr>
              <p:nvPr/>
            </p:nvSpPr>
            <p:spPr bwMode="auto">
              <a:xfrm>
                <a:off x="2135" y="479"/>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sp>
            <p:nvSpPr>
              <p:cNvPr id="388" name="Rectangle 280"/>
              <p:cNvSpPr>
                <a:spLocks noChangeArrowheads="1"/>
              </p:cNvSpPr>
              <p:nvPr/>
            </p:nvSpPr>
            <p:spPr bwMode="auto">
              <a:xfrm>
                <a:off x="2119" y="794"/>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A6A6"/>
                    </a:solidFill>
                  </a:rPr>
                  <a:t>Zr</a:t>
                </a:r>
                <a:endParaRPr lang="en-US" altLang="en-US"/>
              </a:p>
            </p:txBody>
          </p:sp>
          <p:sp>
            <p:nvSpPr>
              <p:cNvPr id="389" name="Line 281"/>
              <p:cNvSpPr>
                <a:spLocks noChangeShapeType="1"/>
              </p:cNvSpPr>
              <p:nvPr/>
            </p:nvSpPr>
            <p:spPr bwMode="auto">
              <a:xfrm>
                <a:off x="2173" y="601"/>
                <a:ext cx="0" cy="198"/>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Rectangle 282"/>
              <p:cNvSpPr>
                <a:spLocks noChangeArrowheads="1"/>
              </p:cNvSpPr>
              <p:nvPr/>
            </p:nvSpPr>
            <p:spPr bwMode="auto">
              <a:xfrm>
                <a:off x="2135" y="1109"/>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391" name="Line 283"/>
              <p:cNvSpPr>
                <a:spLocks noChangeShapeType="1"/>
              </p:cNvSpPr>
              <p:nvPr/>
            </p:nvSpPr>
            <p:spPr bwMode="auto">
              <a:xfrm>
                <a:off x="2173" y="916"/>
                <a:ext cx="0" cy="19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Rectangle 284"/>
              <p:cNvSpPr>
                <a:spLocks noChangeArrowheads="1"/>
              </p:cNvSpPr>
              <p:nvPr/>
            </p:nvSpPr>
            <p:spPr bwMode="auto">
              <a:xfrm>
                <a:off x="2435" y="637"/>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393" name="Line 285"/>
              <p:cNvSpPr>
                <a:spLocks noChangeShapeType="1"/>
              </p:cNvSpPr>
              <p:nvPr/>
            </p:nvSpPr>
            <p:spPr bwMode="auto">
              <a:xfrm>
                <a:off x="2405" y="703"/>
                <a:ext cx="30" cy="54"/>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286"/>
              <p:cNvSpPr>
                <a:spLocks noChangeShapeType="1"/>
              </p:cNvSpPr>
              <p:nvPr/>
            </p:nvSpPr>
            <p:spPr bwMode="auto">
              <a:xfrm>
                <a:off x="2378" y="724"/>
                <a:ext cx="27" cy="4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287"/>
              <p:cNvSpPr>
                <a:spLocks noChangeShapeType="1"/>
              </p:cNvSpPr>
              <p:nvPr/>
            </p:nvSpPr>
            <p:spPr bwMode="auto">
              <a:xfrm>
                <a:off x="2351" y="743"/>
                <a:ext cx="23" cy="4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288"/>
              <p:cNvSpPr>
                <a:spLocks noChangeShapeType="1"/>
              </p:cNvSpPr>
              <p:nvPr/>
            </p:nvSpPr>
            <p:spPr bwMode="auto">
              <a:xfrm>
                <a:off x="2325" y="764"/>
                <a:ext cx="19" cy="3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289"/>
              <p:cNvSpPr>
                <a:spLocks noChangeShapeType="1"/>
              </p:cNvSpPr>
              <p:nvPr/>
            </p:nvSpPr>
            <p:spPr bwMode="auto">
              <a:xfrm>
                <a:off x="2298" y="784"/>
                <a:ext cx="14" cy="24"/>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290"/>
              <p:cNvSpPr>
                <a:spLocks noChangeShapeType="1"/>
              </p:cNvSpPr>
              <p:nvPr/>
            </p:nvSpPr>
            <p:spPr bwMode="auto">
              <a:xfrm>
                <a:off x="2272" y="804"/>
                <a:ext cx="10" cy="1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Line 291"/>
              <p:cNvSpPr>
                <a:spLocks noChangeShapeType="1"/>
              </p:cNvSpPr>
              <p:nvPr/>
            </p:nvSpPr>
            <p:spPr bwMode="auto">
              <a:xfrm>
                <a:off x="2245" y="824"/>
                <a:ext cx="6" cy="1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Rectangle 292"/>
              <p:cNvSpPr>
                <a:spLocks noChangeArrowheads="1"/>
              </p:cNvSpPr>
              <p:nvPr/>
            </p:nvSpPr>
            <p:spPr bwMode="auto">
              <a:xfrm>
                <a:off x="2443" y="952"/>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sp>
            <p:nvSpPr>
              <p:cNvPr id="401" name="Line 293"/>
              <p:cNvSpPr>
                <a:spLocks noChangeShapeType="1"/>
              </p:cNvSpPr>
              <p:nvPr/>
            </p:nvSpPr>
            <p:spPr bwMode="auto">
              <a:xfrm flipH="1" flipV="1">
                <a:off x="2240" y="874"/>
                <a:ext cx="180" cy="103"/>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Freeform 294"/>
              <p:cNvSpPr>
                <a:spLocks/>
              </p:cNvSpPr>
              <p:nvPr/>
            </p:nvSpPr>
            <p:spPr bwMode="auto">
              <a:xfrm>
                <a:off x="2235" y="868"/>
                <a:ext cx="203" cy="138"/>
              </a:xfrm>
              <a:custGeom>
                <a:avLst/>
                <a:gdLst>
                  <a:gd name="T0" fmla="*/ 203 w 203"/>
                  <a:gd name="T1" fmla="*/ 84 h 138"/>
                  <a:gd name="T2" fmla="*/ 171 w 203"/>
                  <a:gd name="T3" fmla="*/ 138 h 138"/>
                  <a:gd name="T4" fmla="*/ 0 w 203"/>
                  <a:gd name="T5" fmla="*/ 9 h 138"/>
                  <a:gd name="T6" fmla="*/ 5 w 203"/>
                  <a:gd name="T7" fmla="*/ 0 h 138"/>
                  <a:gd name="T8" fmla="*/ 203 w 203"/>
                  <a:gd name="T9" fmla="*/ 84 h 138"/>
                  <a:gd name="T10" fmla="*/ 203 w 203"/>
                  <a:gd name="T11" fmla="*/ 84 h 138"/>
                </a:gdLst>
                <a:ahLst/>
                <a:cxnLst>
                  <a:cxn ang="0">
                    <a:pos x="T0" y="T1"/>
                  </a:cxn>
                  <a:cxn ang="0">
                    <a:pos x="T2" y="T3"/>
                  </a:cxn>
                  <a:cxn ang="0">
                    <a:pos x="T4" y="T5"/>
                  </a:cxn>
                  <a:cxn ang="0">
                    <a:pos x="T6" y="T7"/>
                  </a:cxn>
                  <a:cxn ang="0">
                    <a:pos x="T8" y="T9"/>
                  </a:cxn>
                  <a:cxn ang="0">
                    <a:pos x="T10" y="T11"/>
                  </a:cxn>
                </a:cxnLst>
                <a:rect l="0" t="0" r="r" b="b"/>
                <a:pathLst>
                  <a:path w="203" h="138">
                    <a:moveTo>
                      <a:pt x="203" y="84"/>
                    </a:moveTo>
                    <a:lnTo>
                      <a:pt x="171" y="138"/>
                    </a:lnTo>
                    <a:lnTo>
                      <a:pt x="0" y="9"/>
                    </a:lnTo>
                    <a:lnTo>
                      <a:pt x="5" y="0"/>
                    </a:lnTo>
                    <a:lnTo>
                      <a:pt x="203" y="84"/>
                    </a:lnTo>
                    <a:lnTo>
                      <a:pt x="203"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295"/>
              <p:cNvSpPr>
                <a:spLocks noChangeArrowheads="1"/>
              </p:cNvSpPr>
              <p:nvPr/>
            </p:nvSpPr>
            <p:spPr bwMode="auto">
              <a:xfrm>
                <a:off x="3524" y="447"/>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sp>
            <p:nvSpPr>
              <p:cNvPr id="404" name="Rectangle 296"/>
              <p:cNvSpPr>
                <a:spLocks noChangeArrowheads="1"/>
              </p:cNvSpPr>
              <p:nvPr/>
            </p:nvSpPr>
            <p:spPr bwMode="auto">
              <a:xfrm>
                <a:off x="3508" y="778"/>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A6A6"/>
                    </a:solidFill>
                  </a:rPr>
                  <a:t>Zr</a:t>
                </a:r>
                <a:endParaRPr lang="en-US" altLang="en-US"/>
              </a:p>
            </p:txBody>
          </p:sp>
          <p:sp>
            <p:nvSpPr>
              <p:cNvPr id="405" name="Line 297"/>
              <p:cNvSpPr>
                <a:spLocks noChangeShapeType="1"/>
              </p:cNvSpPr>
              <p:nvPr/>
            </p:nvSpPr>
            <p:spPr bwMode="auto">
              <a:xfrm>
                <a:off x="3562" y="563"/>
                <a:ext cx="0" cy="22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Rectangle 298"/>
              <p:cNvSpPr>
                <a:spLocks noChangeArrowheads="1"/>
              </p:cNvSpPr>
              <p:nvPr/>
            </p:nvSpPr>
            <p:spPr bwMode="auto">
              <a:xfrm>
                <a:off x="3524" y="1101"/>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sp>
            <p:nvSpPr>
              <p:cNvPr id="407" name="Line 299"/>
              <p:cNvSpPr>
                <a:spLocks noChangeShapeType="1"/>
              </p:cNvSpPr>
              <p:nvPr/>
            </p:nvSpPr>
            <p:spPr bwMode="auto">
              <a:xfrm>
                <a:off x="3562" y="900"/>
                <a:ext cx="0" cy="204"/>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Rectangle 300"/>
              <p:cNvSpPr>
                <a:spLocks noChangeArrowheads="1"/>
              </p:cNvSpPr>
              <p:nvPr/>
            </p:nvSpPr>
            <p:spPr bwMode="auto">
              <a:xfrm>
                <a:off x="3816" y="613"/>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409" name="Line 301"/>
              <p:cNvSpPr>
                <a:spLocks noChangeShapeType="1"/>
              </p:cNvSpPr>
              <p:nvPr/>
            </p:nvSpPr>
            <p:spPr bwMode="auto">
              <a:xfrm>
                <a:off x="3783" y="681"/>
                <a:ext cx="33" cy="53"/>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Line 302"/>
              <p:cNvSpPr>
                <a:spLocks noChangeShapeType="1"/>
              </p:cNvSpPr>
              <p:nvPr/>
            </p:nvSpPr>
            <p:spPr bwMode="auto">
              <a:xfrm>
                <a:off x="3757" y="702"/>
                <a:ext cx="29" cy="4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303"/>
              <p:cNvSpPr>
                <a:spLocks noChangeShapeType="1"/>
              </p:cNvSpPr>
              <p:nvPr/>
            </p:nvSpPr>
            <p:spPr bwMode="auto">
              <a:xfrm>
                <a:off x="3733" y="723"/>
                <a:ext cx="24" cy="38"/>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Line 304"/>
              <p:cNvSpPr>
                <a:spLocks noChangeShapeType="1"/>
              </p:cNvSpPr>
              <p:nvPr/>
            </p:nvSpPr>
            <p:spPr bwMode="auto">
              <a:xfrm>
                <a:off x="3708" y="744"/>
                <a:ext cx="19" cy="31"/>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Line 305"/>
              <p:cNvSpPr>
                <a:spLocks noChangeShapeType="1"/>
              </p:cNvSpPr>
              <p:nvPr/>
            </p:nvSpPr>
            <p:spPr bwMode="auto">
              <a:xfrm>
                <a:off x="3682" y="765"/>
                <a:ext cx="16" cy="24"/>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Line 306"/>
              <p:cNvSpPr>
                <a:spLocks noChangeShapeType="1"/>
              </p:cNvSpPr>
              <p:nvPr/>
            </p:nvSpPr>
            <p:spPr bwMode="auto">
              <a:xfrm>
                <a:off x="3658" y="786"/>
                <a:ext cx="11" cy="16"/>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Line 307"/>
              <p:cNvSpPr>
                <a:spLocks noChangeShapeType="1"/>
              </p:cNvSpPr>
              <p:nvPr/>
            </p:nvSpPr>
            <p:spPr bwMode="auto">
              <a:xfrm>
                <a:off x="3633" y="806"/>
                <a:ext cx="6" cy="1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Rectangle 308"/>
              <p:cNvSpPr>
                <a:spLocks noChangeArrowheads="1"/>
              </p:cNvSpPr>
              <p:nvPr/>
            </p:nvSpPr>
            <p:spPr bwMode="auto">
              <a:xfrm>
                <a:off x="3823" y="936"/>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417" name="Line 309"/>
              <p:cNvSpPr>
                <a:spLocks noChangeShapeType="1"/>
              </p:cNvSpPr>
              <p:nvPr/>
            </p:nvSpPr>
            <p:spPr bwMode="auto">
              <a:xfrm flipH="1" flipV="1">
                <a:off x="3628" y="859"/>
                <a:ext cx="186" cy="105"/>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Freeform 310"/>
              <p:cNvSpPr>
                <a:spLocks/>
              </p:cNvSpPr>
              <p:nvPr/>
            </p:nvSpPr>
            <p:spPr bwMode="auto">
              <a:xfrm>
                <a:off x="3623" y="852"/>
                <a:ext cx="209" cy="142"/>
              </a:xfrm>
              <a:custGeom>
                <a:avLst/>
                <a:gdLst>
                  <a:gd name="T0" fmla="*/ 209 w 209"/>
                  <a:gd name="T1" fmla="*/ 87 h 142"/>
                  <a:gd name="T2" fmla="*/ 177 w 209"/>
                  <a:gd name="T3" fmla="*/ 142 h 142"/>
                  <a:gd name="T4" fmla="*/ 0 w 209"/>
                  <a:gd name="T5" fmla="*/ 9 h 142"/>
                  <a:gd name="T6" fmla="*/ 6 w 209"/>
                  <a:gd name="T7" fmla="*/ 0 h 142"/>
                  <a:gd name="T8" fmla="*/ 209 w 209"/>
                  <a:gd name="T9" fmla="*/ 87 h 142"/>
                  <a:gd name="T10" fmla="*/ 209 w 209"/>
                  <a:gd name="T11" fmla="*/ 87 h 142"/>
                </a:gdLst>
                <a:ahLst/>
                <a:cxnLst>
                  <a:cxn ang="0">
                    <a:pos x="T0" y="T1"/>
                  </a:cxn>
                  <a:cxn ang="0">
                    <a:pos x="T2" y="T3"/>
                  </a:cxn>
                  <a:cxn ang="0">
                    <a:pos x="T4" y="T5"/>
                  </a:cxn>
                  <a:cxn ang="0">
                    <a:pos x="T6" y="T7"/>
                  </a:cxn>
                  <a:cxn ang="0">
                    <a:pos x="T8" y="T9"/>
                  </a:cxn>
                  <a:cxn ang="0">
                    <a:pos x="T10" y="T11"/>
                  </a:cxn>
                </a:cxnLst>
                <a:rect l="0" t="0" r="r" b="b"/>
                <a:pathLst>
                  <a:path w="209" h="142">
                    <a:moveTo>
                      <a:pt x="209" y="87"/>
                    </a:moveTo>
                    <a:lnTo>
                      <a:pt x="177" y="142"/>
                    </a:lnTo>
                    <a:lnTo>
                      <a:pt x="0" y="9"/>
                    </a:lnTo>
                    <a:lnTo>
                      <a:pt x="6" y="0"/>
                    </a:lnTo>
                    <a:lnTo>
                      <a:pt x="209" y="87"/>
                    </a:lnTo>
                    <a:lnTo>
                      <a:pt x="209"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311"/>
              <p:cNvSpPr>
                <a:spLocks/>
              </p:cNvSpPr>
              <p:nvPr/>
            </p:nvSpPr>
            <p:spPr bwMode="auto">
              <a:xfrm>
                <a:off x="767" y="450"/>
                <a:ext cx="296" cy="166"/>
              </a:xfrm>
              <a:custGeom>
                <a:avLst/>
                <a:gdLst>
                  <a:gd name="T0" fmla="*/ 0 w 296"/>
                  <a:gd name="T1" fmla="*/ 2 h 166"/>
                  <a:gd name="T2" fmla="*/ 296 w 296"/>
                  <a:gd name="T3" fmla="*/ 166 h 166"/>
                </a:gdLst>
                <a:ahLst/>
                <a:cxnLst>
                  <a:cxn ang="0">
                    <a:pos x="T0" y="T1"/>
                  </a:cxn>
                  <a:cxn ang="0">
                    <a:pos x="T2" y="T3"/>
                  </a:cxn>
                </a:cxnLst>
                <a:rect l="0" t="0" r="r" b="b"/>
                <a:pathLst>
                  <a:path w="296" h="166">
                    <a:moveTo>
                      <a:pt x="0" y="2"/>
                    </a:moveTo>
                    <a:cubicBezTo>
                      <a:pt x="120" y="0"/>
                      <a:pt x="234" y="63"/>
                      <a:pt x="296" y="166"/>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Freeform 312"/>
              <p:cNvSpPr>
                <a:spLocks/>
              </p:cNvSpPr>
              <p:nvPr/>
            </p:nvSpPr>
            <p:spPr bwMode="auto">
              <a:xfrm>
                <a:off x="773" y="1035"/>
                <a:ext cx="299" cy="163"/>
              </a:xfrm>
              <a:custGeom>
                <a:avLst/>
                <a:gdLst>
                  <a:gd name="T0" fmla="*/ 299 w 299"/>
                  <a:gd name="T1" fmla="*/ 0 h 163"/>
                  <a:gd name="T2" fmla="*/ 0 w 299"/>
                  <a:gd name="T3" fmla="*/ 159 h 163"/>
                </a:gdLst>
                <a:ahLst/>
                <a:cxnLst>
                  <a:cxn ang="0">
                    <a:pos x="T0" y="T1"/>
                  </a:cxn>
                  <a:cxn ang="0">
                    <a:pos x="T2" y="T3"/>
                  </a:cxn>
                </a:cxnLst>
                <a:rect l="0" t="0" r="r" b="b"/>
                <a:pathLst>
                  <a:path w="299" h="163">
                    <a:moveTo>
                      <a:pt x="299" y="0"/>
                    </a:moveTo>
                    <a:cubicBezTo>
                      <a:pt x="235" y="103"/>
                      <a:pt x="121" y="163"/>
                      <a:pt x="0" y="159"/>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Freeform 313"/>
              <p:cNvSpPr>
                <a:spLocks/>
              </p:cNvSpPr>
              <p:nvPr/>
            </p:nvSpPr>
            <p:spPr bwMode="auto">
              <a:xfrm>
                <a:off x="2201" y="1051"/>
                <a:ext cx="299" cy="163"/>
              </a:xfrm>
              <a:custGeom>
                <a:avLst/>
                <a:gdLst>
                  <a:gd name="T0" fmla="*/ 299 w 299"/>
                  <a:gd name="T1" fmla="*/ 0 h 163"/>
                  <a:gd name="T2" fmla="*/ 0 w 299"/>
                  <a:gd name="T3" fmla="*/ 159 h 163"/>
                </a:gdLst>
                <a:ahLst/>
                <a:cxnLst>
                  <a:cxn ang="0">
                    <a:pos x="T0" y="T1"/>
                  </a:cxn>
                  <a:cxn ang="0">
                    <a:pos x="T2" y="T3"/>
                  </a:cxn>
                </a:cxnLst>
                <a:rect l="0" t="0" r="r" b="b"/>
                <a:pathLst>
                  <a:path w="299" h="163">
                    <a:moveTo>
                      <a:pt x="299" y="0"/>
                    </a:moveTo>
                    <a:cubicBezTo>
                      <a:pt x="235" y="103"/>
                      <a:pt x="121" y="163"/>
                      <a:pt x="0" y="159"/>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Freeform 314"/>
              <p:cNvSpPr>
                <a:spLocks/>
              </p:cNvSpPr>
              <p:nvPr/>
            </p:nvSpPr>
            <p:spPr bwMode="auto">
              <a:xfrm>
                <a:off x="2187" y="473"/>
                <a:ext cx="296" cy="167"/>
              </a:xfrm>
              <a:custGeom>
                <a:avLst/>
                <a:gdLst>
                  <a:gd name="T0" fmla="*/ 0 w 296"/>
                  <a:gd name="T1" fmla="*/ 3 h 167"/>
                  <a:gd name="T2" fmla="*/ 296 w 296"/>
                  <a:gd name="T3" fmla="*/ 167 h 167"/>
                </a:gdLst>
                <a:ahLst/>
                <a:cxnLst>
                  <a:cxn ang="0">
                    <a:pos x="T0" y="T1"/>
                  </a:cxn>
                  <a:cxn ang="0">
                    <a:pos x="T2" y="T3"/>
                  </a:cxn>
                </a:cxnLst>
                <a:rect l="0" t="0" r="r" b="b"/>
                <a:pathLst>
                  <a:path w="296" h="167">
                    <a:moveTo>
                      <a:pt x="0" y="3"/>
                    </a:moveTo>
                    <a:cubicBezTo>
                      <a:pt x="121" y="0"/>
                      <a:pt x="234" y="64"/>
                      <a:pt x="296" y="167"/>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15"/>
              <p:cNvSpPr>
                <a:spLocks noChangeArrowheads="1"/>
              </p:cNvSpPr>
              <p:nvPr/>
            </p:nvSpPr>
            <p:spPr bwMode="auto">
              <a:xfrm>
                <a:off x="707" y="1307"/>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AEAE00"/>
                    </a:solidFill>
                    <a:latin typeface="Times New Roman" panose="02020603050405020304" pitchFamily="18" charset="0"/>
                  </a:rPr>
                  <a:t>1</a:t>
                </a:r>
                <a:endParaRPr lang="en-US" altLang="en-US" dirty="0"/>
              </a:p>
            </p:txBody>
          </p:sp>
          <p:sp>
            <p:nvSpPr>
              <p:cNvPr id="424" name="Rectangle 316"/>
              <p:cNvSpPr>
                <a:spLocks noChangeArrowheads="1"/>
              </p:cNvSpPr>
              <p:nvPr/>
            </p:nvSpPr>
            <p:spPr bwMode="auto">
              <a:xfrm>
                <a:off x="2119" y="1315"/>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FF6317"/>
                    </a:solidFill>
                    <a:latin typeface="Times New Roman" panose="02020603050405020304" pitchFamily="18" charset="0"/>
                  </a:rPr>
                  <a:t>2</a:t>
                </a:r>
                <a:endParaRPr lang="en-US" altLang="en-US" dirty="0"/>
              </a:p>
            </p:txBody>
          </p:sp>
          <p:sp>
            <p:nvSpPr>
              <p:cNvPr id="425" name="Rectangle 317"/>
              <p:cNvSpPr>
                <a:spLocks noChangeArrowheads="1"/>
              </p:cNvSpPr>
              <p:nvPr/>
            </p:nvSpPr>
            <p:spPr bwMode="auto">
              <a:xfrm>
                <a:off x="3492" y="1307"/>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00AA00"/>
                    </a:solidFill>
                    <a:latin typeface="Times New Roman" panose="02020603050405020304" pitchFamily="18" charset="0"/>
                  </a:rPr>
                  <a:t>3</a:t>
                </a:r>
                <a:endParaRPr lang="en-US" altLang="en-US" dirty="0"/>
              </a:p>
            </p:txBody>
          </p:sp>
          <p:sp>
            <p:nvSpPr>
              <p:cNvPr id="426" name="Freeform 318"/>
              <p:cNvSpPr>
                <a:spLocks/>
              </p:cNvSpPr>
              <p:nvPr/>
            </p:nvSpPr>
            <p:spPr bwMode="auto">
              <a:xfrm>
                <a:off x="3583" y="481"/>
                <a:ext cx="297" cy="167"/>
              </a:xfrm>
              <a:custGeom>
                <a:avLst/>
                <a:gdLst>
                  <a:gd name="T0" fmla="*/ 0 w 297"/>
                  <a:gd name="T1" fmla="*/ 3 h 167"/>
                  <a:gd name="T2" fmla="*/ 297 w 297"/>
                  <a:gd name="T3" fmla="*/ 167 h 167"/>
                </a:gdLst>
                <a:ahLst/>
                <a:cxnLst>
                  <a:cxn ang="0">
                    <a:pos x="T0" y="T1"/>
                  </a:cxn>
                  <a:cxn ang="0">
                    <a:pos x="T2" y="T3"/>
                  </a:cxn>
                </a:cxnLst>
                <a:rect l="0" t="0" r="r" b="b"/>
                <a:pathLst>
                  <a:path w="297" h="167">
                    <a:moveTo>
                      <a:pt x="0" y="3"/>
                    </a:moveTo>
                    <a:cubicBezTo>
                      <a:pt x="121" y="0"/>
                      <a:pt x="235" y="63"/>
                      <a:pt x="297" y="167"/>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Freeform 319"/>
              <p:cNvSpPr>
                <a:spLocks/>
              </p:cNvSpPr>
              <p:nvPr/>
            </p:nvSpPr>
            <p:spPr bwMode="auto">
              <a:xfrm>
                <a:off x="3590" y="1043"/>
                <a:ext cx="299" cy="163"/>
              </a:xfrm>
              <a:custGeom>
                <a:avLst/>
                <a:gdLst>
                  <a:gd name="T0" fmla="*/ 299 w 299"/>
                  <a:gd name="T1" fmla="*/ 0 h 163"/>
                  <a:gd name="T2" fmla="*/ 0 w 299"/>
                  <a:gd name="T3" fmla="*/ 159 h 163"/>
                </a:gdLst>
                <a:ahLst/>
                <a:cxnLst>
                  <a:cxn ang="0">
                    <a:pos x="T0" y="T1"/>
                  </a:cxn>
                  <a:cxn ang="0">
                    <a:pos x="T2" y="T3"/>
                  </a:cxn>
                </a:cxnLst>
                <a:rect l="0" t="0" r="r" b="b"/>
                <a:pathLst>
                  <a:path w="299" h="163">
                    <a:moveTo>
                      <a:pt x="299" y="0"/>
                    </a:moveTo>
                    <a:cubicBezTo>
                      <a:pt x="235" y="103"/>
                      <a:pt x="121" y="163"/>
                      <a:pt x="0" y="159"/>
                    </a:cubicBez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 name="Rectangle 320"/>
              <p:cNvSpPr>
                <a:spLocks noChangeArrowheads="1"/>
              </p:cNvSpPr>
              <p:nvPr/>
            </p:nvSpPr>
            <p:spPr bwMode="auto">
              <a:xfrm>
                <a:off x="1322" y="2086"/>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A6A6"/>
                    </a:solidFill>
                  </a:rPr>
                  <a:t>Zr</a:t>
                </a:r>
                <a:endParaRPr lang="en-US" altLang="en-US"/>
              </a:p>
            </p:txBody>
          </p:sp>
          <p:sp>
            <p:nvSpPr>
              <p:cNvPr id="429" name="Line 321"/>
              <p:cNvSpPr>
                <a:spLocks noChangeShapeType="1"/>
              </p:cNvSpPr>
              <p:nvPr/>
            </p:nvSpPr>
            <p:spPr bwMode="auto">
              <a:xfrm>
                <a:off x="1376" y="1831"/>
                <a:ext cx="0" cy="26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Line 322"/>
              <p:cNvSpPr>
                <a:spLocks noChangeShapeType="1"/>
              </p:cNvSpPr>
              <p:nvPr/>
            </p:nvSpPr>
            <p:spPr bwMode="auto">
              <a:xfrm>
                <a:off x="1376" y="2208"/>
                <a:ext cx="0" cy="253"/>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Rectangle 323"/>
              <p:cNvSpPr>
                <a:spLocks noChangeArrowheads="1"/>
              </p:cNvSpPr>
              <p:nvPr/>
            </p:nvSpPr>
            <p:spPr bwMode="auto">
              <a:xfrm>
                <a:off x="1646" y="1929"/>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sp>
            <p:nvSpPr>
              <p:cNvPr id="432" name="Line 324"/>
              <p:cNvSpPr>
                <a:spLocks noChangeShapeType="1"/>
              </p:cNvSpPr>
              <p:nvPr/>
            </p:nvSpPr>
            <p:spPr bwMode="auto">
              <a:xfrm>
                <a:off x="1602" y="1999"/>
                <a:ext cx="31" cy="53"/>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 name="Line 325"/>
              <p:cNvSpPr>
                <a:spLocks noChangeShapeType="1"/>
              </p:cNvSpPr>
              <p:nvPr/>
            </p:nvSpPr>
            <p:spPr bwMode="auto">
              <a:xfrm>
                <a:off x="1577" y="2018"/>
                <a:ext cx="26" cy="4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Line 326"/>
              <p:cNvSpPr>
                <a:spLocks noChangeShapeType="1"/>
              </p:cNvSpPr>
              <p:nvPr/>
            </p:nvSpPr>
            <p:spPr bwMode="auto">
              <a:xfrm>
                <a:off x="1551" y="2038"/>
                <a:ext cx="22" cy="3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 name="Line 327"/>
              <p:cNvSpPr>
                <a:spLocks noChangeShapeType="1"/>
              </p:cNvSpPr>
              <p:nvPr/>
            </p:nvSpPr>
            <p:spPr bwMode="auto">
              <a:xfrm>
                <a:off x="1525" y="2057"/>
                <a:ext cx="19" cy="3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 name="Line 328"/>
              <p:cNvSpPr>
                <a:spLocks noChangeShapeType="1"/>
              </p:cNvSpPr>
              <p:nvPr/>
            </p:nvSpPr>
            <p:spPr bwMode="auto">
              <a:xfrm>
                <a:off x="1500" y="2077"/>
                <a:ext cx="14" cy="2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Line 329"/>
              <p:cNvSpPr>
                <a:spLocks noChangeShapeType="1"/>
              </p:cNvSpPr>
              <p:nvPr/>
            </p:nvSpPr>
            <p:spPr bwMode="auto">
              <a:xfrm>
                <a:off x="1474" y="2097"/>
                <a:ext cx="10" cy="1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Line 330"/>
              <p:cNvSpPr>
                <a:spLocks noChangeShapeType="1"/>
              </p:cNvSpPr>
              <p:nvPr/>
            </p:nvSpPr>
            <p:spPr bwMode="auto">
              <a:xfrm>
                <a:off x="1449" y="2116"/>
                <a:ext cx="5" cy="1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 name="Line 331"/>
              <p:cNvSpPr>
                <a:spLocks noChangeShapeType="1"/>
              </p:cNvSpPr>
              <p:nvPr/>
            </p:nvSpPr>
            <p:spPr bwMode="auto">
              <a:xfrm flipH="1" flipV="1">
                <a:off x="1443" y="2167"/>
                <a:ext cx="237" cy="135"/>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Freeform 332"/>
              <p:cNvSpPr>
                <a:spLocks/>
              </p:cNvSpPr>
              <p:nvPr/>
            </p:nvSpPr>
            <p:spPr bwMode="auto">
              <a:xfrm>
                <a:off x="1438" y="2160"/>
                <a:ext cx="260" cy="171"/>
              </a:xfrm>
              <a:custGeom>
                <a:avLst/>
                <a:gdLst>
                  <a:gd name="T0" fmla="*/ 260 w 260"/>
                  <a:gd name="T1" fmla="*/ 116 h 171"/>
                  <a:gd name="T2" fmla="*/ 228 w 260"/>
                  <a:gd name="T3" fmla="*/ 171 h 171"/>
                  <a:gd name="T4" fmla="*/ 0 w 260"/>
                  <a:gd name="T5" fmla="*/ 9 h 171"/>
                  <a:gd name="T6" fmla="*/ 5 w 260"/>
                  <a:gd name="T7" fmla="*/ 0 h 171"/>
                  <a:gd name="T8" fmla="*/ 260 w 260"/>
                  <a:gd name="T9" fmla="*/ 116 h 171"/>
                  <a:gd name="T10" fmla="*/ 260 w 260"/>
                  <a:gd name="T11" fmla="*/ 116 h 171"/>
                </a:gdLst>
                <a:ahLst/>
                <a:cxnLst>
                  <a:cxn ang="0">
                    <a:pos x="T0" y="T1"/>
                  </a:cxn>
                  <a:cxn ang="0">
                    <a:pos x="T2" y="T3"/>
                  </a:cxn>
                  <a:cxn ang="0">
                    <a:pos x="T4" y="T5"/>
                  </a:cxn>
                  <a:cxn ang="0">
                    <a:pos x="T6" y="T7"/>
                  </a:cxn>
                  <a:cxn ang="0">
                    <a:pos x="T8" y="T9"/>
                  </a:cxn>
                  <a:cxn ang="0">
                    <a:pos x="T10" y="T11"/>
                  </a:cxn>
                </a:cxnLst>
                <a:rect l="0" t="0" r="r" b="b"/>
                <a:pathLst>
                  <a:path w="260" h="171">
                    <a:moveTo>
                      <a:pt x="260" y="116"/>
                    </a:moveTo>
                    <a:lnTo>
                      <a:pt x="228" y="171"/>
                    </a:lnTo>
                    <a:lnTo>
                      <a:pt x="0" y="9"/>
                    </a:lnTo>
                    <a:lnTo>
                      <a:pt x="5" y="0"/>
                    </a:lnTo>
                    <a:lnTo>
                      <a:pt x="260" y="116"/>
                    </a:lnTo>
                    <a:lnTo>
                      <a:pt x="26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333"/>
              <p:cNvSpPr>
                <a:spLocks noChangeArrowheads="1"/>
              </p:cNvSpPr>
              <p:nvPr/>
            </p:nvSpPr>
            <p:spPr bwMode="auto">
              <a:xfrm>
                <a:off x="1330" y="2709"/>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FF00FF"/>
                    </a:solidFill>
                    <a:latin typeface="Times New Roman" panose="02020603050405020304" pitchFamily="18" charset="0"/>
                  </a:rPr>
                  <a:t>4</a:t>
                </a:r>
                <a:endParaRPr lang="en-US" altLang="en-US" dirty="0"/>
              </a:p>
            </p:txBody>
          </p:sp>
          <p:sp>
            <p:nvSpPr>
              <p:cNvPr id="442" name="Rectangle 334"/>
              <p:cNvSpPr>
                <a:spLocks noChangeArrowheads="1"/>
              </p:cNvSpPr>
              <p:nvPr/>
            </p:nvSpPr>
            <p:spPr bwMode="auto">
              <a:xfrm>
                <a:off x="2743" y="2709"/>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8080FF"/>
                    </a:solidFill>
                    <a:latin typeface="Times New Roman" panose="02020603050405020304" pitchFamily="18" charset="0"/>
                  </a:rPr>
                  <a:t>5</a:t>
                </a:r>
                <a:endParaRPr lang="en-US" altLang="en-US" dirty="0"/>
              </a:p>
            </p:txBody>
          </p:sp>
          <p:sp>
            <p:nvSpPr>
              <p:cNvPr id="443" name="Rectangle 335"/>
              <p:cNvSpPr>
                <a:spLocks noChangeArrowheads="1"/>
              </p:cNvSpPr>
              <p:nvPr/>
            </p:nvSpPr>
            <p:spPr bwMode="auto">
              <a:xfrm>
                <a:off x="1733" y="967"/>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444" name="Line 336"/>
              <p:cNvSpPr>
                <a:spLocks noChangeShapeType="1"/>
              </p:cNvSpPr>
              <p:nvPr/>
            </p:nvSpPr>
            <p:spPr bwMode="auto">
              <a:xfrm flipV="1">
                <a:off x="1105" y="2191"/>
                <a:ext cx="194" cy="111"/>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Freeform 337"/>
              <p:cNvSpPr>
                <a:spLocks/>
              </p:cNvSpPr>
              <p:nvPr/>
            </p:nvSpPr>
            <p:spPr bwMode="auto">
              <a:xfrm>
                <a:off x="1087" y="2185"/>
                <a:ext cx="217" cy="146"/>
              </a:xfrm>
              <a:custGeom>
                <a:avLst/>
                <a:gdLst>
                  <a:gd name="T0" fmla="*/ 32 w 217"/>
                  <a:gd name="T1" fmla="*/ 146 h 146"/>
                  <a:gd name="T2" fmla="*/ 0 w 217"/>
                  <a:gd name="T3" fmla="*/ 91 h 146"/>
                  <a:gd name="T4" fmla="*/ 211 w 217"/>
                  <a:gd name="T5" fmla="*/ 0 h 146"/>
                  <a:gd name="T6" fmla="*/ 217 w 217"/>
                  <a:gd name="T7" fmla="*/ 9 h 146"/>
                  <a:gd name="T8" fmla="*/ 32 w 217"/>
                  <a:gd name="T9" fmla="*/ 146 h 146"/>
                  <a:gd name="T10" fmla="*/ 32 w 217"/>
                  <a:gd name="T11" fmla="*/ 146 h 146"/>
                </a:gdLst>
                <a:ahLst/>
                <a:cxnLst>
                  <a:cxn ang="0">
                    <a:pos x="T0" y="T1"/>
                  </a:cxn>
                  <a:cxn ang="0">
                    <a:pos x="T2" y="T3"/>
                  </a:cxn>
                  <a:cxn ang="0">
                    <a:pos x="T4" y="T5"/>
                  </a:cxn>
                  <a:cxn ang="0">
                    <a:pos x="T6" y="T7"/>
                  </a:cxn>
                  <a:cxn ang="0">
                    <a:pos x="T8" y="T9"/>
                  </a:cxn>
                  <a:cxn ang="0">
                    <a:pos x="T10" y="T11"/>
                  </a:cxn>
                </a:cxnLst>
                <a:rect l="0" t="0" r="r" b="b"/>
                <a:pathLst>
                  <a:path w="217" h="146">
                    <a:moveTo>
                      <a:pt x="32" y="146"/>
                    </a:moveTo>
                    <a:lnTo>
                      <a:pt x="0" y="91"/>
                    </a:lnTo>
                    <a:lnTo>
                      <a:pt x="211" y="0"/>
                    </a:lnTo>
                    <a:lnTo>
                      <a:pt x="217" y="9"/>
                    </a:lnTo>
                    <a:lnTo>
                      <a:pt x="32" y="146"/>
                    </a:lnTo>
                    <a:lnTo>
                      <a:pt x="32"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Line 338"/>
              <p:cNvSpPr>
                <a:spLocks noChangeShapeType="1"/>
              </p:cNvSpPr>
              <p:nvPr/>
            </p:nvSpPr>
            <p:spPr bwMode="auto">
              <a:xfrm flipV="1">
                <a:off x="1091" y="1965"/>
                <a:ext cx="33" cy="5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Line 339"/>
              <p:cNvSpPr>
                <a:spLocks noChangeShapeType="1"/>
              </p:cNvSpPr>
              <p:nvPr/>
            </p:nvSpPr>
            <p:spPr bwMode="auto">
              <a:xfrm flipV="1">
                <a:off x="1120" y="1985"/>
                <a:ext cx="29" cy="4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Line 340"/>
              <p:cNvSpPr>
                <a:spLocks noChangeShapeType="1"/>
              </p:cNvSpPr>
              <p:nvPr/>
            </p:nvSpPr>
            <p:spPr bwMode="auto">
              <a:xfrm flipV="1">
                <a:off x="1149" y="2005"/>
                <a:ext cx="25" cy="4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 name="Line 341"/>
              <p:cNvSpPr>
                <a:spLocks noChangeShapeType="1"/>
              </p:cNvSpPr>
              <p:nvPr/>
            </p:nvSpPr>
            <p:spPr bwMode="auto">
              <a:xfrm flipV="1">
                <a:off x="1179" y="2025"/>
                <a:ext cx="21" cy="3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Line 342"/>
              <p:cNvSpPr>
                <a:spLocks noChangeShapeType="1"/>
              </p:cNvSpPr>
              <p:nvPr/>
            </p:nvSpPr>
            <p:spPr bwMode="auto">
              <a:xfrm flipV="1">
                <a:off x="1208" y="2045"/>
                <a:ext cx="18" cy="28"/>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Line 343"/>
              <p:cNvSpPr>
                <a:spLocks noChangeShapeType="1"/>
              </p:cNvSpPr>
              <p:nvPr/>
            </p:nvSpPr>
            <p:spPr bwMode="auto">
              <a:xfrm flipV="1">
                <a:off x="1237" y="2066"/>
                <a:ext cx="14" cy="2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 name="Line 344"/>
              <p:cNvSpPr>
                <a:spLocks noChangeShapeType="1"/>
              </p:cNvSpPr>
              <p:nvPr/>
            </p:nvSpPr>
            <p:spPr bwMode="auto">
              <a:xfrm flipV="1">
                <a:off x="1267" y="2085"/>
                <a:ext cx="9" cy="1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 name="Line 345"/>
              <p:cNvSpPr>
                <a:spLocks noChangeShapeType="1"/>
              </p:cNvSpPr>
              <p:nvPr/>
            </p:nvSpPr>
            <p:spPr bwMode="auto">
              <a:xfrm flipV="1">
                <a:off x="1296" y="2106"/>
                <a:ext cx="6" cy="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Line 346"/>
              <p:cNvSpPr>
                <a:spLocks noChangeShapeType="1"/>
              </p:cNvSpPr>
              <p:nvPr/>
            </p:nvSpPr>
            <p:spPr bwMode="auto">
              <a:xfrm flipV="1">
                <a:off x="3290" y="877"/>
                <a:ext cx="190" cy="117"/>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 name="Freeform 347"/>
              <p:cNvSpPr>
                <a:spLocks/>
              </p:cNvSpPr>
              <p:nvPr/>
            </p:nvSpPr>
            <p:spPr bwMode="auto">
              <a:xfrm>
                <a:off x="3272" y="870"/>
                <a:ext cx="213" cy="153"/>
              </a:xfrm>
              <a:custGeom>
                <a:avLst/>
                <a:gdLst>
                  <a:gd name="T0" fmla="*/ 33 w 213"/>
                  <a:gd name="T1" fmla="*/ 153 h 153"/>
                  <a:gd name="T2" fmla="*/ 0 w 213"/>
                  <a:gd name="T3" fmla="*/ 99 h 153"/>
                  <a:gd name="T4" fmla="*/ 207 w 213"/>
                  <a:gd name="T5" fmla="*/ 0 h 153"/>
                  <a:gd name="T6" fmla="*/ 213 w 213"/>
                  <a:gd name="T7" fmla="*/ 9 h 153"/>
                  <a:gd name="T8" fmla="*/ 33 w 213"/>
                  <a:gd name="T9" fmla="*/ 153 h 153"/>
                </a:gdLst>
                <a:ahLst/>
                <a:cxnLst>
                  <a:cxn ang="0">
                    <a:pos x="T0" y="T1"/>
                  </a:cxn>
                  <a:cxn ang="0">
                    <a:pos x="T2" y="T3"/>
                  </a:cxn>
                  <a:cxn ang="0">
                    <a:pos x="T4" y="T5"/>
                  </a:cxn>
                  <a:cxn ang="0">
                    <a:pos x="T6" y="T7"/>
                  </a:cxn>
                  <a:cxn ang="0">
                    <a:pos x="T8" y="T9"/>
                  </a:cxn>
                </a:cxnLst>
                <a:rect l="0" t="0" r="r" b="b"/>
                <a:pathLst>
                  <a:path w="213" h="153">
                    <a:moveTo>
                      <a:pt x="33" y="153"/>
                    </a:moveTo>
                    <a:lnTo>
                      <a:pt x="0" y="99"/>
                    </a:lnTo>
                    <a:lnTo>
                      <a:pt x="207" y="0"/>
                    </a:lnTo>
                    <a:lnTo>
                      <a:pt x="213" y="9"/>
                    </a:lnTo>
                    <a:lnTo>
                      <a:pt x="33"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Line 348"/>
              <p:cNvSpPr>
                <a:spLocks noChangeShapeType="1"/>
              </p:cNvSpPr>
              <p:nvPr/>
            </p:nvSpPr>
            <p:spPr bwMode="auto">
              <a:xfrm flipV="1">
                <a:off x="1902" y="893"/>
                <a:ext cx="190" cy="117"/>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 name="Freeform 349"/>
              <p:cNvSpPr>
                <a:spLocks/>
              </p:cNvSpPr>
              <p:nvPr/>
            </p:nvSpPr>
            <p:spPr bwMode="auto">
              <a:xfrm>
                <a:off x="1883" y="886"/>
                <a:ext cx="213" cy="152"/>
              </a:xfrm>
              <a:custGeom>
                <a:avLst/>
                <a:gdLst>
                  <a:gd name="T0" fmla="*/ 34 w 213"/>
                  <a:gd name="T1" fmla="*/ 152 h 152"/>
                  <a:gd name="T2" fmla="*/ 0 w 213"/>
                  <a:gd name="T3" fmla="*/ 99 h 152"/>
                  <a:gd name="T4" fmla="*/ 208 w 213"/>
                  <a:gd name="T5" fmla="*/ 0 h 152"/>
                  <a:gd name="T6" fmla="*/ 213 w 213"/>
                  <a:gd name="T7" fmla="*/ 9 h 152"/>
                  <a:gd name="T8" fmla="*/ 34 w 213"/>
                  <a:gd name="T9" fmla="*/ 152 h 152"/>
                </a:gdLst>
                <a:ahLst/>
                <a:cxnLst>
                  <a:cxn ang="0">
                    <a:pos x="T0" y="T1"/>
                  </a:cxn>
                  <a:cxn ang="0">
                    <a:pos x="T2" y="T3"/>
                  </a:cxn>
                  <a:cxn ang="0">
                    <a:pos x="T4" y="T5"/>
                  </a:cxn>
                  <a:cxn ang="0">
                    <a:pos x="T6" y="T7"/>
                  </a:cxn>
                  <a:cxn ang="0">
                    <a:pos x="T8" y="T9"/>
                  </a:cxn>
                </a:cxnLst>
                <a:rect l="0" t="0" r="r" b="b"/>
                <a:pathLst>
                  <a:path w="213" h="152">
                    <a:moveTo>
                      <a:pt x="34" y="152"/>
                    </a:moveTo>
                    <a:lnTo>
                      <a:pt x="0" y="99"/>
                    </a:lnTo>
                    <a:lnTo>
                      <a:pt x="208" y="0"/>
                    </a:lnTo>
                    <a:lnTo>
                      <a:pt x="213" y="9"/>
                    </a:lnTo>
                    <a:lnTo>
                      <a:pt x="34"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Line 350"/>
              <p:cNvSpPr>
                <a:spLocks noChangeShapeType="1"/>
              </p:cNvSpPr>
              <p:nvPr/>
            </p:nvSpPr>
            <p:spPr bwMode="auto">
              <a:xfrm flipV="1">
                <a:off x="481" y="877"/>
                <a:ext cx="190" cy="117"/>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Freeform 351"/>
              <p:cNvSpPr>
                <a:spLocks/>
              </p:cNvSpPr>
              <p:nvPr/>
            </p:nvSpPr>
            <p:spPr bwMode="auto">
              <a:xfrm>
                <a:off x="463" y="870"/>
                <a:ext cx="213" cy="153"/>
              </a:xfrm>
              <a:custGeom>
                <a:avLst/>
                <a:gdLst>
                  <a:gd name="T0" fmla="*/ 33 w 213"/>
                  <a:gd name="T1" fmla="*/ 153 h 153"/>
                  <a:gd name="T2" fmla="*/ 0 w 213"/>
                  <a:gd name="T3" fmla="*/ 99 h 153"/>
                  <a:gd name="T4" fmla="*/ 207 w 213"/>
                  <a:gd name="T5" fmla="*/ 0 h 153"/>
                  <a:gd name="T6" fmla="*/ 213 w 213"/>
                  <a:gd name="T7" fmla="*/ 9 h 153"/>
                  <a:gd name="T8" fmla="*/ 33 w 213"/>
                  <a:gd name="T9" fmla="*/ 153 h 153"/>
                </a:gdLst>
                <a:ahLst/>
                <a:cxnLst>
                  <a:cxn ang="0">
                    <a:pos x="T0" y="T1"/>
                  </a:cxn>
                  <a:cxn ang="0">
                    <a:pos x="T2" y="T3"/>
                  </a:cxn>
                  <a:cxn ang="0">
                    <a:pos x="T4" y="T5"/>
                  </a:cxn>
                  <a:cxn ang="0">
                    <a:pos x="T6" y="T7"/>
                  </a:cxn>
                  <a:cxn ang="0">
                    <a:pos x="T8" y="T9"/>
                  </a:cxn>
                </a:cxnLst>
                <a:rect l="0" t="0" r="r" b="b"/>
                <a:pathLst>
                  <a:path w="213" h="153">
                    <a:moveTo>
                      <a:pt x="33" y="153"/>
                    </a:moveTo>
                    <a:lnTo>
                      <a:pt x="0" y="99"/>
                    </a:lnTo>
                    <a:lnTo>
                      <a:pt x="207" y="0"/>
                    </a:lnTo>
                    <a:lnTo>
                      <a:pt x="213" y="9"/>
                    </a:lnTo>
                    <a:lnTo>
                      <a:pt x="33"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Line 352"/>
              <p:cNvSpPr>
                <a:spLocks noChangeShapeType="1"/>
              </p:cNvSpPr>
              <p:nvPr/>
            </p:nvSpPr>
            <p:spPr bwMode="auto">
              <a:xfrm flipV="1">
                <a:off x="3277" y="657"/>
                <a:ext cx="32" cy="5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 name="Line 353"/>
              <p:cNvSpPr>
                <a:spLocks noChangeShapeType="1"/>
              </p:cNvSpPr>
              <p:nvPr/>
            </p:nvSpPr>
            <p:spPr bwMode="auto">
              <a:xfrm flipV="1">
                <a:off x="3306" y="677"/>
                <a:ext cx="29" cy="4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Line 354"/>
              <p:cNvSpPr>
                <a:spLocks noChangeShapeType="1"/>
              </p:cNvSpPr>
              <p:nvPr/>
            </p:nvSpPr>
            <p:spPr bwMode="auto">
              <a:xfrm flipV="1">
                <a:off x="3335" y="697"/>
                <a:ext cx="25" cy="4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 name="Line 355"/>
              <p:cNvSpPr>
                <a:spLocks noChangeShapeType="1"/>
              </p:cNvSpPr>
              <p:nvPr/>
            </p:nvSpPr>
            <p:spPr bwMode="auto">
              <a:xfrm flipV="1">
                <a:off x="3364" y="717"/>
                <a:ext cx="22" cy="3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Line 356"/>
              <p:cNvSpPr>
                <a:spLocks noChangeShapeType="1"/>
              </p:cNvSpPr>
              <p:nvPr/>
            </p:nvSpPr>
            <p:spPr bwMode="auto">
              <a:xfrm flipV="1">
                <a:off x="3393" y="737"/>
                <a:ext cx="18" cy="2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 name="Line 357"/>
              <p:cNvSpPr>
                <a:spLocks noChangeShapeType="1"/>
              </p:cNvSpPr>
              <p:nvPr/>
            </p:nvSpPr>
            <p:spPr bwMode="auto">
              <a:xfrm flipV="1">
                <a:off x="3423" y="758"/>
                <a:ext cx="13" cy="2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Line 358"/>
              <p:cNvSpPr>
                <a:spLocks noChangeShapeType="1"/>
              </p:cNvSpPr>
              <p:nvPr/>
            </p:nvSpPr>
            <p:spPr bwMode="auto">
              <a:xfrm flipV="1">
                <a:off x="3452" y="777"/>
                <a:ext cx="10" cy="1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 name="Line 359"/>
              <p:cNvSpPr>
                <a:spLocks noChangeShapeType="1"/>
              </p:cNvSpPr>
              <p:nvPr/>
            </p:nvSpPr>
            <p:spPr bwMode="auto">
              <a:xfrm flipV="1">
                <a:off x="3481" y="798"/>
                <a:ext cx="6" cy="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Line 360"/>
              <p:cNvSpPr>
                <a:spLocks noChangeShapeType="1"/>
              </p:cNvSpPr>
              <p:nvPr/>
            </p:nvSpPr>
            <p:spPr bwMode="auto">
              <a:xfrm flipV="1">
                <a:off x="1888" y="673"/>
                <a:ext cx="32" cy="5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Line 361"/>
              <p:cNvSpPr>
                <a:spLocks noChangeShapeType="1"/>
              </p:cNvSpPr>
              <p:nvPr/>
            </p:nvSpPr>
            <p:spPr bwMode="auto">
              <a:xfrm flipV="1">
                <a:off x="1917" y="693"/>
                <a:ext cx="29" cy="46"/>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Line 362"/>
              <p:cNvSpPr>
                <a:spLocks noChangeShapeType="1"/>
              </p:cNvSpPr>
              <p:nvPr/>
            </p:nvSpPr>
            <p:spPr bwMode="auto">
              <a:xfrm flipV="1">
                <a:off x="1946" y="713"/>
                <a:ext cx="25" cy="4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Line 363"/>
              <p:cNvSpPr>
                <a:spLocks noChangeShapeType="1"/>
              </p:cNvSpPr>
              <p:nvPr/>
            </p:nvSpPr>
            <p:spPr bwMode="auto">
              <a:xfrm flipV="1">
                <a:off x="1976" y="733"/>
                <a:ext cx="21" cy="34"/>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Line 364"/>
              <p:cNvSpPr>
                <a:spLocks noChangeShapeType="1"/>
              </p:cNvSpPr>
              <p:nvPr/>
            </p:nvSpPr>
            <p:spPr bwMode="auto">
              <a:xfrm flipV="1">
                <a:off x="2005" y="753"/>
                <a:ext cx="18" cy="28"/>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Line 365"/>
              <p:cNvSpPr>
                <a:spLocks noChangeShapeType="1"/>
              </p:cNvSpPr>
              <p:nvPr/>
            </p:nvSpPr>
            <p:spPr bwMode="auto">
              <a:xfrm flipV="1">
                <a:off x="2034" y="773"/>
                <a:ext cx="14" cy="23"/>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Line 366"/>
              <p:cNvSpPr>
                <a:spLocks noChangeShapeType="1"/>
              </p:cNvSpPr>
              <p:nvPr/>
            </p:nvSpPr>
            <p:spPr bwMode="auto">
              <a:xfrm flipV="1">
                <a:off x="2063" y="793"/>
                <a:ext cx="10" cy="16"/>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Line 367"/>
              <p:cNvSpPr>
                <a:spLocks noChangeShapeType="1"/>
              </p:cNvSpPr>
              <p:nvPr/>
            </p:nvSpPr>
            <p:spPr bwMode="auto">
              <a:xfrm flipV="1">
                <a:off x="2093" y="813"/>
                <a:ext cx="5" cy="1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Line 368"/>
              <p:cNvSpPr>
                <a:spLocks noChangeShapeType="1"/>
              </p:cNvSpPr>
              <p:nvPr/>
            </p:nvSpPr>
            <p:spPr bwMode="auto">
              <a:xfrm flipV="1">
                <a:off x="468" y="657"/>
                <a:ext cx="32" cy="5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 name="Line 369"/>
              <p:cNvSpPr>
                <a:spLocks noChangeShapeType="1"/>
              </p:cNvSpPr>
              <p:nvPr/>
            </p:nvSpPr>
            <p:spPr bwMode="auto">
              <a:xfrm flipV="1">
                <a:off x="497" y="677"/>
                <a:ext cx="29" cy="4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Line 370"/>
              <p:cNvSpPr>
                <a:spLocks noChangeShapeType="1"/>
              </p:cNvSpPr>
              <p:nvPr/>
            </p:nvSpPr>
            <p:spPr bwMode="auto">
              <a:xfrm flipV="1">
                <a:off x="526" y="697"/>
                <a:ext cx="25" cy="4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 name="Line 371"/>
              <p:cNvSpPr>
                <a:spLocks noChangeShapeType="1"/>
              </p:cNvSpPr>
              <p:nvPr/>
            </p:nvSpPr>
            <p:spPr bwMode="auto">
              <a:xfrm flipV="1">
                <a:off x="555" y="717"/>
                <a:ext cx="22" cy="3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Line 372"/>
              <p:cNvSpPr>
                <a:spLocks noChangeShapeType="1"/>
              </p:cNvSpPr>
              <p:nvPr/>
            </p:nvSpPr>
            <p:spPr bwMode="auto">
              <a:xfrm flipV="1">
                <a:off x="585" y="737"/>
                <a:ext cx="17" cy="2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Line 373"/>
              <p:cNvSpPr>
                <a:spLocks noChangeShapeType="1"/>
              </p:cNvSpPr>
              <p:nvPr/>
            </p:nvSpPr>
            <p:spPr bwMode="auto">
              <a:xfrm flipV="1">
                <a:off x="614" y="758"/>
                <a:ext cx="13" cy="2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Line 374"/>
              <p:cNvSpPr>
                <a:spLocks noChangeShapeType="1"/>
              </p:cNvSpPr>
              <p:nvPr/>
            </p:nvSpPr>
            <p:spPr bwMode="auto">
              <a:xfrm flipV="1">
                <a:off x="643" y="777"/>
                <a:ext cx="10" cy="1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Line 375"/>
              <p:cNvSpPr>
                <a:spLocks noChangeShapeType="1"/>
              </p:cNvSpPr>
              <p:nvPr/>
            </p:nvSpPr>
            <p:spPr bwMode="auto">
              <a:xfrm flipV="1">
                <a:off x="672" y="798"/>
                <a:ext cx="6" cy="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Rectangle 376"/>
              <p:cNvSpPr>
                <a:spLocks noChangeArrowheads="1"/>
              </p:cNvSpPr>
              <p:nvPr/>
            </p:nvSpPr>
            <p:spPr bwMode="auto">
              <a:xfrm>
                <a:off x="304" y="597"/>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485" name="Rectangle 377"/>
              <p:cNvSpPr>
                <a:spLocks noChangeArrowheads="1"/>
              </p:cNvSpPr>
              <p:nvPr/>
            </p:nvSpPr>
            <p:spPr bwMode="auto">
              <a:xfrm>
                <a:off x="304" y="952"/>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486" name="Rectangle 378"/>
              <p:cNvSpPr>
                <a:spLocks noChangeArrowheads="1"/>
              </p:cNvSpPr>
              <p:nvPr/>
            </p:nvSpPr>
            <p:spPr bwMode="auto">
              <a:xfrm>
                <a:off x="1740" y="589"/>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487" name="Rectangle 379"/>
              <p:cNvSpPr>
                <a:spLocks noChangeArrowheads="1"/>
              </p:cNvSpPr>
              <p:nvPr/>
            </p:nvSpPr>
            <p:spPr bwMode="auto">
              <a:xfrm>
                <a:off x="3098" y="589"/>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488" name="Rectangle 380"/>
              <p:cNvSpPr>
                <a:spLocks noChangeArrowheads="1"/>
              </p:cNvSpPr>
              <p:nvPr/>
            </p:nvSpPr>
            <p:spPr bwMode="auto">
              <a:xfrm>
                <a:off x="3098" y="936"/>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489" name="Rectangle 381"/>
              <p:cNvSpPr>
                <a:spLocks noChangeArrowheads="1"/>
              </p:cNvSpPr>
              <p:nvPr/>
            </p:nvSpPr>
            <p:spPr bwMode="auto">
              <a:xfrm>
                <a:off x="1330" y="1708"/>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490" name="Rectangle 382"/>
              <p:cNvSpPr>
                <a:spLocks noChangeArrowheads="1"/>
              </p:cNvSpPr>
              <p:nvPr/>
            </p:nvSpPr>
            <p:spPr bwMode="auto">
              <a:xfrm>
                <a:off x="991" y="1897"/>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sp>
            <p:nvSpPr>
              <p:cNvPr id="491" name="Rectangle 383"/>
              <p:cNvSpPr>
                <a:spLocks noChangeArrowheads="1"/>
              </p:cNvSpPr>
              <p:nvPr/>
            </p:nvSpPr>
            <p:spPr bwMode="auto">
              <a:xfrm>
                <a:off x="1717" y="2275"/>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492" name="Rectangle 384"/>
              <p:cNvSpPr>
                <a:spLocks noChangeArrowheads="1"/>
              </p:cNvSpPr>
              <p:nvPr/>
            </p:nvSpPr>
            <p:spPr bwMode="auto">
              <a:xfrm>
                <a:off x="1015" y="2283"/>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493" name="Freeform 385"/>
              <p:cNvSpPr>
                <a:spLocks/>
              </p:cNvSpPr>
              <p:nvPr/>
            </p:nvSpPr>
            <p:spPr bwMode="auto">
              <a:xfrm>
                <a:off x="931" y="2012"/>
                <a:ext cx="69" cy="260"/>
              </a:xfrm>
              <a:custGeom>
                <a:avLst/>
                <a:gdLst>
                  <a:gd name="T0" fmla="*/ 69 w 69"/>
                  <a:gd name="T1" fmla="*/ 0 h 260"/>
                  <a:gd name="T2" fmla="*/ 69 w 69"/>
                  <a:gd name="T3" fmla="*/ 260 h 260"/>
                </a:gdLst>
                <a:ahLst/>
                <a:cxnLst>
                  <a:cxn ang="0">
                    <a:pos x="T0" y="T1"/>
                  </a:cxn>
                  <a:cxn ang="0">
                    <a:pos x="T2" y="T3"/>
                  </a:cxn>
                </a:cxnLst>
                <a:rect l="0" t="0" r="r" b="b"/>
                <a:pathLst>
                  <a:path w="69" h="260">
                    <a:moveTo>
                      <a:pt x="69" y="0"/>
                    </a:moveTo>
                    <a:cubicBezTo>
                      <a:pt x="0" y="69"/>
                      <a:pt x="0" y="192"/>
                      <a:pt x="69" y="260"/>
                    </a:cubicBezTo>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Freeform 386"/>
              <p:cNvSpPr>
                <a:spLocks/>
              </p:cNvSpPr>
              <p:nvPr/>
            </p:nvSpPr>
            <p:spPr bwMode="auto">
              <a:xfrm>
                <a:off x="1755" y="2012"/>
                <a:ext cx="69" cy="260"/>
              </a:xfrm>
              <a:custGeom>
                <a:avLst/>
                <a:gdLst>
                  <a:gd name="T0" fmla="*/ 0 w 69"/>
                  <a:gd name="T1" fmla="*/ 260 h 260"/>
                  <a:gd name="T2" fmla="*/ 0 w 69"/>
                  <a:gd name="T3" fmla="*/ 0 h 260"/>
                </a:gdLst>
                <a:ahLst/>
                <a:cxnLst>
                  <a:cxn ang="0">
                    <a:pos x="T0" y="T1"/>
                  </a:cxn>
                  <a:cxn ang="0">
                    <a:pos x="T2" y="T3"/>
                  </a:cxn>
                </a:cxnLst>
                <a:rect l="0" t="0" r="r" b="b"/>
                <a:pathLst>
                  <a:path w="69" h="260">
                    <a:moveTo>
                      <a:pt x="0" y="260"/>
                    </a:moveTo>
                    <a:cubicBezTo>
                      <a:pt x="69" y="192"/>
                      <a:pt x="69" y="69"/>
                      <a:pt x="0" y="0"/>
                    </a:cubicBezTo>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387"/>
              <p:cNvSpPr>
                <a:spLocks noChangeArrowheads="1"/>
              </p:cNvSpPr>
              <p:nvPr/>
            </p:nvSpPr>
            <p:spPr bwMode="auto">
              <a:xfrm>
                <a:off x="1330" y="2472"/>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496" name="Rectangle 388"/>
              <p:cNvSpPr>
                <a:spLocks noChangeArrowheads="1"/>
              </p:cNvSpPr>
              <p:nvPr/>
            </p:nvSpPr>
            <p:spPr bwMode="auto">
              <a:xfrm>
                <a:off x="2735" y="2094"/>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err="1">
                    <a:solidFill>
                      <a:srgbClr val="00A6A6"/>
                    </a:solidFill>
                  </a:rPr>
                  <a:t>Zr</a:t>
                </a:r>
                <a:endParaRPr lang="en-US" altLang="en-US" dirty="0"/>
              </a:p>
            </p:txBody>
          </p:sp>
          <p:sp>
            <p:nvSpPr>
              <p:cNvPr id="497" name="Line 389"/>
              <p:cNvSpPr>
                <a:spLocks noChangeShapeType="1"/>
              </p:cNvSpPr>
              <p:nvPr/>
            </p:nvSpPr>
            <p:spPr bwMode="auto">
              <a:xfrm>
                <a:off x="2788" y="1839"/>
                <a:ext cx="0" cy="26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Line 390"/>
              <p:cNvSpPr>
                <a:spLocks noChangeShapeType="1"/>
              </p:cNvSpPr>
              <p:nvPr/>
            </p:nvSpPr>
            <p:spPr bwMode="auto">
              <a:xfrm>
                <a:off x="2788" y="2216"/>
                <a:ext cx="0" cy="253"/>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Line 391"/>
              <p:cNvSpPr>
                <a:spLocks noChangeShapeType="1"/>
              </p:cNvSpPr>
              <p:nvPr/>
            </p:nvSpPr>
            <p:spPr bwMode="auto">
              <a:xfrm>
                <a:off x="3074" y="1972"/>
                <a:ext cx="31" cy="54"/>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Line 392"/>
              <p:cNvSpPr>
                <a:spLocks noChangeShapeType="1"/>
              </p:cNvSpPr>
              <p:nvPr/>
            </p:nvSpPr>
            <p:spPr bwMode="auto">
              <a:xfrm>
                <a:off x="3050" y="1989"/>
                <a:ext cx="28" cy="4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 name="Line 393"/>
              <p:cNvSpPr>
                <a:spLocks noChangeShapeType="1"/>
              </p:cNvSpPr>
              <p:nvPr/>
            </p:nvSpPr>
            <p:spPr bwMode="auto">
              <a:xfrm>
                <a:off x="3027" y="2006"/>
                <a:ext cx="25" cy="44"/>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394"/>
              <p:cNvSpPr>
                <a:spLocks noChangeShapeType="1"/>
              </p:cNvSpPr>
              <p:nvPr/>
            </p:nvSpPr>
            <p:spPr bwMode="auto">
              <a:xfrm>
                <a:off x="3003" y="2023"/>
                <a:ext cx="23" cy="3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Line 395"/>
              <p:cNvSpPr>
                <a:spLocks noChangeShapeType="1"/>
              </p:cNvSpPr>
              <p:nvPr/>
            </p:nvSpPr>
            <p:spPr bwMode="auto">
              <a:xfrm>
                <a:off x="2979" y="2040"/>
                <a:ext cx="20" cy="34"/>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Line 396"/>
              <p:cNvSpPr>
                <a:spLocks noChangeShapeType="1"/>
              </p:cNvSpPr>
              <p:nvPr/>
            </p:nvSpPr>
            <p:spPr bwMode="auto">
              <a:xfrm>
                <a:off x="2956" y="2057"/>
                <a:ext cx="16" cy="29"/>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Line 397"/>
              <p:cNvSpPr>
                <a:spLocks noChangeShapeType="1"/>
              </p:cNvSpPr>
              <p:nvPr/>
            </p:nvSpPr>
            <p:spPr bwMode="auto">
              <a:xfrm>
                <a:off x="2932" y="2073"/>
                <a:ext cx="14" cy="2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Line 398"/>
              <p:cNvSpPr>
                <a:spLocks noChangeShapeType="1"/>
              </p:cNvSpPr>
              <p:nvPr/>
            </p:nvSpPr>
            <p:spPr bwMode="auto">
              <a:xfrm>
                <a:off x="2908" y="2090"/>
                <a:ext cx="12" cy="2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Line 399"/>
              <p:cNvSpPr>
                <a:spLocks noChangeShapeType="1"/>
              </p:cNvSpPr>
              <p:nvPr/>
            </p:nvSpPr>
            <p:spPr bwMode="auto">
              <a:xfrm>
                <a:off x="2885" y="2107"/>
                <a:ext cx="8" cy="1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Line 400"/>
              <p:cNvSpPr>
                <a:spLocks noChangeShapeType="1"/>
              </p:cNvSpPr>
              <p:nvPr/>
            </p:nvSpPr>
            <p:spPr bwMode="auto">
              <a:xfrm>
                <a:off x="2861" y="2124"/>
                <a:ext cx="6" cy="1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Line 401"/>
              <p:cNvSpPr>
                <a:spLocks noChangeShapeType="1"/>
              </p:cNvSpPr>
              <p:nvPr/>
            </p:nvSpPr>
            <p:spPr bwMode="auto">
              <a:xfrm flipH="1" flipV="1">
                <a:off x="2855" y="2174"/>
                <a:ext cx="237" cy="136"/>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Freeform 402"/>
              <p:cNvSpPr>
                <a:spLocks/>
              </p:cNvSpPr>
              <p:nvPr/>
            </p:nvSpPr>
            <p:spPr bwMode="auto">
              <a:xfrm>
                <a:off x="2850" y="2168"/>
                <a:ext cx="260" cy="171"/>
              </a:xfrm>
              <a:custGeom>
                <a:avLst/>
                <a:gdLst>
                  <a:gd name="T0" fmla="*/ 260 w 260"/>
                  <a:gd name="T1" fmla="*/ 116 h 171"/>
                  <a:gd name="T2" fmla="*/ 228 w 260"/>
                  <a:gd name="T3" fmla="*/ 171 h 171"/>
                  <a:gd name="T4" fmla="*/ 0 w 260"/>
                  <a:gd name="T5" fmla="*/ 9 h 171"/>
                  <a:gd name="T6" fmla="*/ 5 w 260"/>
                  <a:gd name="T7" fmla="*/ 0 h 171"/>
                  <a:gd name="T8" fmla="*/ 260 w 260"/>
                  <a:gd name="T9" fmla="*/ 116 h 171"/>
                  <a:gd name="T10" fmla="*/ 260 w 260"/>
                  <a:gd name="T11" fmla="*/ 116 h 171"/>
                </a:gdLst>
                <a:ahLst/>
                <a:cxnLst>
                  <a:cxn ang="0">
                    <a:pos x="T0" y="T1"/>
                  </a:cxn>
                  <a:cxn ang="0">
                    <a:pos x="T2" y="T3"/>
                  </a:cxn>
                  <a:cxn ang="0">
                    <a:pos x="T4" y="T5"/>
                  </a:cxn>
                  <a:cxn ang="0">
                    <a:pos x="T6" y="T7"/>
                  </a:cxn>
                  <a:cxn ang="0">
                    <a:pos x="T8" y="T9"/>
                  </a:cxn>
                  <a:cxn ang="0">
                    <a:pos x="T10" y="T11"/>
                  </a:cxn>
                </a:cxnLst>
                <a:rect l="0" t="0" r="r" b="b"/>
                <a:pathLst>
                  <a:path w="260" h="171">
                    <a:moveTo>
                      <a:pt x="260" y="116"/>
                    </a:moveTo>
                    <a:lnTo>
                      <a:pt x="228" y="171"/>
                    </a:lnTo>
                    <a:lnTo>
                      <a:pt x="0" y="9"/>
                    </a:lnTo>
                    <a:lnTo>
                      <a:pt x="5" y="0"/>
                    </a:lnTo>
                    <a:lnTo>
                      <a:pt x="260" y="116"/>
                    </a:lnTo>
                    <a:lnTo>
                      <a:pt x="26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Line 403"/>
              <p:cNvSpPr>
                <a:spLocks noChangeShapeType="1"/>
              </p:cNvSpPr>
              <p:nvPr/>
            </p:nvSpPr>
            <p:spPr bwMode="auto">
              <a:xfrm flipV="1">
                <a:off x="2517" y="2199"/>
                <a:ext cx="194" cy="111"/>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Freeform 404"/>
              <p:cNvSpPr>
                <a:spLocks/>
              </p:cNvSpPr>
              <p:nvPr/>
            </p:nvSpPr>
            <p:spPr bwMode="auto">
              <a:xfrm>
                <a:off x="2499" y="2193"/>
                <a:ext cx="217" cy="146"/>
              </a:xfrm>
              <a:custGeom>
                <a:avLst/>
                <a:gdLst>
                  <a:gd name="T0" fmla="*/ 32 w 217"/>
                  <a:gd name="T1" fmla="*/ 146 h 146"/>
                  <a:gd name="T2" fmla="*/ 0 w 217"/>
                  <a:gd name="T3" fmla="*/ 91 h 146"/>
                  <a:gd name="T4" fmla="*/ 211 w 217"/>
                  <a:gd name="T5" fmla="*/ 0 h 146"/>
                  <a:gd name="T6" fmla="*/ 217 w 217"/>
                  <a:gd name="T7" fmla="*/ 9 h 146"/>
                  <a:gd name="T8" fmla="*/ 32 w 217"/>
                  <a:gd name="T9" fmla="*/ 146 h 146"/>
                  <a:gd name="T10" fmla="*/ 32 w 217"/>
                  <a:gd name="T11" fmla="*/ 146 h 146"/>
                </a:gdLst>
                <a:ahLst/>
                <a:cxnLst>
                  <a:cxn ang="0">
                    <a:pos x="T0" y="T1"/>
                  </a:cxn>
                  <a:cxn ang="0">
                    <a:pos x="T2" y="T3"/>
                  </a:cxn>
                  <a:cxn ang="0">
                    <a:pos x="T4" y="T5"/>
                  </a:cxn>
                  <a:cxn ang="0">
                    <a:pos x="T6" y="T7"/>
                  </a:cxn>
                  <a:cxn ang="0">
                    <a:pos x="T8" y="T9"/>
                  </a:cxn>
                  <a:cxn ang="0">
                    <a:pos x="T10" y="T11"/>
                  </a:cxn>
                </a:cxnLst>
                <a:rect l="0" t="0" r="r" b="b"/>
                <a:pathLst>
                  <a:path w="217" h="146">
                    <a:moveTo>
                      <a:pt x="32" y="146"/>
                    </a:moveTo>
                    <a:lnTo>
                      <a:pt x="0" y="91"/>
                    </a:lnTo>
                    <a:lnTo>
                      <a:pt x="211" y="0"/>
                    </a:lnTo>
                    <a:lnTo>
                      <a:pt x="217" y="9"/>
                    </a:lnTo>
                    <a:lnTo>
                      <a:pt x="32" y="146"/>
                    </a:lnTo>
                    <a:lnTo>
                      <a:pt x="32"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Line 405"/>
              <p:cNvSpPr>
                <a:spLocks noChangeShapeType="1"/>
              </p:cNvSpPr>
              <p:nvPr/>
            </p:nvSpPr>
            <p:spPr bwMode="auto">
              <a:xfrm flipV="1">
                <a:off x="2503" y="1973"/>
                <a:ext cx="33" cy="52"/>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Line 406"/>
              <p:cNvSpPr>
                <a:spLocks noChangeShapeType="1"/>
              </p:cNvSpPr>
              <p:nvPr/>
            </p:nvSpPr>
            <p:spPr bwMode="auto">
              <a:xfrm flipV="1">
                <a:off x="2532" y="1993"/>
                <a:ext cx="30" cy="47"/>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Line 407"/>
              <p:cNvSpPr>
                <a:spLocks noChangeShapeType="1"/>
              </p:cNvSpPr>
              <p:nvPr/>
            </p:nvSpPr>
            <p:spPr bwMode="auto">
              <a:xfrm flipV="1">
                <a:off x="2562" y="2013"/>
                <a:ext cx="25" cy="4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Line 408"/>
              <p:cNvSpPr>
                <a:spLocks noChangeShapeType="1"/>
              </p:cNvSpPr>
              <p:nvPr/>
            </p:nvSpPr>
            <p:spPr bwMode="auto">
              <a:xfrm flipV="1">
                <a:off x="2591" y="2033"/>
                <a:ext cx="21" cy="35"/>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Line 409"/>
              <p:cNvSpPr>
                <a:spLocks noChangeShapeType="1"/>
              </p:cNvSpPr>
              <p:nvPr/>
            </p:nvSpPr>
            <p:spPr bwMode="auto">
              <a:xfrm flipV="1">
                <a:off x="2620" y="2053"/>
                <a:ext cx="18" cy="28"/>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Line 410"/>
              <p:cNvSpPr>
                <a:spLocks noChangeShapeType="1"/>
              </p:cNvSpPr>
              <p:nvPr/>
            </p:nvSpPr>
            <p:spPr bwMode="auto">
              <a:xfrm flipV="1">
                <a:off x="2649" y="2073"/>
                <a:ext cx="14" cy="23"/>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Line 411"/>
              <p:cNvSpPr>
                <a:spLocks noChangeShapeType="1"/>
              </p:cNvSpPr>
              <p:nvPr/>
            </p:nvSpPr>
            <p:spPr bwMode="auto">
              <a:xfrm flipV="1">
                <a:off x="2679" y="2093"/>
                <a:ext cx="10" cy="16"/>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Line 412"/>
              <p:cNvSpPr>
                <a:spLocks noChangeShapeType="1"/>
              </p:cNvSpPr>
              <p:nvPr/>
            </p:nvSpPr>
            <p:spPr bwMode="auto">
              <a:xfrm flipV="1">
                <a:off x="2708" y="2113"/>
                <a:ext cx="6" cy="10"/>
              </a:xfrm>
              <a:prstGeom prst="line">
                <a:avLst/>
              </a:prstGeom>
              <a:noFill/>
              <a:ln w="158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 name="Rectangle 413"/>
              <p:cNvSpPr>
                <a:spLocks noChangeArrowheads="1"/>
              </p:cNvSpPr>
              <p:nvPr/>
            </p:nvSpPr>
            <p:spPr bwMode="auto">
              <a:xfrm>
                <a:off x="2743" y="1716"/>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522" name="Rectangle 414"/>
              <p:cNvSpPr>
                <a:spLocks noChangeArrowheads="1"/>
              </p:cNvSpPr>
              <p:nvPr/>
            </p:nvSpPr>
            <p:spPr bwMode="auto">
              <a:xfrm>
                <a:off x="2403" y="1905"/>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sp>
            <p:nvSpPr>
              <p:cNvPr id="523" name="Rectangle 415"/>
              <p:cNvSpPr>
                <a:spLocks noChangeArrowheads="1"/>
              </p:cNvSpPr>
              <p:nvPr/>
            </p:nvSpPr>
            <p:spPr bwMode="auto">
              <a:xfrm>
                <a:off x="2427" y="2291"/>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524" name="Freeform 416"/>
              <p:cNvSpPr>
                <a:spLocks/>
              </p:cNvSpPr>
              <p:nvPr/>
            </p:nvSpPr>
            <p:spPr bwMode="auto">
              <a:xfrm>
                <a:off x="2344" y="2020"/>
                <a:ext cx="69" cy="260"/>
              </a:xfrm>
              <a:custGeom>
                <a:avLst/>
                <a:gdLst>
                  <a:gd name="T0" fmla="*/ 69 w 69"/>
                  <a:gd name="T1" fmla="*/ 0 h 260"/>
                  <a:gd name="T2" fmla="*/ 69 w 69"/>
                  <a:gd name="T3" fmla="*/ 260 h 260"/>
                </a:gdLst>
                <a:ahLst/>
                <a:cxnLst>
                  <a:cxn ang="0">
                    <a:pos x="T0" y="T1"/>
                  </a:cxn>
                  <a:cxn ang="0">
                    <a:pos x="T2" y="T3"/>
                  </a:cxn>
                </a:cxnLst>
                <a:rect l="0" t="0" r="r" b="b"/>
                <a:pathLst>
                  <a:path w="69" h="260">
                    <a:moveTo>
                      <a:pt x="69" y="0"/>
                    </a:moveTo>
                    <a:cubicBezTo>
                      <a:pt x="0" y="69"/>
                      <a:pt x="0" y="191"/>
                      <a:pt x="69" y="260"/>
                    </a:cubicBezTo>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Freeform 417"/>
              <p:cNvSpPr>
                <a:spLocks/>
              </p:cNvSpPr>
              <p:nvPr/>
            </p:nvSpPr>
            <p:spPr bwMode="auto">
              <a:xfrm>
                <a:off x="3167" y="2020"/>
                <a:ext cx="69" cy="260"/>
              </a:xfrm>
              <a:custGeom>
                <a:avLst/>
                <a:gdLst>
                  <a:gd name="T0" fmla="*/ 0 w 69"/>
                  <a:gd name="T1" fmla="*/ 260 h 260"/>
                  <a:gd name="T2" fmla="*/ 0 w 69"/>
                  <a:gd name="T3" fmla="*/ 0 h 260"/>
                </a:gdLst>
                <a:ahLst/>
                <a:cxnLst>
                  <a:cxn ang="0">
                    <a:pos x="T0" y="T1"/>
                  </a:cxn>
                  <a:cxn ang="0">
                    <a:pos x="T2" y="T3"/>
                  </a:cxn>
                </a:cxnLst>
                <a:rect l="0" t="0" r="r" b="b"/>
                <a:pathLst>
                  <a:path w="69" h="260">
                    <a:moveTo>
                      <a:pt x="0" y="260"/>
                    </a:moveTo>
                    <a:cubicBezTo>
                      <a:pt x="69" y="191"/>
                      <a:pt x="69" y="69"/>
                      <a:pt x="0" y="0"/>
                    </a:cubicBezTo>
                  </a:path>
                </a:pathLst>
              </a:custGeom>
              <a:noFill/>
              <a:ln w="158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Rectangle 418"/>
              <p:cNvSpPr>
                <a:spLocks noChangeArrowheads="1"/>
              </p:cNvSpPr>
              <p:nvPr/>
            </p:nvSpPr>
            <p:spPr bwMode="auto">
              <a:xfrm>
                <a:off x="2743" y="2480"/>
                <a:ext cx="1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Me</a:t>
                </a:r>
                <a:endParaRPr lang="en-US" altLang="en-US"/>
              </a:p>
            </p:txBody>
          </p:sp>
          <p:sp>
            <p:nvSpPr>
              <p:cNvPr id="527" name="Rectangle 419"/>
              <p:cNvSpPr>
                <a:spLocks noChangeArrowheads="1"/>
              </p:cNvSpPr>
              <p:nvPr/>
            </p:nvSpPr>
            <p:spPr bwMode="auto">
              <a:xfrm>
                <a:off x="3121" y="1905"/>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0000"/>
                    </a:solidFill>
                  </a:rPr>
                  <a:t>O</a:t>
                </a:r>
                <a:endParaRPr lang="en-US" altLang="en-US"/>
              </a:p>
            </p:txBody>
          </p:sp>
          <p:sp>
            <p:nvSpPr>
              <p:cNvPr id="528" name="Rectangle 420"/>
              <p:cNvSpPr>
                <a:spLocks noChangeArrowheads="1"/>
              </p:cNvSpPr>
              <p:nvPr/>
            </p:nvSpPr>
            <p:spPr bwMode="auto">
              <a:xfrm>
                <a:off x="3129" y="2283"/>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FF"/>
                    </a:solidFill>
                  </a:rPr>
                  <a:t>N</a:t>
                </a:r>
                <a:endParaRPr lang="en-US" altLang="en-US"/>
              </a:p>
            </p:txBody>
          </p:sp>
        </p:grpSp>
        <p:sp>
          <p:nvSpPr>
            <p:cNvPr id="275" name="Rectangle 422"/>
            <p:cNvSpPr>
              <a:spLocks noChangeArrowheads="1"/>
            </p:cNvSpPr>
            <p:nvPr/>
          </p:nvSpPr>
          <p:spPr bwMode="auto">
            <a:xfrm>
              <a:off x="815976" y="2339976"/>
              <a:ext cx="5193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a:solidFill>
                    <a:srgbClr val="000000"/>
                  </a:solidFill>
                  <a:latin typeface="Times New Roman" panose="02020603050405020304" pitchFamily="18" charset="0"/>
                </a:rPr>
                <a:t>0.00 kcal/</a:t>
              </a:r>
              <a:endParaRPr lang="en-US" altLang="en-US" dirty="0"/>
            </a:p>
          </p:txBody>
        </p:sp>
        <p:sp>
          <p:nvSpPr>
            <p:cNvPr id="276" name="Rectangle 423"/>
            <p:cNvSpPr>
              <a:spLocks noChangeArrowheads="1"/>
            </p:cNvSpPr>
            <p:nvPr/>
          </p:nvSpPr>
          <p:spPr bwMode="auto">
            <a:xfrm>
              <a:off x="1335088" y="2339976"/>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mol</a:t>
              </a:r>
              <a:endParaRPr lang="en-US" altLang="en-US"/>
            </a:p>
          </p:txBody>
        </p:sp>
        <p:sp>
          <p:nvSpPr>
            <p:cNvPr id="277" name="Rectangle 424"/>
            <p:cNvSpPr>
              <a:spLocks noChangeArrowheads="1"/>
            </p:cNvSpPr>
            <p:nvPr/>
          </p:nvSpPr>
          <p:spPr bwMode="auto">
            <a:xfrm>
              <a:off x="850901" y="2492376"/>
              <a:ext cx="4055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a:solidFill>
                    <a:srgbClr val="000000"/>
                  </a:solidFill>
                  <a:latin typeface="Times New Roman" panose="02020603050405020304" pitchFamily="18" charset="0"/>
                </a:rPr>
                <a:t>(0.0 kJ/</a:t>
              </a:r>
              <a:endParaRPr lang="en-US" altLang="en-US" dirty="0"/>
            </a:p>
          </p:txBody>
        </p:sp>
        <p:sp>
          <p:nvSpPr>
            <p:cNvPr id="278" name="Rectangle 425"/>
            <p:cNvSpPr>
              <a:spLocks noChangeArrowheads="1"/>
            </p:cNvSpPr>
            <p:nvPr/>
          </p:nvSpPr>
          <p:spPr bwMode="auto">
            <a:xfrm>
              <a:off x="1257301" y="2492376"/>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err="1">
                  <a:solidFill>
                    <a:srgbClr val="000000"/>
                  </a:solidFill>
                  <a:latin typeface="Times New Roman" panose="02020603050405020304" pitchFamily="18" charset="0"/>
                </a:rPr>
                <a:t>mol</a:t>
              </a:r>
              <a:endParaRPr lang="en-US" altLang="en-US" dirty="0"/>
            </a:p>
          </p:txBody>
        </p:sp>
        <p:sp>
          <p:nvSpPr>
            <p:cNvPr id="279" name="Rectangle 426"/>
            <p:cNvSpPr>
              <a:spLocks noChangeArrowheads="1"/>
            </p:cNvSpPr>
            <p:nvPr/>
          </p:nvSpPr>
          <p:spPr bwMode="auto">
            <a:xfrm>
              <a:off x="1463676" y="2492376"/>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a:t>
              </a:r>
              <a:endParaRPr lang="en-US" altLang="en-US"/>
            </a:p>
          </p:txBody>
        </p:sp>
        <p:sp>
          <p:nvSpPr>
            <p:cNvPr id="280" name="Rectangle 427"/>
            <p:cNvSpPr>
              <a:spLocks noChangeArrowheads="1"/>
            </p:cNvSpPr>
            <p:nvPr/>
          </p:nvSpPr>
          <p:spPr bwMode="auto">
            <a:xfrm>
              <a:off x="3076576" y="2341564"/>
              <a:ext cx="5193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3.95 kcal/</a:t>
              </a:r>
              <a:endParaRPr lang="en-US" altLang="en-US"/>
            </a:p>
          </p:txBody>
        </p:sp>
        <p:sp>
          <p:nvSpPr>
            <p:cNvPr id="281" name="Rectangle 428"/>
            <p:cNvSpPr>
              <a:spLocks noChangeArrowheads="1"/>
            </p:cNvSpPr>
            <p:nvPr/>
          </p:nvSpPr>
          <p:spPr bwMode="auto">
            <a:xfrm>
              <a:off x="3595688" y="2341564"/>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mol</a:t>
              </a:r>
              <a:endParaRPr lang="en-US" altLang="en-US"/>
            </a:p>
          </p:txBody>
        </p:sp>
        <p:sp>
          <p:nvSpPr>
            <p:cNvPr id="282" name="Rectangle 429"/>
            <p:cNvSpPr>
              <a:spLocks noChangeArrowheads="1"/>
            </p:cNvSpPr>
            <p:nvPr/>
          </p:nvSpPr>
          <p:spPr bwMode="auto">
            <a:xfrm>
              <a:off x="3081337" y="2495550"/>
              <a:ext cx="4696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(16.5 kJ/</a:t>
              </a:r>
              <a:endParaRPr lang="en-US" altLang="en-US"/>
            </a:p>
          </p:txBody>
        </p:sp>
        <p:sp>
          <p:nvSpPr>
            <p:cNvPr id="283" name="Rectangle 430"/>
            <p:cNvSpPr>
              <a:spLocks noChangeArrowheads="1"/>
            </p:cNvSpPr>
            <p:nvPr/>
          </p:nvSpPr>
          <p:spPr bwMode="auto">
            <a:xfrm>
              <a:off x="3549651" y="2495550"/>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mol</a:t>
              </a:r>
              <a:endParaRPr lang="en-US" altLang="en-US"/>
            </a:p>
          </p:txBody>
        </p:sp>
        <p:sp>
          <p:nvSpPr>
            <p:cNvPr id="284" name="Rectangle 431"/>
            <p:cNvSpPr>
              <a:spLocks noChangeArrowheads="1"/>
            </p:cNvSpPr>
            <p:nvPr/>
          </p:nvSpPr>
          <p:spPr bwMode="auto">
            <a:xfrm>
              <a:off x="3756026" y="2495550"/>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a:t>
              </a:r>
              <a:endParaRPr lang="en-US" altLang="en-US"/>
            </a:p>
          </p:txBody>
        </p:sp>
        <p:sp>
          <p:nvSpPr>
            <p:cNvPr id="285" name="Rectangle 432"/>
            <p:cNvSpPr>
              <a:spLocks noChangeArrowheads="1"/>
            </p:cNvSpPr>
            <p:nvPr/>
          </p:nvSpPr>
          <p:spPr bwMode="auto">
            <a:xfrm>
              <a:off x="5257802" y="2339976"/>
              <a:ext cx="5193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5.04 kcal/</a:t>
              </a:r>
              <a:endParaRPr lang="en-US" altLang="en-US"/>
            </a:p>
          </p:txBody>
        </p:sp>
        <p:sp>
          <p:nvSpPr>
            <p:cNvPr id="286" name="Rectangle 433"/>
            <p:cNvSpPr>
              <a:spLocks noChangeArrowheads="1"/>
            </p:cNvSpPr>
            <p:nvPr/>
          </p:nvSpPr>
          <p:spPr bwMode="auto">
            <a:xfrm>
              <a:off x="5776914" y="2339976"/>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mol</a:t>
              </a:r>
              <a:endParaRPr lang="en-US" altLang="en-US"/>
            </a:p>
          </p:txBody>
        </p:sp>
        <p:sp>
          <p:nvSpPr>
            <p:cNvPr id="287" name="Rectangle 434"/>
            <p:cNvSpPr>
              <a:spLocks noChangeArrowheads="1"/>
            </p:cNvSpPr>
            <p:nvPr/>
          </p:nvSpPr>
          <p:spPr bwMode="auto">
            <a:xfrm>
              <a:off x="5262563" y="2492376"/>
              <a:ext cx="4696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(21.1 kJ/</a:t>
              </a:r>
              <a:endParaRPr lang="en-US" altLang="en-US"/>
            </a:p>
          </p:txBody>
        </p:sp>
        <p:sp>
          <p:nvSpPr>
            <p:cNvPr id="288" name="Rectangle 435"/>
            <p:cNvSpPr>
              <a:spLocks noChangeArrowheads="1"/>
            </p:cNvSpPr>
            <p:nvPr/>
          </p:nvSpPr>
          <p:spPr bwMode="auto">
            <a:xfrm>
              <a:off x="5730876" y="2492376"/>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mol</a:t>
              </a:r>
              <a:endParaRPr lang="en-US" altLang="en-US"/>
            </a:p>
          </p:txBody>
        </p:sp>
        <p:sp>
          <p:nvSpPr>
            <p:cNvPr id="289" name="Rectangle 436"/>
            <p:cNvSpPr>
              <a:spLocks noChangeArrowheads="1"/>
            </p:cNvSpPr>
            <p:nvPr/>
          </p:nvSpPr>
          <p:spPr bwMode="auto">
            <a:xfrm>
              <a:off x="5937251" y="2492376"/>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a:t>
              </a:r>
              <a:endParaRPr lang="en-US" altLang="en-US"/>
            </a:p>
          </p:txBody>
        </p:sp>
        <p:sp>
          <p:nvSpPr>
            <p:cNvPr id="290" name="Rectangle 437"/>
            <p:cNvSpPr>
              <a:spLocks noChangeArrowheads="1"/>
            </p:cNvSpPr>
            <p:nvPr/>
          </p:nvSpPr>
          <p:spPr bwMode="auto">
            <a:xfrm>
              <a:off x="1809751" y="4540250"/>
              <a:ext cx="5193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a:solidFill>
                    <a:srgbClr val="000000"/>
                  </a:solidFill>
                  <a:latin typeface="Times New Roman" panose="02020603050405020304" pitchFamily="18" charset="0"/>
                </a:rPr>
                <a:t>7.33 kcal/</a:t>
              </a:r>
              <a:endParaRPr lang="en-US" altLang="en-US" dirty="0"/>
            </a:p>
          </p:txBody>
        </p:sp>
        <p:sp>
          <p:nvSpPr>
            <p:cNvPr id="291" name="Rectangle 438"/>
            <p:cNvSpPr>
              <a:spLocks noChangeArrowheads="1"/>
            </p:cNvSpPr>
            <p:nvPr/>
          </p:nvSpPr>
          <p:spPr bwMode="auto">
            <a:xfrm>
              <a:off x="2330451" y="4540250"/>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mol</a:t>
              </a:r>
              <a:endParaRPr lang="en-US" altLang="en-US"/>
            </a:p>
          </p:txBody>
        </p:sp>
        <p:sp>
          <p:nvSpPr>
            <p:cNvPr id="292" name="Rectangle 439"/>
            <p:cNvSpPr>
              <a:spLocks noChangeArrowheads="1"/>
            </p:cNvSpPr>
            <p:nvPr/>
          </p:nvSpPr>
          <p:spPr bwMode="auto">
            <a:xfrm>
              <a:off x="1814513" y="4694238"/>
              <a:ext cx="4696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(30.7 kJ/</a:t>
              </a:r>
              <a:endParaRPr lang="en-US" altLang="en-US"/>
            </a:p>
          </p:txBody>
        </p:sp>
        <p:sp>
          <p:nvSpPr>
            <p:cNvPr id="293" name="Rectangle 440"/>
            <p:cNvSpPr>
              <a:spLocks noChangeArrowheads="1"/>
            </p:cNvSpPr>
            <p:nvPr/>
          </p:nvSpPr>
          <p:spPr bwMode="auto">
            <a:xfrm>
              <a:off x="2282825" y="4694238"/>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mol</a:t>
              </a:r>
              <a:endParaRPr lang="en-US" altLang="en-US"/>
            </a:p>
          </p:txBody>
        </p:sp>
        <p:sp>
          <p:nvSpPr>
            <p:cNvPr id="294" name="Rectangle 441"/>
            <p:cNvSpPr>
              <a:spLocks noChangeArrowheads="1"/>
            </p:cNvSpPr>
            <p:nvPr/>
          </p:nvSpPr>
          <p:spPr bwMode="auto">
            <a:xfrm>
              <a:off x="2489201" y="4694238"/>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a:t>
              </a:r>
              <a:endParaRPr lang="en-US" altLang="en-US"/>
            </a:p>
          </p:txBody>
        </p:sp>
        <p:sp>
          <p:nvSpPr>
            <p:cNvPr id="295" name="Rectangle 442"/>
            <p:cNvSpPr>
              <a:spLocks noChangeArrowheads="1"/>
            </p:cNvSpPr>
            <p:nvPr/>
          </p:nvSpPr>
          <p:spPr bwMode="auto">
            <a:xfrm>
              <a:off x="4073526" y="4540250"/>
              <a:ext cx="5193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7.91 kcal/</a:t>
              </a:r>
              <a:endParaRPr lang="en-US" altLang="en-US"/>
            </a:p>
          </p:txBody>
        </p:sp>
        <p:sp>
          <p:nvSpPr>
            <p:cNvPr id="296" name="Rectangle 443"/>
            <p:cNvSpPr>
              <a:spLocks noChangeArrowheads="1"/>
            </p:cNvSpPr>
            <p:nvPr/>
          </p:nvSpPr>
          <p:spPr bwMode="auto">
            <a:xfrm>
              <a:off x="4594226" y="4540250"/>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mol</a:t>
              </a:r>
              <a:endParaRPr lang="en-US" altLang="en-US"/>
            </a:p>
          </p:txBody>
        </p:sp>
        <p:sp>
          <p:nvSpPr>
            <p:cNvPr id="297" name="Rectangle 444"/>
            <p:cNvSpPr>
              <a:spLocks noChangeArrowheads="1"/>
            </p:cNvSpPr>
            <p:nvPr/>
          </p:nvSpPr>
          <p:spPr bwMode="auto">
            <a:xfrm>
              <a:off x="4078288" y="4694238"/>
              <a:ext cx="4696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(33.1 kJ/</a:t>
              </a:r>
              <a:endParaRPr lang="en-US" altLang="en-US"/>
            </a:p>
          </p:txBody>
        </p:sp>
        <p:sp>
          <p:nvSpPr>
            <p:cNvPr id="298" name="Rectangle 445"/>
            <p:cNvSpPr>
              <a:spLocks noChangeArrowheads="1"/>
            </p:cNvSpPr>
            <p:nvPr/>
          </p:nvSpPr>
          <p:spPr bwMode="auto">
            <a:xfrm>
              <a:off x="4548188" y="4694238"/>
              <a:ext cx="206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mol</a:t>
              </a:r>
              <a:endParaRPr lang="en-US" altLang="en-US"/>
            </a:p>
          </p:txBody>
        </p:sp>
        <p:sp>
          <p:nvSpPr>
            <p:cNvPr id="299" name="Rectangle 446"/>
            <p:cNvSpPr>
              <a:spLocks noChangeArrowheads="1"/>
            </p:cNvSpPr>
            <p:nvPr/>
          </p:nvSpPr>
          <p:spPr bwMode="auto">
            <a:xfrm>
              <a:off x="4754563" y="4694238"/>
              <a:ext cx="432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000000"/>
                  </a:solidFill>
                  <a:latin typeface="Times New Roman" panose="02020603050405020304" pitchFamily="18" charset="0"/>
                </a:rPr>
                <a:t>)</a:t>
              </a:r>
              <a:endParaRPr lang="en-US" altLang="en-US"/>
            </a:p>
          </p:txBody>
        </p:sp>
      </p:grpSp>
      <p:sp>
        <p:nvSpPr>
          <p:cNvPr id="16" name="Rectangle 15"/>
          <p:cNvSpPr/>
          <p:nvPr/>
        </p:nvSpPr>
        <p:spPr>
          <a:xfrm>
            <a:off x="3" y="-71998"/>
            <a:ext cx="5496415" cy="646331"/>
          </a:xfrm>
          <a:prstGeom prst="rect">
            <a:avLst/>
          </a:prstGeom>
        </p:spPr>
        <p:txBody>
          <a:bodyPr wrap="square">
            <a:spAutoFit/>
          </a:bodyPr>
          <a:lstStyle/>
          <a:p>
            <a:r>
              <a:rPr lang="en-US" sz="3600" b="1" dirty="0" err="1">
                <a:solidFill>
                  <a:srgbClr val="7030A0"/>
                </a:solidFill>
                <a:effectLst>
                  <a:outerShdw blurRad="38100" dist="38100" dir="2700000" algn="tl">
                    <a:srgbClr val="000000">
                      <a:alpha val="43137"/>
                    </a:srgbClr>
                  </a:outerShdw>
                </a:effectLst>
                <a:latin typeface="Agency FB" pitchFamily="34" charset="0"/>
              </a:rPr>
              <a:t>Zr</a:t>
            </a:r>
            <a:r>
              <a:rPr lang="en-US" sz="3600" b="1" dirty="0">
                <a:solidFill>
                  <a:srgbClr val="7030A0"/>
                </a:solidFill>
                <a:effectLst>
                  <a:outerShdw blurRad="38100" dist="38100" dir="2700000" algn="tl">
                    <a:srgbClr val="000000">
                      <a:alpha val="43137"/>
                    </a:srgbClr>
                  </a:outerShdw>
                </a:effectLst>
                <a:latin typeface="Agency FB" pitchFamily="34" charset="0"/>
              </a:rPr>
              <a:t>-FI Catalyst: </a:t>
            </a:r>
            <a:r>
              <a:rPr lang="en-US" sz="3600" b="1" dirty="0">
                <a:effectLst>
                  <a:outerShdw blurRad="38100" dist="38100" dir="2700000" algn="tl">
                    <a:srgbClr val="000000">
                      <a:alpha val="43137"/>
                    </a:srgbClr>
                  </a:outerShdw>
                </a:effectLst>
                <a:latin typeface="Agency FB" pitchFamily="34" charset="0"/>
              </a:rPr>
              <a:t>Neutral</a:t>
            </a:r>
          </a:p>
        </p:txBody>
      </p:sp>
      <p:sp>
        <p:nvSpPr>
          <p:cNvPr id="17" name="Rectangle 16"/>
          <p:cNvSpPr/>
          <p:nvPr/>
        </p:nvSpPr>
        <p:spPr>
          <a:xfrm>
            <a:off x="3" y="6588003"/>
            <a:ext cx="3570657" cy="276999"/>
          </a:xfrm>
          <a:prstGeom prst="rect">
            <a:avLst/>
          </a:prstGeom>
        </p:spPr>
        <p:txBody>
          <a:bodyPr wrap="none">
            <a:spAutoFit/>
          </a:bodyPr>
          <a:lstStyle/>
          <a:p>
            <a:r>
              <a:rPr lang="en-GB" altLang="en-US" sz="1200" dirty="0">
                <a:latin typeface="Times New Roman" panose="02020603050405020304" pitchFamily="18" charset="0"/>
                <a:ea typeface="メイリオ" panose="020B0604030504040204" pitchFamily="50" charset="-128"/>
                <a:cs typeface="Times New Roman" panose="02020603050405020304" pitchFamily="18" charset="0"/>
              </a:rPr>
              <a:t>[2]</a:t>
            </a:r>
            <a:r>
              <a:rPr lang="en-US" sz="1200" dirty="0">
                <a:latin typeface="Times New Roman" panose="02020603050405020304" pitchFamily="18" charset="0"/>
                <a:ea typeface="メイリオ" panose="020B0604030504040204" pitchFamily="50" charset="-128"/>
                <a:cs typeface="Times New Roman" panose="02020603050405020304" pitchFamily="18" charset="0"/>
              </a:rPr>
              <a:t> S. Matsui et al. </a:t>
            </a:r>
            <a:r>
              <a:rPr lang="en-US" sz="1200" i="1" dirty="0">
                <a:latin typeface="Times New Roman" panose="02020603050405020304" pitchFamily="18" charset="0"/>
                <a:ea typeface="メイリオ" panose="020B0604030504040204" pitchFamily="50" charset="-128"/>
                <a:cs typeface="Times New Roman" panose="02020603050405020304" pitchFamily="18" charset="0"/>
              </a:rPr>
              <a:t>J. Am. Chem. Soc.</a:t>
            </a:r>
            <a:r>
              <a:rPr lang="en-US" sz="1200" dirty="0">
                <a:latin typeface="Times New Roman" panose="02020603050405020304" pitchFamily="18" charset="0"/>
                <a:ea typeface="メイリオ" panose="020B0604030504040204" pitchFamily="50" charset="-128"/>
                <a:cs typeface="Times New Roman" panose="02020603050405020304" pitchFamily="18" charset="0"/>
              </a:rPr>
              <a:t> </a:t>
            </a:r>
            <a:r>
              <a:rPr lang="en-US" sz="1200" b="1" dirty="0">
                <a:latin typeface="Times New Roman" panose="02020603050405020304" pitchFamily="18" charset="0"/>
                <a:ea typeface="メイリオ" panose="020B0604030504040204" pitchFamily="50" charset="-128"/>
                <a:cs typeface="Times New Roman" panose="02020603050405020304" pitchFamily="18" charset="0"/>
              </a:rPr>
              <a:t>2001</a:t>
            </a:r>
            <a:r>
              <a:rPr lang="en-US" sz="1200" dirty="0">
                <a:latin typeface="Times New Roman" panose="02020603050405020304" pitchFamily="18" charset="0"/>
                <a:ea typeface="メイリオ" panose="020B0604030504040204" pitchFamily="50" charset="-128"/>
                <a:cs typeface="Times New Roman" panose="02020603050405020304" pitchFamily="18" charset="0"/>
              </a:rPr>
              <a:t>, </a:t>
            </a:r>
            <a:r>
              <a:rPr lang="en-US" sz="1200" i="1" dirty="0">
                <a:latin typeface="Times New Roman" panose="02020603050405020304" pitchFamily="18" charset="0"/>
                <a:ea typeface="メイリオ" panose="020B0604030504040204" pitchFamily="50" charset="-128"/>
                <a:cs typeface="Times New Roman" panose="02020603050405020304" pitchFamily="18" charset="0"/>
              </a:rPr>
              <a:t>123</a:t>
            </a:r>
            <a:r>
              <a:rPr lang="en-US" sz="1200" dirty="0">
                <a:latin typeface="Times New Roman" panose="02020603050405020304" pitchFamily="18" charset="0"/>
                <a:ea typeface="メイリオ" panose="020B0604030504040204" pitchFamily="50" charset="-128"/>
                <a:cs typeface="Times New Roman" panose="02020603050405020304" pitchFamily="18" charset="0"/>
              </a:rPr>
              <a:t>, 6847.</a:t>
            </a:r>
          </a:p>
        </p:txBody>
      </p:sp>
      <p:sp>
        <p:nvSpPr>
          <p:cNvPr id="28" name="Rectangle 27"/>
          <p:cNvSpPr/>
          <p:nvPr/>
        </p:nvSpPr>
        <p:spPr>
          <a:xfrm>
            <a:off x="6164188" y="2600625"/>
            <a:ext cx="2933139" cy="923330"/>
          </a:xfrm>
          <a:prstGeom prst="rect">
            <a:avLst/>
          </a:prstGeom>
        </p:spPr>
        <p:txBody>
          <a:bodyPr wrap="square">
            <a:spAutoFit/>
          </a:bodyPr>
          <a:lstStyle/>
          <a:p>
            <a:pPr algn="just"/>
            <a:r>
              <a:rPr lang="en-US" b="1" dirty="0">
                <a:solidFill>
                  <a:srgbClr val="000000"/>
                </a:solidFill>
                <a:latin typeface="Times New Roman" panose="02020603050405020304" pitchFamily="18" charset="0"/>
                <a:cs typeface="Times New Roman" panose="02020603050405020304" pitchFamily="18" charset="0"/>
              </a:rPr>
              <a:t>Figure 1</a:t>
            </a:r>
            <a:r>
              <a:rPr lang="en-US" dirty="0">
                <a:solidFill>
                  <a:srgbClr val="000000"/>
                </a:solidFill>
                <a:latin typeface="Times New Roman" panose="02020603050405020304" pitchFamily="18" charset="0"/>
                <a:cs typeface="Times New Roman" panose="02020603050405020304" pitchFamily="18" charset="0"/>
              </a:rPr>
              <a:t>: Relative energies of </a:t>
            </a:r>
            <a:r>
              <a:rPr lang="en-US" dirty="0" err="1">
                <a:solidFill>
                  <a:srgbClr val="000000"/>
                </a:solidFill>
                <a:latin typeface="Times New Roman" panose="02020603050405020304" pitchFamily="18" charset="0"/>
                <a:cs typeface="Times New Roman" panose="02020603050405020304" pitchFamily="18" charset="0"/>
              </a:rPr>
              <a:t>Zr</a:t>
            </a:r>
            <a:r>
              <a:rPr lang="en-US" dirty="0">
                <a:solidFill>
                  <a:srgbClr val="000000"/>
                </a:solidFill>
                <a:latin typeface="Times New Roman" panose="02020603050405020304" pitchFamily="18" charset="0"/>
                <a:cs typeface="Times New Roman" panose="02020603050405020304" pitchFamily="18" charset="0"/>
              </a:rPr>
              <a:t>-FI Catalyst: based on isomeric structure </a:t>
            </a:r>
            <a:r>
              <a:rPr lang="en-US" dirty="0">
                <a:solidFill>
                  <a:srgbClr val="AEAE00"/>
                </a:solidFill>
                <a:latin typeface="Times New Roman" panose="02020603050405020304" pitchFamily="18" charset="0"/>
                <a:cs typeface="Times New Roman" panose="02020603050405020304" pitchFamily="18" charset="0"/>
              </a:rPr>
              <a:t>1</a:t>
            </a:r>
            <a:r>
              <a:rPr lang="en-US" dirty="0">
                <a:solidFill>
                  <a:srgbClr val="000000"/>
                </a:solidFill>
                <a:latin typeface="Times New Roman" panose="02020603050405020304" pitchFamily="18" charset="0"/>
                <a:cs typeface="Times New Roman" panose="02020603050405020304" pitchFamily="18" charset="0"/>
              </a:rPr>
              <a:t>.</a:t>
            </a:r>
            <a:endParaRPr lang="en-US" baseline="30000" dirty="0"/>
          </a:p>
        </p:txBody>
      </p:sp>
      <p:sp>
        <p:nvSpPr>
          <p:cNvPr id="11" name="Rectangle 10"/>
          <p:cNvSpPr/>
          <p:nvPr/>
        </p:nvSpPr>
        <p:spPr>
          <a:xfrm>
            <a:off x="5005817" y="4521210"/>
            <a:ext cx="966931" cy="388696"/>
          </a:xfrm>
          <a:prstGeom prst="rect">
            <a:avLst/>
          </a:prstGeom>
          <a:solidFill>
            <a:schemeClr val="accent1"/>
          </a:solidFill>
        </p:spPr>
        <p:txBody>
          <a:bodyPr wrap="none">
            <a:spAutoFit/>
          </a:bodyPr>
          <a:lstStyle/>
          <a:p>
            <a:pPr algn="ctr">
              <a:lnSpc>
                <a:spcPct val="107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M06/B1</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29" name="Rectangle 28"/>
          <p:cNvSpPr/>
          <p:nvPr/>
        </p:nvSpPr>
        <p:spPr>
          <a:xfrm>
            <a:off x="6901543" y="2153721"/>
            <a:ext cx="1618776" cy="369332"/>
          </a:xfrm>
          <a:prstGeom prst="rect">
            <a:avLst/>
          </a:prstGeom>
        </p:spPr>
        <p:txBody>
          <a:bodyPr wrap="none">
            <a:spAutoFit/>
          </a:bodyPr>
          <a:lstStyle/>
          <a:p>
            <a:r>
              <a:rPr lang="en-US" b="1" dirty="0" err="1">
                <a:solidFill>
                  <a:srgbClr val="000000"/>
                </a:solidFill>
                <a:latin typeface="Times New Roman" panose="02020603050405020304" pitchFamily="18" charset="0"/>
                <a:cs typeface="Times New Roman" panose="02020603050405020304" pitchFamily="18" charset="0"/>
              </a:rPr>
              <a:t>Zr</a:t>
            </a:r>
            <a:r>
              <a:rPr lang="en-US" b="1" dirty="0">
                <a:solidFill>
                  <a:srgbClr val="000000"/>
                </a:solidFill>
                <a:latin typeface="Times New Roman" panose="02020603050405020304" pitchFamily="18" charset="0"/>
                <a:cs typeface="Times New Roman" panose="02020603050405020304" pitchFamily="18" charset="0"/>
              </a:rPr>
              <a:t>-FI Catalyst</a:t>
            </a:r>
            <a:endParaRPr lang="en-US" b="1" dirty="0"/>
          </a:p>
        </p:txBody>
      </p:sp>
      <p:graphicFrame>
        <p:nvGraphicFramePr>
          <p:cNvPr id="271" name="Object 270"/>
          <p:cNvGraphicFramePr>
            <a:graphicFrameLocks noChangeAspect="1"/>
          </p:cNvGraphicFramePr>
          <p:nvPr>
            <p:extLst/>
          </p:nvPr>
        </p:nvGraphicFramePr>
        <p:xfrm>
          <a:off x="6303963" y="688158"/>
          <a:ext cx="2668548" cy="1481187"/>
        </p:xfrm>
        <a:graphic>
          <a:graphicData uri="http://schemas.openxmlformats.org/presentationml/2006/ole">
            <mc:AlternateContent xmlns:mc="http://schemas.openxmlformats.org/markup-compatibility/2006">
              <mc:Choice xmlns:v="urn:schemas-microsoft-com:vml" Requires="v">
                <p:oleObj spid="_x0000_s3129" name="CS ChemDraw Drawing" r:id="rId4" imgW="2616238" imgH="1450440" progId="ChemDraw.Document.6.0">
                  <p:embed/>
                </p:oleObj>
              </mc:Choice>
              <mc:Fallback>
                <p:oleObj name="CS ChemDraw Drawing" r:id="rId4" imgW="2616238" imgH="1450440" progId="ChemDraw.Document.6.0">
                  <p:embed/>
                  <p:pic>
                    <p:nvPicPr>
                      <p:cNvPr id="0" name=""/>
                      <p:cNvPicPr/>
                      <p:nvPr/>
                    </p:nvPicPr>
                    <p:blipFill>
                      <a:blip r:embed="rId5"/>
                      <a:stretch>
                        <a:fillRect/>
                      </a:stretch>
                    </p:blipFill>
                    <p:spPr>
                      <a:xfrm>
                        <a:off x="6303963" y="688158"/>
                        <a:ext cx="2668548" cy="1481187"/>
                      </a:xfrm>
                      <a:prstGeom prst="rect">
                        <a:avLst/>
                      </a:prstGeom>
                      <a:solidFill>
                        <a:schemeClr val="bg1"/>
                      </a:solidFill>
                      <a:ln>
                        <a:solidFill>
                          <a:schemeClr val="accent1"/>
                        </a:solidFill>
                      </a:ln>
                    </p:spPr>
                  </p:pic>
                </p:oleObj>
              </mc:Fallback>
            </mc:AlternateContent>
          </a:graphicData>
        </a:graphic>
      </p:graphicFrame>
      <p:grpSp>
        <p:nvGrpSpPr>
          <p:cNvPr id="558" name="Group 557"/>
          <p:cNvGrpSpPr/>
          <p:nvPr/>
        </p:nvGrpSpPr>
        <p:grpSpPr>
          <a:xfrm>
            <a:off x="-4758" y="4963062"/>
            <a:ext cx="5968999" cy="1323439"/>
            <a:chOff x="-4761" y="4963056"/>
            <a:chExt cx="5968999" cy="1323438"/>
          </a:xfrm>
        </p:grpSpPr>
        <p:sp>
          <p:nvSpPr>
            <p:cNvPr id="529" name="Rectangle 528"/>
            <p:cNvSpPr/>
            <p:nvPr/>
          </p:nvSpPr>
          <p:spPr>
            <a:xfrm>
              <a:off x="-4761" y="4963056"/>
              <a:ext cx="5926139" cy="1323438"/>
            </a:xfrm>
            <a:prstGeom prst="rect">
              <a:avLst/>
            </a:prstGeom>
          </p:spPr>
          <p:txBody>
            <a:bodyPr wrap="square">
              <a:spAutoFit/>
            </a:bodyPr>
            <a:lstStyle/>
            <a:p>
              <a:pPr algn="just">
                <a:spcBef>
                  <a:spcPct val="0"/>
                </a:spcBef>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The QM optimization of the structure has been done at M06 level of theory followed by frequency calculation.</a:t>
              </a:r>
              <a:endParaRPr lang="en-GB" altLang="en-US" sz="1600" dirty="0">
                <a:latin typeface="Times New Roman" panose="02020603050405020304" pitchFamily="18" charset="0"/>
                <a:cs typeface="Times New Roman" panose="02020603050405020304" pitchFamily="18" charset="0"/>
                <a:sym typeface="Symbol" panose="05050102010706020507" pitchFamily="18" charset="2"/>
              </a:endParaRPr>
            </a:p>
            <a:p>
              <a:pPr algn="just">
                <a:spcBef>
                  <a:spcPct val="0"/>
                </a:spcBef>
                <a:buFont typeface="Arial" panose="020B0604020202020204" pitchFamily="34" charset="0"/>
                <a:buChar char="•"/>
              </a:pPr>
              <a:r>
                <a:rPr lang="en-GB" altLang="en-US" sz="1600" dirty="0">
                  <a:latin typeface="Times New Roman" panose="02020603050405020304" pitchFamily="18" charset="0"/>
                  <a:cs typeface="Times New Roman" panose="02020603050405020304" pitchFamily="18" charset="0"/>
                  <a:sym typeface="Symbol" panose="05050102010706020507" pitchFamily="18" charset="2"/>
                </a:rPr>
                <a:t>The effective core potential (ECP) and LANL2DZ with added f polarization functions are used for </a:t>
              </a:r>
              <a:r>
                <a:rPr lang="en-GB" altLang="en-US" sz="1600" dirty="0" err="1">
                  <a:latin typeface="Times New Roman" panose="02020603050405020304" pitchFamily="18" charset="0"/>
                  <a:cs typeface="Times New Roman" panose="02020603050405020304" pitchFamily="18" charset="0"/>
                  <a:sym typeface="Symbol" panose="05050102010706020507" pitchFamily="18" charset="2"/>
                </a:rPr>
                <a:t>Zr</a:t>
              </a:r>
              <a:r>
                <a:rPr lang="en-GB" altLang="en-US" sz="1600" dirty="0">
                  <a:latin typeface="Times New Roman" panose="02020603050405020304" pitchFamily="18" charset="0"/>
                  <a:cs typeface="Times New Roman" panose="02020603050405020304" pitchFamily="18" charset="0"/>
                  <a:sym typeface="Symbol" panose="05050102010706020507" pitchFamily="18" charset="2"/>
                </a:rPr>
                <a:t>. All other atoms use 6-31G** basis set =&gt; </a:t>
              </a:r>
              <a:r>
                <a:rPr lang="en-GB" altLang="en-US" sz="1600" b="1" dirty="0">
                  <a:latin typeface="Times New Roman" panose="02020603050405020304" pitchFamily="18" charset="0"/>
                  <a:cs typeface="Times New Roman" panose="02020603050405020304" pitchFamily="18" charset="0"/>
                  <a:sym typeface="Symbol" panose="05050102010706020507" pitchFamily="18" charset="2"/>
                </a:rPr>
                <a:t>B1</a:t>
              </a:r>
            </a:p>
          </p:txBody>
        </p:sp>
        <p:sp>
          <p:nvSpPr>
            <p:cNvPr id="530" name="Rectangle 529"/>
            <p:cNvSpPr/>
            <p:nvPr/>
          </p:nvSpPr>
          <p:spPr>
            <a:xfrm>
              <a:off x="52247" y="4963056"/>
              <a:ext cx="5911991" cy="12599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558"/>
          <p:cNvGrpSpPr/>
          <p:nvPr/>
        </p:nvGrpSpPr>
        <p:grpSpPr>
          <a:xfrm>
            <a:off x="5850471" y="3850152"/>
            <a:ext cx="3308216" cy="2898392"/>
            <a:chOff x="5850470" y="3850152"/>
            <a:chExt cx="3308216" cy="2898392"/>
          </a:xfrm>
        </p:grpSpPr>
        <p:pic>
          <p:nvPicPr>
            <p:cNvPr id="10" name="Picture 9"/>
            <p:cNvPicPr>
              <a:picLocks noChangeAspect="1"/>
            </p:cNvPicPr>
            <p:nvPr/>
          </p:nvPicPr>
          <p:blipFill>
            <a:blip r:embed="rId6"/>
            <a:stretch>
              <a:fillRect/>
            </a:stretch>
          </p:blipFill>
          <p:spPr>
            <a:xfrm>
              <a:off x="5850470" y="3850152"/>
              <a:ext cx="3308216" cy="2898392"/>
            </a:xfrm>
            <a:prstGeom prst="rect">
              <a:avLst/>
            </a:prstGeom>
          </p:spPr>
        </p:pic>
        <p:sp>
          <p:nvSpPr>
            <p:cNvPr id="531" name="Rectangle 530"/>
            <p:cNvSpPr/>
            <p:nvPr/>
          </p:nvSpPr>
          <p:spPr>
            <a:xfrm>
              <a:off x="6025092" y="5223932"/>
              <a:ext cx="807507" cy="9736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2" name="Rectangle 531"/>
          <p:cNvSpPr/>
          <p:nvPr/>
        </p:nvSpPr>
        <p:spPr>
          <a:xfrm>
            <a:off x="6383870" y="3713163"/>
            <a:ext cx="2689227" cy="13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6912507" y="5063068"/>
            <a:ext cx="2060007" cy="1024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Chevron 555"/>
          <p:cNvSpPr/>
          <p:nvPr/>
        </p:nvSpPr>
        <p:spPr>
          <a:xfrm flipH="1">
            <a:off x="6000198" y="2760616"/>
            <a:ext cx="220116" cy="89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スライド番号プレースホルダー 2"/>
          <p:cNvSpPr>
            <a:spLocks noGrp="1"/>
          </p:cNvSpPr>
          <p:nvPr>
            <p:ph type="sldNum" sz="quarter" idx="12"/>
          </p:nvPr>
        </p:nvSpPr>
        <p:spPr>
          <a:xfrm>
            <a:off x="7092000" y="6516003"/>
            <a:ext cx="2057400" cy="365125"/>
          </a:xfrm>
        </p:spPr>
        <p:txBody>
          <a:bodyPr/>
          <a:lstStyle/>
          <a:p>
            <a:fld id="{C6243B4B-AD6F-4F69-B51A-E246841F11FD}" type="slidenum">
              <a:rPr lang="en-GB" smtClean="0"/>
              <a:t>25</a:t>
            </a:fld>
            <a:endParaRPr lang="en-GB" dirty="0"/>
          </a:p>
        </p:txBody>
      </p:sp>
      <p:sp>
        <p:nvSpPr>
          <p:cNvPr id="4" name="正方形/長方形 3"/>
          <p:cNvSpPr/>
          <p:nvPr/>
        </p:nvSpPr>
        <p:spPr>
          <a:xfrm>
            <a:off x="8900511" y="6438875"/>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Rectangle 16"/>
          <p:cNvSpPr/>
          <p:nvPr/>
        </p:nvSpPr>
        <p:spPr>
          <a:xfrm>
            <a:off x="8820000" y="6390003"/>
            <a:ext cx="364202" cy="276999"/>
          </a:xfrm>
          <a:prstGeom prst="rect">
            <a:avLst/>
          </a:prstGeom>
          <a:noFill/>
        </p:spPr>
        <p:txBody>
          <a:bodyPr wrap="none">
            <a:spAutoFit/>
          </a:bodyPr>
          <a:lstStyle/>
          <a:p>
            <a:r>
              <a:rPr lang="en-GB" altLang="en-US" sz="1200" dirty="0">
                <a:latin typeface="Times New Roman" panose="02020603050405020304" pitchFamily="18" charset="0"/>
                <a:ea typeface="メイリオ" panose="020B0604030504040204" pitchFamily="50" charset="-128"/>
                <a:cs typeface="Times New Roman" panose="02020603050405020304" pitchFamily="18" charset="0"/>
              </a:rPr>
              <a:t>[2]</a:t>
            </a:r>
            <a:endParaRPr lang="en-US" sz="1200" dirty="0">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2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5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53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3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11" grpId="0" animBg="1"/>
      <p:bldP spid="532" grpId="0" animBg="1"/>
      <p:bldP spid="532" grpId="1" animBg="1"/>
      <p:bldP spid="533" grpId="0" animBg="1"/>
      <p:bldP spid="533" grpId="1" animBg="1"/>
      <p:bldP spid="556" grpId="0" animBg="1"/>
      <p:bldP spid="2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551001"/>
            <a:ext cx="2057400" cy="365125"/>
          </a:xfrm>
        </p:spPr>
        <p:txBody>
          <a:bodyPr/>
          <a:lstStyle/>
          <a:p>
            <a:fld id="{C6243B4B-AD6F-4F69-B51A-E246841F11FD}" type="slidenum">
              <a:rPr lang="en-GB" smtClean="0"/>
              <a:t>26</a:t>
            </a:fld>
            <a:endParaRPr lang="en-GB"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50802" y="2193823"/>
              <a:ext cx="9025473" cy="1913471"/>
            </p:xfrm>
            <a:graphic>
              <a:graphicData uri="http://schemas.openxmlformats.org/drawingml/2006/table">
                <a:tbl>
                  <a:tblPr firstRow="1" firstCol="1" bandRow="1">
                    <a:tableStyleId>{5C22544A-7EE6-4342-B048-85BDC9FD1C3A}</a:tableStyleId>
                  </a:tblPr>
                  <a:tblGrid>
                    <a:gridCol w="1183855"/>
                    <a:gridCol w="1183855"/>
                    <a:gridCol w="1300895"/>
                    <a:gridCol w="1300895"/>
                    <a:gridCol w="1300895"/>
                    <a:gridCol w="1377539"/>
                    <a:gridCol w="1377539"/>
                  </a:tblGrid>
                  <a:tr h="717551">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Phase</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Methods</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Isomers</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b="1">
                                    <a:effectLst/>
                                    <a:latin typeface="Cambria Math" panose="02040503050406030204" pitchFamily="18" charset="0"/>
                                  </a:rPr>
                                  <m:t>∆</m:t>
                                </m:r>
                                <m:r>
                                  <a:rPr lang="en-US" sz="1500" b="1" i="1">
                                    <a:effectLst/>
                                    <a:latin typeface="Cambria Math" panose="02040503050406030204" pitchFamily="18" charset="0"/>
                                  </a:rPr>
                                  <m:t>𝐄</m:t>
                                </m:r>
                              </m:oMath>
                            </m:oMathPara>
                          </a14:m>
                          <a:endParaRPr lang="en-US" sz="15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(kcal/</a:t>
                          </a:r>
                          <a:r>
                            <a:rPr lang="en-US" sz="1500" b="1" dirty="0" err="1">
                              <a:effectLst/>
                              <a:latin typeface="Arial" panose="020B0604020202020204" pitchFamily="34" charset="0"/>
                              <a:cs typeface="Arial" panose="020B0604020202020204" pitchFamily="34" charset="0"/>
                            </a:rPr>
                            <a:t>mol</a:t>
                          </a: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b="1">
                                    <a:effectLst/>
                                    <a:latin typeface="Cambria Math" panose="02040503050406030204" pitchFamily="18" charset="0"/>
                                  </a:rPr>
                                  <m:t>∆</m:t>
                                </m:r>
                                <m:sSup>
                                  <m:sSupPr>
                                    <m:ctrlPr>
                                      <a:rPr lang="en-US" sz="1500" b="1" i="1">
                                        <a:effectLst/>
                                        <a:latin typeface="Cambria Math" panose="02040503050406030204" pitchFamily="18" charset="0"/>
                                      </a:rPr>
                                    </m:ctrlPr>
                                  </m:sSupPr>
                                  <m:e>
                                    <m:r>
                                      <a:rPr lang="en-US" sz="1500" b="1" i="1">
                                        <a:effectLst/>
                                        <a:latin typeface="Cambria Math" panose="02040503050406030204" pitchFamily="18" charset="0"/>
                                      </a:rPr>
                                      <m:t>𝐄</m:t>
                                    </m:r>
                                  </m:e>
                                  <m:sup>
                                    <m:r>
                                      <a:rPr lang="en-US" sz="1500" b="1">
                                        <a:effectLst/>
                                        <a:latin typeface="Cambria Math" panose="02040503050406030204" pitchFamily="18" charset="0"/>
                                      </a:rPr>
                                      <m:t>∗</m:t>
                                    </m:r>
                                  </m:sup>
                                </m:sSup>
                              </m:oMath>
                            </m:oMathPara>
                          </a14:m>
                          <a:endParaRPr lang="en-US" sz="1500" b="1">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(kcal/mol)</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b="1">
                                    <a:effectLst/>
                                    <a:latin typeface="Cambria Math" panose="02040503050406030204" pitchFamily="18" charset="0"/>
                                  </a:rPr>
                                  <m:t>∆</m:t>
                                </m:r>
                                <m:sSup>
                                  <m:sSupPr>
                                    <m:ctrlPr>
                                      <a:rPr lang="en-US" sz="1500" b="1" i="1">
                                        <a:effectLst/>
                                        <a:latin typeface="Cambria Math" panose="02040503050406030204" pitchFamily="18" charset="0"/>
                                      </a:rPr>
                                    </m:ctrlPr>
                                  </m:sSupPr>
                                  <m:e>
                                    <m:r>
                                      <a:rPr lang="en-US" sz="1500" b="1" i="1">
                                        <a:effectLst/>
                                        <a:latin typeface="Cambria Math" panose="02040503050406030204" pitchFamily="18" charset="0"/>
                                      </a:rPr>
                                      <m:t>𝐆</m:t>
                                    </m:r>
                                  </m:e>
                                  <m:sup>
                                    <m:r>
                                      <a:rPr lang="en-US" sz="1500" b="1">
                                        <a:effectLst/>
                                        <a:latin typeface="Cambria Math" panose="02040503050406030204" pitchFamily="18" charset="0"/>
                                      </a:rPr>
                                      <m:t>∗</m:t>
                                    </m:r>
                                  </m:sup>
                                </m:sSup>
                              </m:oMath>
                            </m:oMathPara>
                          </a14:m>
                          <a:endParaRPr lang="en-US" sz="1500" b="1">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(kcal/mol)</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Existing </a:t>
                          </a:r>
                          <a:r>
                            <a:rPr lang="en-US" sz="1500" b="1" dirty="0" smtClean="0">
                              <a:effectLst/>
                              <a:latin typeface="Arial" panose="020B0604020202020204" pitchFamily="34" charset="0"/>
                              <a:cs typeface="Arial" panose="020B0604020202020204" pitchFamily="34" charset="0"/>
                            </a:rPr>
                            <a:t>probability</a:t>
                          </a:r>
                          <a:r>
                            <a:rPr lang="en-US" sz="1500" b="1" baseline="0" dirty="0" smtClean="0">
                              <a:effectLst/>
                              <a:latin typeface="Arial" panose="020B0604020202020204" pitchFamily="34" charset="0"/>
                              <a:cs typeface="Arial" panose="020B0604020202020204" pitchFamily="34" charset="0"/>
                            </a:rPr>
                            <a:t>  </a:t>
                          </a:r>
                          <a:r>
                            <a:rPr lang="en-US" sz="1500" b="1" dirty="0" smtClean="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rowSpan="5">
                      <a:txBody>
                        <a:bodyPr/>
                        <a:lstStyle/>
                        <a:p>
                          <a:pPr marL="0" marR="0" algn="ctr">
                            <a:lnSpc>
                              <a:spcPct val="107000"/>
                            </a:lnSpc>
                            <a:spcBef>
                              <a:spcPts val="0"/>
                            </a:spcBef>
                            <a:spcAft>
                              <a:spcPts val="0"/>
                            </a:spcAft>
                          </a:pPr>
                          <a:r>
                            <a:rPr lang="en-US" sz="1500" b="1" dirty="0" smtClean="0">
                              <a:effectLst/>
                              <a:latin typeface="Arial" panose="020B0604020202020204" pitchFamily="34" charset="0"/>
                              <a:cs typeface="Arial" panose="020B0604020202020204" pitchFamily="34" charset="0"/>
                            </a:rPr>
                            <a:t>Solvent</a:t>
                          </a:r>
                        </a:p>
                        <a:p>
                          <a:pPr marL="0" marR="0" algn="ctr">
                            <a:lnSpc>
                              <a:spcPct val="107000"/>
                            </a:lnSpc>
                            <a:spcBef>
                              <a:spcPts val="0"/>
                            </a:spcBef>
                            <a:spcAft>
                              <a:spcPts val="0"/>
                            </a:spcAft>
                          </a:pPr>
                          <a:r>
                            <a:rPr lang="en-US" sz="1500" b="1" dirty="0" smtClean="0">
                              <a:effectLst/>
                              <a:latin typeface="Arial" panose="020B0604020202020204" pitchFamily="34" charset="0"/>
                              <a:cs typeface="Arial" panose="020B0604020202020204" pitchFamily="34" charset="0"/>
                            </a:rPr>
                            <a:t>(Heptane)</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5">
                      <a:txBody>
                        <a:bodyPr/>
                        <a:lstStyle/>
                        <a:p>
                          <a:pPr marL="0" marR="0" algn="ctr">
                            <a:lnSpc>
                              <a:spcPct val="107000"/>
                            </a:lnSpc>
                            <a:spcBef>
                              <a:spcPts val="0"/>
                            </a:spcBef>
                            <a:spcAft>
                              <a:spcPts val="0"/>
                            </a:spcAft>
                          </a:pPr>
                          <a:r>
                            <a:rPr lang="en-US" sz="1500" b="1" dirty="0" smtClean="0">
                              <a:effectLst/>
                              <a:latin typeface="Arial" panose="020B0604020202020204" pitchFamily="34" charset="0"/>
                              <a:cs typeface="Arial" panose="020B0604020202020204" pitchFamily="34" charset="0"/>
                            </a:rPr>
                            <a:t>M06/B2</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1</a:t>
                          </a:r>
                          <a:endParaRPr lang="en-US" sz="15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0.00</a:t>
                          </a: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0.00</a:t>
                          </a: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0.00</a:t>
                          </a: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90</a:t>
                          </a:r>
                        </a:p>
                      </a:txBody>
                      <a:tcPr marL="68580" marR="68580" marT="0" marB="0"/>
                    </a:tc>
                  </a:tr>
                  <a:tr h="239184">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2</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2.70</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2.78</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1.73</a:t>
                          </a: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ea typeface="MS Mincho" panose="02020609040205080304" pitchFamily="49" charset="-128"/>
                              <a:cs typeface="Arial" panose="020B0604020202020204" pitchFamily="34" charset="0"/>
                            </a:rPr>
                            <a:t>10</a:t>
                          </a:r>
                        </a:p>
                      </a:txBody>
                      <a:tcPr marL="68580" marR="68580" marT="0" marB="0"/>
                    </a:tc>
                  </a:tr>
                  <a:tr h="239184">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3</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ea typeface="MS Mincho" panose="02020609040205080304" pitchFamily="49" charset="-128"/>
                              <a:cs typeface="Arial" panose="020B0604020202020204" pitchFamily="34" charset="0"/>
                            </a:rPr>
                            <a:t>3.09</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4.11</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4.82</a:t>
                          </a: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tc>
                  </a:tr>
                  <a:tr h="239184">
                    <a:tc vMerge="1">
                      <a:txBody>
                        <a:bodyPr/>
                        <a:lstStyle/>
                        <a:p>
                          <a:endParaRPr lang="en-US"/>
                        </a:p>
                      </a:txBody>
                      <a:tcPr/>
                    </a:tc>
                    <a:tc vMerge="1">
                      <a:txBody>
                        <a:bodyPr/>
                        <a:lstStyle/>
                        <a:p>
                          <a:pPr marL="0" marR="0" algn="ctr">
                            <a:lnSpc>
                              <a:spcPct val="107000"/>
                            </a:lnSpc>
                            <a:spcBef>
                              <a:spcPts val="0"/>
                            </a:spcBef>
                            <a:spcAft>
                              <a:spcPts val="0"/>
                            </a:spcAft>
                          </a:pP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4</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ea typeface="MS Mincho" panose="02020609040205080304" pitchFamily="49" charset="-128"/>
                              <a:cs typeface="Arial" panose="020B0604020202020204" pitchFamily="34" charset="0"/>
                            </a:rPr>
                            <a:t>5.49</a:t>
                          </a: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ea typeface="MS Mincho" panose="02020609040205080304" pitchFamily="49" charset="-128"/>
                              <a:cs typeface="Arial" panose="020B0604020202020204" pitchFamily="34" charset="0"/>
                            </a:rPr>
                            <a:t>7.13</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8.31</a:t>
                          </a: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tc>
                  </a:tr>
                  <a:tr h="239184">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5</a:t>
                          </a:r>
                          <a:endParaRPr lang="en-US" sz="15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7.24</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8.15</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8.73</a:t>
                          </a: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69581869"/>
                  </p:ext>
                </p:extLst>
              </p:nvPr>
            </p:nvGraphicFramePr>
            <p:xfrm>
              <a:off x="50802" y="2193819"/>
              <a:ext cx="9025466" cy="1826263"/>
            </p:xfrm>
            <a:graphic>
              <a:graphicData uri="http://schemas.openxmlformats.org/drawingml/2006/table">
                <a:tbl>
                  <a:tblPr firstRow="1" firstCol="1" bandRow="1">
                    <a:tableStyleId>{5C22544A-7EE6-4342-B048-85BDC9FD1C3A}</a:tableStyleId>
                  </a:tblPr>
                  <a:tblGrid>
                    <a:gridCol w="1183854"/>
                    <a:gridCol w="1183854"/>
                    <a:gridCol w="1300894"/>
                    <a:gridCol w="1300894"/>
                    <a:gridCol w="1300894"/>
                    <a:gridCol w="1377538"/>
                    <a:gridCol w="1377538"/>
                  </a:tblGrid>
                  <a:tr h="684848">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Phase</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Methods</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Isomers</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endParaRPr lang="en-US"/>
                        </a:p>
                      </a:txBody>
                      <a:tcPr marL="68580" marR="68580" marT="0" marB="0" anchor="ctr">
                        <a:blipFill rotWithShape="0">
                          <a:blip r:embed="rId2"/>
                          <a:stretch>
                            <a:fillRect l="-283099" t="-7080" r="-315023" b="-179646"/>
                          </a:stretch>
                        </a:blipFill>
                      </a:tcPr>
                    </a:tc>
                    <a:tc>
                      <a:txBody>
                        <a:bodyPr/>
                        <a:lstStyle/>
                        <a:p>
                          <a:endParaRPr lang="en-US"/>
                        </a:p>
                      </a:txBody>
                      <a:tcPr marL="68580" marR="68580" marT="0" marB="0" anchor="ctr">
                        <a:blipFill rotWithShape="0">
                          <a:blip r:embed="rId2"/>
                          <a:stretch>
                            <a:fillRect l="-381308" t="-7080" r="-213551" b="-179646"/>
                          </a:stretch>
                        </a:blipFill>
                      </a:tcPr>
                    </a:tc>
                    <a:tc>
                      <a:txBody>
                        <a:bodyPr/>
                        <a:lstStyle/>
                        <a:p>
                          <a:endParaRPr lang="en-US"/>
                        </a:p>
                      </a:txBody>
                      <a:tcPr marL="68580" marR="68580" marT="0" marB="0" anchor="ctr">
                        <a:blipFill rotWithShape="0">
                          <a:blip r:embed="rId2"/>
                          <a:stretch>
                            <a:fillRect l="-455752" t="-7080" r="-102212" b="-179646"/>
                          </a:stretch>
                        </a:blip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Existing </a:t>
                          </a:r>
                          <a:r>
                            <a:rPr lang="en-US" sz="1400" b="1" dirty="0" smtClean="0">
                              <a:effectLst/>
                              <a:latin typeface="Arial" panose="020B0604020202020204" pitchFamily="34" charset="0"/>
                              <a:cs typeface="Arial" panose="020B0604020202020204" pitchFamily="34" charset="0"/>
                            </a:rPr>
                            <a:t>probability</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rowSpan="5">
                      <a:txBody>
                        <a:bodyPr/>
                        <a:lstStyle/>
                        <a:p>
                          <a:pPr marL="0" marR="0" algn="ctr">
                            <a:lnSpc>
                              <a:spcPct val="107000"/>
                            </a:lnSpc>
                            <a:spcBef>
                              <a:spcPts val="0"/>
                            </a:spcBef>
                            <a:spcAft>
                              <a:spcPts val="0"/>
                            </a:spcAft>
                          </a:pPr>
                          <a:r>
                            <a:rPr lang="en-US" sz="1400" b="1" dirty="0" smtClean="0">
                              <a:effectLst/>
                              <a:latin typeface="Arial" panose="020B0604020202020204" pitchFamily="34" charset="0"/>
                              <a:cs typeface="Arial" panose="020B0604020202020204" pitchFamily="34" charset="0"/>
                            </a:rPr>
                            <a:t>Solvent</a:t>
                          </a:r>
                        </a:p>
                        <a:p>
                          <a:pPr marL="0" marR="0" algn="ctr">
                            <a:lnSpc>
                              <a:spcPct val="107000"/>
                            </a:lnSpc>
                            <a:spcBef>
                              <a:spcPts val="0"/>
                            </a:spcBef>
                            <a:spcAft>
                              <a:spcPts val="0"/>
                            </a:spcAft>
                          </a:pPr>
                          <a:r>
                            <a:rPr lang="en-US" sz="1400" b="1" dirty="0" smtClean="0">
                              <a:effectLst/>
                              <a:latin typeface="Arial" panose="020B0604020202020204" pitchFamily="34" charset="0"/>
                              <a:cs typeface="Arial" panose="020B0604020202020204" pitchFamily="34" charset="0"/>
                            </a:rPr>
                            <a:t>(Heptane)</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5">
                      <a:txBody>
                        <a:bodyPr/>
                        <a:lstStyle/>
                        <a:p>
                          <a:pPr marL="0" marR="0" algn="ctr">
                            <a:lnSpc>
                              <a:spcPct val="107000"/>
                            </a:lnSpc>
                            <a:spcBef>
                              <a:spcPts val="0"/>
                            </a:spcBef>
                            <a:spcAft>
                              <a:spcPts val="0"/>
                            </a:spcAft>
                          </a:pPr>
                          <a:r>
                            <a:rPr lang="en-US" sz="1400" b="1" dirty="0" smtClean="0">
                              <a:effectLst/>
                              <a:latin typeface="Arial" panose="020B0604020202020204" pitchFamily="34" charset="0"/>
                              <a:cs typeface="Arial" panose="020B0604020202020204" pitchFamily="34" charset="0"/>
                            </a:rPr>
                            <a:t>M06/B2</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1</a:t>
                          </a:r>
                          <a:endParaRPr lang="en-US" sz="1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0.00</a:t>
                          </a: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0.00</a:t>
                          </a: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0.00</a:t>
                          </a: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rPr>
                            <a:t>90</a:t>
                          </a:r>
                        </a:p>
                      </a:txBody>
                      <a:tcPr marL="68580" marR="68580" marT="0" marB="0"/>
                    </a:tc>
                  </a:tr>
                  <a:tr h="22828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2</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2.70</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2.78</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1.73</a:t>
                          </a: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MS Mincho" panose="02020609040205080304" pitchFamily="49" charset="-128"/>
                              <a:cs typeface="Arial" panose="020B0604020202020204" pitchFamily="34" charset="0"/>
                            </a:rPr>
                            <a:t>10</a:t>
                          </a:r>
                        </a:p>
                      </a:txBody>
                      <a:tcPr marL="68580" marR="68580" marT="0" marB="0"/>
                    </a:tc>
                  </a:tr>
                  <a:tr h="22828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3</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MS Mincho" panose="02020609040205080304" pitchFamily="49" charset="-128"/>
                              <a:cs typeface="Arial" panose="020B0604020202020204" pitchFamily="34" charset="0"/>
                            </a:rPr>
                            <a:t>3.09</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4.11</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4.82</a:t>
                          </a: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tc>
                  </a:tr>
                  <a:tr h="228283">
                    <a:tc vMerge="1">
                      <a:txBody>
                        <a:bodyPr/>
                        <a:lstStyle/>
                        <a:p>
                          <a:endParaRPr lang="en-US"/>
                        </a:p>
                      </a:txBody>
                      <a:tcPr/>
                    </a:tc>
                    <a:tc vMerge="1">
                      <a:txBody>
                        <a:bodyPr/>
                        <a:lstStyle/>
                        <a:p>
                          <a:pPr marL="0" marR="0" algn="ctr">
                            <a:lnSpc>
                              <a:spcPct val="107000"/>
                            </a:lnSpc>
                            <a:spcBef>
                              <a:spcPts val="0"/>
                            </a:spcBef>
                            <a:spcAft>
                              <a:spcPts val="0"/>
                            </a:spcAft>
                          </a:pP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4</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MS Mincho" panose="02020609040205080304" pitchFamily="49" charset="-128"/>
                              <a:cs typeface="Arial" panose="020B0604020202020204" pitchFamily="34" charset="0"/>
                            </a:rPr>
                            <a:t>5.49</a:t>
                          </a: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MS Mincho" panose="02020609040205080304" pitchFamily="49" charset="-128"/>
                              <a:cs typeface="Arial" panose="020B0604020202020204" pitchFamily="34" charset="0"/>
                            </a:rPr>
                            <a:t>7.13</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8.31</a:t>
                          </a: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tc>
                  </a:tr>
                  <a:tr h="22828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5</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7.24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8.15</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8.73</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tc>
                  </a:tr>
                </a:tbl>
              </a:graphicData>
            </a:graphic>
          </p:graphicFrame>
        </mc:Fallback>
      </mc:AlternateContent>
      <p:sp>
        <p:nvSpPr>
          <p:cNvPr id="6" name="Rectangle 5"/>
          <p:cNvSpPr/>
          <p:nvPr/>
        </p:nvSpPr>
        <p:spPr>
          <a:xfrm>
            <a:off x="3" y="-71998"/>
            <a:ext cx="5496415" cy="646331"/>
          </a:xfrm>
          <a:prstGeom prst="rect">
            <a:avLst/>
          </a:prstGeom>
        </p:spPr>
        <p:txBody>
          <a:bodyPr wrap="square">
            <a:spAutoFit/>
          </a:bodyPr>
          <a:lstStyle/>
          <a:p>
            <a:r>
              <a:rPr lang="en-US" sz="3600" b="1" dirty="0" err="1">
                <a:solidFill>
                  <a:srgbClr val="7030A0"/>
                </a:solidFill>
                <a:effectLst>
                  <a:outerShdw blurRad="38100" dist="38100" dir="2700000" algn="tl">
                    <a:srgbClr val="000000">
                      <a:alpha val="43137"/>
                    </a:srgbClr>
                  </a:outerShdw>
                </a:effectLst>
                <a:latin typeface="Agency FB" pitchFamily="34" charset="0"/>
              </a:rPr>
              <a:t>Zr</a:t>
            </a:r>
            <a:r>
              <a:rPr lang="en-US" sz="3600" b="1" dirty="0">
                <a:solidFill>
                  <a:srgbClr val="7030A0"/>
                </a:solidFill>
                <a:effectLst>
                  <a:outerShdw blurRad="38100" dist="38100" dir="2700000" algn="tl">
                    <a:srgbClr val="000000">
                      <a:alpha val="43137"/>
                    </a:srgbClr>
                  </a:outerShdw>
                </a:effectLst>
                <a:latin typeface="Agency FB" pitchFamily="34" charset="0"/>
              </a:rPr>
              <a:t>-FI Catalyst: </a:t>
            </a:r>
            <a:r>
              <a:rPr lang="en-US" sz="3600" b="1" dirty="0">
                <a:effectLst>
                  <a:outerShdw blurRad="38100" dist="38100" dir="2700000" algn="tl">
                    <a:srgbClr val="000000">
                      <a:alpha val="43137"/>
                    </a:srgbClr>
                  </a:outerShdw>
                </a:effectLst>
                <a:latin typeface="Agency FB" pitchFamily="34" charset="0"/>
              </a:rPr>
              <a:t>Neutral</a:t>
            </a:r>
          </a:p>
        </p:txBody>
      </p:sp>
      <p:sp>
        <p:nvSpPr>
          <p:cNvPr id="7" name="Rectangle 6"/>
          <p:cNvSpPr/>
          <p:nvPr/>
        </p:nvSpPr>
        <p:spPr>
          <a:xfrm>
            <a:off x="0" y="6662208"/>
            <a:ext cx="9144000" cy="254044"/>
          </a:xfrm>
          <a:prstGeom prst="rect">
            <a:avLst/>
          </a:prstGeom>
        </p:spPr>
        <p:txBody>
          <a:bodyPr wrap="square">
            <a:spAutoFit/>
          </a:bodyPr>
          <a:lstStyle/>
          <a:p>
            <a:r>
              <a:rPr lang="en-GB" sz="105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B2 = Def2-TZVPP; </a:t>
            </a:r>
            <a:r>
              <a:rPr lang="en-GB" sz="105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‘Red Colour’ is more stable.</a:t>
            </a:r>
            <a:endParaRPr lang="en-US" sz="1051" dirty="0"/>
          </a:p>
        </p:txBody>
      </p:sp>
      <p:sp>
        <p:nvSpPr>
          <p:cNvPr id="8" name="Rectangle 7"/>
          <p:cNvSpPr/>
          <p:nvPr/>
        </p:nvSpPr>
        <p:spPr>
          <a:xfrm>
            <a:off x="-49886" y="1042477"/>
            <a:ext cx="9226844" cy="923330"/>
          </a:xfrm>
          <a:prstGeom prst="rect">
            <a:avLst/>
          </a:prstGeom>
        </p:spPr>
        <p:txBody>
          <a:bodyPr wrap="square">
            <a:spAutoFit/>
          </a:bodyPr>
          <a:lstStyle/>
          <a:p>
            <a:pPr algn="just"/>
            <a:r>
              <a:rPr lang="en-US" b="1" dirty="0">
                <a:latin typeface="Arial" panose="020B0604020202020204" pitchFamily="34" charset="0"/>
                <a:ea typeface="MS Mincho" panose="02020609040205080304" pitchFamily="49" charset="-128"/>
                <a:cs typeface="Arial" panose="020B0604020202020204" pitchFamily="34" charset="0"/>
              </a:rPr>
              <a:t>Table</a:t>
            </a:r>
            <a:r>
              <a:rPr lang="en-US" dirty="0">
                <a:latin typeface="Arial" panose="020B0604020202020204" pitchFamily="34" charset="0"/>
                <a:ea typeface="MS Mincho" panose="02020609040205080304" pitchFamily="49" charset="-128"/>
                <a:cs typeface="Arial" panose="020B0604020202020204" pitchFamily="34" charset="0"/>
              </a:rPr>
              <a:t>: The relative energy values of five different isomers of </a:t>
            </a:r>
            <a:r>
              <a:rPr lang="en-US" dirty="0" err="1">
                <a:latin typeface="Arial" panose="020B0604020202020204" pitchFamily="34" charset="0"/>
                <a:ea typeface="MS Mincho" panose="02020609040205080304" pitchFamily="49" charset="-128"/>
                <a:cs typeface="Arial" panose="020B0604020202020204" pitchFamily="34" charset="0"/>
              </a:rPr>
              <a:t>Zr</a:t>
            </a:r>
            <a:r>
              <a:rPr lang="en-US" dirty="0">
                <a:latin typeface="Arial" panose="020B0604020202020204" pitchFamily="34" charset="0"/>
                <a:ea typeface="MS Mincho" panose="02020609040205080304" pitchFamily="49" charset="-128"/>
                <a:cs typeface="Arial" panose="020B0604020202020204" pitchFamily="34" charset="0"/>
              </a:rPr>
              <a:t>-catalyst (</a:t>
            </a:r>
            <a:r>
              <a:rPr lang="en-US" b="1" dirty="0">
                <a:latin typeface="Arial" panose="020B0604020202020204" pitchFamily="34" charset="0"/>
                <a:ea typeface="MS Mincho" panose="02020609040205080304" pitchFamily="49" charset="-128"/>
                <a:cs typeface="Arial" panose="020B0604020202020204" pitchFamily="34" charset="0"/>
              </a:rPr>
              <a:t>I</a:t>
            </a:r>
            <a:r>
              <a:rPr lang="en-US" dirty="0">
                <a:latin typeface="Arial" panose="020B0604020202020204" pitchFamily="34" charset="0"/>
                <a:ea typeface="MS Mincho" panose="02020609040205080304" pitchFamily="49" charset="-128"/>
                <a:cs typeface="Arial" panose="020B0604020202020204" pitchFamily="34" charset="0"/>
              </a:rPr>
              <a:t>) in terms of electronic energy (</a:t>
            </a:r>
            <a:r>
              <a:rPr lang="en-US" i="1" dirty="0">
                <a:latin typeface="Arial" panose="020B0604020202020204" pitchFamily="34" charset="0"/>
                <a:ea typeface="MS Mincho" panose="02020609040205080304" pitchFamily="49" charset="-128"/>
                <a:cs typeface="Arial" panose="020B0604020202020204" pitchFamily="34" charset="0"/>
              </a:rPr>
              <a:t>∆E</a:t>
            </a:r>
            <a:r>
              <a:rPr lang="en-US" dirty="0">
                <a:latin typeface="Arial" panose="020B0604020202020204" pitchFamily="34" charset="0"/>
                <a:ea typeface="MS Mincho" panose="02020609040205080304" pitchFamily="49" charset="-128"/>
                <a:cs typeface="Arial" panose="020B0604020202020204" pitchFamily="34" charset="0"/>
              </a:rPr>
              <a:t>), zero-point corrected energy (</a:t>
            </a:r>
            <a:r>
              <a:rPr lang="en-US" i="1" dirty="0">
                <a:latin typeface="Arial" panose="020B0604020202020204" pitchFamily="34" charset="0"/>
                <a:ea typeface="MS Mincho" panose="02020609040205080304" pitchFamily="49" charset="-128"/>
                <a:cs typeface="Arial" panose="020B0604020202020204" pitchFamily="34" charset="0"/>
              </a:rPr>
              <a:t>∆E</a:t>
            </a:r>
            <a:r>
              <a:rPr lang="en-US" i="1" baseline="30000" dirty="0">
                <a:latin typeface="Arial" panose="020B0604020202020204" pitchFamily="34" charset="0"/>
                <a:ea typeface="MS Mincho" panose="02020609040205080304" pitchFamily="49" charset="-128"/>
                <a:cs typeface="Arial" panose="020B0604020202020204" pitchFamily="34" charset="0"/>
              </a:rPr>
              <a:t>*</a:t>
            </a:r>
            <a:r>
              <a:rPr lang="en-US" dirty="0">
                <a:latin typeface="Arial" panose="020B0604020202020204" pitchFamily="34" charset="0"/>
                <a:ea typeface="MS Mincho" panose="02020609040205080304" pitchFamily="49" charset="-128"/>
                <a:cs typeface="Arial" panose="020B0604020202020204" pitchFamily="34" charset="0"/>
              </a:rPr>
              <a:t>), and free energy (</a:t>
            </a:r>
            <a:r>
              <a:rPr lang="en-US" i="1" dirty="0">
                <a:latin typeface="Arial" panose="020B0604020202020204" pitchFamily="34" charset="0"/>
                <a:ea typeface="MS Mincho" panose="02020609040205080304" pitchFamily="49" charset="-128"/>
                <a:cs typeface="Arial" panose="020B0604020202020204" pitchFamily="34" charset="0"/>
              </a:rPr>
              <a:t>∆G</a:t>
            </a:r>
            <a:r>
              <a:rPr lang="en-US" i="1" baseline="30000" dirty="0">
                <a:latin typeface="Arial" panose="020B0604020202020204" pitchFamily="34" charset="0"/>
                <a:ea typeface="MS Mincho" panose="02020609040205080304" pitchFamily="49" charset="-128"/>
                <a:cs typeface="Arial" panose="020B0604020202020204" pitchFamily="34" charset="0"/>
              </a:rPr>
              <a:t>*</a:t>
            </a:r>
            <a:r>
              <a:rPr lang="en-US" dirty="0">
                <a:latin typeface="Arial" panose="020B0604020202020204" pitchFamily="34" charset="0"/>
                <a:ea typeface="MS Mincho" panose="02020609040205080304" pitchFamily="49" charset="-128"/>
                <a:cs typeface="Arial" panose="020B0604020202020204" pitchFamily="34" charset="0"/>
              </a:rPr>
              <a:t>) as obtained at M06/B2 levels of theory in solvent phase calculations.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9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492877"/>
            <a:ext cx="2057400" cy="365125"/>
          </a:xfrm>
        </p:spPr>
        <p:txBody>
          <a:bodyPr/>
          <a:lstStyle/>
          <a:p>
            <a:fld id="{C6243B4B-AD6F-4F69-B51A-E246841F11FD}" type="slidenum">
              <a:rPr lang="en-GB" smtClean="0"/>
              <a:t>27</a:t>
            </a:fld>
            <a:endParaRPr lang="en-GB"/>
          </a:p>
        </p:txBody>
      </p:sp>
      <p:sp>
        <p:nvSpPr>
          <p:cNvPr id="5" name="Rectangle 11"/>
          <p:cNvSpPr>
            <a:spLocks noChangeArrowheads="1"/>
          </p:cNvSpPr>
          <p:nvPr/>
        </p:nvSpPr>
        <p:spPr bwMode="auto">
          <a:xfrm>
            <a:off x="2" y="-72000"/>
            <a:ext cx="6457951" cy="685800"/>
          </a:xfrm>
          <a:prstGeom prst="rect">
            <a:avLst/>
          </a:prstGeom>
          <a:noFill/>
          <a:ln w="9525">
            <a:noFill/>
            <a:miter lim="800000"/>
            <a:headEnd/>
            <a:tailEnd/>
          </a:ln>
        </p:spPr>
        <p:txBody>
          <a:bodyPr anchor="ctr"/>
          <a:lstStyle/>
          <a:p>
            <a:pPr>
              <a:defRPr/>
            </a:pPr>
            <a:r>
              <a:rPr lang="en-US" sz="3600" b="1" dirty="0" err="1">
                <a:solidFill>
                  <a:srgbClr val="7030A0"/>
                </a:solidFill>
                <a:effectLst>
                  <a:outerShdw blurRad="38100" dist="38100" dir="2700000" algn="tl">
                    <a:srgbClr val="000000">
                      <a:alpha val="43137"/>
                    </a:srgbClr>
                  </a:outerShdw>
                </a:effectLst>
                <a:latin typeface="Agency FB" pitchFamily="34" charset="0"/>
              </a:rPr>
              <a:t>Zr</a:t>
            </a:r>
            <a:r>
              <a:rPr lang="en-US" sz="3600" b="1" dirty="0">
                <a:solidFill>
                  <a:srgbClr val="7030A0"/>
                </a:solidFill>
                <a:effectLst>
                  <a:outerShdw blurRad="38100" dist="38100" dir="2700000" algn="tl">
                    <a:srgbClr val="000000">
                      <a:alpha val="43137"/>
                    </a:srgbClr>
                  </a:outerShdw>
                </a:effectLst>
                <a:latin typeface="Agency FB" pitchFamily="34" charset="0"/>
              </a:rPr>
              <a:t>-FI Catalyst: </a:t>
            </a:r>
            <a:r>
              <a:rPr lang="en-US" sz="3600" b="1" dirty="0">
                <a:effectLst>
                  <a:outerShdw blurRad="38100" dist="38100" dir="2700000" algn="tl">
                    <a:srgbClr val="000000">
                      <a:alpha val="43137"/>
                    </a:srgbClr>
                  </a:outerShdw>
                </a:effectLst>
                <a:latin typeface="Agency FB" pitchFamily="34" charset="0"/>
              </a:rPr>
              <a:t>Cation</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8325" y="1519715"/>
              <a:ext cx="9152331" cy="4305311"/>
            </p:xfrm>
            <a:graphic>
              <a:graphicData uri="http://schemas.openxmlformats.org/drawingml/2006/table">
                <a:tbl>
                  <a:tblPr firstRow="1" firstCol="1" bandRow="1">
                    <a:tableStyleId>{5C22544A-7EE6-4342-B048-85BDC9FD1C3A}</a:tableStyleId>
                  </a:tblPr>
                  <a:tblGrid>
                    <a:gridCol w="1061288"/>
                    <a:gridCol w="1061288"/>
                    <a:gridCol w="1061288"/>
                    <a:gridCol w="1166209"/>
                    <a:gridCol w="1166209"/>
                    <a:gridCol w="1166209"/>
                    <a:gridCol w="1234920"/>
                    <a:gridCol w="1234920"/>
                  </a:tblGrid>
                  <a:tr h="717551">
                    <a:tc>
                      <a:txBody>
                        <a:bodyPr/>
                        <a:lstStyle/>
                        <a:p>
                          <a:pPr marL="0" marR="0" algn="ctr">
                            <a:lnSpc>
                              <a:spcPct val="107000"/>
                            </a:lnSpc>
                            <a:spcBef>
                              <a:spcPts val="0"/>
                            </a:spcBef>
                            <a:spcAft>
                              <a:spcPts val="0"/>
                            </a:spcAft>
                          </a:pPr>
                          <a:r>
                            <a:rPr lang="en-US" sz="1500" b="1" kern="1200" dirty="0">
                              <a:solidFill>
                                <a:schemeClr val="lt1"/>
                              </a:solidFill>
                              <a:effectLst/>
                              <a:latin typeface="Arial" panose="020B0604020202020204" pitchFamily="34" charset="0"/>
                              <a:ea typeface="+mn-ea"/>
                              <a:cs typeface="Arial" panose="020B0604020202020204" pitchFamily="34" charset="0"/>
                            </a:rPr>
                            <a:t>Phase</a:t>
                          </a:r>
                        </a:p>
                      </a:txBody>
                      <a:tcPr marL="68580" marR="68580" marT="0" marB="0" anchor="ctr"/>
                    </a:tc>
                    <a:tc>
                      <a:txBody>
                        <a:bodyPr/>
                        <a:lstStyle/>
                        <a:p>
                          <a:pPr marL="0" marR="0" algn="ctr">
                            <a:lnSpc>
                              <a:spcPct val="107000"/>
                            </a:lnSpc>
                            <a:spcBef>
                              <a:spcPts val="0"/>
                            </a:spcBef>
                            <a:spcAft>
                              <a:spcPts val="0"/>
                            </a:spcAft>
                          </a:pPr>
                          <a:r>
                            <a:rPr lang="en-US" sz="1500" b="1" kern="1200" dirty="0">
                              <a:solidFill>
                                <a:schemeClr val="lt1"/>
                              </a:solidFill>
                              <a:effectLst/>
                              <a:latin typeface="Arial" panose="020B0604020202020204" pitchFamily="34" charset="0"/>
                              <a:ea typeface="+mn-ea"/>
                              <a:cs typeface="Arial" panose="020B0604020202020204" pitchFamily="34" charset="0"/>
                            </a:rPr>
                            <a:t>Basis set</a:t>
                          </a:r>
                        </a:p>
                      </a:txBody>
                      <a:tcPr marL="68580" marR="68580" marT="0" marB="0" anchor="ctr"/>
                    </a:tc>
                    <a:tc>
                      <a:txBody>
                        <a:bodyPr/>
                        <a:lstStyle/>
                        <a:p>
                          <a:pPr marL="0" marR="0" algn="ctr">
                            <a:lnSpc>
                              <a:spcPct val="107000"/>
                            </a:lnSpc>
                            <a:spcBef>
                              <a:spcPts val="0"/>
                            </a:spcBef>
                            <a:spcAft>
                              <a:spcPts val="0"/>
                            </a:spcAft>
                          </a:pPr>
                          <a:r>
                            <a:rPr lang="en-US" sz="1500" b="1" kern="1200" dirty="0">
                              <a:solidFill>
                                <a:schemeClr val="lt1"/>
                              </a:solidFill>
                              <a:effectLst/>
                              <a:latin typeface="Arial" panose="020B0604020202020204" pitchFamily="34" charset="0"/>
                              <a:ea typeface="+mn-ea"/>
                              <a:cs typeface="Arial" panose="020B0604020202020204" pitchFamily="34" charset="0"/>
                            </a:rPr>
                            <a:t>Methods</a:t>
                          </a:r>
                        </a:p>
                      </a:txBody>
                      <a:tcPr marL="68580" marR="68580" marT="0" marB="0" anchor="ctr"/>
                    </a:tc>
                    <a:tc>
                      <a:txBody>
                        <a:bodyPr/>
                        <a:lstStyle/>
                        <a:p>
                          <a:pPr marL="0" marR="0" algn="ctr">
                            <a:lnSpc>
                              <a:spcPct val="107000"/>
                            </a:lnSpc>
                            <a:spcBef>
                              <a:spcPts val="0"/>
                            </a:spcBef>
                            <a:spcAft>
                              <a:spcPts val="0"/>
                            </a:spcAft>
                          </a:pPr>
                          <a:r>
                            <a:rPr lang="en-US" sz="1500" b="1" kern="1200" dirty="0">
                              <a:solidFill>
                                <a:schemeClr val="lt1"/>
                              </a:solidFill>
                              <a:effectLst/>
                              <a:latin typeface="Arial" panose="020B0604020202020204" pitchFamily="34" charset="0"/>
                              <a:ea typeface="+mn-ea"/>
                              <a:cs typeface="Arial" panose="020B0604020202020204" pitchFamily="34" charset="0"/>
                            </a:rPr>
                            <a:t>Isomers</a:t>
                          </a: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b="1" kern="1200">
                                    <a:solidFill>
                                      <a:schemeClr val="lt1"/>
                                    </a:solidFill>
                                    <a:effectLst/>
                                    <a:latin typeface="Cambria Math" panose="02040503050406030204" pitchFamily="18" charset="0"/>
                                    <a:ea typeface="+mn-ea"/>
                                    <a:cs typeface="Arial" panose="020B0604020202020204" pitchFamily="34" charset="0"/>
                                  </a:rPr>
                                  <m:t>∆</m:t>
                                </m:r>
                                <m:r>
                                  <a:rPr lang="en-US" sz="1500" b="1" i="1" kern="1200">
                                    <a:solidFill>
                                      <a:schemeClr val="lt1"/>
                                    </a:solidFill>
                                    <a:effectLst/>
                                    <a:latin typeface="Cambria Math" panose="02040503050406030204" pitchFamily="18" charset="0"/>
                                    <a:ea typeface="+mn-ea"/>
                                    <a:cs typeface="Arial" panose="020B0604020202020204" pitchFamily="34" charset="0"/>
                                  </a:rPr>
                                  <m:t>𝐄</m:t>
                                </m:r>
                              </m:oMath>
                            </m:oMathPara>
                          </a14:m>
                          <a:endParaRPr lang="en-US" sz="1500" b="1" kern="1200" dirty="0">
                            <a:solidFill>
                              <a:schemeClr val="lt1"/>
                            </a:solidFill>
                            <a:effectLst/>
                            <a:latin typeface="Arial" panose="020B0604020202020204" pitchFamily="34" charset="0"/>
                            <a:ea typeface="+mn-ea"/>
                            <a:cs typeface="Arial" panose="020B0604020202020204" pitchFamily="34" charset="0"/>
                          </a:endParaRPr>
                        </a:p>
                        <a:p>
                          <a:pPr marL="0" marR="0" algn="ctr">
                            <a:lnSpc>
                              <a:spcPct val="107000"/>
                            </a:lnSpc>
                            <a:spcBef>
                              <a:spcPts val="0"/>
                            </a:spcBef>
                            <a:spcAft>
                              <a:spcPts val="0"/>
                            </a:spcAft>
                          </a:pPr>
                          <a:r>
                            <a:rPr lang="en-US" sz="1500" b="1" kern="1200" dirty="0">
                              <a:solidFill>
                                <a:schemeClr val="lt1"/>
                              </a:solidFill>
                              <a:effectLst/>
                              <a:latin typeface="Arial" panose="020B0604020202020204" pitchFamily="34" charset="0"/>
                              <a:ea typeface="+mn-ea"/>
                              <a:cs typeface="Arial" panose="020B0604020202020204" pitchFamily="34" charset="0"/>
                            </a:rPr>
                            <a:t>(kcal/</a:t>
                          </a:r>
                          <a:r>
                            <a:rPr lang="en-US" sz="1500" b="1" kern="1200" dirty="0" err="1">
                              <a:solidFill>
                                <a:schemeClr val="lt1"/>
                              </a:solidFill>
                              <a:effectLst/>
                              <a:latin typeface="Arial" panose="020B0604020202020204" pitchFamily="34" charset="0"/>
                              <a:ea typeface="+mn-ea"/>
                              <a:cs typeface="Arial" panose="020B0604020202020204" pitchFamily="34" charset="0"/>
                            </a:rPr>
                            <a:t>mol</a:t>
                          </a:r>
                          <a:r>
                            <a:rPr lang="en-US" sz="1500" b="1" kern="1200" dirty="0">
                              <a:solidFill>
                                <a:schemeClr val="lt1"/>
                              </a:solidFill>
                              <a:effectLst/>
                              <a:latin typeface="Arial" panose="020B0604020202020204" pitchFamily="34" charset="0"/>
                              <a:ea typeface="+mn-ea"/>
                              <a:cs typeface="Arial" panose="020B0604020202020204" pitchFamily="34" charset="0"/>
                            </a:rPr>
                            <a:t>)</a:t>
                          </a: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b="1" kern="1200">
                                    <a:solidFill>
                                      <a:schemeClr val="lt1"/>
                                    </a:solidFill>
                                    <a:effectLst/>
                                    <a:latin typeface="Cambria Math" panose="02040503050406030204" pitchFamily="18" charset="0"/>
                                    <a:ea typeface="+mn-ea"/>
                                    <a:cs typeface="Arial" panose="020B0604020202020204" pitchFamily="34" charset="0"/>
                                  </a:rPr>
                                  <m:t>∆</m:t>
                                </m:r>
                                <m:sSup>
                                  <m:sSupPr>
                                    <m:ctrlPr>
                                      <a:rPr lang="en-US" sz="1500" b="1" i="1" kern="1200">
                                        <a:solidFill>
                                          <a:schemeClr val="lt1"/>
                                        </a:solidFill>
                                        <a:effectLst/>
                                        <a:latin typeface="Cambria Math" panose="02040503050406030204" pitchFamily="18" charset="0"/>
                                        <a:ea typeface="+mn-ea"/>
                                        <a:cs typeface="Arial" panose="020B0604020202020204" pitchFamily="34" charset="0"/>
                                      </a:rPr>
                                    </m:ctrlPr>
                                  </m:sSupPr>
                                  <m:e>
                                    <m:r>
                                      <a:rPr lang="en-US" sz="1500" b="1" i="1" kern="1200">
                                        <a:solidFill>
                                          <a:schemeClr val="lt1"/>
                                        </a:solidFill>
                                        <a:effectLst/>
                                        <a:latin typeface="Cambria Math" panose="02040503050406030204" pitchFamily="18" charset="0"/>
                                        <a:ea typeface="+mn-ea"/>
                                        <a:cs typeface="Arial" panose="020B0604020202020204" pitchFamily="34" charset="0"/>
                                      </a:rPr>
                                      <m:t>𝐄</m:t>
                                    </m:r>
                                  </m:e>
                                  <m:sup>
                                    <m:r>
                                      <a:rPr lang="en-US" sz="1500" b="1" kern="1200">
                                        <a:solidFill>
                                          <a:schemeClr val="lt1"/>
                                        </a:solidFill>
                                        <a:effectLst/>
                                        <a:latin typeface="Cambria Math" panose="02040503050406030204" pitchFamily="18" charset="0"/>
                                        <a:ea typeface="+mn-ea"/>
                                        <a:cs typeface="Arial" panose="020B0604020202020204" pitchFamily="34" charset="0"/>
                                      </a:rPr>
                                      <m:t>∗</m:t>
                                    </m:r>
                                  </m:sup>
                                </m:sSup>
                              </m:oMath>
                            </m:oMathPara>
                          </a14:m>
                          <a:endParaRPr lang="en-US" sz="1500" b="1" kern="1200" dirty="0">
                            <a:solidFill>
                              <a:schemeClr val="lt1"/>
                            </a:solidFill>
                            <a:effectLst/>
                            <a:latin typeface="Arial" panose="020B0604020202020204" pitchFamily="34" charset="0"/>
                            <a:ea typeface="+mn-ea"/>
                            <a:cs typeface="Arial" panose="020B0604020202020204" pitchFamily="34" charset="0"/>
                          </a:endParaRPr>
                        </a:p>
                        <a:p>
                          <a:pPr marL="0" marR="0" algn="ctr">
                            <a:lnSpc>
                              <a:spcPct val="107000"/>
                            </a:lnSpc>
                            <a:spcBef>
                              <a:spcPts val="0"/>
                            </a:spcBef>
                            <a:spcAft>
                              <a:spcPts val="0"/>
                            </a:spcAft>
                          </a:pPr>
                          <a:r>
                            <a:rPr lang="en-US" sz="1500" b="1" kern="1200" dirty="0">
                              <a:solidFill>
                                <a:schemeClr val="lt1"/>
                              </a:solidFill>
                              <a:effectLst/>
                              <a:latin typeface="Arial" panose="020B0604020202020204" pitchFamily="34" charset="0"/>
                              <a:ea typeface="+mn-ea"/>
                              <a:cs typeface="Arial" panose="020B0604020202020204" pitchFamily="34" charset="0"/>
                            </a:rPr>
                            <a:t>(kcal/</a:t>
                          </a:r>
                          <a:r>
                            <a:rPr lang="en-US" sz="1500" b="1" kern="1200" dirty="0" err="1">
                              <a:solidFill>
                                <a:schemeClr val="lt1"/>
                              </a:solidFill>
                              <a:effectLst/>
                              <a:latin typeface="Arial" panose="020B0604020202020204" pitchFamily="34" charset="0"/>
                              <a:ea typeface="+mn-ea"/>
                              <a:cs typeface="Arial" panose="020B0604020202020204" pitchFamily="34" charset="0"/>
                            </a:rPr>
                            <a:t>mol</a:t>
                          </a:r>
                          <a:r>
                            <a:rPr lang="en-US" sz="1500" b="1" kern="1200" dirty="0">
                              <a:solidFill>
                                <a:schemeClr val="lt1"/>
                              </a:solidFill>
                              <a:effectLst/>
                              <a:latin typeface="Arial" panose="020B0604020202020204" pitchFamily="34" charset="0"/>
                              <a:ea typeface="+mn-ea"/>
                              <a:cs typeface="Arial" panose="020B0604020202020204" pitchFamily="34" charset="0"/>
                            </a:rPr>
                            <a:t>)</a:t>
                          </a: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b="1" kern="1200">
                                    <a:solidFill>
                                      <a:schemeClr val="lt1"/>
                                    </a:solidFill>
                                    <a:effectLst/>
                                    <a:latin typeface="Cambria Math" panose="02040503050406030204" pitchFamily="18" charset="0"/>
                                    <a:ea typeface="+mn-ea"/>
                                    <a:cs typeface="Arial" panose="020B0604020202020204" pitchFamily="34" charset="0"/>
                                  </a:rPr>
                                  <m:t>∆</m:t>
                                </m:r>
                                <m:sSup>
                                  <m:sSupPr>
                                    <m:ctrlPr>
                                      <a:rPr lang="en-US" sz="1500" b="1" i="1" kern="1200">
                                        <a:solidFill>
                                          <a:schemeClr val="lt1"/>
                                        </a:solidFill>
                                        <a:effectLst/>
                                        <a:latin typeface="Cambria Math" panose="02040503050406030204" pitchFamily="18" charset="0"/>
                                        <a:ea typeface="+mn-ea"/>
                                        <a:cs typeface="Arial" panose="020B0604020202020204" pitchFamily="34" charset="0"/>
                                      </a:rPr>
                                    </m:ctrlPr>
                                  </m:sSupPr>
                                  <m:e>
                                    <m:r>
                                      <a:rPr lang="en-US" sz="1500" b="1" i="1" kern="1200">
                                        <a:solidFill>
                                          <a:schemeClr val="lt1"/>
                                        </a:solidFill>
                                        <a:effectLst/>
                                        <a:latin typeface="Cambria Math" panose="02040503050406030204" pitchFamily="18" charset="0"/>
                                        <a:ea typeface="+mn-ea"/>
                                        <a:cs typeface="Arial" panose="020B0604020202020204" pitchFamily="34" charset="0"/>
                                      </a:rPr>
                                      <m:t>𝐆</m:t>
                                    </m:r>
                                  </m:e>
                                  <m:sup>
                                    <m:r>
                                      <a:rPr lang="en-US" sz="1500" b="1" kern="1200">
                                        <a:solidFill>
                                          <a:schemeClr val="lt1"/>
                                        </a:solidFill>
                                        <a:effectLst/>
                                        <a:latin typeface="Cambria Math" panose="02040503050406030204" pitchFamily="18" charset="0"/>
                                        <a:ea typeface="+mn-ea"/>
                                        <a:cs typeface="Arial" panose="020B0604020202020204" pitchFamily="34" charset="0"/>
                                      </a:rPr>
                                      <m:t>∗</m:t>
                                    </m:r>
                                  </m:sup>
                                </m:sSup>
                              </m:oMath>
                            </m:oMathPara>
                          </a14:m>
                          <a:endParaRPr lang="en-US" sz="1500" b="1" kern="1200" dirty="0">
                            <a:solidFill>
                              <a:schemeClr val="lt1"/>
                            </a:solidFill>
                            <a:effectLst/>
                            <a:latin typeface="Arial" panose="020B0604020202020204" pitchFamily="34" charset="0"/>
                            <a:ea typeface="+mn-ea"/>
                            <a:cs typeface="Arial" panose="020B0604020202020204" pitchFamily="34" charset="0"/>
                          </a:endParaRPr>
                        </a:p>
                        <a:p>
                          <a:pPr marL="0" marR="0" algn="ctr">
                            <a:lnSpc>
                              <a:spcPct val="107000"/>
                            </a:lnSpc>
                            <a:spcBef>
                              <a:spcPts val="0"/>
                            </a:spcBef>
                            <a:spcAft>
                              <a:spcPts val="0"/>
                            </a:spcAft>
                          </a:pPr>
                          <a:r>
                            <a:rPr lang="en-US" sz="1500" b="1" kern="1200" dirty="0">
                              <a:solidFill>
                                <a:schemeClr val="lt1"/>
                              </a:solidFill>
                              <a:effectLst/>
                              <a:latin typeface="Arial" panose="020B0604020202020204" pitchFamily="34" charset="0"/>
                              <a:ea typeface="+mn-ea"/>
                              <a:cs typeface="Arial" panose="020B0604020202020204" pitchFamily="34" charset="0"/>
                            </a:rPr>
                            <a:t>(kcal/</a:t>
                          </a:r>
                          <a:r>
                            <a:rPr lang="en-US" sz="1500" b="1" kern="1200" dirty="0" err="1">
                              <a:solidFill>
                                <a:schemeClr val="lt1"/>
                              </a:solidFill>
                              <a:effectLst/>
                              <a:latin typeface="Arial" panose="020B0604020202020204" pitchFamily="34" charset="0"/>
                              <a:ea typeface="+mn-ea"/>
                              <a:cs typeface="Arial" panose="020B0604020202020204" pitchFamily="34" charset="0"/>
                            </a:rPr>
                            <a:t>mol</a:t>
                          </a:r>
                          <a:r>
                            <a:rPr lang="en-US" sz="1500" b="1" kern="1200" dirty="0">
                              <a:solidFill>
                                <a:schemeClr val="lt1"/>
                              </a:solidFill>
                              <a:effectLst/>
                              <a:latin typeface="Arial" panose="020B0604020202020204" pitchFamily="34" charset="0"/>
                              <a:ea typeface="+mn-ea"/>
                              <a:cs typeface="Arial" panose="020B0604020202020204" pitchFamily="34" charset="0"/>
                            </a:rPr>
                            <a:t>)</a:t>
                          </a: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Existing probability</a:t>
                          </a:r>
                          <a:r>
                            <a:rPr lang="en-US" sz="1500" b="1" baseline="30000">
                              <a:effectLst/>
                              <a:latin typeface="Arial" panose="020B0604020202020204" pitchFamily="34" charset="0"/>
                              <a:cs typeface="Arial" panose="020B0604020202020204" pitchFamily="34" charset="0"/>
                            </a:rPr>
                            <a:t>e</a:t>
                          </a:r>
                          <a:r>
                            <a:rPr lang="en-US" sz="1500" b="1">
                              <a:effectLst/>
                              <a:latin typeface="Arial" panose="020B0604020202020204" pitchFamily="34" charset="0"/>
                              <a:cs typeface="Arial" panose="020B0604020202020204" pitchFamily="34" charset="0"/>
                            </a:rPr>
                            <a:t> (%)</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rowSpan="12">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Gas</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6">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B1</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M06</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A</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0.00</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0.00</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0.00</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73</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B</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3.16</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3.43</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3.05</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2</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C</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0.83</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1.27</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0.83</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26</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rowSpan="3">
                      <a:txBody>
                        <a:bodyPr/>
                        <a:lstStyle/>
                        <a:p>
                          <a:pPr marL="0" marR="0" algn="ctr">
                            <a:lnSpc>
                              <a:spcPct val="107000"/>
                            </a:lnSpc>
                            <a:spcBef>
                              <a:spcPts val="0"/>
                            </a:spcBef>
                            <a:spcAft>
                              <a:spcPts val="0"/>
                            </a:spcAft>
                          </a:pPr>
                          <a:r>
                            <a:rPr lang="en-US" sz="1500" b="1" dirty="0" smtClean="0">
                              <a:effectLst/>
                              <a:latin typeface="Arial" panose="020B0604020202020204" pitchFamily="34" charset="0"/>
                              <a:cs typeface="Arial" panose="020B0604020202020204" pitchFamily="34" charset="0"/>
                            </a:rPr>
                            <a:t>MP2</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A</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0.00</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0.00</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0.00</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58</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B</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1.52</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1.79</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1.41</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C</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0.48</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0.92</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0.48</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32</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rowSpan="6">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B2</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M06</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A</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0.00</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0.00</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0.00</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35</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B</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2.83</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2.71</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1.81</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4</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C</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-0.08</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0.13</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-0.45</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62</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rowSpan="3">
                      <a:txBody>
                        <a:bodyPr/>
                        <a:lstStyle/>
                        <a:p>
                          <a:pPr marL="0" marR="0" algn="ctr">
                            <a:lnSpc>
                              <a:spcPct val="107000"/>
                            </a:lnSpc>
                            <a:spcBef>
                              <a:spcPts val="0"/>
                            </a:spcBef>
                            <a:spcAft>
                              <a:spcPts val="0"/>
                            </a:spcAft>
                          </a:pPr>
                          <a:r>
                            <a:rPr lang="en-US" sz="1500" b="1" dirty="0" smtClean="0">
                              <a:effectLst/>
                              <a:latin typeface="Arial" panose="020B0604020202020204" pitchFamily="34" charset="0"/>
                              <a:cs typeface="Arial" panose="020B0604020202020204" pitchFamily="34" charset="0"/>
                            </a:rPr>
                            <a:t>MP2</a:t>
                          </a:r>
                          <a:r>
                            <a:rPr lang="en-US" sz="1500" b="0" i="1" baseline="30000" dirty="0" smtClean="0">
                              <a:effectLst/>
                              <a:latin typeface="Arial" panose="020B0604020202020204" pitchFamily="34" charset="0"/>
                              <a:cs typeface="Arial" panose="020B0604020202020204" pitchFamily="34" charset="0"/>
                            </a:rPr>
                            <a:t>b</a:t>
                          </a:r>
                          <a:endParaRPr lang="en-US" sz="1500" b="0" i="1" baseline="30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A</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0.00</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0.00</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0.00</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35</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B</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2.29</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2.17</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1.27</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7</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C</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-0.02</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0.19</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-0.39</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57</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rowSpan="3">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Solvent</a:t>
                          </a:r>
                        </a:p>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(Heptane)</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B2</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1500" b="1" dirty="0" smtClean="0">
                              <a:effectLst/>
                              <a:latin typeface="Arial" panose="020B0604020202020204" pitchFamily="34" charset="0"/>
                              <a:cs typeface="Arial" panose="020B0604020202020204" pitchFamily="34" charset="0"/>
                            </a:rPr>
                            <a:t>M06</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A</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0.00</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0.00</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0.00</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solidFill>
                                <a:srgbClr val="FF0000"/>
                              </a:solidFill>
                              <a:effectLst/>
                              <a:latin typeface="Arial" panose="020B0604020202020204" pitchFamily="34" charset="0"/>
                              <a:cs typeface="Arial" panose="020B0604020202020204" pitchFamily="34" charset="0"/>
                            </a:rPr>
                            <a:t>57</a:t>
                          </a:r>
                          <a:endParaRPr lang="en-US" sz="15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B</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2.35</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2.23</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1.33</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39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C</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0.82</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1.03</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a:effectLst/>
                              <a:latin typeface="Arial" panose="020B0604020202020204" pitchFamily="34" charset="0"/>
                              <a:cs typeface="Arial" panose="020B0604020202020204" pitchFamily="34" charset="0"/>
                            </a:rPr>
                            <a:t>0.45</a:t>
                          </a:r>
                          <a:endParaRPr lang="en-US" sz="15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32</a:t>
                          </a:r>
                          <a:endParaRPr lang="en-US" sz="15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34884474"/>
                  </p:ext>
                </p:extLst>
              </p:nvPr>
            </p:nvGraphicFramePr>
            <p:xfrm>
              <a:off x="-8327" y="1519712"/>
              <a:ext cx="9152331" cy="4109093"/>
            </p:xfrm>
            <a:graphic>
              <a:graphicData uri="http://schemas.openxmlformats.org/drawingml/2006/table">
                <a:tbl>
                  <a:tblPr firstRow="1" firstCol="1" bandRow="1">
                    <a:tableStyleId>{5C22544A-7EE6-4342-B048-85BDC9FD1C3A}</a:tableStyleId>
                  </a:tblPr>
                  <a:tblGrid>
                    <a:gridCol w="1061288"/>
                    <a:gridCol w="1061288"/>
                    <a:gridCol w="1061288"/>
                    <a:gridCol w="1166209"/>
                    <a:gridCol w="1166209"/>
                    <a:gridCol w="1166209"/>
                    <a:gridCol w="1234920"/>
                    <a:gridCol w="1234920"/>
                  </a:tblGrid>
                  <a:tr h="684848">
                    <a:tc>
                      <a:txBody>
                        <a:bodyPr/>
                        <a:lstStyle/>
                        <a:p>
                          <a:pPr marL="0" marR="0" algn="ctr">
                            <a:lnSpc>
                              <a:spcPct val="107000"/>
                            </a:lnSpc>
                            <a:spcBef>
                              <a:spcPts val="0"/>
                            </a:spcBef>
                            <a:spcAft>
                              <a:spcPts val="0"/>
                            </a:spcAft>
                          </a:pPr>
                          <a:r>
                            <a:rPr lang="en-US" sz="1400" b="1" kern="1200" dirty="0">
                              <a:solidFill>
                                <a:schemeClr val="lt1"/>
                              </a:solidFill>
                              <a:effectLst/>
                              <a:latin typeface="Arial" panose="020B0604020202020204" pitchFamily="34" charset="0"/>
                              <a:ea typeface="+mn-ea"/>
                              <a:cs typeface="Arial" panose="020B0604020202020204" pitchFamily="34" charset="0"/>
                            </a:rPr>
                            <a:t>Phase</a:t>
                          </a:r>
                        </a:p>
                      </a:txBody>
                      <a:tcPr marL="68580" marR="68580" marT="0" marB="0" anchor="ctr"/>
                    </a:tc>
                    <a:tc>
                      <a:txBody>
                        <a:bodyPr/>
                        <a:lstStyle/>
                        <a:p>
                          <a:pPr marL="0" marR="0" algn="ctr">
                            <a:lnSpc>
                              <a:spcPct val="107000"/>
                            </a:lnSpc>
                            <a:spcBef>
                              <a:spcPts val="0"/>
                            </a:spcBef>
                            <a:spcAft>
                              <a:spcPts val="0"/>
                            </a:spcAft>
                          </a:pPr>
                          <a:r>
                            <a:rPr lang="en-US" sz="1400" b="1" kern="1200" dirty="0">
                              <a:solidFill>
                                <a:schemeClr val="lt1"/>
                              </a:solidFill>
                              <a:effectLst/>
                              <a:latin typeface="Arial" panose="020B0604020202020204" pitchFamily="34" charset="0"/>
                              <a:ea typeface="+mn-ea"/>
                              <a:cs typeface="Arial" panose="020B0604020202020204" pitchFamily="34" charset="0"/>
                            </a:rPr>
                            <a:t>Basis set</a:t>
                          </a:r>
                        </a:p>
                      </a:txBody>
                      <a:tcPr marL="68580" marR="68580" marT="0" marB="0" anchor="ctr"/>
                    </a:tc>
                    <a:tc>
                      <a:txBody>
                        <a:bodyPr/>
                        <a:lstStyle/>
                        <a:p>
                          <a:pPr marL="0" marR="0" algn="ctr">
                            <a:lnSpc>
                              <a:spcPct val="107000"/>
                            </a:lnSpc>
                            <a:spcBef>
                              <a:spcPts val="0"/>
                            </a:spcBef>
                            <a:spcAft>
                              <a:spcPts val="0"/>
                            </a:spcAft>
                          </a:pPr>
                          <a:r>
                            <a:rPr lang="en-US" sz="1400" b="1" kern="1200" dirty="0">
                              <a:solidFill>
                                <a:schemeClr val="lt1"/>
                              </a:solidFill>
                              <a:effectLst/>
                              <a:latin typeface="Arial" panose="020B0604020202020204" pitchFamily="34" charset="0"/>
                              <a:ea typeface="+mn-ea"/>
                              <a:cs typeface="Arial" panose="020B0604020202020204" pitchFamily="34" charset="0"/>
                            </a:rPr>
                            <a:t>Methods</a:t>
                          </a:r>
                        </a:p>
                      </a:txBody>
                      <a:tcPr marL="68580" marR="68580" marT="0" marB="0" anchor="ctr"/>
                    </a:tc>
                    <a:tc>
                      <a:txBody>
                        <a:bodyPr/>
                        <a:lstStyle/>
                        <a:p>
                          <a:pPr marL="0" marR="0" algn="ctr">
                            <a:lnSpc>
                              <a:spcPct val="107000"/>
                            </a:lnSpc>
                            <a:spcBef>
                              <a:spcPts val="0"/>
                            </a:spcBef>
                            <a:spcAft>
                              <a:spcPts val="0"/>
                            </a:spcAft>
                          </a:pPr>
                          <a:r>
                            <a:rPr lang="en-US" sz="1400" b="1" kern="1200" dirty="0">
                              <a:solidFill>
                                <a:schemeClr val="lt1"/>
                              </a:solidFill>
                              <a:effectLst/>
                              <a:latin typeface="Arial" panose="020B0604020202020204" pitchFamily="34" charset="0"/>
                              <a:ea typeface="+mn-ea"/>
                              <a:cs typeface="Arial" panose="020B0604020202020204" pitchFamily="34" charset="0"/>
                            </a:rPr>
                            <a:t>Isomers</a:t>
                          </a:r>
                        </a:p>
                      </a:txBody>
                      <a:tcPr marL="68580" marR="68580" marT="0" marB="0" anchor="ctr"/>
                    </a:tc>
                    <a:tc>
                      <a:txBody>
                        <a:bodyPr/>
                        <a:lstStyle/>
                        <a:p>
                          <a:endParaRPr lang="en-US"/>
                        </a:p>
                      </a:txBody>
                      <a:tcPr marL="68580" marR="68580" marT="0" marB="0" anchor="ctr">
                        <a:blipFill rotWithShape="0">
                          <a:blip r:embed="rId2"/>
                          <a:stretch>
                            <a:fillRect l="-372396" t="-8036" r="-313021" b="-516071"/>
                          </a:stretch>
                        </a:blipFill>
                      </a:tcPr>
                    </a:tc>
                    <a:tc>
                      <a:txBody>
                        <a:bodyPr/>
                        <a:lstStyle/>
                        <a:p>
                          <a:endParaRPr lang="en-US"/>
                        </a:p>
                      </a:txBody>
                      <a:tcPr marL="68580" marR="68580" marT="0" marB="0" anchor="ctr">
                        <a:blipFill rotWithShape="0">
                          <a:blip r:embed="rId2"/>
                          <a:stretch>
                            <a:fillRect l="-474869" t="-8036" r="-214660" b="-516071"/>
                          </a:stretch>
                        </a:blipFill>
                      </a:tcPr>
                    </a:tc>
                    <a:tc>
                      <a:txBody>
                        <a:bodyPr/>
                        <a:lstStyle/>
                        <a:p>
                          <a:endParaRPr lang="en-US"/>
                        </a:p>
                      </a:txBody>
                      <a:tcPr marL="68580" marR="68580" marT="0" marB="0" anchor="ctr">
                        <a:blipFill rotWithShape="0">
                          <a:blip r:embed="rId2"/>
                          <a:stretch>
                            <a:fillRect l="-540887" t="-8036" r="-101970" b="-516071"/>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Existing probability</a:t>
                          </a:r>
                          <a:r>
                            <a:rPr lang="en-US" sz="1400" b="1" baseline="30000">
                              <a:effectLst/>
                              <a:latin typeface="Arial" panose="020B0604020202020204" pitchFamily="34" charset="0"/>
                              <a:cs typeface="Arial" panose="020B0604020202020204" pitchFamily="34" charset="0"/>
                            </a:rPr>
                            <a:t>e</a:t>
                          </a: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rowSpan="12">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Gas</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6">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B1</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M06</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A</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0.00</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0.00</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0.00</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73</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B</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3.16</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3.43</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3.05</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C</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0.83</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1.27</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0.83</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26</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rowSpan="3">
                      <a:txBody>
                        <a:bodyPr/>
                        <a:lstStyle/>
                        <a:p>
                          <a:pPr marL="0" marR="0" algn="ctr">
                            <a:lnSpc>
                              <a:spcPct val="107000"/>
                            </a:lnSpc>
                            <a:spcBef>
                              <a:spcPts val="0"/>
                            </a:spcBef>
                            <a:spcAft>
                              <a:spcPts val="0"/>
                            </a:spcAft>
                          </a:pPr>
                          <a:r>
                            <a:rPr lang="en-US" sz="1400" b="1" dirty="0" smtClean="0">
                              <a:effectLst/>
                              <a:latin typeface="Arial" panose="020B0604020202020204" pitchFamily="34" charset="0"/>
                              <a:cs typeface="Arial" panose="020B0604020202020204" pitchFamily="34" charset="0"/>
                            </a:rPr>
                            <a:t>MP2</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A</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0.00</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0.00</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0.00</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58</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B</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1.52</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1.79</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1.41</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10</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C</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0.48</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0.92</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0.48</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32</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rowSpan="6">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B2</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M06</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A</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0.00</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0.00</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0.00</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35</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B</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2.83</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2.71</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1.81</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4</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C</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-0.08</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0.13</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-0.45</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62</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rowSpan="3">
                      <a:txBody>
                        <a:bodyPr/>
                        <a:lstStyle/>
                        <a:p>
                          <a:pPr marL="0" marR="0" algn="ctr">
                            <a:lnSpc>
                              <a:spcPct val="107000"/>
                            </a:lnSpc>
                            <a:spcBef>
                              <a:spcPts val="0"/>
                            </a:spcBef>
                            <a:spcAft>
                              <a:spcPts val="0"/>
                            </a:spcAft>
                          </a:pPr>
                          <a:r>
                            <a:rPr lang="en-US" sz="1400" b="1" dirty="0" smtClean="0">
                              <a:effectLst/>
                              <a:latin typeface="Arial" panose="020B0604020202020204" pitchFamily="34" charset="0"/>
                              <a:cs typeface="Arial" panose="020B0604020202020204" pitchFamily="34" charset="0"/>
                            </a:rPr>
                            <a:t>MP2</a:t>
                          </a:r>
                          <a:r>
                            <a:rPr lang="en-US" sz="1400" b="0" i="1" baseline="30000" dirty="0" smtClean="0">
                              <a:effectLst/>
                              <a:latin typeface="Arial" panose="020B0604020202020204" pitchFamily="34" charset="0"/>
                              <a:cs typeface="Arial" panose="020B0604020202020204" pitchFamily="34" charset="0"/>
                            </a:rPr>
                            <a:t>b</a:t>
                          </a:r>
                          <a:endParaRPr lang="en-US" sz="1400" b="0" i="1" baseline="30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A</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0.00</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0.00</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0.00</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35</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B</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2.29</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2.17</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1.27</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7</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C</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-0.02</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0.19</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-0.39</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57</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rowSpan="3">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Solvent</a:t>
                          </a:r>
                        </a:p>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(Heptane)</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B2</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rowSpan="3">
                      <a:txBody>
                        <a:bodyPr/>
                        <a:lstStyle/>
                        <a:p>
                          <a:pPr marL="0" marR="0" algn="ctr">
                            <a:lnSpc>
                              <a:spcPct val="107000"/>
                            </a:lnSpc>
                            <a:spcBef>
                              <a:spcPts val="0"/>
                            </a:spcBef>
                            <a:spcAft>
                              <a:spcPts val="0"/>
                            </a:spcAft>
                          </a:pPr>
                          <a:r>
                            <a:rPr lang="en-US" sz="1400" b="1" dirty="0" smtClean="0">
                              <a:effectLst/>
                              <a:latin typeface="Arial" panose="020B0604020202020204" pitchFamily="34" charset="0"/>
                              <a:cs typeface="Arial" panose="020B0604020202020204" pitchFamily="34" charset="0"/>
                            </a:rPr>
                            <a:t>M06</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A</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0.00</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0.00</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0.00</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57</a:t>
                          </a:r>
                          <a:endParaRPr lang="en-US" sz="14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B</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2.35</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2.23</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1.33</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11</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r h="2282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C</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0.82</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1.03</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0.45</a:t>
                          </a:r>
                          <a:endParaRPr lang="en-US" sz="1400" b="1">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32</a:t>
                          </a:r>
                          <a:endParaRPr lang="en-US" sz="1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r>
                </a:tbl>
              </a:graphicData>
            </a:graphic>
          </p:graphicFrame>
        </mc:Fallback>
      </mc:AlternateContent>
      <p:sp>
        <p:nvSpPr>
          <p:cNvPr id="7" name="Rectangle 6"/>
          <p:cNvSpPr/>
          <p:nvPr/>
        </p:nvSpPr>
        <p:spPr>
          <a:xfrm>
            <a:off x="0" y="596383"/>
            <a:ext cx="9144000" cy="923330"/>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Table</a:t>
            </a:r>
            <a:r>
              <a:rPr lang="en-US" dirty="0">
                <a:latin typeface="Arial" panose="020B0604020202020204" pitchFamily="34" charset="0"/>
                <a:cs typeface="Arial" panose="020B0604020202020204" pitchFamily="34" charset="0"/>
              </a:rPr>
              <a:t>: The relative energy </a:t>
            </a:r>
            <a:r>
              <a:rPr lang="en-US" dirty="0" err="1">
                <a:latin typeface="Arial" panose="020B0604020202020204" pitchFamily="34" charset="0"/>
                <a:cs typeface="Arial" panose="020B0604020202020204" pitchFamily="34" charset="0"/>
              </a:rPr>
              <a:t>values</a:t>
            </a:r>
            <a:r>
              <a:rPr lang="en-US" i="1" baseline="30000" dirty="0" err="1">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of three different isomers of </a:t>
            </a:r>
            <a:r>
              <a:rPr lang="en-US" dirty="0" err="1">
                <a:latin typeface="Arial" panose="020B0604020202020204" pitchFamily="34" charset="0"/>
                <a:cs typeface="Arial" panose="020B0604020202020204" pitchFamily="34" charset="0"/>
              </a:rPr>
              <a:t>Zr</a:t>
            </a:r>
            <a:r>
              <a:rPr lang="en-US" dirty="0">
                <a:latin typeface="Arial" panose="020B0604020202020204" pitchFamily="34" charset="0"/>
                <a:cs typeface="Arial" panose="020B0604020202020204" pitchFamily="34" charset="0"/>
              </a:rPr>
              <a:t>-cation (</a:t>
            </a:r>
            <a:r>
              <a:rPr lang="en-US" b="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in terms of electronic energy (</a:t>
            </a:r>
            <a:r>
              <a:rPr lang="en-US" i="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zero-point corrected energy (</a:t>
            </a:r>
            <a:r>
              <a:rPr lang="en-US" i="1" dirty="0">
                <a:latin typeface="Arial" panose="020B0604020202020204" pitchFamily="34" charset="0"/>
                <a:cs typeface="Arial" panose="020B0604020202020204" pitchFamily="34" charset="0"/>
              </a:rPr>
              <a:t>∆E</a:t>
            </a:r>
            <a:r>
              <a:rPr lang="en-US"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and free energy (</a:t>
            </a:r>
            <a:r>
              <a:rPr lang="en-US" i="1" dirty="0">
                <a:latin typeface="Arial" panose="020B0604020202020204" pitchFamily="34" charset="0"/>
                <a:cs typeface="Arial" panose="020B0604020202020204" pitchFamily="34" charset="0"/>
              </a:rPr>
              <a:t>∆G</a:t>
            </a:r>
            <a:r>
              <a:rPr lang="en-US"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obtained at different levels of theory in gas, and solvent phase calculations.</a:t>
            </a:r>
          </a:p>
        </p:txBody>
      </p:sp>
      <p:sp>
        <p:nvSpPr>
          <p:cNvPr id="8" name="Rectangle 7"/>
          <p:cNvSpPr/>
          <p:nvPr/>
        </p:nvSpPr>
        <p:spPr>
          <a:xfrm>
            <a:off x="0" y="5985859"/>
            <a:ext cx="9144000" cy="338554"/>
          </a:xfrm>
          <a:prstGeom prst="rect">
            <a:avLst/>
          </a:prstGeom>
        </p:spPr>
        <p:txBody>
          <a:bodyPr wrap="square">
            <a:spAutoFit/>
          </a:bodyPr>
          <a:lstStyle/>
          <a:p>
            <a:r>
              <a:rPr lang="en-US" sz="1600" i="1" baseline="30000" dirty="0" err="1">
                <a:latin typeface="Arial" panose="020B0604020202020204" pitchFamily="34" charset="0"/>
                <a:cs typeface="Arial" panose="020B0604020202020204" pitchFamily="34" charset="0"/>
              </a:rPr>
              <a:t>a</a:t>
            </a:r>
            <a:r>
              <a:rPr lang="en-US" sz="1600" dirty="0" err="1">
                <a:latin typeface="Arial" panose="020B0604020202020204" pitchFamily="34" charset="0"/>
                <a:cs typeface="Arial" panose="020B0604020202020204" pitchFamily="34" charset="0"/>
              </a:rPr>
              <a:t>The</a:t>
            </a:r>
            <a:r>
              <a:rPr lang="en-US" sz="1600" dirty="0">
                <a:latin typeface="Arial" panose="020B0604020202020204" pitchFamily="34" charset="0"/>
                <a:cs typeface="Arial" panose="020B0604020202020204" pitchFamily="34" charset="0"/>
              </a:rPr>
              <a:t> energy values are relative to </a:t>
            </a:r>
            <a:r>
              <a:rPr lang="en-US" sz="1600" b="1" dirty="0">
                <a:latin typeface="Arial" panose="020B0604020202020204" pitchFamily="34" charset="0"/>
                <a:cs typeface="Arial" panose="020B0604020202020204" pitchFamily="34" charset="0"/>
              </a:rPr>
              <a:t>A</a:t>
            </a:r>
            <a:r>
              <a:rPr lang="en-US" sz="1600" dirty="0">
                <a:latin typeface="Arial" panose="020B0604020202020204" pitchFamily="34" charset="0"/>
                <a:cs typeface="Arial" panose="020B0604020202020204" pitchFamily="34" charset="0"/>
              </a:rPr>
              <a:t>; </a:t>
            </a:r>
            <a:r>
              <a:rPr lang="en-US" sz="1600" i="1" baseline="30000" dirty="0">
                <a:latin typeface="Arial" panose="020B0604020202020204" pitchFamily="34" charset="0"/>
                <a:cs typeface="Arial" panose="020B0604020202020204" pitchFamily="34" charset="0"/>
              </a:rPr>
              <a:t>b</a:t>
            </a:r>
            <a:r>
              <a:rPr lang="en-US" sz="1600" dirty="0">
                <a:latin typeface="Arial" panose="020B0604020202020204" pitchFamily="34" charset="0"/>
                <a:cs typeface="Arial" panose="020B0604020202020204" pitchFamily="34" charset="0"/>
              </a:rPr>
              <a:t>MP2/B2//MP2/B1.</a:t>
            </a:r>
          </a:p>
        </p:txBody>
      </p:sp>
      <p:sp>
        <p:nvSpPr>
          <p:cNvPr id="9" name="Rectangle 8"/>
          <p:cNvSpPr/>
          <p:nvPr/>
        </p:nvSpPr>
        <p:spPr>
          <a:xfrm>
            <a:off x="0" y="6662209"/>
            <a:ext cx="9144000" cy="254044"/>
          </a:xfrm>
          <a:prstGeom prst="rect">
            <a:avLst/>
          </a:prstGeom>
        </p:spPr>
        <p:txBody>
          <a:bodyPr wrap="square">
            <a:spAutoFit/>
          </a:bodyPr>
          <a:lstStyle/>
          <a:p>
            <a:r>
              <a:rPr lang="en-GB" altLang="en-US" sz="1051" dirty="0">
                <a:latin typeface="Times New Roman" panose="02020603050405020304" pitchFamily="18" charset="0"/>
                <a:cs typeface="Times New Roman" panose="02020603050405020304" pitchFamily="18" charset="0"/>
                <a:sym typeface="Symbol" panose="05050102010706020507" pitchFamily="18" charset="2"/>
              </a:rPr>
              <a:t>B1 = 6-31G** (LANL2DZ +f polarization functions: </a:t>
            </a:r>
            <a:r>
              <a:rPr lang="en-GB" altLang="en-US" sz="1051" dirty="0" err="1">
                <a:latin typeface="Times New Roman" panose="02020603050405020304" pitchFamily="18" charset="0"/>
                <a:cs typeface="Times New Roman" panose="02020603050405020304" pitchFamily="18" charset="0"/>
                <a:sym typeface="Symbol" panose="05050102010706020507" pitchFamily="18" charset="2"/>
              </a:rPr>
              <a:t>Zr</a:t>
            </a:r>
            <a:r>
              <a:rPr lang="en-GB" altLang="en-US" sz="1051" dirty="0">
                <a:latin typeface="Times New Roman" panose="02020603050405020304" pitchFamily="18" charset="0"/>
                <a:cs typeface="Times New Roman" panose="02020603050405020304" pitchFamily="18" charset="0"/>
                <a:sym typeface="Symbol" panose="05050102010706020507" pitchFamily="18" charset="2"/>
              </a:rPr>
              <a:t>); </a:t>
            </a:r>
            <a:r>
              <a:rPr lang="en-GB" sz="105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B2 = Def2-TZVPP; †Single point calculation at B1; </a:t>
            </a:r>
            <a:r>
              <a:rPr lang="en-GB" sz="105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‘Red Colour’ is more stable.</a:t>
            </a:r>
            <a:endParaRPr lang="en-US" sz="1051" dirty="0"/>
          </a:p>
        </p:txBody>
      </p:sp>
    </p:spTree>
    <p:extLst>
      <p:ext uri="{BB962C8B-B14F-4D97-AF65-F5344CB8AC3E}">
        <p14:creationId xmlns:p14="http://schemas.microsoft.com/office/powerpoint/2010/main" val="67681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243B4B-AD6F-4F69-B51A-E246841F11FD}" type="slidenum">
              <a:rPr lang="en-GB" smtClean="0"/>
              <a:t>28</a:t>
            </a:fld>
            <a:endParaRPr lang="en-GB"/>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461999" y="1376895"/>
              <a:ext cx="8434352" cy="5087289"/>
            </p:xfrm>
            <a:graphic>
              <a:graphicData uri="http://schemas.openxmlformats.org/drawingml/2006/table">
                <a:tbl>
                  <a:tblPr firstRow="1" firstCol="1" bandRow="1">
                    <a:tableStyleId>{5C22544A-7EE6-4342-B048-85BDC9FD1C3A}</a:tableStyleId>
                  </a:tblPr>
                  <a:tblGrid>
                    <a:gridCol w="1685860"/>
                    <a:gridCol w="1687123"/>
                    <a:gridCol w="1687123"/>
                    <a:gridCol w="1687123"/>
                    <a:gridCol w="1687123"/>
                  </a:tblGrid>
                  <a:tr h="391329">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Methods</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Isomers</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m:t>
                                </m:r>
                                <m:r>
                                  <a:rPr lang="en-US" sz="1200">
                                    <a:effectLst/>
                                    <a:latin typeface="Cambria Math" panose="02040503050406030204" pitchFamily="18" charset="0"/>
                                  </a:rPr>
                                  <m:t>𝑬</m:t>
                                </m:r>
                              </m:oMath>
                            </m:oMathPara>
                          </a14:m>
                          <a:endParaRPr lang="en-US" sz="120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(kcal/mol)</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m:t>
                                </m:r>
                                <m:sSup>
                                  <m:sSupPr>
                                    <m:ctrlPr>
                                      <a:rPr lang="en-US" sz="1200" i="1">
                                        <a:effectLst/>
                                        <a:latin typeface="Cambria Math" panose="02040503050406030204" pitchFamily="18" charset="0"/>
                                      </a:rPr>
                                    </m:ctrlPr>
                                  </m:sSupPr>
                                  <m:e>
                                    <m:r>
                                      <a:rPr lang="en-US" sz="1200">
                                        <a:effectLst/>
                                        <a:latin typeface="Cambria Math" panose="02040503050406030204" pitchFamily="18" charset="0"/>
                                      </a:rPr>
                                      <m:t>𝑬</m:t>
                                    </m:r>
                                  </m:e>
                                  <m:sup>
                                    <m:r>
                                      <a:rPr lang="en-US" sz="1200">
                                        <a:effectLst/>
                                        <a:latin typeface="Cambria Math" panose="02040503050406030204" pitchFamily="18" charset="0"/>
                                      </a:rPr>
                                      <m:t>∗</m:t>
                                    </m:r>
                                  </m:sup>
                                </m:sSup>
                              </m:oMath>
                            </m:oMathPara>
                          </a14:m>
                          <a:endParaRPr lang="en-US" sz="120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(kcal/mol)</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m:t>
                                </m:r>
                                <m:sSup>
                                  <m:sSupPr>
                                    <m:ctrlPr>
                                      <a:rPr lang="en-US" sz="1200" i="1">
                                        <a:effectLst/>
                                        <a:latin typeface="Cambria Math" panose="02040503050406030204" pitchFamily="18" charset="0"/>
                                      </a:rPr>
                                    </m:ctrlPr>
                                  </m:sSupPr>
                                  <m:e>
                                    <m:r>
                                      <a:rPr lang="en-US" sz="1200">
                                        <a:effectLst/>
                                        <a:latin typeface="Cambria Math" panose="02040503050406030204" pitchFamily="18" charset="0"/>
                                      </a:rPr>
                                      <m:t>𝑮</m:t>
                                    </m:r>
                                  </m:e>
                                  <m:sup>
                                    <m:r>
                                      <a:rPr lang="en-US" sz="1200">
                                        <a:effectLst/>
                                        <a:latin typeface="Cambria Math" panose="02040503050406030204" pitchFamily="18" charset="0"/>
                                      </a:rPr>
                                      <m:t>∗</m:t>
                                    </m:r>
                                  </m:sup>
                                </m:sSup>
                              </m:oMath>
                            </m:oMathPara>
                          </a14:m>
                          <a:endParaRPr lang="en-US" sz="120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(kcal/mol)</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B3LYP</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-2.84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-2.89</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-2.42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B3LYP-D3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1.77</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2.42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-0.58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-0.23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0.70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M05-2X</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0.58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0.60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0.44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-2.21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-1.85</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-1.38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M06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2.83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2.71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0.13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-0.45</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M06L</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2.83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2.79</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0.65</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0.76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0.54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M06-2X</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0.92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-2.14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TPSSh</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-0.35</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0.43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-2.24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-2.36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-1.64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MP2</a:t>
                          </a:r>
                          <a:r>
                            <a:rPr lang="en-US" sz="1200" baseline="300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r>
                            <a:rPr lang="en-US" sz="1200" baseline="300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r>
                            <a:rPr lang="en-US" sz="1200" baseline="30000">
                              <a:effectLst/>
                              <a:latin typeface="Times New Roman" panose="02020603050405020304" pitchFamily="18" charset="0"/>
                              <a:cs typeface="Times New Roman" panose="02020603050405020304" pitchFamily="18" charset="0"/>
                            </a:rPr>
                            <a:t>d</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2.29</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2.17</a:t>
                          </a:r>
                          <a:r>
                            <a:rPr lang="en-US" sz="1200" baseline="30000" dirty="0">
                              <a:effectLst/>
                              <a:latin typeface="Times New Roman" panose="02020603050405020304" pitchFamily="18" charset="0"/>
                              <a:cs typeface="Times New Roman" panose="02020603050405020304" pitchFamily="18" charset="0"/>
                            </a:rPr>
                            <a:t>c</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1.27</a:t>
                          </a:r>
                          <a:r>
                            <a:rPr lang="en-US" sz="1200" baseline="30000">
                              <a:effectLst/>
                              <a:latin typeface="Times New Roman" panose="02020603050405020304" pitchFamily="18" charset="0"/>
                              <a:cs typeface="Times New Roman" panose="02020603050405020304" pitchFamily="18" charset="0"/>
                            </a:rPr>
                            <a:t>d</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r h="195665">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0.19</a:t>
                          </a:r>
                          <a:r>
                            <a:rPr lang="en-US" sz="1200" baseline="300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-0.39</a:t>
                          </a:r>
                          <a:r>
                            <a:rPr lang="en-US" sz="1200" baseline="30000" dirty="0">
                              <a:effectLst/>
                              <a:latin typeface="Times New Roman" panose="02020603050405020304" pitchFamily="18" charset="0"/>
                              <a:cs typeface="Times New Roman" panose="02020603050405020304" pitchFamily="18" charset="0"/>
                            </a:rPr>
                            <a:t>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7" marR="58647" marT="0" marB="0"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733010905"/>
                  </p:ext>
                </p:extLst>
              </p:nvPr>
            </p:nvGraphicFramePr>
            <p:xfrm>
              <a:off x="461999" y="1376893"/>
              <a:ext cx="8434352" cy="4758182"/>
            </p:xfrm>
            <a:graphic>
              <a:graphicData uri="http://schemas.openxmlformats.org/drawingml/2006/table">
                <a:tbl>
                  <a:tblPr firstRow="1" firstCol="1" bandRow="1">
                    <a:tableStyleId>{5C22544A-7EE6-4342-B048-85BDC9FD1C3A}</a:tableStyleId>
                  </a:tblPr>
                  <a:tblGrid>
                    <a:gridCol w="1685860"/>
                    <a:gridCol w="1687123"/>
                    <a:gridCol w="1687123"/>
                    <a:gridCol w="1687123"/>
                    <a:gridCol w="1687123"/>
                  </a:tblGrid>
                  <a:tr h="378206">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Methods</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Isomers</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endParaRPr lang="en-US"/>
                        </a:p>
                      </a:txBody>
                      <a:tcPr marL="58646" marR="58646" marT="0" marB="0" anchor="ctr">
                        <a:blipFill rotWithShape="0">
                          <a:blip r:embed="rId2"/>
                          <a:stretch>
                            <a:fillRect l="-200361" t="-1613" r="-201444" b="-1185484"/>
                          </a:stretch>
                        </a:blipFill>
                      </a:tcPr>
                    </a:tc>
                    <a:tc>
                      <a:txBody>
                        <a:bodyPr/>
                        <a:lstStyle/>
                        <a:p>
                          <a:endParaRPr lang="en-US"/>
                        </a:p>
                      </a:txBody>
                      <a:tcPr marL="58646" marR="58646" marT="0" marB="0" anchor="ctr">
                        <a:blipFill rotWithShape="0">
                          <a:blip r:embed="rId2"/>
                          <a:stretch>
                            <a:fillRect l="-300361" t="-1613" r="-101444" b="-1185484"/>
                          </a:stretch>
                        </a:blipFill>
                      </a:tcPr>
                    </a:tc>
                    <a:tc>
                      <a:txBody>
                        <a:bodyPr/>
                        <a:lstStyle/>
                        <a:p>
                          <a:endParaRPr lang="en-US"/>
                        </a:p>
                      </a:txBody>
                      <a:tcPr marL="58646" marR="58646" marT="0" marB="0" anchor="ctr">
                        <a:blipFill rotWithShape="0">
                          <a:blip r:embed="rId2"/>
                          <a:stretch>
                            <a:fillRect l="-400361" t="-1613" r="-1444" b="-1185484"/>
                          </a:stretch>
                        </a:blipFill>
                      </a:tcPr>
                    </a:tc>
                  </a:tr>
                  <a:tr h="182499">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B3LYP</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-2.84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-2.89</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-2.42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B3LYP-D3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1.77</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2.42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-0.58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-0.23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0.70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M05-2X</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0.58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0.60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0.44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-2.21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-1.85</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-1.38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M06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2.83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2.71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0.13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-0.45</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M06L</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2.83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2.79</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0.65</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0.76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0.54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M06-2X</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0.92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-2.14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-1.82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TPSSh</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-0.35</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0.43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-2.24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-2.36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-1.64</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rowSpan="3">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MP2</a:t>
                          </a:r>
                          <a:r>
                            <a:rPr lang="en-US" sz="1200" baseline="300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r>
                            <a:rPr lang="en-US" sz="1200" baseline="300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0.00</a:t>
                          </a:r>
                          <a:r>
                            <a:rPr lang="en-US" sz="1200" baseline="30000">
                              <a:effectLst/>
                              <a:latin typeface="Times New Roman" panose="02020603050405020304" pitchFamily="18" charset="0"/>
                              <a:cs typeface="Times New Roman" panose="02020603050405020304" pitchFamily="18" charset="0"/>
                            </a:rPr>
                            <a:t>d</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2.29</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2.17</a:t>
                          </a:r>
                          <a:r>
                            <a:rPr lang="en-US" sz="1200" baseline="300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1.27</a:t>
                          </a:r>
                          <a:r>
                            <a:rPr lang="en-US" sz="1200" baseline="30000">
                              <a:effectLst/>
                              <a:latin typeface="Times New Roman" panose="02020603050405020304" pitchFamily="18" charset="0"/>
                              <a:cs typeface="Times New Roman" panose="02020603050405020304" pitchFamily="18" charset="0"/>
                            </a:rPr>
                            <a:t>d</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r h="182499">
                    <a:tc vMerge="1">
                      <a:txBody>
                        <a:bodyPr/>
                        <a:lstStyle/>
                        <a:p>
                          <a:endParaRPr lang="en-US"/>
                        </a:p>
                      </a:txBody>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-0.02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0.19</a:t>
                          </a:r>
                          <a:r>
                            <a:rPr lang="en-US" sz="1200" baseline="30000">
                              <a:effectLst/>
                              <a:latin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-0.39</a:t>
                          </a:r>
                          <a:r>
                            <a:rPr lang="en-US" sz="1200" baseline="30000" dirty="0">
                              <a:effectLst/>
                              <a:latin typeface="Times New Roman" panose="02020603050405020304" pitchFamily="18" charset="0"/>
                              <a:cs typeface="Times New Roman" panose="02020603050405020304" pitchFamily="18" charset="0"/>
                            </a:rPr>
                            <a:t>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646" marR="58646" marT="0" marB="0" anchor="ctr"/>
                    </a:tc>
                  </a:tr>
                </a:tbl>
              </a:graphicData>
            </a:graphic>
          </p:graphicFrame>
        </mc:Fallback>
      </mc:AlternateContent>
      <p:sp>
        <p:nvSpPr>
          <p:cNvPr id="6" name="Rectangle 11"/>
          <p:cNvSpPr>
            <a:spLocks noChangeArrowheads="1"/>
          </p:cNvSpPr>
          <p:nvPr/>
        </p:nvSpPr>
        <p:spPr bwMode="auto">
          <a:xfrm>
            <a:off x="2" y="-72000"/>
            <a:ext cx="6457951" cy="685800"/>
          </a:xfrm>
          <a:prstGeom prst="rect">
            <a:avLst/>
          </a:prstGeom>
          <a:noFill/>
          <a:ln w="9525">
            <a:noFill/>
            <a:miter lim="800000"/>
            <a:headEnd/>
            <a:tailEnd/>
          </a:ln>
        </p:spPr>
        <p:txBody>
          <a:bodyPr anchor="ctr"/>
          <a:lstStyle/>
          <a:p>
            <a:pPr>
              <a:defRPr/>
            </a:pPr>
            <a:r>
              <a:rPr lang="en-US" sz="3600" b="1" dirty="0" err="1">
                <a:solidFill>
                  <a:srgbClr val="7030A0"/>
                </a:solidFill>
                <a:effectLst>
                  <a:outerShdw blurRad="38100" dist="38100" dir="2700000" algn="tl">
                    <a:srgbClr val="000000">
                      <a:alpha val="43137"/>
                    </a:srgbClr>
                  </a:outerShdw>
                </a:effectLst>
                <a:latin typeface="Agency FB" pitchFamily="34" charset="0"/>
              </a:rPr>
              <a:t>Zr</a:t>
            </a:r>
            <a:r>
              <a:rPr lang="en-US" sz="3600" b="1" dirty="0">
                <a:solidFill>
                  <a:srgbClr val="7030A0"/>
                </a:solidFill>
                <a:effectLst>
                  <a:outerShdw blurRad="38100" dist="38100" dir="2700000" algn="tl">
                    <a:srgbClr val="000000">
                      <a:alpha val="43137"/>
                    </a:srgbClr>
                  </a:outerShdw>
                </a:effectLst>
                <a:latin typeface="Agency FB" pitchFamily="34" charset="0"/>
              </a:rPr>
              <a:t>-FI Catalyst: </a:t>
            </a:r>
            <a:r>
              <a:rPr lang="en-US" sz="3600" b="1" dirty="0">
                <a:effectLst>
                  <a:outerShdw blurRad="38100" dist="38100" dir="2700000" algn="tl">
                    <a:srgbClr val="000000">
                      <a:alpha val="43137"/>
                    </a:srgbClr>
                  </a:outerShdw>
                </a:effectLst>
                <a:latin typeface="Agency FB" pitchFamily="34" charset="0"/>
              </a:rPr>
              <a:t>Cation</a:t>
            </a:r>
          </a:p>
        </p:txBody>
      </p:sp>
      <p:sp>
        <p:nvSpPr>
          <p:cNvPr id="7" name="Rectangle 6"/>
          <p:cNvSpPr/>
          <p:nvPr/>
        </p:nvSpPr>
        <p:spPr>
          <a:xfrm>
            <a:off x="0" y="6662208"/>
            <a:ext cx="9144000" cy="254044"/>
          </a:xfrm>
          <a:prstGeom prst="rect">
            <a:avLst/>
          </a:prstGeom>
        </p:spPr>
        <p:txBody>
          <a:bodyPr wrap="square">
            <a:spAutoFit/>
          </a:bodyPr>
          <a:lstStyle/>
          <a:p>
            <a:r>
              <a:rPr lang="en-GB" sz="105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B2 = Def2-TZVPP.</a:t>
            </a:r>
            <a:endParaRPr lang="en-US" sz="1051" dirty="0"/>
          </a:p>
        </p:txBody>
      </p:sp>
      <p:sp>
        <p:nvSpPr>
          <p:cNvPr id="8" name="Rectangle 7"/>
          <p:cNvSpPr/>
          <p:nvPr/>
        </p:nvSpPr>
        <p:spPr>
          <a:xfrm>
            <a:off x="1145217" y="6444011"/>
            <a:ext cx="7761767" cy="461665"/>
          </a:xfrm>
          <a:prstGeom prst="rect">
            <a:avLst/>
          </a:prstGeom>
        </p:spPr>
        <p:txBody>
          <a:bodyPr wrap="square">
            <a:spAutoFit/>
          </a:bodyPr>
          <a:lstStyle/>
          <a:p>
            <a:r>
              <a:rPr lang="en-US" sz="1200" i="1" baseline="30000" dirty="0" err="1">
                <a:latin typeface="Times New Roman" panose="02020603050405020304" pitchFamily="18" charset="0"/>
                <a:cs typeface="Times New Roman" panose="02020603050405020304" pitchFamily="18" charset="0"/>
              </a:rPr>
              <a:t>a</a:t>
            </a:r>
            <a:r>
              <a:rPr lang="en-US" sz="1200" dirty="0" err="1">
                <a:latin typeface="Times New Roman" panose="02020603050405020304" pitchFamily="18" charset="0"/>
                <a:cs typeface="Times New Roman" panose="02020603050405020304" pitchFamily="18" charset="0"/>
              </a:rPr>
              <a:t>The</a:t>
            </a:r>
            <a:r>
              <a:rPr lang="en-US" sz="1200" dirty="0">
                <a:latin typeface="Times New Roman" panose="02020603050405020304" pitchFamily="18" charset="0"/>
                <a:cs typeface="Times New Roman" panose="02020603050405020304" pitchFamily="18" charset="0"/>
              </a:rPr>
              <a:t> energy values are relative to </a:t>
            </a:r>
            <a:r>
              <a:rPr lang="en-US" sz="1200" b="1" dirty="0">
                <a:latin typeface="Times New Roman" panose="02020603050405020304" pitchFamily="18" charset="0"/>
                <a:cs typeface="Times New Roman" panose="02020603050405020304" pitchFamily="18" charset="0"/>
              </a:rPr>
              <a:t>A</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a:t>
            </a:r>
            <a:r>
              <a:rPr lang="en-US" sz="1200" i="1" baseline="30000" dirty="0" smtClean="0">
                <a:latin typeface="Times New Roman" panose="02020603050405020304" pitchFamily="18" charset="0"/>
                <a:cs typeface="Times New Roman" panose="02020603050405020304" pitchFamily="18" charset="0"/>
              </a:rPr>
              <a:t>b</a:t>
            </a:r>
            <a:r>
              <a:rPr lang="en-US" sz="1200" dirty="0" smtClean="0">
                <a:latin typeface="Times New Roman" panose="02020603050405020304" pitchFamily="18" charset="0"/>
                <a:cs typeface="Times New Roman" panose="02020603050405020304" pitchFamily="18" charset="0"/>
              </a:rPr>
              <a:t>MP2/B2</a:t>
            </a:r>
            <a:r>
              <a:rPr lang="en-US" sz="1200" dirty="0">
                <a:latin typeface="Times New Roman" panose="02020603050405020304" pitchFamily="18" charset="0"/>
                <a:cs typeface="Times New Roman" panose="02020603050405020304" pitchFamily="18" charset="0"/>
              </a:rPr>
              <a:t>//</a:t>
            </a:r>
            <a:r>
              <a:rPr lang="en-US" sz="1200" dirty="0" smtClean="0">
                <a:latin typeface="Times New Roman" panose="02020603050405020304" pitchFamily="18" charset="0"/>
                <a:cs typeface="Times New Roman" panose="02020603050405020304" pitchFamily="18" charset="0"/>
              </a:rPr>
              <a:t>MP2/B1; </a:t>
            </a:r>
            <a:r>
              <a:rPr lang="en-US" sz="1200" i="1" baseline="30000" dirty="0" err="1" smtClean="0">
                <a:latin typeface="Times New Roman" panose="02020603050405020304" pitchFamily="18" charset="0"/>
                <a:cs typeface="Times New Roman" panose="02020603050405020304" pitchFamily="18" charset="0"/>
              </a:rPr>
              <a:t>c</a:t>
            </a:r>
            <a:r>
              <a:rPr lang="en-US" sz="1200" dirty="0" err="1" smtClean="0">
                <a:latin typeface="Times New Roman" panose="02020603050405020304" pitchFamily="18" charset="0"/>
                <a:cs typeface="Times New Roman" panose="02020603050405020304" pitchFamily="18" charset="0"/>
              </a:rPr>
              <a:t>Zero</a:t>
            </a:r>
            <a:r>
              <a:rPr lang="en-US" sz="1200" dirty="0" smtClean="0">
                <a:latin typeface="Times New Roman" panose="02020603050405020304" pitchFamily="18" charset="0"/>
                <a:cs typeface="Times New Roman" panose="02020603050405020304" pitchFamily="18" charset="0"/>
              </a:rPr>
              <a:t>-point </a:t>
            </a:r>
            <a:r>
              <a:rPr lang="en-US" sz="1200" dirty="0">
                <a:latin typeface="Times New Roman" panose="02020603050405020304" pitchFamily="18" charset="0"/>
                <a:cs typeface="Times New Roman" panose="02020603050405020304" pitchFamily="18" charset="0"/>
              </a:rPr>
              <a:t>energy correction taken from M06/B2 level</a:t>
            </a:r>
          </a:p>
          <a:p>
            <a:r>
              <a:rPr lang="en-US" sz="1200" i="1" baseline="30000" dirty="0" err="1">
                <a:latin typeface="Times New Roman" panose="02020603050405020304" pitchFamily="18" charset="0"/>
                <a:cs typeface="Times New Roman" panose="02020603050405020304" pitchFamily="18" charset="0"/>
              </a:rPr>
              <a:t>d</a:t>
            </a:r>
            <a:r>
              <a:rPr lang="en-US" sz="1200" dirty="0" err="1">
                <a:latin typeface="Times New Roman" panose="02020603050405020304" pitchFamily="18" charset="0"/>
                <a:cs typeface="Times New Roman" panose="02020603050405020304" pitchFamily="18" charset="0"/>
              </a:rPr>
              <a:t>Free</a:t>
            </a:r>
            <a:r>
              <a:rPr lang="en-US" sz="1200" dirty="0">
                <a:latin typeface="Times New Roman" panose="02020603050405020304" pitchFamily="18" charset="0"/>
                <a:cs typeface="Times New Roman" panose="02020603050405020304" pitchFamily="18" charset="0"/>
              </a:rPr>
              <a:t> energy correction taken from M06/B2 level</a:t>
            </a:r>
          </a:p>
        </p:txBody>
      </p:sp>
      <p:sp>
        <p:nvSpPr>
          <p:cNvPr id="9" name="Rectangle 8"/>
          <p:cNvSpPr/>
          <p:nvPr/>
        </p:nvSpPr>
        <p:spPr>
          <a:xfrm>
            <a:off x="0" y="499731"/>
            <a:ext cx="9144000" cy="923330"/>
          </a:xfrm>
          <a:prstGeom prst="rect">
            <a:avLst/>
          </a:prstGeom>
        </p:spPr>
        <p:txBody>
          <a:bodyPr wrap="square">
            <a:spAutoFit/>
          </a:bodyPr>
          <a:lstStyle/>
          <a:p>
            <a:pPr algn="just"/>
            <a:r>
              <a:rPr lang="en-US" b="1" dirty="0">
                <a:latin typeface="Times New Roman" panose="02020603050405020304" pitchFamily="18" charset="0"/>
                <a:ea typeface="MS Mincho" panose="02020609040205080304" pitchFamily="49" charset="-128"/>
              </a:rPr>
              <a:t>Table 1</a:t>
            </a:r>
            <a:r>
              <a:rPr lang="en-US" dirty="0">
                <a:latin typeface="Times New Roman" panose="02020603050405020304" pitchFamily="18" charset="0"/>
                <a:ea typeface="MS Mincho" panose="02020609040205080304" pitchFamily="49" charset="-128"/>
              </a:rPr>
              <a:t>: The relative energy </a:t>
            </a:r>
            <a:r>
              <a:rPr lang="en-US" dirty="0" err="1">
                <a:latin typeface="Times New Roman" panose="02020603050405020304" pitchFamily="18" charset="0"/>
                <a:ea typeface="MS Mincho" panose="02020609040205080304" pitchFamily="49" charset="-128"/>
              </a:rPr>
              <a:t>values</a:t>
            </a:r>
            <a:r>
              <a:rPr lang="en-US" i="1" baseline="30000" dirty="0" err="1">
                <a:latin typeface="Times New Roman" panose="02020603050405020304" pitchFamily="18" charset="0"/>
                <a:ea typeface="MS Mincho" panose="02020609040205080304" pitchFamily="49" charset="-128"/>
              </a:rPr>
              <a:t>a</a:t>
            </a:r>
            <a:r>
              <a:rPr lang="en-US" dirty="0">
                <a:latin typeface="Times New Roman" panose="02020603050405020304" pitchFamily="18" charset="0"/>
                <a:ea typeface="MS Mincho" panose="02020609040205080304" pitchFamily="49" charset="-128"/>
              </a:rPr>
              <a:t> of three different isomers of </a:t>
            </a:r>
            <a:r>
              <a:rPr lang="en-US" dirty="0" err="1">
                <a:latin typeface="Times New Roman" panose="02020603050405020304" pitchFamily="18" charset="0"/>
                <a:ea typeface="MS Mincho" panose="02020609040205080304" pitchFamily="49" charset="-128"/>
              </a:rPr>
              <a:t>Zr</a:t>
            </a:r>
            <a:r>
              <a:rPr lang="en-US" dirty="0">
                <a:latin typeface="Times New Roman" panose="02020603050405020304" pitchFamily="18" charset="0"/>
                <a:ea typeface="MS Mincho" panose="02020609040205080304" pitchFamily="49" charset="-128"/>
              </a:rPr>
              <a:t>-cation (</a:t>
            </a:r>
            <a:r>
              <a:rPr lang="en-US" b="1" dirty="0" err="1">
                <a:latin typeface="Times New Roman" panose="02020603050405020304" pitchFamily="18" charset="0"/>
                <a:ea typeface="MS Mincho" panose="02020609040205080304" pitchFamily="49" charset="-128"/>
              </a:rPr>
              <a:t>i</a:t>
            </a:r>
            <a:r>
              <a:rPr lang="en-US" dirty="0">
                <a:latin typeface="Times New Roman" panose="02020603050405020304" pitchFamily="18" charset="0"/>
                <a:ea typeface="MS Mincho" panose="02020609040205080304" pitchFamily="49" charset="-128"/>
              </a:rPr>
              <a:t>) in terms of electronic energy (</a:t>
            </a:r>
            <a:r>
              <a:rPr lang="en-US" i="1" dirty="0">
                <a:latin typeface="Times New Roman" panose="02020603050405020304" pitchFamily="18" charset="0"/>
                <a:ea typeface="MS Mincho" panose="02020609040205080304" pitchFamily="49" charset="-128"/>
              </a:rPr>
              <a:t>∆E</a:t>
            </a:r>
            <a:r>
              <a:rPr lang="en-US" dirty="0">
                <a:latin typeface="Times New Roman" panose="02020603050405020304" pitchFamily="18" charset="0"/>
                <a:ea typeface="MS Mincho" panose="02020609040205080304" pitchFamily="49" charset="-128"/>
              </a:rPr>
              <a:t>), zero-point corrected energy (</a:t>
            </a:r>
            <a:r>
              <a:rPr lang="en-US" i="1" dirty="0">
                <a:latin typeface="Times New Roman" panose="02020603050405020304" pitchFamily="18" charset="0"/>
                <a:ea typeface="MS Mincho" panose="02020609040205080304" pitchFamily="49" charset="-128"/>
              </a:rPr>
              <a:t>∆E</a:t>
            </a:r>
            <a:r>
              <a:rPr lang="en-US" i="1" baseline="30000" dirty="0">
                <a:latin typeface="Times New Roman" panose="02020603050405020304" pitchFamily="18" charset="0"/>
                <a:ea typeface="MS Mincho" panose="02020609040205080304" pitchFamily="49" charset="-128"/>
              </a:rPr>
              <a:t>*</a:t>
            </a:r>
            <a:r>
              <a:rPr lang="en-US" dirty="0">
                <a:latin typeface="Times New Roman" panose="02020603050405020304" pitchFamily="18" charset="0"/>
                <a:ea typeface="MS Mincho" panose="02020609040205080304" pitchFamily="49" charset="-128"/>
              </a:rPr>
              <a:t>), and free energy (</a:t>
            </a:r>
            <a:r>
              <a:rPr lang="en-US" i="1" dirty="0">
                <a:latin typeface="Times New Roman" panose="02020603050405020304" pitchFamily="18" charset="0"/>
                <a:ea typeface="MS Mincho" panose="02020609040205080304" pitchFamily="49" charset="-128"/>
              </a:rPr>
              <a:t>∆G</a:t>
            </a:r>
            <a:r>
              <a:rPr lang="en-US" i="1" baseline="30000" dirty="0">
                <a:latin typeface="Times New Roman" panose="02020603050405020304" pitchFamily="18" charset="0"/>
                <a:ea typeface="MS Mincho" panose="02020609040205080304" pitchFamily="49" charset="-128"/>
              </a:rPr>
              <a:t>*</a:t>
            </a:r>
            <a:r>
              <a:rPr lang="en-US" dirty="0">
                <a:latin typeface="Times New Roman" panose="02020603050405020304" pitchFamily="18" charset="0"/>
                <a:ea typeface="MS Mincho" panose="02020609040205080304" pitchFamily="49" charset="-128"/>
              </a:rPr>
              <a:t>) as obtained at different levels of theory with B2 basis set.</a:t>
            </a:r>
            <a:endParaRPr lang="en-US" dirty="0"/>
          </a:p>
        </p:txBody>
      </p:sp>
    </p:spTree>
    <p:extLst>
      <p:ext uri="{BB962C8B-B14F-4D97-AF65-F5344CB8AC3E}">
        <p14:creationId xmlns:p14="http://schemas.microsoft.com/office/powerpoint/2010/main" val="279326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 y="6581005"/>
            <a:ext cx="6246172" cy="276999"/>
          </a:xfrm>
          <a:prstGeom prst="rect">
            <a:avLst/>
          </a:prstGeom>
          <a:noFill/>
        </p:spPr>
        <p:txBody>
          <a:bodyPr wrap="square" rtlCol="0">
            <a:spAutoFit/>
          </a:bodyPr>
          <a:lstStyle/>
          <a:p>
            <a:r>
              <a:rPr lang="en-US" altLang="ja-JP" sz="1200" dirty="0">
                <a:latin typeface="Times New Roman" panose="02020603050405020304" pitchFamily="18" charset="0"/>
                <a:ea typeface="メイリオ" pitchFamily="50" charset="-128"/>
                <a:cs typeface="Times New Roman" panose="02020603050405020304" pitchFamily="18" charset="0"/>
              </a:rPr>
              <a:t>[1] A. Motta, I. L. </a:t>
            </a:r>
            <a:r>
              <a:rPr lang="en-US" altLang="ja-JP" sz="1200" dirty="0" err="1">
                <a:latin typeface="Times New Roman" panose="02020603050405020304" pitchFamily="18" charset="0"/>
                <a:ea typeface="メイリオ" pitchFamily="50" charset="-128"/>
                <a:cs typeface="Times New Roman" panose="02020603050405020304" pitchFamily="18" charset="0"/>
              </a:rPr>
              <a:t>Fragalà</a:t>
            </a:r>
            <a:r>
              <a:rPr lang="en-US" altLang="ja-JP" sz="1200" dirty="0">
                <a:latin typeface="Times New Roman" panose="02020603050405020304" pitchFamily="18" charset="0"/>
                <a:ea typeface="メイリオ" pitchFamily="50" charset="-128"/>
                <a:cs typeface="Times New Roman" panose="02020603050405020304" pitchFamily="18" charset="0"/>
              </a:rPr>
              <a:t>, T. J. Marks </a:t>
            </a:r>
            <a:r>
              <a:rPr lang="en-US" altLang="ja-JP" sz="1200" i="1" dirty="0">
                <a:latin typeface="Times New Roman" panose="02020603050405020304" pitchFamily="18" charset="0"/>
                <a:ea typeface="メイリオ" pitchFamily="50" charset="-128"/>
                <a:cs typeface="Times New Roman" panose="02020603050405020304" pitchFamily="18" charset="0"/>
              </a:rPr>
              <a:t>J. Chem. Theory </a:t>
            </a:r>
            <a:r>
              <a:rPr lang="en-US" altLang="ja-JP" sz="1200" i="1" dirty="0" err="1">
                <a:latin typeface="Times New Roman" panose="02020603050405020304" pitchFamily="18" charset="0"/>
                <a:ea typeface="メイリオ" pitchFamily="50" charset="-128"/>
                <a:cs typeface="Times New Roman" panose="02020603050405020304" pitchFamily="18" charset="0"/>
              </a:rPr>
              <a:t>Comput</a:t>
            </a:r>
            <a:r>
              <a:rPr lang="en-US" altLang="ja-JP" sz="1200" i="1" dirty="0">
                <a:latin typeface="Times New Roman" panose="02020603050405020304" pitchFamily="18" charset="0"/>
                <a:ea typeface="メイリオ" pitchFamily="50" charset="-128"/>
                <a:cs typeface="Times New Roman" panose="02020603050405020304" pitchFamily="18" charset="0"/>
              </a:rPr>
              <a:t>. </a:t>
            </a:r>
            <a:r>
              <a:rPr lang="en-US" altLang="ja-JP" sz="1200" b="1" dirty="0">
                <a:latin typeface="Times New Roman" panose="02020603050405020304" pitchFamily="18" charset="0"/>
                <a:ea typeface="メイリオ" pitchFamily="50" charset="-128"/>
                <a:cs typeface="Times New Roman" panose="02020603050405020304" pitchFamily="18" charset="0"/>
              </a:rPr>
              <a:t>2013</a:t>
            </a:r>
            <a:r>
              <a:rPr lang="en-US" altLang="ja-JP" sz="1200" dirty="0">
                <a:latin typeface="Times New Roman" panose="02020603050405020304" pitchFamily="18" charset="0"/>
                <a:ea typeface="メイリオ" pitchFamily="50" charset="-128"/>
                <a:cs typeface="Times New Roman" panose="02020603050405020304" pitchFamily="18" charset="0"/>
              </a:rPr>
              <a:t>, </a:t>
            </a:r>
            <a:r>
              <a:rPr lang="en-US" altLang="ja-JP" sz="1200" i="1" dirty="0">
                <a:latin typeface="Times New Roman" panose="02020603050405020304" pitchFamily="18" charset="0"/>
                <a:ea typeface="メイリオ" pitchFamily="50" charset="-128"/>
                <a:cs typeface="Times New Roman" panose="02020603050405020304" pitchFamily="18" charset="0"/>
              </a:rPr>
              <a:t>9</a:t>
            </a:r>
            <a:r>
              <a:rPr lang="en-US" altLang="ja-JP" sz="1200" dirty="0">
                <a:latin typeface="Times New Roman" panose="02020603050405020304" pitchFamily="18" charset="0"/>
                <a:ea typeface="メイリオ" pitchFamily="50" charset="-128"/>
                <a:cs typeface="Times New Roman" panose="02020603050405020304" pitchFamily="18" charset="0"/>
              </a:rPr>
              <a:t>, 3491.</a:t>
            </a:r>
          </a:p>
        </p:txBody>
      </p:sp>
      <p:sp>
        <p:nvSpPr>
          <p:cNvPr id="21" name="Rectangle 11"/>
          <p:cNvSpPr>
            <a:spLocks noChangeArrowheads="1"/>
          </p:cNvSpPr>
          <p:nvPr/>
        </p:nvSpPr>
        <p:spPr bwMode="auto">
          <a:xfrm>
            <a:off x="2" y="-72000"/>
            <a:ext cx="6457951" cy="685800"/>
          </a:xfrm>
          <a:prstGeom prst="rect">
            <a:avLst/>
          </a:prstGeom>
          <a:noFill/>
          <a:ln w="9525">
            <a:noFill/>
            <a:miter lim="800000"/>
            <a:headEnd/>
            <a:tailEnd/>
          </a:ln>
        </p:spPr>
        <p:txBody>
          <a:bodyPr anchor="ctr"/>
          <a:lstStyle/>
          <a:p>
            <a:pPr>
              <a:defRPr/>
            </a:pPr>
            <a:r>
              <a:rPr lang="en-US" altLang="ja-JP" sz="3600" b="1" dirty="0">
                <a:solidFill>
                  <a:srgbClr val="0000CC"/>
                </a:solidFill>
                <a:effectLst>
                  <a:outerShdw blurRad="38100" dist="38100" dir="2700000" algn="tl">
                    <a:srgbClr val="000000">
                      <a:alpha val="43137"/>
                    </a:srgbClr>
                  </a:outerShdw>
                </a:effectLst>
                <a:latin typeface="Agency FB" pitchFamily="34" charset="0"/>
              </a:rPr>
              <a:t>Olefin</a:t>
            </a:r>
            <a:r>
              <a:rPr lang="en-US" altLang="en-US" sz="3600" b="1" dirty="0">
                <a:solidFill>
                  <a:srgbClr val="0000FF"/>
                </a:solidFill>
                <a:effectLst>
                  <a:outerShdw blurRad="38100" dist="38100" dir="2700000" algn="tl">
                    <a:srgbClr val="000000">
                      <a:alpha val="43137"/>
                    </a:srgbClr>
                  </a:outerShdw>
                </a:effectLst>
                <a:latin typeface="Agency FB" pitchFamily="34" charset="0"/>
              </a:rPr>
              <a:t> </a:t>
            </a:r>
            <a:r>
              <a:rPr lang="en-US" altLang="en-US" sz="3600" b="1" dirty="0">
                <a:solidFill>
                  <a:srgbClr val="0000CC"/>
                </a:solidFill>
                <a:effectLst>
                  <a:outerShdw blurRad="38100" dist="38100" dir="2700000" algn="tl">
                    <a:srgbClr val="000000">
                      <a:alpha val="43137"/>
                    </a:srgbClr>
                  </a:outerShdw>
                </a:effectLst>
                <a:latin typeface="Agency FB" pitchFamily="34" charset="0"/>
              </a:rPr>
              <a:t>Polymerization Reaction</a:t>
            </a:r>
            <a:r>
              <a:rPr lang="en-US" altLang="en-US" sz="3600" b="1" baseline="30000" dirty="0">
                <a:solidFill>
                  <a:srgbClr val="0000CC"/>
                </a:solidFill>
                <a:effectLst>
                  <a:outerShdw blurRad="38100" dist="38100" dir="2700000" algn="tl">
                    <a:srgbClr val="000000">
                      <a:alpha val="43137"/>
                    </a:srgbClr>
                  </a:outerShdw>
                </a:effectLst>
                <a:latin typeface="Agency FB" pitchFamily="34" charset="0"/>
              </a:rPr>
              <a:t>[1]</a:t>
            </a:r>
          </a:p>
        </p:txBody>
      </p:sp>
      <p:sp>
        <p:nvSpPr>
          <p:cNvPr id="7" name="テキスト ボックス 6"/>
          <p:cNvSpPr txBox="1"/>
          <p:nvPr/>
        </p:nvSpPr>
        <p:spPr>
          <a:xfrm>
            <a:off x="1178833" y="3645830"/>
            <a:ext cx="6912000" cy="1200329"/>
          </a:xfrm>
          <a:prstGeom prst="rect">
            <a:avLst/>
          </a:prstGeom>
          <a:noFill/>
        </p:spPr>
        <p:txBody>
          <a:bodyPr wrap="square" rtlCol="0">
            <a:spAutoFit/>
          </a:bodyPr>
          <a:lstStyle/>
          <a:p>
            <a:pPr algn="just"/>
            <a:r>
              <a:rPr lang="ja-JP" altLang="en-US" sz="2400" dirty="0">
                <a:latin typeface="Times New Roman" panose="02020603050405020304" pitchFamily="18" charset="0"/>
                <a:ea typeface="メイリオ" pitchFamily="50" charset="-128"/>
                <a:cs typeface="Times New Roman" panose="02020603050405020304" pitchFamily="18" charset="0"/>
              </a:rPr>
              <a:t>① </a:t>
            </a:r>
            <a:r>
              <a:rPr lang="en-US" altLang="ja-JP" sz="2400" dirty="0">
                <a:latin typeface="Times New Roman" panose="02020603050405020304" pitchFamily="18" charset="0"/>
                <a:ea typeface="メイリオ" pitchFamily="50" charset="-128"/>
                <a:cs typeface="Times New Roman" panose="02020603050405020304" pitchFamily="18" charset="0"/>
              </a:rPr>
              <a:t>coordination of the monomer (olefin) to the catalyst</a:t>
            </a:r>
          </a:p>
          <a:p>
            <a:pPr algn="just"/>
            <a:r>
              <a:rPr lang="ja-JP" altLang="en-US" sz="2400" dirty="0">
                <a:latin typeface="Times New Roman" panose="02020603050405020304" pitchFamily="18" charset="0"/>
                <a:ea typeface="メイリオ" pitchFamily="50" charset="-128"/>
                <a:cs typeface="Times New Roman" panose="02020603050405020304" pitchFamily="18" charset="0"/>
              </a:rPr>
              <a:t>② </a:t>
            </a:r>
            <a:r>
              <a:rPr lang="en-US" altLang="ja-JP" sz="2400" dirty="0">
                <a:latin typeface="Times New Roman" panose="02020603050405020304" pitchFamily="18" charset="0"/>
                <a:ea typeface="メイリオ" pitchFamily="50" charset="-128"/>
                <a:cs typeface="Times New Roman" panose="02020603050405020304" pitchFamily="18" charset="0"/>
              </a:rPr>
              <a:t>insertion of the olefin into the metal–alkyl bond</a:t>
            </a:r>
          </a:p>
          <a:p>
            <a:pPr algn="just"/>
            <a:r>
              <a:rPr lang="ja-JP" altLang="en-US" sz="2400" dirty="0">
                <a:latin typeface="Times New Roman" panose="02020603050405020304" pitchFamily="18" charset="0"/>
                <a:ea typeface="メイリオ" pitchFamily="50" charset="-128"/>
                <a:cs typeface="Times New Roman" panose="02020603050405020304" pitchFamily="18" charset="0"/>
              </a:rPr>
              <a:t>③ </a:t>
            </a:r>
            <a:r>
              <a:rPr lang="en-US" altLang="ja-JP" sz="2400" dirty="0">
                <a:latin typeface="Times New Roman" panose="02020603050405020304" pitchFamily="18" charset="0"/>
                <a:ea typeface="メイリオ" pitchFamily="50" charset="-128"/>
                <a:cs typeface="Times New Roman" panose="02020603050405020304" pitchFamily="18" charset="0"/>
              </a:rPr>
              <a:t>repetition of step </a:t>
            </a:r>
            <a:r>
              <a:rPr lang="ja-JP" altLang="en-US" sz="2400" dirty="0">
                <a:latin typeface="Times New Roman" panose="02020603050405020304" pitchFamily="18" charset="0"/>
                <a:ea typeface="メイリオ" pitchFamily="50" charset="-128"/>
                <a:cs typeface="Times New Roman" panose="02020603050405020304" pitchFamily="18" charset="0"/>
              </a:rPr>
              <a:t>②</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grpSp>
        <p:nvGrpSpPr>
          <p:cNvPr id="2" name="グループ化 1"/>
          <p:cNvGrpSpPr/>
          <p:nvPr/>
        </p:nvGrpSpPr>
        <p:grpSpPr>
          <a:xfrm>
            <a:off x="60976" y="829802"/>
            <a:ext cx="8820424" cy="2708587"/>
            <a:chOff x="35576" y="792000"/>
            <a:chExt cx="8820424" cy="2708587"/>
          </a:xfrm>
        </p:grpSpPr>
        <p:pic>
          <p:nvPicPr>
            <p:cNvPr id="1026" name="Picture 2" descr="http://pubs.acs.org/appl/literatum/publisher/achs/journals/content/jctcce/2013/jctcce.2013.9.issue-8/ct400259a/production/images/large/ct-2013-00259a_000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00" y="792000"/>
              <a:ext cx="8640000" cy="2708587"/>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35576" y="1754733"/>
              <a:ext cx="1727696" cy="307777"/>
            </a:xfrm>
            <a:prstGeom prst="rect">
              <a:avLst/>
            </a:prstGeom>
            <a:solidFill>
              <a:schemeClr val="bg1"/>
            </a:solidFill>
          </p:spPr>
          <p:txBody>
            <a:bodyPr wrap="square" rtlCol="0">
              <a:spAutoFit/>
            </a:bodyPr>
            <a:lstStyle/>
            <a:p>
              <a:pPr algn="ctr"/>
              <a:r>
                <a:rPr lang="en-US" altLang="ja-JP" sz="1400" b="1" dirty="0">
                  <a:latin typeface="Arial" panose="020B0604020202020204" pitchFamily="34" charset="0"/>
                  <a:ea typeface="メイリオ" pitchFamily="50" charset="-128"/>
                  <a:cs typeface="Arial" panose="020B0604020202020204" pitchFamily="34" charset="0"/>
                </a:rPr>
                <a:t>Active Catalyst</a:t>
              </a:r>
              <a:endParaRPr lang="ja-JP" altLang="en-US" sz="1400" b="1" dirty="0">
                <a:latin typeface="Arial" panose="020B0604020202020204" pitchFamily="34" charset="0"/>
                <a:ea typeface="メイリオ" pitchFamily="50" charset="-128"/>
                <a:cs typeface="Arial" panose="020B0604020202020204" pitchFamily="34" charset="0"/>
              </a:endParaRPr>
            </a:p>
          </p:txBody>
        </p:sp>
        <p:sp>
          <p:nvSpPr>
            <p:cNvPr id="9" name="正方形/長方形 8"/>
            <p:cNvSpPr/>
            <p:nvPr/>
          </p:nvSpPr>
          <p:spPr>
            <a:xfrm>
              <a:off x="3240000" y="838800"/>
              <a:ext cx="72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1547664" y="1764000"/>
            <a:ext cx="576064" cy="369332"/>
          </a:xfrm>
          <a:prstGeom prst="rect">
            <a:avLst/>
          </a:prstGeom>
          <a:noFill/>
        </p:spPr>
        <p:txBody>
          <a:bodyPr wrap="square" rtlCol="0">
            <a:spAutoFit/>
          </a:bodyPr>
          <a:lstStyle/>
          <a:p>
            <a:r>
              <a:rPr lang="ja-JP" altLang="en-US" dirty="0">
                <a:latin typeface="メイリオ" pitchFamily="50" charset="-128"/>
                <a:ea typeface="メイリオ" pitchFamily="50" charset="-128"/>
                <a:cs typeface="メイリオ" pitchFamily="50" charset="-128"/>
              </a:rPr>
              <a:t>①</a:t>
            </a:r>
            <a:endParaRPr lang="en-US" altLang="ja-JP" dirty="0">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4561400" y="505800"/>
            <a:ext cx="576064" cy="369332"/>
          </a:xfrm>
          <a:prstGeom prst="rect">
            <a:avLst/>
          </a:prstGeom>
          <a:noFill/>
        </p:spPr>
        <p:txBody>
          <a:bodyPr wrap="square" rtlCol="0">
            <a:spAutoFit/>
          </a:bodyPr>
          <a:lstStyle/>
          <a:p>
            <a:r>
              <a:rPr lang="ja-JP" altLang="en-US" dirty="0">
                <a:latin typeface="メイリオ" pitchFamily="50" charset="-128"/>
                <a:ea typeface="メイリオ" pitchFamily="50" charset="-128"/>
                <a:cs typeface="メイリオ" pitchFamily="50" charset="-128"/>
              </a:rPr>
              <a:t>②</a:t>
            </a:r>
            <a:endParaRPr lang="en-US" altLang="ja-JP"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7488000" y="1944000"/>
            <a:ext cx="576064" cy="369332"/>
          </a:xfrm>
          <a:prstGeom prst="rect">
            <a:avLst/>
          </a:prstGeom>
          <a:noFill/>
        </p:spPr>
        <p:txBody>
          <a:bodyPr wrap="square" rtlCol="0">
            <a:spAutoFit/>
          </a:bodyPr>
          <a:lstStyle/>
          <a:p>
            <a:r>
              <a:rPr lang="ja-JP" altLang="en-US" dirty="0">
                <a:latin typeface="メイリオ" pitchFamily="50" charset="-128"/>
                <a:ea typeface="メイリオ" pitchFamily="50" charset="-128"/>
                <a:cs typeface="メイリオ" pitchFamily="50" charset="-128"/>
              </a:rPr>
              <a:t>③</a:t>
            </a:r>
            <a:endParaRPr lang="en-US" altLang="ja-JP" dirty="0">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a:xfrm>
            <a:off x="7092000" y="6516003"/>
            <a:ext cx="2057400" cy="365125"/>
          </a:xfrm>
        </p:spPr>
        <p:txBody>
          <a:bodyPr/>
          <a:lstStyle/>
          <a:p>
            <a:fld id="{C6243B4B-AD6F-4F69-B51A-E246841F11FD}" type="slidenum">
              <a:rPr lang="en-GB" smtClean="0"/>
              <a:t>29</a:t>
            </a:fld>
            <a:endParaRPr lang="en-GB"/>
          </a:p>
        </p:txBody>
      </p:sp>
      <p:cxnSp>
        <p:nvCxnSpPr>
          <p:cNvPr id="6" name="直線コネクタ 5"/>
          <p:cNvCxnSpPr/>
          <p:nvPr/>
        </p:nvCxnSpPr>
        <p:spPr>
          <a:xfrm>
            <a:off x="3625400" y="685800"/>
            <a:ext cx="9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957400" y="685800"/>
            <a:ext cx="7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625400" y="685800"/>
            <a:ext cx="0" cy="46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713400" y="685800"/>
            <a:ext cx="0" cy="46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533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666" y="-20918"/>
            <a:ext cx="3143795"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INTRODUCTION</a:t>
            </a:r>
            <a:endParaRPr lang="en-US" sz="3600" b="1" u="sng" dirty="0">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0" y="570656"/>
            <a:ext cx="9149400" cy="1200329"/>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neutral form of the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 based </a:t>
            </a:r>
            <a:r>
              <a:rPr lang="en-US" sz="2400" dirty="0" smtClean="0">
                <a:latin typeface="Times New Roman" panose="02020603050405020304" pitchFamily="18" charset="0"/>
                <a:cs typeface="Times New Roman" panose="02020603050405020304" pitchFamily="18" charset="0"/>
              </a:rPr>
              <a:t>FI-catalyst can </a:t>
            </a:r>
            <a:r>
              <a:rPr lang="en-US" sz="2400" dirty="0">
                <a:latin typeface="Times New Roman" panose="02020603050405020304" pitchFamily="18" charset="0"/>
                <a:cs typeface="Times New Roman" panose="02020603050405020304" pitchFamily="18" charset="0"/>
              </a:rPr>
              <a:t>exhibit at least five different isomers, </a:t>
            </a:r>
            <a:r>
              <a:rPr lang="en-US" sz="2400" dirty="0" err="1">
                <a:latin typeface="Times New Roman" panose="02020603050405020304" pitchFamily="18" charset="0"/>
                <a:cs typeface="Times New Roman" panose="02020603050405020304" pitchFamily="18" charset="0"/>
              </a:rPr>
              <a:t>viz</a:t>
            </a:r>
            <a:r>
              <a:rPr lang="en-US" sz="2400"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cis</a:t>
            </a:r>
            <a:r>
              <a:rPr lang="en-US" sz="2400" dirty="0" smtClean="0">
                <a:latin typeface="Times New Roman" panose="02020603050405020304" pitchFamily="18" charset="0"/>
                <a:cs typeface="Times New Roman" panose="02020603050405020304" pitchFamily="18" charset="0"/>
              </a:rPr>
              <a:t>-N/</a:t>
            </a:r>
            <a:r>
              <a:rPr lang="en-US" sz="2400" i="1" dirty="0" smtClean="0">
                <a:latin typeface="Times New Roman" panose="02020603050405020304" pitchFamily="18" charset="0"/>
                <a:cs typeface="Times New Roman" panose="02020603050405020304" pitchFamily="18" charset="0"/>
              </a:rPr>
              <a:t>trans</a:t>
            </a:r>
            <a:r>
              <a:rPr lang="en-US" sz="2400" dirty="0" smtClean="0">
                <a:latin typeface="Times New Roman" panose="02020603050405020304" pitchFamily="18" charset="0"/>
                <a:cs typeface="Times New Roman" panose="02020603050405020304" pitchFamily="18" charset="0"/>
              </a:rPr>
              <a:t>-O/</a:t>
            </a:r>
            <a:r>
              <a:rPr lang="en-US" sz="2400" i="1" dirty="0" smtClean="0">
                <a:latin typeface="Times New Roman" panose="02020603050405020304" pitchFamily="18" charset="0"/>
                <a:cs typeface="Times New Roman" panose="02020603050405020304" pitchFamily="18" charset="0"/>
              </a:rPr>
              <a:t>cis</a:t>
            </a:r>
            <a:r>
              <a:rPr lang="en-US" sz="2400" dirty="0" smtClean="0">
                <a:latin typeface="Times New Roman" panose="02020603050405020304" pitchFamily="18" charset="0"/>
                <a:cs typeface="Times New Roman" panose="02020603050405020304" pitchFamily="18" charset="0"/>
              </a:rPr>
              <a:t>-X, </a:t>
            </a:r>
            <a:r>
              <a:rPr lang="en-US" sz="2400" i="1" dirty="0" smtClean="0">
                <a:latin typeface="Times New Roman" panose="02020603050405020304" pitchFamily="18" charset="0"/>
                <a:cs typeface="Times New Roman" panose="02020603050405020304" pitchFamily="18" charset="0"/>
              </a:rPr>
              <a:t>cis</a:t>
            </a:r>
            <a:r>
              <a:rPr lang="en-US" sz="2400" dirty="0" smtClean="0">
                <a:latin typeface="Times New Roman" panose="02020603050405020304" pitchFamily="18" charset="0"/>
                <a:cs typeface="Times New Roman" panose="02020603050405020304" pitchFamily="18" charset="0"/>
              </a:rPr>
              <a:t>-N/</a:t>
            </a:r>
            <a:r>
              <a:rPr lang="en-US" sz="2400" i="1" dirty="0" smtClean="0">
                <a:latin typeface="Times New Roman" panose="02020603050405020304" pitchFamily="18" charset="0"/>
                <a:cs typeface="Times New Roman" panose="02020603050405020304" pitchFamily="18" charset="0"/>
              </a:rPr>
              <a:t>cis</a:t>
            </a:r>
            <a:r>
              <a:rPr lang="en-US" sz="2400" dirty="0" smtClean="0">
                <a:latin typeface="Times New Roman" panose="02020603050405020304" pitchFamily="18" charset="0"/>
                <a:cs typeface="Times New Roman" panose="02020603050405020304" pitchFamily="18" charset="0"/>
              </a:rPr>
              <a:t>-O/</a:t>
            </a:r>
            <a:r>
              <a:rPr lang="en-US" sz="2400" i="1" dirty="0" smtClean="0">
                <a:latin typeface="Times New Roman" panose="02020603050405020304" pitchFamily="18" charset="0"/>
                <a:cs typeface="Times New Roman" panose="02020603050405020304" pitchFamily="18" charset="0"/>
              </a:rPr>
              <a:t>cis</a:t>
            </a:r>
            <a:r>
              <a:rPr lang="en-US" sz="2400" dirty="0" smtClean="0">
                <a:latin typeface="Times New Roman" panose="02020603050405020304" pitchFamily="18" charset="0"/>
                <a:cs typeface="Times New Roman" panose="02020603050405020304" pitchFamily="18" charset="0"/>
              </a:rPr>
              <a:t>-X,</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trans</a:t>
            </a:r>
            <a:r>
              <a:rPr lang="en-US" sz="24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cis</a:t>
            </a:r>
            <a:r>
              <a:rPr lang="en-US" sz="2400" dirty="0">
                <a:latin typeface="Times New Roman" panose="02020603050405020304" pitchFamily="18" charset="0"/>
                <a:cs typeface="Times New Roman" panose="02020603050405020304" pitchFamily="18" charset="0"/>
              </a:rPr>
              <a:t>-O/</a:t>
            </a:r>
            <a:r>
              <a:rPr lang="en-US" sz="2400" i="1" dirty="0">
                <a:latin typeface="Times New Roman" panose="02020603050405020304" pitchFamily="18" charset="0"/>
                <a:cs typeface="Times New Roman" panose="02020603050405020304" pitchFamily="18" charset="0"/>
              </a:rPr>
              <a:t>cis</a:t>
            </a:r>
            <a:r>
              <a:rPr lang="en-US" sz="2400" dirty="0">
                <a:latin typeface="Times New Roman" panose="02020603050405020304" pitchFamily="18" charset="0"/>
                <a:cs typeface="Times New Roman" panose="02020603050405020304" pitchFamily="18" charset="0"/>
              </a:rPr>
              <a:t>-X,</a:t>
            </a:r>
            <a:r>
              <a:rPr lang="en-US" sz="2400" i="1" dirty="0">
                <a:latin typeface="Times New Roman" panose="02020603050405020304" pitchFamily="18" charset="0"/>
                <a:cs typeface="Times New Roman" panose="02020603050405020304" pitchFamily="18" charset="0"/>
              </a:rPr>
              <a:t> cis</a:t>
            </a:r>
            <a:r>
              <a:rPr lang="en-US" sz="24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cis</a:t>
            </a:r>
            <a:r>
              <a:rPr lang="en-US" sz="2400" dirty="0">
                <a:latin typeface="Times New Roman" panose="02020603050405020304" pitchFamily="18" charset="0"/>
                <a:cs typeface="Times New Roman" panose="02020603050405020304" pitchFamily="18" charset="0"/>
              </a:rPr>
              <a:t>-O/</a:t>
            </a:r>
            <a:r>
              <a:rPr lang="en-US" sz="2400" i="1" dirty="0">
                <a:latin typeface="Times New Roman" panose="02020603050405020304" pitchFamily="18" charset="0"/>
                <a:cs typeface="Times New Roman" panose="02020603050405020304" pitchFamily="18" charset="0"/>
              </a:rPr>
              <a:t>trans</a:t>
            </a:r>
            <a:r>
              <a:rPr lang="en-US" sz="2400" dirty="0">
                <a:latin typeface="Times New Roman" panose="02020603050405020304" pitchFamily="18" charset="0"/>
                <a:cs typeface="Times New Roman" panose="02020603050405020304" pitchFamily="18" charset="0"/>
              </a:rPr>
              <a:t>-X, and </a:t>
            </a:r>
            <a:r>
              <a:rPr lang="en-US" sz="2400" i="1" dirty="0" smtClean="0">
                <a:latin typeface="Times New Roman" panose="02020603050405020304" pitchFamily="18" charset="0"/>
                <a:cs typeface="Times New Roman" panose="02020603050405020304" pitchFamily="18" charset="0"/>
              </a:rPr>
              <a:t>trans</a:t>
            </a:r>
            <a:r>
              <a:rPr lang="en-US" sz="2400" dirty="0" smtClean="0">
                <a:latin typeface="Times New Roman" panose="02020603050405020304" pitchFamily="18" charset="0"/>
                <a:cs typeface="Times New Roman" panose="02020603050405020304" pitchFamily="18" charset="0"/>
              </a:rPr>
              <a:t>-N/</a:t>
            </a:r>
            <a:r>
              <a:rPr lang="en-US" sz="2400" i="1" dirty="0" smtClean="0">
                <a:latin typeface="Times New Roman" panose="02020603050405020304" pitchFamily="18" charset="0"/>
                <a:cs typeface="Times New Roman" panose="02020603050405020304" pitchFamily="18" charset="0"/>
              </a:rPr>
              <a:t>trans</a:t>
            </a:r>
            <a:r>
              <a:rPr lang="en-US" sz="2400" dirty="0" smtClean="0">
                <a:latin typeface="Times New Roman" panose="02020603050405020304" pitchFamily="18" charset="0"/>
                <a:cs typeface="Times New Roman" panose="02020603050405020304" pitchFamily="18" charset="0"/>
              </a:rPr>
              <a:t>-O/</a:t>
            </a:r>
            <a:r>
              <a:rPr lang="en-US" sz="2400" i="1" dirty="0" smtClean="0">
                <a:latin typeface="Times New Roman" panose="02020603050405020304" pitchFamily="18" charset="0"/>
                <a:cs typeface="Times New Roman" panose="02020603050405020304" pitchFamily="18" charset="0"/>
              </a:rPr>
              <a:t>trans</a:t>
            </a:r>
            <a:r>
              <a:rPr lang="en-US" sz="2400" dirty="0" smtClean="0">
                <a:latin typeface="Times New Roman" panose="02020603050405020304" pitchFamily="18" charset="0"/>
                <a:cs typeface="Times New Roman" panose="02020603050405020304" pitchFamily="18" charset="0"/>
              </a:rPr>
              <a:t>-X.</a:t>
            </a:r>
            <a:r>
              <a:rPr lang="en-US" sz="2400" baseline="30000" dirty="0" smtClean="0">
                <a:latin typeface="Times New Roman" panose="02020603050405020304" pitchFamily="18" charset="0"/>
                <a:cs typeface="Times New Roman" panose="02020603050405020304" pitchFamily="18" charset="0"/>
              </a:rPr>
              <a:t>1</a:t>
            </a:r>
          </a:p>
        </p:txBody>
      </p:sp>
      <p:sp>
        <p:nvSpPr>
          <p:cNvPr id="190" name="Rectangle 189"/>
          <p:cNvSpPr/>
          <p:nvPr/>
        </p:nvSpPr>
        <p:spPr>
          <a:xfrm>
            <a:off x="5284" y="5115568"/>
            <a:ext cx="4572000" cy="923330"/>
          </a:xfrm>
          <a:prstGeom prst="rect">
            <a:avLst/>
          </a:prstGeom>
        </p:spPr>
        <p:txBody>
          <a:bodyPr>
            <a:spAutoFit/>
          </a:bodyPr>
          <a:lstStyle/>
          <a:p>
            <a:pPr algn="just"/>
            <a:r>
              <a:rPr lang="en-US" b="1" dirty="0" smtClean="0">
                <a:latin typeface="Times New Roman" panose="02020603050405020304" pitchFamily="18" charset="0"/>
                <a:ea typeface="MS Mincho" panose="02020609040205080304" pitchFamily="49" charset="-128"/>
              </a:rPr>
              <a:t>Figure</a:t>
            </a:r>
            <a:r>
              <a:rPr lang="en-US" dirty="0" smtClean="0">
                <a:latin typeface="Times New Roman" panose="02020603050405020304" pitchFamily="18" charset="0"/>
                <a:ea typeface="MS Mincho" panose="02020609040205080304" pitchFamily="49" charset="-128"/>
              </a:rPr>
              <a:t>: Schematic </a:t>
            </a:r>
            <a:r>
              <a:rPr lang="en-US" dirty="0">
                <a:latin typeface="Times New Roman" panose="02020603050405020304" pitchFamily="18" charset="0"/>
                <a:ea typeface="MS Mincho" panose="02020609040205080304" pitchFamily="49" charset="-128"/>
              </a:rPr>
              <a:t>representation of five different isomers of the considered neutral </a:t>
            </a:r>
            <a:r>
              <a:rPr lang="en-US" dirty="0" err="1" smtClean="0">
                <a:latin typeface="Times New Roman" panose="02020603050405020304" pitchFamily="18" charset="0"/>
                <a:ea typeface="MS Mincho" panose="02020609040205080304" pitchFamily="49" charset="-128"/>
              </a:rPr>
              <a:t>Zr</a:t>
            </a:r>
            <a:r>
              <a:rPr lang="en-US" dirty="0" smtClean="0">
                <a:latin typeface="Times New Roman" panose="02020603050405020304" pitchFamily="18" charset="0"/>
                <a:ea typeface="MS Mincho" panose="02020609040205080304" pitchFamily="49" charset="-128"/>
              </a:rPr>
              <a:t>-catalyst, where X = Me. </a:t>
            </a:r>
            <a:endParaRPr lang="en-US" dirty="0"/>
          </a:p>
        </p:txBody>
      </p:sp>
      <p:sp>
        <p:nvSpPr>
          <p:cNvPr id="191" name="Rectangle 190"/>
          <p:cNvSpPr/>
          <p:nvPr/>
        </p:nvSpPr>
        <p:spPr>
          <a:xfrm>
            <a:off x="4564551" y="3363183"/>
            <a:ext cx="4590081" cy="3416320"/>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Most often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-FI-catalysts are exhibited in the form of </a:t>
            </a:r>
            <a:r>
              <a:rPr lang="en-US" sz="2400" b="1"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isomer,</a:t>
            </a:r>
            <a:r>
              <a:rPr lang="en-US" sz="2400" baseline="30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whereas, when sterically demanding group is attached to </a:t>
            </a:r>
            <a:r>
              <a:rPr lang="en-US" sz="2400" dirty="0" smtClean="0">
                <a:latin typeface="Times New Roman" panose="02020603050405020304" pitchFamily="18" charset="0"/>
                <a:cs typeface="Times New Roman" panose="02020603050405020304" pitchFamily="18" charset="0"/>
              </a:rPr>
              <a:t>R</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isomer appears as the most stable </a:t>
            </a:r>
            <a:r>
              <a:rPr lang="en-US" sz="2400" dirty="0" smtClean="0">
                <a:latin typeface="Times New Roman" panose="02020603050405020304" pitchFamily="18" charset="0"/>
                <a:cs typeface="Times New Roman" panose="02020603050405020304" pitchFamily="18" charset="0"/>
              </a:rPr>
              <a:t>isomer.</a:t>
            </a:r>
            <a:r>
              <a:rPr lang="en-US" sz="2400" baseline="300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Even </a:t>
            </a:r>
            <a:r>
              <a:rPr lang="en-US" sz="2400" dirty="0">
                <a:latin typeface="Times New Roman" panose="02020603050405020304" pitchFamily="18" charset="0"/>
                <a:cs typeface="Times New Roman" panose="02020603050405020304" pitchFamily="18" charset="0"/>
              </a:rPr>
              <a:t>more,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-catalysts can also be present as a mixture of </a:t>
            </a:r>
            <a:r>
              <a:rPr lang="en-US" sz="2400" b="1"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b="1"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isomers in the </a:t>
            </a:r>
            <a:r>
              <a:rPr lang="en-US" sz="2400" dirty="0" smtClean="0">
                <a:latin typeface="Times New Roman" panose="02020603050405020304" pitchFamily="18" charset="0"/>
                <a:cs typeface="Times New Roman" panose="02020603050405020304" pitchFamily="18" charset="0"/>
              </a:rPr>
              <a:t>solution.</a:t>
            </a:r>
            <a:r>
              <a:rPr lang="en-US" sz="2400" baseline="30000" dirty="0" smtClean="0">
                <a:latin typeface="Times New Roman" panose="02020603050405020304" pitchFamily="18" charset="0"/>
                <a:cs typeface="Times New Roman" panose="02020603050405020304" pitchFamily="18" charset="0"/>
              </a:rPr>
              <a:t>3</a:t>
            </a:r>
            <a:endParaRPr lang="en-US" sz="2400" dirty="0" smtClean="0">
              <a:latin typeface="Times New Roman" panose="02020603050405020304" pitchFamily="18" charset="0"/>
              <a:cs typeface="Times New Roman" panose="02020603050405020304" pitchFamily="18" charset="0"/>
            </a:endParaRPr>
          </a:p>
        </p:txBody>
      </p:sp>
      <p:pic>
        <p:nvPicPr>
          <p:cNvPr id="193" name="Picture 192"/>
          <p:cNvPicPr>
            <a:picLocks noChangeAspect="1"/>
          </p:cNvPicPr>
          <p:nvPr/>
        </p:nvPicPr>
        <p:blipFill>
          <a:blip r:embed="rId4"/>
          <a:stretch>
            <a:fillRect/>
          </a:stretch>
        </p:blipFill>
        <p:spPr>
          <a:xfrm>
            <a:off x="157442" y="2048959"/>
            <a:ext cx="4424117" cy="2977205"/>
          </a:xfrm>
          <a:prstGeom prst="rect">
            <a:avLst/>
          </a:prstGeom>
        </p:spPr>
      </p:pic>
      <p:sp>
        <p:nvSpPr>
          <p:cNvPr id="194" name="Rectangle 193"/>
          <p:cNvSpPr/>
          <p:nvPr/>
        </p:nvSpPr>
        <p:spPr>
          <a:xfrm>
            <a:off x="21266" y="3197958"/>
            <a:ext cx="1433406" cy="276999"/>
          </a:xfrm>
          <a:prstGeom prst="rect">
            <a:avLst/>
          </a:prstGeom>
        </p:spPr>
        <p:txBody>
          <a:bodyPr wrap="none">
            <a:spAutoFit/>
          </a:bodyPr>
          <a:lstStyle/>
          <a:p>
            <a:r>
              <a:rPr lang="en-US" sz="1200" b="1" i="1" dirty="0">
                <a:latin typeface="Times New Roman" panose="02020603050405020304" pitchFamily="18" charset="0"/>
                <a:cs typeface="Times New Roman" panose="02020603050405020304" pitchFamily="18" charset="0"/>
              </a:rPr>
              <a:t>cis</a:t>
            </a:r>
            <a:r>
              <a:rPr lang="en-US" sz="1200" b="1" dirty="0">
                <a:latin typeface="Times New Roman" panose="02020603050405020304" pitchFamily="18" charset="0"/>
                <a:cs typeface="Times New Roman" panose="02020603050405020304" pitchFamily="18" charset="0"/>
              </a:rPr>
              <a:t>-N/</a:t>
            </a:r>
            <a:r>
              <a:rPr lang="en-US" sz="1200" b="1" i="1" dirty="0">
                <a:latin typeface="Times New Roman" panose="02020603050405020304" pitchFamily="18" charset="0"/>
                <a:cs typeface="Times New Roman" panose="02020603050405020304" pitchFamily="18" charset="0"/>
              </a:rPr>
              <a:t>trans</a:t>
            </a:r>
            <a:r>
              <a:rPr lang="en-US" sz="1200" b="1" dirty="0">
                <a:latin typeface="Times New Roman" panose="02020603050405020304" pitchFamily="18" charset="0"/>
                <a:cs typeface="Times New Roman" panose="02020603050405020304" pitchFamily="18" charset="0"/>
              </a:rPr>
              <a:t>-O/</a:t>
            </a:r>
            <a:r>
              <a:rPr lang="en-US" sz="1200" b="1" i="1" dirty="0">
                <a:latin typeface="Times New Roman" panose="02020603050405020304" pitchFamily="18" charset="0"/>
                <a:cs typeface="Times New Roman" panose="02020603050405020304" pitchFamily="18" charset="0"/>
              </a:rPr>
              <a:t>cis</a:t>
            </a:r>
            <a:r>
              <a:rPr lang="en-US" sz="1200" b="1" dirty="0">
                <a:latin typeface="Times New Roman" panose="02020603050405020304" pitchFamily="18" charset="0"/>
                <a:cs typeface="Times New Roman" panose="02020603050405020304" pitchFamily="18" charset="0"/>
              </a:rPr>
              <a:t>-X</a:t>
            </a:r>
            <a:endParaRPr lang="en-US" sz="1200" b="1" dirty="0"/>
          </a:p>
        </p:txBody>
      </p:sp>
      <p:sp>
        <p:nvSpPr>
          <p:cNvPr id="195" name="Rectangle 194"/>
          <p:cNvSpPr/>
          <p:nvPr/>
        </p:nvSpPr>
        <p:spPr>
          <a:xfrm>
            <a:off x="1787329" y="3197958"/>
            <a:ext cx="1271502" cy="276999"/>
          </a:xfrm>
          <a:prstGeom prst="rect">
            <a:avLst/>
          </a:prstGeom>
        </p:spPr>
        <p:txBody>
          <a:bodyPr wrap="none">
            <a:spAutoFit/>
          </a:bodyPr>
          <a:lstStyle/>
          <a:p>
            <a:r>
              <a:rPr lang="en-US" sz="1200" b="1" i="1" dirty="0">
                <a:latin typeface="Times New Roman" panose="02020603050405020304" pitchFamily="18" charset="0"/>
                <a:cs typeface="Times New Roman" panose="02020603050405020304" pitchFamily="18" charset="0"/>
              </a:rPr>
              <a:t>cis</a:t>
            </a:r>
            <a:r>
              <a:rPr lang="en-US" sz="1200" b="1" dirty="0">
                <a:latin typeface="Times New Roman" panose="02020603050405020304" pitchFamily="18" charset="0"/>
                <a:cs typeface="Times New Roman" panose="02020603050405020304" pitchFamily="18" charset="0"/>
              </a:rPr>
              <a:t>-N/</a:t>
            </a:r>
            <a:r>
              <a:rPr lang="en-US" sz="1200" b="1" i="1" dirty="0">
                <a:latin typeface="Times New Roman" panose="02020603050405020304" pitchFamily="18" charset="0"/>
                <a:cs typeface="Times New Roman" panose="02020603050405020304" pitchFamily="18" charset="0"/>
              </a:rPr>
              <a:t>cis</a:t>
            </a:r>
            <a:r>
              <a:rPr lang="en-US" sz="1200" b="1" dirty="0">
                <a:latin typeface="Times New Roman" panose="02020603050405020304" pitchFamily="18" charset="0"/>
                <a:cs typeface="Times New Roman" panose="02020603050405020304" pitchFamily="18" charset="0"/>
              </a:rPr>
              <a:t>-O/</a:t>
            </a:r>
            <a:r>
              <a:rPr lang="en-US" sz="1200" b="1" i="1" dirty="0">
                <a:latin typeface="Times New Roman" panose="02020603050405020304" pitchFamily="18" charset="0"/>
                <a:cs typeface="Times New Roman" panose="02020603050405020304" pitchFamily="18" charset="0"/>
              </a:rPr>
              <a:t>cis</a:t>
            </a:r>
            <a:r>
              <a:rPr lang="en-US" sz="1200" b="1" dirty="0">
                <a:latin typeface="Times New Roman" panose="02020603050405020304" pitchFamily="18" charset="0"/>
                <a:cs typeface="Times New Roman" panose="02020603050405020304" pitchFamily="18" charset="0"/>
              </a:rPr>
              <a:t>-X</a:t>
            </a:r>
            <a:endParaRPr lang="en-US" sz="1200" b="1" dirty="0"/>
          </a:p>
        </p:txBody>
      </p:sp>
      <p:sp>
        <p:nvSpPr>
          <p:cNvPr id="196" name="Rectangle 195"/>
          <p:cNvSpPr/>
          <p:nvPr/>
        </p:nvSpPr>
        <p:spPr>
          <a:xfrm>
            <a:off x="3349844" y="3197958"/>
            <a:ext cx="1433406" cy="276999"/>
          </a:xfrm>
          <a:prstGeom prst="rect">
            <a:avLst/>
          </a:prstGeom>
        </p:spPr>
        <p:txBody>
          <a:bodyPr wrap="none">
            <a:spAutoFit/>
          </a:bodyPr>
          <a:lstStyle/>
          <a:p>
            <a:r>
              <a:rPr lang="en-US" sz="1200" b="1" i="1" dirty="0">
                <a:latin typeface="Times New Roman" panose="02020603050405020304" pitchFamily="18" charset="0"/>
                <a:cs typeface="Times New Roman" panose="02020603050405020304" pitchFamily="18" charset="0"/>
              </a:rPr>
              <a:t>trans</a:t>
            </a:r>
            <a:r>
              <a:rPr lang="en-US" sz="1200" b="1" dirty="0">
                <a:latin typeface="Times New Roman" panose="02020603050405020304" pitchFamily="18" charset="0"/>
                <a:cs typeface="Times New Roman" panose="02020603050405020304" pitchFamily="18" charset="0"/>
              </a:rPr>
              <a:t>-N/</a:t>
            </a:r>
            <a:r>
              <a:rPr lang="en-US" sz="1200" b="1" i="1" dirty="0">
                <a:latin typeface="Times New Roman" panose="02020603050405020304" pitchFamily="18" charset="0"/>
                <a:cs typeface="Times New Roman" panose="02020603050405020304" pitchFamily="18" charset="0"/>
              </a:rPr>
              <a:t>cis</a:t>
            </a:r>
            <a:r>
              <a:rPr lang="en-US" sz="1200" b="1" dirty="0">
                <a:latin typeface="Times New Roman" panose="02020603050405020304" pitchFamily="18" charset="0"/>
                <a:cs typeface="Times New Roman" panose="02020603050405020304" pitchFamily="18" charset="0"/>
              </a:rPr>
              <a:t>-O/</a:t>
            </a:r>
            <a:r>
              <a:rPr lang="en-US" sz="1200" b="1" i="1" dirty="0">
                <a:latin typeface="Times New Roman" panose="02020603050405020304" pitchFamily="18" charset="0"/>
                <a:cs typeface="Times New Roman" panose="02020603050405020304" pitchFamily="18" charset="0"/>
              </a:rPr>
              <a:t>cis</a:t>
            </a:r>
            <a:r>
              <a:rPr lang="en-US" sz="1200" b="1" dirty="0">
                <a:latin typeface="Times New Roman" panose="02020603050405020304" pitchFamily="18" charset="0"/>
                <a:cs typeface="Times New Roman" panose="02020603050405020304" pitchFamily="18" charset="0"/>
              </a:rPr>
              <a:t>-X</a:t>
            </a:r>
            <a:endParaRPr lang="en-US" sz="1200" b="1" dirty="0"/>
          </a:p>
        </p:txBody>
      </p:sp>
      <p:sp>
        <p:nvSpPr>
          <p:cNvPr id="197" name="Rectangle 196"/>
          <p:cNvSpPr/>
          <p:nvPr/>
        </p:nvSpPr>
        <p:spPr>
          <a:xfrm>
            <a:off x="794460" y="4916864"/>
            <a:ext cx="1433406" cy="276999"/>
          </a:xfrm>
          <a:prstGeom prst="rect">
            <a:avLst/>
          </a:prstGeom>
        </p:spPr>
        <p:txBody>
          <a:bodyPr wrap="none">
            <a:spAutoFit/>
          </a:bodyPr>
          <a:lstStyle/>
          <a:p>
            <a:r>
              <a:rPr lang="en-US" sz="1200" b="1" i="1" dirty="0">
                <a:latin typeface="Times New Roman" panose="02020603050405020304" pitchFamily="18" charset="0"/>
                <a:cs typeface="Times New Roman" panose="02020603050405020304" pitchFamily="18" charset="0"/>
              </a:rPr>
              <a:t>cis</a:t>
            </a:r>
            <a:r>
              <a:rPr lang="en-US" sz="1200" b="1" dirty="0">
                <a:latin typeface="Times New Roman" panose="02020603050405020304" pitchFamily="18" charset="0"/>
                <a:cs typeface="Times New Roman" panose="02020603050405020304" pitchFamily="18" charset="0"/>
              </a:rPr>
              <a:t>-N/</a:t>
            </a:r>
            <a:r>
              <a:rPr lang="en-US" sz="1200" b="1" i="1" dirty="0">
                <a:latin typeface="Times New Roman" panose="02020603050405020304" pitchFamily="18" charset="0"/>
                <a:cs typeface="Times New Roman" panose="02020603050405020304" pitchFamily="18" charset="0"/>
              </a:rPr>
              <a:t>cis</a:t>
            </a:r>
            <a:r>
              <a:rPr lang="en-US" sz="1200" b="1" dirty="0">
                <a:latin typeface="Times New Roman" panose="02020603050405020304" pitchFamily="18" charset="0"/>
                <a:cs typeface="Times New Roman" panose="02020603050405020304" pitchFamily="18" charset="0"/>
              </a:rPr>
              <a:t>-O/</a:t>
            </a:r>
            <a:r>
              <a:rPr lang="en-US" sz="1200" b="1" i="1" dirty="0">
                <a:latin typeface="Times New Roman" panose="02020603050405020304" pitchFamily="18" charset="0"/>
                <a:cs typeface="Times New Roman" panose="02020603050405020304" pitchFamily="18" charset="0"/>
              </a:rPr>
              <a:t>trans</a:t>
            </a:r>
            <a:r>
              <a:rPr lang="en-US" sz="1200" b="1" dirty="0">
                <a:latin typeface="Times New Roman" panose="02020603050405020304" pitchFamily="18" charset="0"/>
                <a:cs typeface="Times New Roman" panose="02020603050405020304" pitchFamily="18" charset="0"/>
              </a:rPr>
              <a:t>-X</a:t>
            </a:r>
            <a:endParaRPr lang="en-US" sz="1200" b="1" dirty="0"/>
          </a:p>
        </p:txBody>
      </p:sp>
      <p:sp>
        <p:nvSpPr>
          <p:cNvPr id="198" name="Rectangle 197"/>
          <p:cNvSpPr/>
          <p:nvPr/>
        </p:nvSpPr>
        <p:spPr>
          <a:xfrm>
            <a:off x="2327372" y="4916863"/>
            <a:ext cx="1737976" cy="276999"/>
          </a:xfrm>
          <a:prstGeom prst="rect">
            <a:avLst/>
          </a:prstGeom>
        </p:spPr>
        <p:txBody>
          <a:bodyPr wrap="none">
            <a:spAutoFit/>
          </a:bodyPr>
          <a:lstStyle/>
          <a:p>
            <a:r>
              <a:rPr lang="en-US" sz="1200" b="1" i="1" dirty="0">
                <a:latin typeface="Times New Roman" panose="02020603050405020304" pitchFamily="18" charset="0"/>
                <a:cs typeface="Times New Roman" panose="02020603050405020304" pitchFamily="18" charset="0"/>
              </a:rPr>
              <a:t>trans</a:t>
            </a:r>
            <a:r>
              <a:rPr lang="en-US" sz="1200" b="1" dirty="0">
                <a:latin typeface="Times New Roman" panose="02020603050405020304" pitchFamily="18" charset="0"/>
                <a:cs typeface="Times New Roman" panose="02020603050405020304" pitchFamily="18" charset="0"/>
              </a:rPr>
              <a:t>-N/</a:t>
            </a:r>
            <a:r>
              <a:rPr lang="en-US" sz="1200" b="1" i="1" dirty="0">
                <a:latin typeface="Times New Roman" panose="02020603050405020304" pitchFamily="18" charset="0"/>
                <a:cs typeface="Times New Roman" panose="02020603050405020304" pitchFamily="18" charset="0"/>
              </a:rPr>
              <a:t>trans</a:t>
            </a:r>
            <a:r>
              <a:rPr lang="en-US" sz="1200" b="1" dirty="0">
                <a:latin typeface="Times New Roman" panose="02020603050405020304" pitchFamily="18" charset="0"/>
                <a:cs typeface="Times New Roman" panose="02020603050405020304" pitchFamily="18" charset="0"/>
              </a:rPr>
              <a:t>-O/</a:t>
            </a:r>
            <a:r>
              <a:rPr lang="en-US" sz="1200" b="1" i="1" dirty="0">
                <a:latin typeface="Times New Roman" panose="02020603050405020304" pitchFamily="18" charset="0"/>
                <a:cs typeface="Times New Roman" panose="02020603050405020304" pitchFamily="18" charset="0"/>
              </a:rPr>
              <a:t>trans</a:t>
            </a:r>
            <a:r>
              <a:rPr lang="en-US" sz="1200" b="1" dirty="0">
                <a:latin typeface="Times New Roman" panose="02020603050405020304" pitchFamily="18" charset="0"/>
                <a:cs typeface="Times New Roman" panose="02020603050405020304" pitchFamily="18" charset="0"/>
              </a:rPr>
              <a:t>-X</a:t>
            </a:r>
            <a:endParaRPr lang="en-US" sz="1200" b="1" dirty="0"/>
          </a:p>
        </p:txBody>
      </p:sp>
      <p:graphicFrame>
        <p:nvGraphicFramePr>
          <p:cNvPr id="201" name="Object 200"/>
          <p:cNvGraphicFramePr>
            <a:graphicFrameLocks noChangeAspect="1"/>
          </p:cNvGraphicFramePr>
          <p:nvPr>
            <p:extLst>
              <p:ext uri="{D42A27DB-BD31-4B8C-83A1-F6EECF244321}">
                <p14:modId xmlns:p14="http://schemas.microsoft.com/office/powerpoint/2010/main" val="1344374910"/>
              </p:ext>
            </p:extLst>
          </p:nvPr>
        </p:nvGraphicFramePr>
        <p:xfrm>
          <a:off x="5546725" y="1759281"/>
          <a:ext cx="2719388" cy="1238250"/>
        </p:xfrm>
        <a:graphic>
          <a:graphicData uri="http://schemas.openxmlformats.org/presentationml/2006/ole">
            <mc:AlternateContent xmlns:mc="http://schemas.openxmlformats.org/markup-compatibility/2006">
              <mc:Choice xmlns:v="urn:schemas-microsoft-com:vml" Requires="v">
                <p:oleObj spid="_x0000_s8243" name="CS ChemDraw Drawing" r:id="rId5" imgW="2457940" imgH="1109160" progId="ChemDraw.Document.6.0">
                  <p:embed/>
                </p:oleObj>
              </mc:Choice>
              <mc:Fallback>
                <p:oleObj name="CS ChemDraw Drawing" r:id="rId5" imgW="2457940" imgH="1109160" progId="ChemDraw.Document.6.0">
                  <p:embed/>
                  <p:pic>
                    <p:nvPicPr>
                      <p:cNvPr id="0" name=""/>
                      <p:cNvPicPr>
                        <a:picLocks noChangeAspect="1" noChangeArrowheads="1"/>
                      </p:cNvPicPr>
                      <p:nvPr/>
                    </p:nvPicPr>
                    <p:blipFill>
                      <a:blip r:embed="rId6"/>
                      <a:srcRect/>
                      <a:stretch>
                        <a:fillRect/>
                      </a:stretch>
                    </p:blipFill>
                    <p:spPr bwMode="auto">
                      <a:xfrm>
                        <a:off x="5546725" y="1759281"/>
                        <a:ext cx="2719388" cy="1238250"/>
                      </a:xfrm>
                      <a:prstGeom prst="rect">
                        <a:avLst/>
                      </a:prstGeom>
                      <a:noFill/>
                    </p:spPr>
                  </p:pic>
                </p:oleObj>
              </mc:Fallback>
            </mc:AlternateContent>
          </a:graphicData>
        </a:graphic>
      </p:graphicFrame>
      <p:sp>
        <p:nvSpPr>
          <p:cNvPr id="202" name="Rectangle 201"/>
          <p:cNvSpPr/>
          <p:nvPr/>
        </p:nvSpPr>
        <p:spPr>
          <a:xfrm>
            <a:off x="5816120" y="2926389"/>
            <a:ext cx="1930528" cy="369332"/>
          </a:xfrm>
          <a:prstGeom prst="rect">
            <a:avLst/>
          </a:prstGeom>
        </p:spPr>
        <p:txBody>
          <a:bodyPr wrap="none">
            <a:spAutoFit/>
          </a:bodyPr>
          <a:lstStyle/>
          <a:p>
            <a:r>
              <a:rPr lang="en-US" dirty="0" smtClean="0">
                <a:latin typeface="Times New Roman" panose="02020603050405020304" pitchFamily="18" charset="0"/>
                <a:ea typeface="MS Mincho" panose="02020609040205080304" pitchFamily="49" charset="-128"/>
              </a:rPr>
              <a:t>Neutral </a:t>
            </a:r>
            <a:r>
              <a:rPr lang="en-US" dirty="0" err="1" smtClean="0">
                <a:latin typeface="Times New Roman" panose="02020603050405020304" pitchFamily="18" charset="0"/>
                <a:ea typeface="MS Mincho" panose="02020609040205080304" pitchFamily="49" charset="-128"/>
              </a:rPr>
              <a:t>Zr</a:t>
            </a:r>
            <a:r>
              <a:rPr lang="en-US" dirty="0" smtClean="0">
                <a:latin typeface="Times New Roman" panose="02020603050405020304" pitchFamily="18" charset="0"/>
                <a:ea typeface="MS Mincho" panose="02020609040205080304" pitchFamily="49" charset="-128"/>
              </a:rPr>
              <a:t>-catalyst</a:t>
            </a:r>
            <a:endParaRPr lang="en-US" dirty="0"/>
          </a:p>
        </p:txBody>
      </p:sp>
      <p:sp>
        <p:nvSpPr>
          <p:cNvPr id="203" name="スライド番号プレースホルダー 2"/>
          <p:cNvSpPr>
            <a:spLocks noGrp="1"/>
          </p:cNvSpPr>
          <p:nvPr>
            <p:ph type="sldNum" sz="quarter" idx="12"/>
          </p:nvPr>
        </p:nvSpPr>
        <p:spPr>
          <a:xfrm>
            <a:off x="7092000" y="6516003"/>
            <a:ext cx="2057400" cy="365125"/>
          </a:xfrm>
        </p:spPr>
        <p:txBody>
          <a:bodyPr/>
          <a:lstStyle/>
          <a:p>
            <a:r>
              <a:rPr lang="en-GB" dirty="0" smtClean="0"/>
              <a:t>3</a:t>
            </a:r>
            <a:endParaRPr lang="en-GB" dirty="0"/>
          </a:p>
        </p:txBody>
      </p:sp>
      <p:sp>
        <p:nvSpPr>
          <p:cNvPr id="204" name="Rectangle 203"/>
          <p:cNvSpPr/>
          <p:nvPr/>
        </p:nvSpPr>
        <p:spPr>
          <a:xfrm>
            <a:off x="0" y="6185445"/>
            <a:ext cx="3471333" cy="738664"/>
          </a:xfrm>
          <a:prstGeom prst="rect">
            <a:avLst/>
          </a:prstGeom>
        </p:spPr>
        <p:txBody>
          <a:bodyPr wrap="square">
            <a:spAutoFit/>
          </a:bodyPr>
          <a:lstStyle/>
          <a:p>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1. </a:t>
            </a:r>
            <a:r>
              <a:rPr lang="en-US" sz="1400" i="1" dirty="0" smtClean="0">
                <a:effectLst/>
                <a:latin typeface="Times New Roman" panose="02020603050405020304" pitchFamily="18" charset="0"/>
                <a:ea typeface="MS Mincho" panose="02020609040205080304" pitchFamily="49" charset="-128"/>
                <a:cs typeface="Times New Roman" panose="02020603050405020304" pitchFamily="18" charset="0"/>
              </a:rPr>
              <a:t>Chem. Rev.</a:t>
            </a:r>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b="1" dirty="0" smtClean="0">
                <a:effectLst/>
                <a:latin typeface="Times New Roman" panose="02020603050405020304" pitchFamily="18" charset="0"/>
                <a:ea typeface="MS Mincho" panose="02020609040205080304" pitchFamily="49" charset="-128"/>
                <a:cs typeface="Times New Roman" panose="02020603050405020304" pitchFamily="18" charset="0"/>
              </a:rPr>
              <a:t>2011</a:t>
            </a:r>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i="1" dirty="0" smtClean="0">
                <a:effectLst/>
                <a:latin typeface="Times New Roman" panose="02020603050405020304" pitchFamily="18" charset="0"/>
                <a:ea typeface="MS Mincho" panose="02020609040205080304" pitchFamily="49" charset="-128"/>
                <a:cs typeface="Times New Roman" panose="02020603050405020304" pitchFamily="18" charset="0"/>
              </a:rPr>
              <a:t>111</a:t>
            </a:r>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 2363-2449. </a:t>
            </a:r>
          </a:p>
          <a:p>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2. </a:t>
            </a:r>
            <a:r>
              <a:rPr lang="en-US" sz="1400" i="1" dirty="0">
                <a:latin typeface="Times New Roman" panose="02020603050405020304" pitchFamily="18" charset="0"/>
                <a:cs typeface="Times New Roman" panose="02020603050405020304" pitchFamily="18" charset="0"/>
              </a:rPr>
              <a:t>J. Am. Chem. Soc.</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2001</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123</a:t>
            </a:r>
            <a:r>
              <a:rPr lang="en-US" sz="1400" dirty="0">
                <a:latin typeface="Times New Roman" panose="02020603050405020304" pitchFamily="18" charset="0"/>
                <a:cs typeface="Times New Roman" panose="02020603050405020304" pitchFamily="18" charset="0"/>
              </a:rPr>
              <a:t>, 6847-6856</a:t>
            </a:r>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a:t>
            </a:r>
          </a:p>
          <a:p>
            <a:r>
              <a:rPr lang="en-US" sz="1400" dirty="0" smtClean="0">
                <a:latin typeface="Times New Roman" panose="02020603050405020304" pitchFamily="18" charset="0"/>
                <a:ea typeface="MS Mincho" panose="02020609040205080304" pitchFamily="49" charset="-128"/>
                <a:cs typeface="Times New Roman" panose="02020603050405020304" pitchFamily="18" charset="0"/>
              </a:rPr>
              <a:t>3. </a:t>
            </a:r>
            <a:r>
              <a:rPr lang="en-US" sz="1400" i="1" dirty="0">
                <a:latin typeface="Times New Roman" panose="02020603050405020304" pitchFamily="18" charset="0"/>
                <a:cs typeface="Times New Roman" panose="02020603050405020304" pitchFamily="18" charset="0"/>
              </a:rPr>
              <a:t>Macromolecules</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2003</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36</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523-525.</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05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2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69185" y="6492877"/>
            <a:ext cx="2057400" cy="365125"/>
          </a:xfrm>
        </p:spPr>
        <p:txBody>
          <a:bodyPr/>
          <a:lstStyle/>
          <a:p>
            <a:fld id="{C6243B4B-AD6F-4F69-B51A-E246841F11FD}" type="slidenum">
              <a:rPr lang="en-GB" smtClean="0"/>
              <a:t>30</a:t>
            </a:fld>
            <a:endParaRPr lang="en-GB"/>
          </a:p>
        </p:txBody>
      </p:sp>
      <p:sp>
        <p:nvSpPr>
          <p:cNvPr id="6" name="Rectangle 5"/>
          <p:cNvSpPr/>
          <p:nvPr/>
        </p:nvSpPr>
        <p:spPr>
          <a:xfrm>
            <a:off x="7175863" y="6084058"/>
            <a:ext cx="1533928" cy="369332"/>
          </a:xfrm>
          <a:prstGeom prst="rect">
            <a:avLst/>
          </a:prstGeom>
        </p:spPr>
        <p:txBody>
          <a:bodyPr wrap="square">
            <a:spAutoFit/>
          </a:bodyPr>
          <a:lstStyle/>
          <a:p>
            <a:pPr algn="ctr"/>
            <a:r>
              <a:rPr lang="en-US" dirty="0">
                <a:solidFill>
                  <a:schemeClr val="accent5">
                    <a:lumMod val="75000"/>
                  </a:schemeClr>
                </a:solidFill>
                <a:latin typeface="Times New Roman" panose="02020603050405020304" pitchFamily="18" charset="0"/>
                <a:cs typeface="Times New Roman" panose="02020603050405020304" pitchFamily="18" charset="0"/>
              </a:rPr>
              <a:t>Cat 1 </a:t>
            </a:r>
            <a:r>
              <a:rPr lang="en-US" dirty="0">
                <a:latin typeface="Times New Roman" panose="02020603050405020304" pitchFamily="18" charset="0"/>
                <a:cs typeface="Times New Roman" panose="02020603050405020304" pitchFamily="18" charset="0"/>
              </a:rPr>
              <a:t>:FI Cat</a:t>
            </a:r>
          </a:p>
        </p:txBody>
      </p:sp>
      <p:sp>
        <p:nvSpPr>
          <p:cNvPr id="7" name="Rectangle 11"/>
          <p:cNvSpPr>
            <a:spLocks noChangeArrowheads="1"/>
          </p:cNvSpPr>
          <p:nvPr/>
        </p:nvSpPr>
        <p:spPr bwMode="auto">
          <a:xfrm>
            <a:off x="2" y="-101604"/>
            <a:ext cx="6457951" cy="685800"/>
          </a:xfrm>
          <a:prstGeom prst="rect">
            <a:avLst/>
          </a:prstGeom>
          <a:noFill/>
          <a:ln w="9525">
            <a:noFill/>
            <a:miter lim="800000"/>
            <a:headEnd/>
            <a:tailEnd/>
          </a:ln>
        </p:spPr>
        <p:txBody>
          <a:bodyPr anchor="ctr"/>
          <a:lstStyle/>
          <a:p>
            <a:pPr>
              <a:defRPr/>
            </a:pPr>
            <a:r>
              <a:rPr lang="en-US" altLang="en-US" sz="3600" b="1" dirty="0">
                <a:solidFill>
                  <a:srgbClr val="7030A0"/>
                </a:solidFill>
                <a:effectLst>
                  <a:outerShdw blurRad="38100" dist="38100" dir="2700000" algn="tl">
                    <a:srgbClr val="000000">
                      <a:alpha val="43137"/>
                    </a:srgbClr>
                  </a:outerShdw>
                </a:effectLst>
                <a:latin typeface="Agency FB" pitchFamily="34" charset="0"/>
              </a:rPr>
              <a:t>FI Catalyst</a:t>
            </a:r>
            <a:r>
              <a:rPr lang="en-US" altLang="en-US" sz="3600" b="1" baseline="30000" dirty="0">
                <a:solidFill>
                  <a:srgbClr val="7030A0"/>
                </a:solidFill>
                <a:effectLst>
                  <a:outerShdw blurRad="38100" dist="38100" dir="2700000" algn="tl">
                    <a:srgbClr val="000000">
                      <a:alpha val="43137"/>
                    </a:srgbClr>
                  </a:outerShdw>
                </a:effectLst>
                <a:latin typeface="Agency FB" pitchFamily="34" charset="0"/>
              </a:rPr>
              <a:t>[1]</a:t>
            </a:r>
            <a:r>
              <a:rPr lang="en-US" altLang="en-US" sz="3600" b="1" dirty="0">
                <a:solidFill>
                  <a:srgbClr val="7030A0"/>
                </a:solidFill>
                <a:effectLst>
                  <a:outerShdw blurRad="38100" dist="38100" dir="2700000" algn="tl">
                    <a:srgbClr val="000000">
                      <a:alpha val="43137"/>
                    </a:srgbClr>
                  </a:outerShdw>
                </a:effectLst>
                <a:latin typeface="Agency FB" pitchFamily="34" charset="0"/>
              </a:rPr>
              <a:t> : Cation 1</a:t>
            </a:r>
            <a:endParaRPr lang="en-US" altLang="en-US" sz="3600" b="1" baseline="30000" dirty="0">
              <a:solidFill>
                <a:srgbClr val="7030A0"/>
              </a:solidFill>
              <a:effectLst>
                <a:outerShdw blurRad="38100" dist="38100" dir="2700000" algn="tl">
                  <a:srgbClr val="000000">
                    <a:alpha val="43137"/>
                  </a:srgbClr>
                </a:outerShdw>
              </a:effectLst>
              <a:latin typeface="Agency FB" pitchFamily="34" charset="0"/>
            </a:endParaRPr>
          </a:p>
        </p:txBody>
      </p:sp>
      <p:sp>
        <p:nvSpPr>
          <p:cNvPr id="8" name="Rectangle 7"/>
          <p:cNvSpPr/>
          <p:nvPr/>
        </p:nvSpPr>
        <p:spPr>
          <a:xfrm>
            <a:off x="0" y="515704"/>
            <a:ext cx="9144000" cy="707886"/>
          </a:xfrm>
          <a:prstGeom prst="rect">
            <a:avLst/>
          </a:prstGeom>
        </p:spPr>
        <p:txBody>
          <a:bodyPr wrap="square">
            <a:spAutoFit/>
          </a:bodyPr>
          <a:lstStyle/>
          <a:p>
            <a:r>
              <a:rPr lang="en-US" sz="2000" dirty="0">
                <a:solidFill>
                  <a:srgbClr val="000000"/>
                </a:solidFill>
                <a:latin typeface="Times New Roman" panose="02020603050405020304" pitchFamily="18" charset="0"/>
                <a:cs typeface="Times New Roman" panose="02020603050405020304" pitchFamily="18" charset="0"/>
              </a:rPr>
              <a:t>A neutral FI (</a:t>
            </a:r>
            <a:r>
              <a:rPr lang="en-US" sz="2000" i="1" dirty="0" err="1">
                <a:solidFill>
                  <a:srgbClr val="000000"/>
                </a:solidFill>
                <a:latin typeface="Times New Roman" panose="02020603050405020304" pitchFamily="18" charset="0"/>
                <a:cs typeface="Times New Roman" panose="02020603050405020304" pitchFamily="18" charset="0"/>
              </a:rPr>
              <a:t>Fenokishi-Imin</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Haiishi</a:t>
            </a:r>
            <a:r>
              <a:rPr lang="en-US" sz="2000" dirty="0">
                <a:solidFill>
                  <a:srgbClr val="000000"/>
                </a:solidFill>
                <a:latin typeface="Times New Roman" panose="02020603050405020304" pitchFamily="18" charset="0"/>
                <a:cs typeface="Times New Roman" panose="02020603050405020304" pitchFamily="18" charset="0"/>
              </a:rPr>
              <a:t>) catalyst is an octahedral complex bearing two bidentate </a:t>
            </a:r>
            <a:r>
              <a:rPr lang="en-US" sz="2000" dirty="0" err="1">
                <a:solidFill>
                  <a:srgbClr val="000000"/>
                </a:solidFill>
                <a:latin typeface="Times New Roman" panose="02020603050405020304" pitchFamily="18" charset="0"/>
                <a:cs typeface="Times New Roman" panose="02020603050405020304" pitchFamily="18" charset="0"/>
              </a:rPr>
              <a:t>phenoxy</a:t>
            </a:r>
            <a:r>
              <a:rPr lang="en-US" sz="2000" dirty="0">
                <a:solidFill>
                  <a:srgbClr val="000000"/>
                </a:solidFill>
                <a:latin typeface="Times New Roman" panose="02020603050405020304" pitchFamily="18" charset="0"/>
                <a:cs typeface="Times New Roman" panose="02020603050405020304" pitchFamily="18" charset="0"/>
              </a:rPr>
              <a:t>-imine ligands (L′; FI ligand) and two X ligands (Scheme 1</a:t>
            </a:r>
            <a:r>
              <a:rPr lang="en-US" sz="2000" baseline="30000" dirty="0">
                <a:solidFill>
                  <a:srgbClr val="000000"/>
                </a:solidFill>
                <a:latin typeface="Times New Roman" panose="02020603050405020304" pitchFamily="18" charset="0"/>
                <a:cs typeface="Times New Roman" panose="02020603050405020304" pitchFamily="18" charset="0"/>
              </a:rPr>
              <a:t>[1]</a:t>
            </a:r>
            <a:r>
              <a:rPr lang="en-US" sz="2000" dirty="0">
                <a:solidFill>
                  <a:srgbClr val="00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6196" y="6563627"/>
            <a:ext cx="4855029" cy="307777"/>
          </a:xfrm>
          <a:prstGeom prst="rect">
            <a:avLst/>
          </a:prstGeom>
        </p:spPr>
        <p:txBody>
          <a:bodyPr wrap="square">
            <a:spAutoFit/>
          </a:bodyPr>
          <a:lstStyle/>
          <a:p>
            <a:r>
              <a:rPr lang="en-GB" altLang="en-US" sz="1400" dirty="0">
                <a:latin typeface="Times New Roman" panose="02020603050405020304" pitchFamily="18" charset="0"/>
                <a:cs typeface="Times New Roman" panose="02020603050405020304" pitchFamily="18" charset="0"/>
              </a:rPr>
              <a:t>[1] </a:t>
            </a:r>
            <a:r>
              <a:rPr lang="en-GB" altLang="en-US" sz="1400" i="1" dirty="0">
                <a:latin typeface="Times New Roman" panose="02020603050405020304" pitchFamily="18" charset="0"/>
                <a:cs typeface="Times New Roman" panose="02020603050405020304" pitchFamily="18" charset="0"/>
              </a:rPr>
              <a:t>Acc. Chem. Res.</a:t>
            </a:r>
            <a:r>
              <a:rPr lang="en-GB" altLang="en-US" sz="1400" dirty="0">
                <a:latin typeface="Times New Roman" panose="02020603050405020304" pitchFamily="18" charset="0"/>
                <a:cs typeface="Times New Roman" panose="02020603050405020304" pitchFamily="18" charset="0"/>
              </a:rPr>
              <a:t> </a:t>
            </a:r>
            <a:r>
              <a:rPr lang="en-GB" altLang="en-US" sz="1400" b="1" dirty="0">
                <a:latin typeface="Times New Roman" panose="02020603050405020304" pitchFamily="18" charset="0"/>
                <a:cs typeface="Times New Roman" panose="02020603050405020304" pitchFamily="18" charset="0"/>
              </a:rPr>
              <a:t> 2009, </a:t>
            </a:r>
            <a:r>
              <a:rPr lang="en-GB" altLang="en-US" sz="1400" dirty="0">
                <a:latin typeface="Times New Roman" panose="02020603050405020304" pitchFamily="18" charset="0"/>
                <a:cs typeface="Times New Roman" panose="02020603050405020304" pitchFamily="18" charset="0"/>
              </a:rPr>
              <a:t>42, 1532.</a:t>
            </a:r>
            <a:endParaRPr lang="en-US" sz="1400" dirty="0">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2271819" y="2307932"/>
            <a:ext cx="4186132" cy="1650770"/>
            <a:chOff x="3982033" y="1551994"/>
            <a:chExt cx="4186131" cy="1650768"/>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6337" y="1551994"/>
              <a:ext cx="557652" cy="603806"/>
            </a:xfrm>
            <a:prstGeom prst="rect">
              <a:avLst/>
            </a:prstGeom>
          </p:spPr>
        </p:pic>
        <p:sp>
          <p:nvSpPr>
            <p:cNvPr id="16" name="Rectangle 15"/>
            <p:cNvSpPr/>
            <p:nvPr/>
          </p:nvSpPr>
          <p:spPr>
            <a:xfrm>
              <a:off x="4076400" y="2824817"/>
              <a:ext cx="992579"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Phenoxy</a:t>
              </a:r>
              <a:endParaRPr lang="en-US" dirty="0">
                <a:latin typeface="Times New Roman" panose="02020603050405020304" pitchFamily="18" charset="0"/>
                <a:cs typeface="Times New Roman" panose="02020603050405020304" pitchFamily="18" charset="0"/>
              </a:endParaRPr>
            </a:p>
          </p:txBody>
        </p:sp>
        <p:sp>
          <p:nvSpPr>
            <p:cNvPr id="17" name="Rectangle 16"/>
            <p:cNvSpPr/>
            <p:nvPr/>
          </p:nvSpPr>
          <p:spPr>
            <a:xfrm>
              <a:off x="5146665" y="2136087"/>
              <a:ext cx="72327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Imine</a:t>
              </a:r>
            </a:p>
          </p:txBody>
        </p:sp>
        <p:graphicFrame>
          <p:nvGraphicFramePr>
            <p:cNvPr id="18" name="Object 17"/>
            <p:cNvGraphicFramePr>
              <a:graphicFrameLocks noChangeAspect="1"/>
            </p:cNvGraphicFramePr>
            <p:nvPr>
              <p:extLst/>
            </p:nvPr>
          </p:nvGraphicFramePr>
          <p:xfrm>
            <a:off x="6774680" y="1745394"/>
            <a:ext cx="1046162" cy="1139825"/>
          </p:xfrm>
          <a:graphic>
            <a:graphicData uri="http://schemas.openxmlformats.org/presentationml/2006/ole">
              <mc:AlternateContent xmlns:mc="http://schemas.openxmlformats.org/markup-compatibility/2006">
                <mc:Choice xmlns:v="urn:schemas-microsoft-com:vml" Requires="v">
                  <p:oleObj spid="_x0000_s7280" name="CS ChemDraw Drawing" r:id="rId5" imgW="821204" imgH="895590" progId="ChemDraw.Document.6.0">
                    <p:embed/>
                  </p:oleObj>
                </mc:Choice>
                <mc:Fallback>
                  <p:oleObj name="CS ChemDraw Drawing" r:id="rId5" imgW="821204" imgH="895590" progId="ChemDraw.Document.6.0">
                    <p:embed/>
                    <p:pic>
                      <p:nvPicPr>
                        <p:cNvPr id="0" name=""/>
                        <p:cNvPicPr/>
                        <p:nvPr/>
                      </p:nvPicPr>
                      <p:blipFill>
                        <a:blip r:embed="rId6"/>
                        <a:stretch>
                          <a:fillRect/>
                        </a:stretch>
                      </p:blipFill>
                      <p:spPr>
                        <a:xfrm>
                          <a:off x="6774680" y="1745394"/>
                          <a:ext cx="1046162" cy="1139825"/>
                        </a:xfrm>
                        <a:prstGeom prst="rect">
                          <a:avLst/>
                        </a:prstGeom>
                      </p:spPr>
                    </p:pic>
                  </p:oleObj>
                </mc:Fallback>
              </mc:AlternateContent>
            </a:graphicData>
          </a:graphic>
        </p:graphicFrame>
        <p:grpSp>
          <p:nvGrpSpPr>
            <p:cNvPr id="20" name="Group 19"/>
            <p:cNvGrpSpPr/>
            <p:nvPr/>
          </p:nvGrpSpPr>
          <p:grpSpPr>
            <a:xfrm>
              <a:off x="3982033" y="1853897"/>
              <a:ext cx="1060231" cy="1030775"/>
              <a:chOff x="3982033" y="1853897"/>
              <a:chExt cx="1060231" cy="1030775"/>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2033" y="1853897"/>
                <a:ext cx="1030775" cy="1030775"/>
              </a:xfrm>
              <a:prstGeom prst="rect">
                <a:avLst/>
              </a:prstGeom>
            </p:spPr>
          </p:pic>
          <p:sp>
            <p:nvSpPr>
              <p:cNvPr id="19" name="Rectangle 18"/>
              <p:cNvSpPr/>
              <p:nvPr/>
            </p:nvSpPr>
            <p:spPr>
              <a:xfrm>
                <a:off x="4748644" y="1853897"/>
                <a:ext cx="293620" cy="301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Arc 20"/>
            <p:cNvSpPr/>
            <p:nvPr/>
          </p:nvSpPr>
          <p:spPr>
            <a:xfrm rot="15768252">
              <a:off x="4922607" y="2139659"/>
              <a:ext cx="448115" cy="608972"/>
            </a:xfrm>
            <a:prstGeom prst="arc">
              <a:avLst/>
            </a:prstGeom>
            <a:noFill/>
            <a:ln>
              <a:solidFill>
                <a:schemeClr val="tx1">
                  <a:lumMod val="85000"/>
                  <a:lumOff val="15000"/>
                </a:schemeClr>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6572855" y="2833430"/>
              <a:ext cx="1595309" cy="369332"/>
            </a:xfrm>
            <a:prstGeom prst="rect">
              <a:avLst/>
            </a:prstGeom>
          </p:spPr>
          <p:txBody>
            <a:bodyPr wrap="none">
              <a:spAutoFit/>
            </a:bodyPr>
            <a:lstStyle/>
            <a:p>
              <a:r>
                <a:rPr lang="en-US" dirty="0" err="1">
                  <a:solidFill>
                    <a:srgbClr val="000000"/>
                  </a:solidFill>
                  <a:latin typeface="Times New Roman" panose="02020603050405020304" pitchFamily="18" charset="0"/>
                  <a:cs typeface="Times New Roman" panose="02020603050405020304" pitchFamily="18" charset="0"/>
                </a:rPr>
                <a:t>Phenoxy</a:t>
              </a:r>
              <a:r>
                <a:rPr lang="en-US" dirty="0">
                  <a:solidFill>
                    <a:srgbClr val="000000"/>
                  </a:solidFill>
                  <a:latin typeface="Times New Roman" panose="02020603050405020304" pitchFamily="18" charset="0"/>
                  <a:cs typeface="Times New Roman" panose="02020603050405020304" pitchFamily="18" charset="0"/>
                </a:rPr>
                <a:t>-imine</a:t>
              </a:r>
              <a:endParaRPr lang="en-US" dirty="0"/>
            </a:p>
          </p:txBody>
        </p:sp>
        <p:sp>
          <p:nvSpPr>
            <p:cNvPr id="23" name="Right Arrow 22"/>
            <p:cNvSpPr/>
            <p:nvPr/>
          </p:nvSpPr>
          <p:spPr>
            <a:xfrm>
              <a:off x="6052148" y="2339956"/>
              <a:ext cx="361800" cy="16546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012763" y="3958701"/>
            <a:ext cx="2096767" cy="2169484"/>
            <a:chOff x="7012759" y="4010954"/>
            <a:chExt cx="2096767" cy="2169484"/>
          </a:xfrm>
        </p:grpSpPr>
        <p:graphicFrame>
          <p:nvGraphicFramePr>
            <p:cNvPr id="4" name="Object 3"/>
            <p:cNvGraphicFramePr>
              <a:graphicFrameLocks noChangeAspect="1"/>
            </p:cNvGraphicFramePr>
            <p:nvPr>
              <p:extLst/>
            </p:nvPr>
          </p:nvGraphicFramePr>
          <p:xfrm>
            <a:off x="7012759" y="4010954"/>
            <a:ext cx="2096767" cy="1758271"/>
          </p:xfrm>
          <a:graphic>
            <a:graphicData uri="http://schemas.openxmlformats.org/presentationml/2006/ole">
              <mc:AlternateContent xmlns:mc="http://schemas.openxmlformats.org/markup-compatibility/2006">
                <mc:Choice xmlns:v="urn:schemas-microsoft-com:vml" Requires="v">
                  <p:oleObj spid="_x0000_s7281" name="CS ChemDraw Drawing" r:id="rId8" imgW="2890693" imgH="2424330" progId="ChemDraw.Document.6.0">
                    <p:embed/>
                  </p:oleObj>
                </mc:Choice>
                <mc:Fallback>
                  <p:oleObj name="CS ChemDraw Drawing" r:id="rId8" imgW="2890693" imgH="2424330" progId="ChemDraw.Document.6.0">
                    <p:embed/>
                    <p:pic>
                      <p:nvPicPr>
                        <p:cNvPr id="0" name=""/>
                        <p:cNvPicPr/>
                        <p:nvPr/>
                      </p:nvPicPr>
                      <p:blipFill>
                        <a:blip r:embed="rId9"/>
                        <a:stretch>
                          <a:fillRect/>
                        </a:stretch>
                      </p:blipFill>
                      <p:spPr>
                        <a:xfrm>
                          <a:off x="7012759" y="4010954"/>
                          <a:ext cx="2096767" cy="1758271"/>
                        </a:xfrm>
                        <a:prstGeom prst="rect">
                          <a:avLst/>
                        </a:prstGeom>
                      </p:spPr>
                    </p:pic>
                  </p:oleObj>
                </mc:Fallback>
              </mc:AlternateContent>
            </a:graphicData>
          </a:graphic>
        </p:graphicFrame>
        <p:sp>
          <p:nvSpPr>
            <p:cNvPr id="5" name="TextBox 4"/>
            <p:cNvSpPr txBox="1"/>
            <p:nvPr/>
          </p:nvSpPr>
          <p:spPr>
            <a:xfrm>
              <a:off x="7481020" y="5789025"/>
              <a:ext cx="841897" cy="300210"/>
            </a:xfrm>
            <a:prstGeom prst="rect">
              <a:avLst/>
            </a:prstGeom>
            <a:noFill/>
          </p:spPr>
          <p:txBody>
            <a:bodyPr wrap="none" rtlCol="0">
              <a:spAutoFit/>
            </a:bodyPr>
            <a:lstStyle/>
            <a:p>
              <a:r>
                <a:rPr lang="en-US" sz="1351" b="1" dirty="0"/>
                <a:t>R</a:t>
              </a:r>
              <a:r>
                <a:rPr lang="en-US" sz="1351" b="1" baseline="30000" dirty="0"/>
                <a:t>1</a:t>
              </a:r>
              <a:r>
                <a:rPr lang="en-US" sz="1351" b="1" dirty="0"/>
                <a:t>= </a:t>
              </a:r>
              <a:r>
                <a:rPr lang="en-US" sz="1351" b="1" dirty="0" err="1"/>
                <a:t>tBu</a:t>
              </a:r>
              <a:r>
                <a:rPr lang="en-US" sz="1351" b="1" dirty="0"/>
                <a:t> =</a:t>
              </a:r>
              <a:endParaRPr lang="en-GB" sz="1351" b="1" dirty="0"/>
            </a:p>
          </p:txBody>
        </p:sp>
        <p:pic>
          <p:nvPicPr>
            <p:cNvPr id="28" name="Picture 27"/>
            <p:cNvPicPr>
              <a:picLocks noChangeAspect="1"/>
            </p:cNvPicPr>
            <p:nvPr/>
          </p:nvPicPr>
          <p:blipFill rotWithShape="1">
            <a:blip r:embed="rId10" cstate="print">
              <a:extLst>
                <a:ext uri="{28A0092B-C50C-407E-A947-70E740481C1C}">
                  <a14:useLocalDpi xmlns:a14="http://schemas.microsoft.com/office/drawing/2010/main" val="0"/>
                </a:ext>
              </a:extLst>
            </a:blip>
            <a:srcRect l="8735"/>
            <a:stretch/>
          </p:blipFill>
          <p:spPr>
            <a:xfrm>
              <a:off x="8227203" y="5723055"/>
              <a:ext cx="522811" cy="457383"/>
            </a:xfrm>
            <a:prstGeom prst="rect">
              <a:avLst/>
            </a:prstGeom>
          </p:spPr>
        </p:pic>
      </p:grpSp>
    </p:spTree>
    <p:extLst>
      <p:ext uri="{BB962C8B-B14F-4D97-AF65-F5344CB8AC3E}">
        <p14:creationId xmlns:p14="http://schemas.microsoft.com/office/powerpoint/2010/main" val="392860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839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666" y="-20918"/>
            <a:ext cx="3143795"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INTRODUCTION</a:t>
            </a:r>
            <a:endParaRPr lang="en-US" sz="3600" b="1" u="sng" dirty="0">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0" y="570656"/>
            <a:ext cx="9149400" cy="830997"/>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active species in the polymerization reaction of FI-catalyst is the cationic form </a:t>
            </a:r>
            <a:r>
              <a:rPr lang="en-US" sz="2400" dirty="0" smtClean="0">
                <a:latin typeface="Times New Roman" panose="02020603050405020304" pitchFamily="18" charset="0"/>
                <a:cs typeface="Times New Roman" panose="02020603050405020304" pitchFamily="18" charset="0"/>
              </a:rPr>
              <a:t>rather </a:t>
            </a:r>
            <a:r>
              <a:rPr lang="en-US" sz="2400" dirty="0">
                <a:latin typeface="Times New Roman" panose="02020603050405020304" pitchFamily="18" charset="0"/>
                <a:cs typeface="Times New Roman" panose="02020603050405020304" pitchFamily="18" charset="0"/>
              </a:rPr>
              <a:t>than the neutral </a:t>
            </a:r>
            <a:r>
              <a:rPr lang="en-US" sz="2400" dirty="0" smtClean="0">
                <a:latin typeface="Times New Roman" panose="02020603050405020304" pitchFamily="18" charset="0"/>
                <a:cs typeface="Times New Roman" panose="02020603050405020304" pitchFamily="18" charset="0"/>
              </a:rPr>
              <a:t>one.</a:t>
            </a:r>
            <a:r>
              <a:rPr lang="en-US" sz="2400" baseline="30000" dirty="0" smtClean="0">
                <a:latin typeface="Times New Roman" panose="02020603050405020304" pitchFamily="18" charset="0"/>
                <a:cs typeface="Times New Roman" panose="02020603050405020304" pitchFamily="18" charset="0"/>
              </a:rPr>
              <a:t>1</a:t>
            </a:r>
          </a:p>
        </p:txBody>
      </p:sp>
      <p:graphicFrame>
        <p:nvGraphicFramePr>
          <p:cNvPr id="5" name="Object 4"/>
          <p:cNvGraphicFramePr>
            <a:graphicFrameLocks noChangeAspect="1"/>
          </p:cNvGraphicFramePr>
          <p:nvPr>
            <p:extLst>
              <p:ext uri="{D42A27DB-BD31-4B8C-83A1-F6EECF244321}">
                <p14:modId xmlns:p14="http://schemas.microsoft.com/office/powerpoint/2010/main" val="1700044971"/>
              </p:ext>
            </p:extLst>
          </p:nvPr>
        </p:nvGraphicFramePr>
        <p:xfrm>
          <a:off x="148856" y="1429637"/>
          <a:ext cx="3237454" cy="1536846"/>
        </p:xfrm>
        <a:graphic>
          <a:graphicData uri="http://schemas.openxmlformats.org/presentationml/2006/ole">
            <mc:AlternateContent xmlns:mc="http://schemas.openxmlformats.org/markup-compatibility/2006">
              <mc:Choice xmlns:v="urn:schemas-microsoft-com:vml" Requires="v">
                <p:oleObj spid="_x0000_s9265" name="CS ChemDraw Drawing" r:id="rId4" imgW="2454698" imgH="1176120" progId="ChemDraw.Document.6.0">
                  <p:embed/>
                </p:oleObj>
              </mc:Choice>
              <mc:Fallback>
                <p:oleObj name="CS ChemDraw Drawing" r:id="rId4" imgW="2454698" imgH="117612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56" y="1429637"/>
                        <a:ext cx="3237454" cy="1536846"/>
                      </a:xfrm>
                      <a:prstGeom prst="rect">
                        <a:avLst/>
                      </a:prstGeom>
                      <a:noFill/>
                    </p:spPr>
                  </p:pic>
                </p:oleObj>
              </mc:Fallback>
            </mc:AlternateContent>
          </a:graphicData>
        </a:graphic>
      </p:graphicFrame>
      <p:sp>
        <p:nvSpPr>
          <p:cNvPr id="6" name="Rectangle 5"/>
          <p:cNvSpPr/>
          <p:nvPr/>
        </p:nvSpPr>
        <p:spPr>
          <a:xfrm>
            <a:off x="1301118" y="2969287"/>
            <a:ext cx="1039259" cy="369332"/>
          </a:xfrm>
          <a:prstGeom prst="rect">
            <a:avLst/>
          </a:prstGeom>
        </p:spPr>
        <p:txBody>
          <a:bodyPr wrap="none">
            <a:spAutoFit/>
          </a:bodyPr>
          <a:lstStyle/>
          <a:p>
            <a:r>
              <a:rPr lang="en-US" dirty="0" err="1">
                <a:latin typeface="Times New Roman" panose="02020603050405020304" pitchFamily="18" charset="0"/>
                <a:ea typeface="MS Mincho" panose="02020609040205080304" pitchFamily="49" charset="-128"/>
              </a:rPr>
              <a:t>Zr</a:t>
            </a:r>
            <a:r>
              <a:rPr lang="en-US" dirty="0">
                <a:latin typeface="Times New Roman" panose="02020603050405020304" pitchFamily="18" charset="0"/>
                <a:ea typeface="MS Mincho" panose="02020609040205080304" pitchFamily="49" charset="-128"/>
              </a:rPr>
              <a:t>-cation</a:t>
            </a: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96627" y="1365840"/>
            <a:ext cx="5320341" cy="1724316"/>
          </a:xfrm>
          <a:prstGeom prst="rect">
            <a:avLst/>
          </a:prstGeom>
          <a:noFill/>
          <a:ln>
            <a:noFill/>
          </a:ln>
        </p:spPr>
      </p:pic>
      <p:sp>
        <p:nvSpPr>
          <p:cNvPr id="8" name="Rectangle 7"/>
          <p:cNvSpPr/>
          <p:nvPr/>
        </p:nvSpPr>
        <p:spPr>
          <a:xfrm>
            <a:off x="3945486" y="3031675"/>
            <a:ext cx="5061098" cy="646331"/>
          </a:xfrm>
          <a:prstGeom prst="rect">
            <a:avLst/>
          </a:prstGeom>
        </p:spPr>
        <p:txBody>
          <a:bodyPr wrap="square">
            <a:spAutoFit/>
          </a:bodyPr>
          <a:lstStyle/>
          <a:p>
            <a:r>
              <a:rPr lang="en-US" b="1" dirty="0">
                <a:latin typeface="Times New Roman" panose="02020603050405020304" pitchFamily="18" charset="0"/>
                <a:ea typeface="MS Mincho" panose="02020609040205080304" pitchFamily="49" charset="-128"/>
              </a:rPr>
              <a:t>Figure </a:t>
            </a:r>
            <a:r>
              <a:rPr lang="en-US" dirty="0" smtClean="0">
                <a:latin typeface="Times New Roman" panose="02020603050405020304" pitchFamily="18" charset="0"/>
                <a:ea typeface="MS Mincho" panose="02020609040205080304" pitchFamily="49" charset="-128"/>
              </a:rPr>
              <a:t>: </a:t>
            </a:r>
            <a:r>
              <a:rPr lang="en-US" dirty="0">
                <a:latin typeface="Times New Roman" panose="02020603050405020304" pitchFamily="18" charset="0"/>
                <a:ea typeface="MS Mincho" panose="02020609040205080304" pitchFamily="49" charset="-128"/>
              </a:rPr>
              <a:t>Schematic representation of three different isomers of </a:t>
            </a:r>
            <a:r>
              <a:rPr lang="en-US" dirty="0" smtClean="0">
                <a:latin typeface="Times New Roman" panose="02020603050405020304" pitchFamily="18" charset="0"/>
                <a:ea typeface="MS Mincho" panose="02020609040205080304" pitchFamily="49" charset="-128"/>
              </a:rPr>
              <a:t>Zr-cation.</a:t>
            </a:r>
            <a:r>
              <a:rPr lang="en-US" baseline="30000" dirty="0" smtClean="0">
                <a:latin typeface="Times New Roman" panose="02020603050405020304" pitchFamily="18" charset="0"/>
                <a:ea typeface="MS Mincho" panose="02020609040205080304" pitchFamily="49" charset="-128"/>
              </a:rPr>
              <a:t>2</a:t>
            </a:r>
            <a:endParaRPr lang="en-US" baseline="30000" dirty="0"/>
          </a:p>
        </p:txBody>
      </p:sp>
      <p:sp>
        <p:nvSpPr>
          <p:cNvPr id="9" name="Rectangle 8"/>
          <p:cNvSpPr/>
          <p:nvPr/>
        </p:nvSpPr>
        <p:spPr>
          <a:xfrm>
            <a:off x="1" y="3614207"/>
            <a:ext cx="9149400" cy="2677656"/>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presence of flexible ligands in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 FI-catalysts makes the computational analysis more difficult.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Note </a:t>
            </a:r>
            <a:r>
              <a:rPr lang="en-US" sz="2400" dirty="0">
                <a:latin typeface="Times New Roman" panose="02020603050405020304" pitchFamily="18" charset="0"/>
                <a:cs typeface="Times New Roman" panose="02020603050405020304" pitchFamily="18" charset="0"/>
              </a:rPr>
              <a:t>that the existence of more than one isomers can exhibit the multimodal polymerization behavior, and thus, multimodal molecular weight distributions can be observed for the obtained polymers, as proposed by </a:t>
            </a:r>
            <a:r>
              <a:rPr lang="en-US" sz="2400" dirty="0" err="1">
                <a:latin typeface="Times New Roman" panose="02020603050405020304" pitchFamily="18" charset="0"/>
                <a:cs typeface="Times New Roman" panose="02020603050405020304" pitchFamily="18" charset="0"/>
              </a:rPr>
              <a:t>Tohi</a:t>
            </a:r>
            <a:r>
              <a:rPr lang="en-US" sz="2400" dirty="0">
                <a:latin typeface="Times New Roman" panose="02020603050405020304" pitchFamily="18" charset="0"/>
                <a:cs typeface="Times New Roman" panose="02020603050405020304" pitchFamily="18" charset="0"/>
              </a:rPr>
              <a:t> et al in their experimental study on </a:t>
            </a:r>
            <a:r>
              <a:rPr lang="en-US" sz="2400" dirty="0" err="1">
                <a:latin typeface="Times New Roman" panose="02020603050405020304" pitchFamily="18" charset="0"/>
                <a:cs typeface="Times New Roman" panose="02020603050405020304" pitchFamily="18" charset="0"/>
              </a:rPr>
              <a:t>bis</a:t>
            </a:r>
            <a:r>
              <a:rPr lang="en-US" sz="2400" dirty="0">
                <a:latin typeface="Times New Roman" panose="02020603050405020304" pitchFamily="18" charset="0"/>
                <a:cs typeface="Times New Roman" panose="02020603050405020304" pitchFamily="18" charset="0"/>
              </a:rPr>
              <a:t>(phenoxy-imine)zirconium </a:t>
            </a:r>
            <a:r>
              <a:rPr lang="en-US" sz="2400" dirty="0" smtClean="0">
                <a:latin typeface="Times New Roman" panose="02020603050405020304" pitchFamily="18" charset="0"/>
                <a:cs typeface="Times New Roman" panose="02020603050405020304" pitchFamily="18" charset="0"/>
              </a:rPr>
              <a:t>complex.</a:t>
            </a:r>
            <a:r>
              <a:rPr lang="en-US" sz="2400" baseline="30000" dirty="0" smtClean="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0" y="6185445"/>
            <a:ext cx="3796627" cy="307777"/>
          </a:xfrm>
          <a:prstGeom prst="rect">
            <a:avLst/>
          </a:prstGeom>
        </p:spPr>
        <p:txBody>
          <a:bodyPr wrap="square">
            <a:spAutoFit/>
          </a:bodyPr>
          <a:lstStyle/>
          <a:p>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1. </a:t>
            </a:r>
            <a:r>
              <a:rPr lang="en-US" sz="1400" i="1" dirty="0" smtClean="0">
                <a:effectLst/>
                <a:latin typeface="Times New Roman" panose="02020603050405020304" pitchFamily="18" charset="0"/>
                <a:ea typeface="MS Mincho" panose="02020609040205080304" pitchFamily="49" charset="-128"/>
                <a:cs typeface="Times New Roman" panose="02020603050405020304" pitchFamily="18" charset="0"/>
              </a:rPr>
              <a:t>Chem. Rev.</a:t>
            </a:r>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b="1" dirty="0" smtClean="0">
                <a:effectLst/>
                <a:latin typeface="Times New Roman" panose="02020603050405020304" pitchFamily="18" charset="0"/>
                <a:ea typeface="MS Mincho" panose="02020609040205080304" pitchFamily="49" charset="-128"/>
                <a:cs typeface="Times New Roman" panose="02020603050405020304" pitchFamily="18" charset="0"/>
              </a:rPr>
              <a:t>2011</a:t>
            </a:r>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i="1" dirty="0" smtClean="0">
                <a:effectLst/>
                <a:latin typeface="Times New Roman" panose="02020603050405020304" pitchFamily="18" charset="0"/>
                <a:ea typeface="MS Mincho" panose="02020609040205080304" pitchFamily="49" charset="-128"/>
                <a:cs typeface="Times New Roman" panose="02020603050405020304" pitchFamily="18" charset="0"/>
              </a:rPr>
              <a:t>111</a:t>
            </a:r>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 2363-2449.</a:t>
            </a:r>
            <a:endParaRPr lang="en-US" sz="1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212" y="6402929"/>
            <a:ext cx="4572000" cy="307777"/>
          </a:xfrm>
          <a:prstGeom prst="rect">
            <a:avLst/>
          </a:prstGeom>
        </p:spPr>
        <p:txBody>
          <a:bodyPr>
            <a:spAutoFit/>
          </a:bodyPr>
          <a:lstStyle/>
          <a:p>
            <a:r>
              <a:rPr lang="en-US" sz="1400" dirty="0">
                <a:latin typeface="Times New Roman" panose="02020603050405020304" pitchFamily="18" charset="0"/>
                <a:ea typeface="MS Mincho" panose="02020609040205080304" pitchFamily="49" charset="-128"/>
                <a:cs typeface="Times New Roman" panose="02020603050405020304" pitchFamily="18" charset="0"/>
              </a:rPr>
              <a:t>2. </a:t>
            </a:r>
            <a:r>
              <a:rPr lang="en-US" sz="1400" i="1" dirty="0" err="1">
                <a:latin typeface="Times New Roman" panose="02020603050405020304" pitchFamily="18" charset="0"/>
                <a:cs typeface="Times New Roman" panose="02020603050405020304" pitchFamily="18" charset="0"/>
              </a:rPr>
              <a:t>Macromol</a:t>
            </a:r>
            <a:r>
              <a:rPr lang="en-US" sz="1400" i="1" dirty="0">
                <a:latin typeface="Times New Roman" panose="02020603050405020304" pitchFamily="18" charset="0"/>
                <a:cs typeface="Times New Roman" panose="02020603050405020304" pitchFamily="18" charset="0"/>
              </a:rPr>
              <a:t>. Chem. Phys.</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2004</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205</a:t>
            </a:r>
            <a:r>
              <a:rPr lang="en-US" sz="1400" dirty="0">
                <a:latin typeface="Times New Roman" panose="02020603050405020304" pitchFamily="18" charset="0"/>
                <a:cs typeface="Times New Roman" panose="02020603050405020304" pitchFamily="18" charset="0"/>
              </a:rPr>
              <a:t>, 1179-1186</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 y="6612266"/>
            <a:ext cx="2962414" cy="307777"/>
          </a:xfrm>
          <a:prstGeom prst="rect">
            <a:avLst/>
          </a:prstGeom>
        </p:spPr>
        <p:txBody>
          <a:bodyPr wrap="none">
            <a:spAutoFit/>
          </a:bodyPr>
          <a:lstStyle/>
          <a:p>
            <a:r>
              <a:rPr lang="en-US" sz="1400" dirty="0">
                <a:latin typeface="Times New Roman" panose="02020603050405020304" pitchFamily="18" charset="0"/>
                <a:ea typeface="MS Mincho" panose="02020609040205080304" pitchFamily="49" charset="-128"/>
                <a:cs typeface="Times New Roman" panose="02020603050405020304" pitchFamily="18" charset="0"/>
              </a:rPr>
              <a:t>3. </a:t>
            </a:r>
            <a:r>
              <a:rPr lang="en-US" sz="1400" i="1" dirty="0">
                <a:latin typeface="Times New Roman" panose="02020603050405020304" pitchFamily="18" charset="0"/>
                <a:cs typeface="Times New Roman" panose="02020603050405020304" pitchFamily="18" charset="0"/>
              </a:rPr>
              <a:t>Macromolecules</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2003</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36</a:t>
            </a:r>
            <a:r>
              <a:rPr lang="en-US" sz="1400" dirty="0">
                <a:latin typeface="Times New Roman" panose="02020603050405020304" pitchFamily="18" charset="0"/>
                <a:cs typeface="Times New Roman" panose="02020603050405020304" pitchFamily="18" charset="0"/>
              </a:rPr>
              <a:t>, 523-525.</a:t>
            </a:r>
          </a:p>
        </p:txBody>
      </p:sp>
      <p:sp>
        <p:nvSpPr>
          <p:cNvPr id="13" name="スライド番号プレースホルダー 2"/>
          <p:cNvSpPr>
            <a:spLocks noGrp="1"/>
          </p:cNvSpPr>
          <p:nvPr>
            <p:ph type="sldNum" sz="quarter" idx="12"/>
          </p:nvPr>
        </p:nvSpPr>
        <p:spPr>
          <a:xfrm>
            <a:off x="7092000" y="6516003"/>
            <a:ext cx="2057400" cy="365125"/>
          </a:xfrm>
        </p:spPr>
        <p:txBody>
          <a:bodyPr/>
          <a:lstStyle/>
          <a:p>
            <a:r>
              <a:rPr lang="en-GB" dirty="0" smtClean="0"/>
              <a:t>4</a:t>
            </a:r>
            <a:endParaRPr lang="en-GB" dirty="0"/>
          </a:p>
        </p:txBody>
      </p:sp>
    </p:spTree>
    <p:extLst>
      <p:ext uri="{BB962C8B-B14F-4D97-AF65-F5344CB8AC3E}">
        <p14:creationId xmlns:p14="http://schemas.microsoft.com/office/powerpoint/2010/main" val="31337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91" y="4199896"/>
            <a:ext cx="9149400" cy="2308324"/>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In </a:t>
            </a:r>
            <a:r>
              <a:rPr lang="en-US" sz="2400" dirty="0" smtClean="0">
                <a:latin typeface="Times New Roman" panose="02020603050405020304" pitchFamily="18" charset="0"/>
                <a:cs typeface="Times New Roman" panose="02020603050405020304" pitchFamily="18" charset="0"/>
              </a:rPr>
              <a:t>this presentation, </a:t>
            </a:r>
            <a:r>
              <a:rPr lang="en-US" sz="2400" dirty="0">
                <a:latin typeface="Times New Roman" panose="02020603050405020304" pitchFamily="18" charset="0"/>
                <a:cs typeface="Times New Roman" panose="02020603050405020304" pitchFamily="18" charset="0"/>
              </a:rPr>
              <a:t>we have made an attempt to investigate the qualitative trends for the stability of different isomers of this specific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-catalyst (</a:t>
            </a:r>
            <a:r>
              <a:rPr lang="en-US" sz="2400" b="1"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particularly, with the emphasizing on the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-cation (</a:t>
            </a:r>
            <a:r>
              <a:rPr lang="en-US" sz="2400" b="1" dirty="0" err="1">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energetics of different isomers of the catalyst were aimed to compare and understand the factors of coexistence of multiple isomers.</a:t>
            </a:r>
          </a:p>
        </p:txBody>
      </p:sp>
      <p:sp>
        <p:nvSpPr>
          <p:cNvPr id="2" name="Rectangle 1"/>
          <p:cNvSpPr/>
          <p:nvPr/>
        </p:nvSpPr>
        <p:spPr>
          <a:xfrm>
            <a:off x="3005666" y="-20918"/>
            <a:ext cx="3143795"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INTRODUCTION</a:t>
            </a:r>
            <a:endParaRPr lang="en-US" sz="3600" b="1" u="sng" dirty="0">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0" y="570656"/>
            <a:ext cx="9149400" cy="1569660"/>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One of the most successful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-based FI catalysts, which has led to conjoining the soft polymer with hard polymer to form the block copolymer bearing blocks of both hard and soft </a:t>
            </a:r>
            <a:r>
              <a:rPr lang="en-US" sz="2400" dirty="0" smtClean="0">
                <a:latin typeface="Times New Roman" panose="02020603050405020304" pitchFamily="18" charset="0"/>
                <a:cs typeface="Times New Roman" panose="02020603050405020304" pitchFamily="18" charset="0"/>
              </a:rPr>
              <a:t>polymers,</a:t>
            </a:r>
            <a:r>
              <a:rPr lang="en-US" sz="2400" baseline="30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cation (</a:t>
            </a:r>
            <a:r>
              <a:rPr lang="en-US" sz="2400" b="1" dirty="0" err="1">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711598004"/>
              </p:ext>
            </p:extLst>
          </p:nvPr>
        </p:nvGraphicFramePr>
        <p:xfrm>
          <a:off x="1027692" y="1967455"/>
          <a:ext cx="3328832" cy="1509587"/>
        </p:xfrm>
        <a:graphic>
          <a:graphicData uri="http://schemas.openxmlformats.org/presentationml/2006/ole">
            <mc:AlternateContent xmlns:mc="http://schemas.openxmlformats.org/markup-compatibility/2006">
              <mc:Choice xmlns:v="urn:schemas-microsoft-com:vml" Requires="v">
                <p:oleObj spid="_x0000_s11354" name="CS ChemDraw Drawing" r:id="rId4" imgW="2459290" imgH="1109160" progId="ChemDraw.Document.6.0">
                  <p:embed/>
                </p:oleObj>
              </mc:Choice>
              <mc:Fallback>
                <p:oleObj name="CS ChemDraw Drawing" r:id="rId4" imgW="2459290" imgH="1109160" progId="ChemDraw.Document.6.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692" y="1967455"/>
                        <a:ext cx="3328832" cy="150958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84206973"/>
              </p:ext>
            </p:extLst>
          </p:nvPr>
        </p:nvGraphicFramePr>
        <p:xfrm>
          <a:off x="5014731" y="1896414"/>
          <a:ext cx="3318334" cy="1575241"/>
        </p:xfrm>
        <a:graphic>
          <a:graphicData uri="http://schemas.openxmlformats.org/presentationml/2006/ole">
            <mc:AlternateContent xmlns:mc="http://schemas.openxmlformats.org/markup-compatibility/2006">
              <mc:Choice xmlns:v="urn:schemas-microsoft-com:vml" Requires="v">
                <p:oleObj spid="_x0000_s11355" name="CS ChemDraw Drawing" r:id="rId6" imgW="2454698" imgH="1176120" progId="ChemDraw.Document.6.0">
                  <p:embed/>
                </p:oleObj>
              </mc:Choice>
              <mc:Fallback>
                <p:oleObj name="CS ChemDraw Drawing" r:id="rId6" imgW="2454698" imgH="1176120" progId="ChemDraw.Document.6.0">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731" y="1896414"/>
                        <a:ext cx="3318334" cy="1575241"/>
                      </a:xfrm>
                      <a:prstGeom prst="rect">
                        <a:avLst/>
                      </a:prstGeom>
                      <a:noFill/>
                    </p:spPr>
                  </p:pic>
                </p:oleObj>
              </mc:Fallback>
            </mc:AlternateContent>
          </a:graphicData>
        </a:graphic>
      </p:graphicFrame>
      <p:sp>
        <p:nvSpPr>
          <p:cNvPr id="7" name="Rectangle 4"/>
          <p:cNvSpPr>
            <a:spLocks noChangeArrowheads="1"/>
          </p:cNvSpPr>
          <p:nvPr/>
        </p:nvSpPr>
        <p:spPr bwMode="auto">
          <a:xfrm>
            <a:off x="0" y="157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1957210" y="3442782"/>
            <a:ext cx="5266464" cy="369332"/>
          </a:xfrm>
          <a:prstGeom prst="rect">
            <a:avLst/>
          </a:prstGeom>
        </p:spPr>
        <p:txBody>
          <a:bodyPr wrap="square">
            <a:spAutoFit/>
          </a:bodyPr>
          <a:lstStyle/>
          <a:p>
            <a:pPr algn="ctr"/>
            <a:r>
              <a:rPr lang="en-US" altLang="en-US" dirty="0" smtClean="0">
                <a:latin typeface="Times New Roman" panose="02020603050405020304" pitchFamily="18" charset="0"/>
                <a:ea typeface="MS Mincho" panose="02020609040205080304" pitchFamily="49" charset="-128"/>
                <a:cs typeface="Times New Roman" panose="02020603050405020304" pitchFamily="18" charset="0"/>
              </a:rPr>
              <a:t>R = R</a:t>
            </a:r>
            <a:r>
              <a:rPr lang="en-US" altLang="en-US" baseline="-30000" dirty="0" smtClean="0">
                <a:latin typeface="Times New Roman" panose="02020603050405020304" pitchFamily="18" charset="0"/>
                <a:ea typeface="MS Mincho" panose="02020609040205080304" pitchFamily="49" charset="-128"/>
                <a:cs typeface="Times New Roman" panose="02020603050405020304" pitchFamily="18" charset="0"/>
              </a:rPr>
              <a:t>1</a:t>
            </a:r>
            <a:r>
              <a:rPr lang="en-US" altLang="en-US"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altLang="en-US" i="1" dirty="0" smtClean="0">
                <a:latin typeface="Times New Roman" panose="02020603050405020304" pitchFamily="18" charset="0"/>
                <a:ea typeface="MS Mincho" panose="02020609040205080304" pitchFamily="49" charset="-128"/>
                <a:cs typeface="Times New Roman" panose="02020603050405020304" pitchFamily="18" charset="0"/>
              </a:rPr>
              <a:t>t</a:t>
            </a:r>
            <a:r>
              <a:rPr lang="en-US" altLang="en-US" dirty="0" smtClean="0">
                <a:latin typeface="Times New Roman" panose="02020603050405020304" pitchFamily="18" charset="0"/>
                <a:ea typeface="MS Mincho" panose="02020609040205080304" pitchFamily="49" charset="-128"/>
                <a:cs typeface="Times New Roman" panose="02020603050405020304" pitchFamily="18" charset="0"/>
              </a:rPr>
              <a:t>-Bu, R</a:t>
            </a:r>
            <a:r>
              <a:rPr lang="en-US" altLang="en-US" baseline="-30000" dirty="0" smtClean="0">
                <a:latin typeface="Times New Roman" panose="02020603050405020304" pitchFamily="18" charset="0"/>
                <a:ea typeface="MS Mincho" panose="02020609040205080304" pitchFamily="49" charset="-128"/>
                <a:cs typeface="Times New Roman" panose="02020603050405020304" pitchFamily="18" charset="0"/>
              </a:rPr>
              <a:t>2</a:t>
            </a:r>
            <a:r>
              <a:rPr lang="en-US" altLang="en-US" dirty="0" smtClean="0">
                <a:latin typeface="Times New Roman" panose="02020603050405020304" pitchFamily="18" charset="0"/>
                <a:ea typeface="MS Mincho" panose="02020609040205080304" pitchFamily="49" charset="-128"/>
                <a:cs typeface="Times New Roman" panose="02020603050405020304" pitchFamily="18" charset="0"/>
              </a:rPr>
              <a:t> = </a:t>
            </a:r>
            <a:r>
              <a:rPr lang="en-US" altLang="en-US" i="1" dirty="0" err="1" smtClean="0">
                <a:latin typeface="Times New Roman" panose="02020603050405020304" pitchFamily="18" charset="0"/>
                <a:ea typeface="MS Mincho" panose="02020609040205080304" pitchFamily="49" charset="-128"/>
                <a:cs typeface="Times New Roman" panose="02020603050405020304" pitchFamily="18" charset="0"/>
              </a:rPr>
              <a:t>i</a:t>
            </a:r>
            <a:r>
              <a:rPr lang="en-US" altLang="en-US" dirty="0" smtClean="0">
                <a:latin typeface="Times New Roman" panose="02020603050405020304" pitchFamily="18" charset="0"/>
                <a:ea typeface="MS Mincho" panose="02020609040205080304" pitchFamily="49" charset="-128"/>
                <a:cs typeface="Times New Roman" panose="02020603050405020304" pitchFamily="18" charset="0"/>
              </a:rPr>
              <a:t>-Bu</a:t>
            </a:r>
            <a:r>
              <a:rPr lang="en-US" altLang="en-US"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dirty="0" smtClean="0">
                <a:latin typeface="Times New Roman" panose="02020603050405020304" pitchFamily="18" charset="0"/>
                <a:ea typeface="MS Mincho" panose="02020609040205080304" pitchFamily="49" charset="-128"/>
                <a:cs typeface="Times New Roman" panose="02020603050405020304" pitchFamily="18" charset="0"/>
              </a:rPr>
              <a:t>and X = Me</a:t>
            </a:r>
            <a:endParaRPr lang="en-US" dirty="0"/>
          </a:p>
        </p:txBody>
      </p:sp>
      <p:sp>
        <p:nvSpPr>
          <p:cNvPr id="11" name="Rectangle 10"/>
          <p:cNvSpPr/>
          <p:nvPr/>
        </p:nvSpPr>
        <p:spPr>
          <a:xfrm>
            <a:off x="1279626" y="3745959"/>
            <a:ext cx="2910027" cy="461665"/>
          </a:xfrm>
          <a:prstGeom prst="rect">
            <a:avLst/>
          </a:prstGeom>
        </p:spPr>
        <p:txBody>
          <a:bodyPr wrap="none">
            <a:spAutoFit/>
          </a:bodyPr>
          <a:lstStyle/>
          <a:p>
            <a:pPr algn="ctr"/>
            <a:r>
              <a:rPr lang="en-US" sz="2400" dirty="0">
                <a:latin typeface="Times New Roman" panose="02020603050405020304" pitchFamily="18" charset="0"/>
                <a:ea typeface="MS Mincho" panose="02020609040205080304" pitchFamily="49" charset="-128"/>
              </a:rPr>
              <a:t>Neutral </a:t>
            </a:r>
            <a:r>
              <a:rPr lang="en-US" sz="2400" dirty="0" err="1">
                <a:latin typeface="Times New Roman" panose="02020603050405020304" pitchFamily="18" charset="0"/>
                <a:ea typeface="MS Mincho" panose="02020609040205080304" pitchFamily="49" charset="-128"/>
              </a:rPr>
              <a:t>Zr</a:t>
            </a:r>
            <a:r>
              <a:rPr lang="en-US" sz="2400" dirty="0">
                <a:latin typeface="Times New Roman" panose="02020603050405020304" pitchFamily="18" charset="0"/>
                <a:ea typeface="MS Mincho" panose="02020609040205080304" pitchFamily="49" charset="-128"/>
              </a:rPr>
              <a:t>-catalyst (</a:t>
            </a:r>
            <a:r>
              <a:rPr lang="en-US" sz="2400" b="1" dirty="0">
                <a:latin typeface="Times New Roman" panose="02020603050405020304" pitchFamily="18" charset="0"/>
                <a:ea typeface="MS Mincho" panose="02020609040205080304" pitchFamily="49" charset="-128"/>
              </a:rPr>
              <a:t>I</a:t>
            </a:r>
            <a:r>
              <a:rPr lang="en-US" sz="2400" dirty="0" smtClean="0">
                <a:latin typeface="Times New Roman" panose="02020603050405020304" pitchFamily="18" charset="0"/>
                <a:ea typeface="MS Mincho" panose="02020609040205080304" pitchFamily="49" charset="-128"/>
              </a:rPr>
              <a:t>)</a:t>
            </a:r>
            <a:endParaRPr lang="en-US" sz="2400" dirty="0"/>
          </a:p>
        </p:txBody>
      </p:sp>
      <p:sp>
        <p:nvSpPr>
          <p:cNvPr id="14" name="Rectangle 13"/>
          <p:cNvSpPr/>
          <p:nvPr/>
        </p:nvSpPr>
        <p:spPr>
          <a:xfrm>
            <a:off x="5832335" y="3751775"/>
            <a:ext cx="1765483"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-cation (</a:t>
            </a:r>
            <a:r>
              <a:rPr lang="en-US" sz="2400" b="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MS Mincho" panose="02020609040205080304" pitchFamily="49" charset="-128"/>
              </a:rPr>
              <a:t> </a:t>
            </a:r>
            <a:endParaRPr lang="en-US" sz="2400" dirty="0"/>
          </a:p>
        </p:txBody>
      </p:sp>
      <p:sp>
        <p:nvSpPr>
          <p:cNvPr id="17" name="Rectangle 16"/>
          <p:cNvSpPr/>
          <p:nvPr/>
        </p:nvSpPr>
        <p:spPr>
          <a:xfrm>
            <a:off x="5732" y="6536155"/>
            <a:ext cx="2450390" cy="307777"/>
          </a:xfrm>
          <a:prstGeom prst="rect">
            <a:avLst/>
          </a:prstGeom>
        </p:spPr>
        <p:txBody>
          <a:bodyPr wrap="square">
            <a:spAutoFit/>
          </a:bodyPr>
          <a:lstStyle/>
          <a:p>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1. </a:t>
            </a:r>
            <a:r>
              <a:rPr lang="en-US" sz="1400" i="1" dirty="0">
                <a:latin typeface="Times New Roman" panose="02020603050405020304" pitchFamily="18" charset="0"/>
                <a:cs typeface="Times New Roman" panose="02020603050405020304" pitchFamily="18" charset="0"/>
              </a:rPr>
              <a:t>Science</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2006</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312</a:t>
            </a:r>
            <a:r>
              <a:rPr lang="en-US" sz="1400" dirty="0">
                <a:latin typeface="Times New Roman" panose="02020603050405020304" pitchFamily="18" charset="0"/>
                <a:cs typeface="Times New Roman" panose="02020603050405020304" pitchFamily="18" charset="0"/>
              </a:rPr>
              <a:t>, 714-719</a:t>
            </a:r>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18" name="スライド番号プレースホルダー 2"/>
          <p:cNvSpPr>
            <a:spLocks noGrp="1"/>
          </p:cNvSpPr>
          <p:nvPr>
            <p:ph type="sldNum" sz="quarter" idx="12"/>
          </p:nvPr>
        </p:nvSpPr>
        <p:spPr>
          <a:xfrm>
            <a:off x="7092000" y="6516003"/>
            <a:ext cx="2057400" cy="365125"/>
          </a:xfrm>
        </p:spPr>
        <p:txBody>
          <a:bodyPr/>
          <a:lstStyle/>
          <a:p>
            <a:r>
              <a:rPr lang="en-GB" dirty="0" smtClean="0"/>
              <a:t>5</a:t>
            </a:r>
            <a:endParaRPr lang="en-GB" dirty="0"/>
          </a:p>
        </p:txBody>
      </p:sp>
    </p:spTree>
    <p:extLst>
      <p:ext uri="{BB962C8B-B14F-4D97-AF65-F5344CB8AC3E}">
        <p14:creationId xmlns:p14="http://schemas.microsoft.com/office/powerpoint/2010/main" val="2964304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COMPUTATIONAL </a:t>
            </a:r>
            <a:r>
              <a:rPr lang="en-US" sz="3600" b="1" u="sng" dirty="0">
                <a:solidFill>
                  <a:srgbClr val="7030A0"/>
                </a:solidFill>
                <a:effectLst>
                  <a:outerShdw blurRad="38100" dist="38100" dir="2700000" algn="tl">
                    <a:srgbClr val="000000">
                      <a:alpha val="43137"/>
                    </a:srgbClr>
                  </a:outerShdw>
                </a:effectLst>
                <a:latin typeface="Agency FB" pitchFamily="34" charset="0"/>
              </a:rPr>
              <a:t>METHODOLOGY</a:t>
            </a:r>
            <a:endParaRPr lang="en-US" sz="3600" b="1" u="sng" dirty="0">
              <a:effectLst>
                <a:outerShdw blurRad="38100" dist="38100" dir="2700000" algn="tl">
                  <a:srgbClr val="000000">
                    <a:alpha val="43137"/>
                  </a:srgbClr>
                </a:outerShdw>
              </a:effectLst>
              <a:latin typeface="Agency FB" pitchFamily="34" charset="0"/>
            </a:endParaRPr>
          </a:p>
        </p:txBody>
      </p:sp>
      <p:sp>
        <p:nvSpPr>
          <p:cNvPr id="4" name="Rectangle 3"/>
          <p:cNvSpPr/>
          <p:nvPr/>
        </p:nvSpPr>
        <p:spPr>
          <a:xfrm>
            <a:off x="-21264" y="558863"/>
            <a:ext cx="9165264" cy="1200329"/>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In order to search the preferable conformations for three different isomers (i.e.,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of the cationic forms (</a:t>
            </a:r>
            <a:r>
              <a:rPr lang="en-US" sz="2400" b="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we have performed the following steps: </a:t>
            </a:r>
            <a:endParaRPr lang="en-US" sz="24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350874" y="1621021"/>
            <a:ext cx="8793127" cy="5324535"/>
          </a:xfrm>
          <a:prstGeom prst="rect">
            <a:avLst/>
          </a:prstGeom>
        </p:spPr>
        <p:txBody>
          <a:bodyPr wrap="square">
            <a:spAutoFit/>
          </a:bodyPr>
          <a:lstStyle/>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First we have optimized the geometries at QM level by preparing the arbitrary input geometry for the cationic isomer </a:t>
            </a:r>
            <a:r>
              <a:rPr lang="en-US" sz="2000" b="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obtain QM potential energy curves, scan calculations for different bonds and angles were performed in the cases of each cationic </a:t>
            </a:r>
            <a:r>
              <a:rPr lang="en-US" sz="2000" dirty="0" smtClean="0">
                <a:latin typeface="Times New Roman" panose="02020603050405020304" pitchFamily="18" charset="0"/>
                <a:cs typeface="Times New Roman" panose="02020603050405020304" pitchFamily="18" charset="0"/>
              </a:rPr>
              <a:t>isomer </a:t>
            </a:r>
            <a:r>
              <a:rPr lang="en-US" sz="2000" b="1"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B</a:t>
            </a:r>
            <a:r>
              <a:rPr lang="en-US" sz="2000" dirty="0" smtClean="0">
                <a:latin typeface="Times New Roman" panose="02020603050405020304" pitchFamily="18" charset="0"/>
                <a:cs typeface="Times New Roman" panose="02020603050405020304" pitchFamily="18" charset="0"/>
              </a:rPr>
              <a:t>, and </a:t>
            </a:r>
            <a:r>
              <a:rPr lang="en-US" sz="2000" b="1" dirty="0"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Subsequently, we have prepared tentative force field parameters by using the QM scan calculations as reference. </a:t>
            </a: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40 ns MD simulations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vacuum have been performed and saving snapshots every 2 </a:t>
            </a:r>
            <a:r>
              <a:rPr lang="en-US" sz="2000" dirty="0" err="1">
                <a:latin typeface="Times New Roman" panose="02020603050405020304" pitchFamily="18" charset="0"/>
                <a:cs typeface="Times New Roman" panose="02020603050405020304" pitchFamily="18" charset="0"/>
              </a:rPr>
              <a:t>ps</a:t>
            </a:r>
            <a:r>
              <a:rPr lang="en-US" sz="2000" dirty="0">
                <a:latin typeface="Times New Roman" panose="02020603050405020304" pitchFamily="18" charset="0"/>
                <a:cs typeface="Times New Roman" panose="02020603050405020304" pitchFamily="18" charset="0"/>
              </a:rPr>
              <a:t> (in total 20000 snapshots were generated) and then we have sampled out 40 structures</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obtained 40 conformations for each isomer were further optimized using QM procedure. </a:t>
            </a: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Repetitions of these steps were performed to sample another 40 conformations for each isomer of the cationic form (</a:t>
            </a:r>
            <a:r>
              <a:rPr lang="en-US" sz="2000" b="1"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Therefore, altogether 80 different structures for each of the three cationic isomers have been generated using MD simulations and successively, optimization of these structures by QM procedure has been made to obtain the most preferable conformation for each isomer.</a:t>
            </a:r>
            <a:endParaRPr lang="en-US" sz="2000" dirty="0"/>
          </a:p>
        </p:txBody>
      </p:sp>
      <p:sp>
        <p:nvSpPr>
          <p:cNvPr id="6" name="スライド番号プレースホルダー 2"/>
          <p:cNvSpPr>
            <a:spLocks noGrp="1"/>
          </p:cNvSpPr>
          <p:nvPr>
            <p:ph type="sldNum" sz="quarter" idx="12"/>
          </p:nvPr>
        </p:nvSpPr>
        <p:spPr>
          <a:xfrm>
            <a:off x="7092000" y="6516003"/>
            <a:ext cx="2057400" cy="365125"/>
          </a:xfrm>
        </p:spPr>
        <p:txBody>
          <a:bodyPr/>
          <a:lstStyle/>
          <a:p>
            <a:r>
              <a:rPr lang="en-GB" dirty="0" smtClean="0"/>
              <a:t>6</a:t>
            </a:r>
            <a:endParaRPr lang="en-GB" dirty="0"/>
          </a:p>
        </p:txBody>
      </p:sp>
    </p:spTree>
    <p:extLst>
      <p:ext uri="{BB962C8B-B14F-4D97-AF65-F5344CB8AC3E}">
        <p14:creationId xmlns:p14="http://schemas.microsoft.com/office/powerpoint/2010/main" val="3433764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COMPUTATIONAL </a:t>
            </a:r>
            <a:r>
              <a:rPr lang="en-US" sz="3600" b="1" u="sng" dirty="0">
                <a:solidFill>
                  <a:srgbClr val="7030A0"/>
                </a:solidFill>
                <a:effectLst>
                  <a:outerShdw blurRad="38100" dist="38100" dir="2700000" algn="tl">
                    <a:srgbClr val="000000">
                      <a:alpha val="43137"/>
                    </a:srgbClr>
                  </a:outerShdw>
                </a:effectLst>
                <a:latin typeface="Agency FB" pitchFamily="34" charset="0"/>
              </a:rPr>
              <a:t>METHODOLOGY</a:t>
            </a:r>
            <a:endParaRPr lang="en-US" sz="3600" b="1" u="sng" dirty="0">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21264" y="558863"/>
            <a:ext cx="9165264" cy="6001643"/>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All the QM calculations have been performed </a:t>
            </a:r>
            <a:r>
              <a:rPr lang="en-US" sz="2400" dirty="0" smtClean="0">
                <a:latin typeface="Times New Roman" panose="02020603050405020304" pitchFamily="18" charset="0"/>
                <a:cs typeface="Times New Roman" panose="02020603050405020304" pitchFamily="18" charset="0"/>
              </a:rPr>
              <a:t>using </a:t>
            </a:r>
            <a:r>
              <a:rPr lang="en-US" sz="2400" dirty="0">
                <a:latin typeface="Times New Roman" panose="02020603050405020304" pitchFamily="18" charset="0"/>
                <a:cs typeface="Times New Roman" panose="02020603050405020304" pitchFamily="18" charset="0"/>
              </a:rPr>
              <a:t>density functional theory (DFT) with M06</a:t>
            </a:r>
            <a:r>
              <a:rPr lang="en-US" sz="2400" baseline="30000" dirty="0">
                <a:latin typeface="Times New Roman" panose="02020603050405020304" pitchFamily="18" charset="0"/>
                <a:cs typeface="Times New Roman" panose="02020603050405020304" pitchFamily="18" charset="0"/>
              </a:rPr>
              <a:t>18</a:t>
            </a:r>
            <a:r>
              <a:rPr lang="en-US" sz="2400" dirty="0">
                <a:latin typeface="Times New Roman" panose="02020603050405020304" pitchFamily="18" charset="0"/>
                <a:cs typeface="Times New Roman" panose="02020603050405020304" pitchFamily="18" charset="0"/>
              </a:rPr>
              <a:t> functional.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 atom double-ζ basis set (</a:t>
            </a:r>
            <a:r>
              <a:rPr lang="en-US" sz="2400" dirty="0" smtClean="0">
                <a:latin typeface="Times New Roman" panose="02020603050405020304" pitchFamily="18" charset="0"/>
                <a:cs typeface="Times New Roman" panose="02020603050405020304" pitchFamily="18" charset="0"/>
              </a:rPr>
              <a:t>LANL2DZ + f) has </a:t>
            </a:r>
            <a:r>
              <a:rPr lang="en-US" sz="2400" dirty="0">
                <a:latin typeface="Times New Roman" panose="02020603050405020304" pitchFamily="18" charset="0"/>
                <a:cs typeface="Times New Roman" panose="02020603050405020304" pitchFamily="18" charset="0"/>
              </a:rPr>
              <a:t>been used, whereas for all other atoms 6-31G** basis set is used (i.e., B1 basis set).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For the considered cases, the geometries have also been optimized using M06 method with a basis set of higher quality, B2 (i.e., </a:t>
            </a:r>
            <a:r>
              <a:rPr lang="en-US" sz="2400" dirty="0" smtClean="0">
                <a:latin typeface="Times New Roman" panose="02020603050405020304" pitchFamily="18" charset="0"/>
                <a:cs typeface="Times New Roman" panose="02020603050405020304" pitchFamily="18" charset="0"/>
              </a:rPr>
              <a:t>def2-TZVPP).</a:t>
            </a: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choice of the basis sets has been made based on our laboratory’s previous </a:t>
            </a:r>
            <a:r>
              <a:rPr lang="en-US" sz="2400" dirty="0" smtClean="0">
                <a:latin typeface="Times New Roman" panose="02020603050405020304" pitchFamily="18" charset="0"/>
                <a:cs typeface="Times New Roman" panose="02020603050405020304" pitchFamily="18" charset="0"/>
              </a:rPr>
              <a:t>investigation.</a:t>
            </a:r>
            <a:r>
              <a:rPr lang="en-US" sz="2400" baseline="30000" dirty="0" smtClean="0">
                <a:latin typeface="Times New Roman" panose="02020603050405020304" pitchFamily="18" charset="0"/>
                <a:cs typeface="Times New Roman" panose="02020603050405020304" pitchFamily="18" charset="0"/>
              </a:rPr>
              <a:t>1</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selection of the method (i.e., M06) is directed by the computational investigations </a:t>
            </a: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seven different DFT functionals, viz., B3LYP, B3LYP-D3, M05-2X, M06, M06L, M06-2X, and </a:t>
            </a:r>
            <a:r>
              <a:rPr lang="en-US" sz="2400" dirty="0" err="1">
                <a:latin typeface="Times New Roman" panose="02020603050405020304" pitchFamily="18" charset="0"/>
                <a:cs typeface="Times New Roman" panose="02020603050405020304" pitchFamily="18" charset="0"/>
              </a:rPr>
              <a:t>TPSSh</a:t>
            </a:r>
            <a:r>
              <a:rPr lang="en-US" sz="2400" dirty="0">
                <a:latin typeface="Times New Roman" panose="02020603050405020304" pitchFamily="18" charset="0"/>
                <a:cs typeface="Times New Roman" panose="02020603050405020304" pitchFamily="18" charset="0"/>
              </a:rPr>
              <a:t>, in combination with both B1 and B2 basis sets </a:t>
            </a: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three different isomers of </a:t>
            </a:r>
            <a:r>
              <a:rPr lang="en-US" sz="2400" dirty="0" err="1">
                <a:latin typeface="Times New Roman" panose="02020603050405020304" pitchFamily="18" charset="0"/>
                <a:cs typeface="Times New Roman" panose="02020603050405020304" pitchFamily="18" charset="0"/>
              </a:rPr>
              <a:t>Zr</a:t>
            </a:r>
            <a:r>
              <a:rPr lang="en-US" sz="2400" dirty="0">
                <a:latin typeface="Times New Roman" panose="02020603050405020304" pitchFamily="18" charset="0"/>
                <a:cs typeface="Times New Roman" panose="02020603050405020304" pitchFamily="18" charset="0"/>
              </a:rPr>
              <a:t>-cation (</a:t>
            </a:r>
            <a:r>
              <a:rPr lang="en-US" sz="2400" b="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The performance of these functionals has been compared with that of MP2 level of theory</a:t>
            </a:r>
            <a:r>
              <a:rPr lang="en-US" sz="2400" dirty="0" smtClean="0">
                <a:latin typeface="Times New Roman" panose="02020603050405020304" pitchFamily="18" charset="0"/>
                <a:cs typeface="Times New Roman" panose="02020603050405020304" pitchFamily="18" charset="0"/>
              </a:rPr>
              <a:t>.</a:t>
            </a:r>
          </a:p>
        </p:txBody>
      </p:sp>
      <p:sp>
        <p:nvSpPr>
          <p:cNvPr id="4" name="Rectangle 3"/>
          <p:cNvSpPr/>
          <p:nvPr/>
        </p:nvSpPr>
        <p:spPr>
          <a:xfrm>
            <a:off x="0" y="6560506"/>
            <a:ext cx="3494611" cy="307777"/>
          </a:xfrm>
          <a:prstGeom prst="rect">
            <a:avLst/>
          </a:prstGeom>
        </p:spPr>
        <p:txBody>
          <a:bodyPr wrap="none">
            <a:spAutoFit/>
          </a:bodyPr>
          <a:lstStyle/>
          <a:p>
            <a:r>
              <a:rPr lang="en-US" sz="1400" dirty="0" smtClean="0">
                <a:latin typeface="Times New Roman" panose="02020603050405020304" pitchFamily="18" charset="0"/>
                <a:ea typeface="MS Mincho" panose="02020609040205080304" pitchFamily="49" charset="-128"/>
              </a:rPr>
              <a:t>1. </a:t>
            </a:r>
            <a:r>
              <a:rPr lang="en-US" sz="1400" i="1" dirty="0" smtClean="0">
                <a:latin typeface="Times New Roman" panose="02020603050405020304" pitchFamily="18" charset="0"/>
                <a:ea typeface="MS Mincho" panose="02020609040205080304" pitchFamily="49" charset="-128"/>
              </a:rPr>
              <a:t>Bull</a:t>
            </a:r>
            <a:r>
              <a:rPr lang="en-US" sz="1400" i="1" dirty="0">
                <a:latin typeface="Times New Roman" panose="02020603050405020304" pitchFamily="18" charset="0"/>
                <a:ea typeface="MS Mincho" panose="02020609040205080304" pitchFamily="49" charset="-128"/>
              </a:rPr>
              <a:t>. Chem. Soc. </a:t>
            </a:r>
            <a:r>
              <a:rPr lang="en-US" sz="1400" i="1" dirty="0" err="1">
                <a:latin typeface="Times New Roman" panose="02020603050405020304" pitchFamily="18" charset="0"/>
                <a:ea typeface="MS Mincho" panose="02020609040205080304" pitchFamily="49" charset="-128"/>
              </a:rPr>
              <a:t>Jpn</a:t>
            </a:r>
            <a:r>
              <a:rPr lang="en-US" sz="1400" i="1" dirty="0">
                <a:latin typeface="Times New Roman" panose="02020603050405020304" pitchFamily="18" charset="0"/>
                <a:ea typeface="MS Mincho" panose="02020609040205080304" pitchFamily="49" charset="-128"/>
              </a:rPr>
              <a:t>.</a:t>
            </a:r>
            <a:r>
              <a:rPr lang="en-US" sz="1400" dirty="0">
                <a:latin typeface="Times New Roman" panose="02020603050405020304" pitchFamily="18" charset="0"/>
                <a:ea typeface="MS Mincho" panose="02020609040205080304" pitchFamily="49" charset="-128"/>
              </a:rPr>
              <a:t> </a:t>
            </a:r>
            <a:r>
              <a:rPr lang="en-US" sz="1400" b="1" dirty="0">
                <a:latin typeface="Times New Roman" panose="02020603050405020304" pitchFamily="18" charset="0"/>
                <a:ea typeface="MS Mincho" panose="02020609040205080304" pitchFamily="49" charset="-128"/>
              </a:rPr>
              <a:t>2016</a:t>
            </a:r>
            <a:r>
              <a:rPr lang="en-US" sz="1400" dirty="0">
                <a:latin typeface="Times New Roman" panose="02020603050405020304" pitchFamily="18" charset="0"/>
                <a:ea typeface="MS Mincho" panose="02020609040205080304" pitchFamily="49" charset="-128"/>
              </a:rPr>
              <a:t>, </a:t>
            </a:r>
            <a:r>
              <a:rPr lang="en-US" sz="1400" i="1" dirty="0">
                <a:latin typeface="Times New Roman" panose="02020603050405020304" pitchFamily="18" charset="0"/>
                <a:ea typeface="MS Mincho" panose="02020609040205080304" pitchFamily="49" charset="-128"/>
              </a:rPr>
              <a:t>89</a:t>
            </a:r>
            <a:r>
              <a:rPr lang="en-US" sz="1400" dirty="0">
                <a:latin typeface="Times New Roman" panose="02020603050405020304" pitchFamily="18" charset="0"/>
                <a:ea typeface="MS Mincho" panose="02020609040205080304" pitchFamily="49" charset="-128"/>
              </a:rPr>
              <a:t>, 1093-1105.</a:t>
            </a:r>
            <a:endParaRPr lang="en-US" sz="1400" dirty="0"/>
          </a:p>
        </p:txBody>
      </p:sp>
      <p:sp>
        <p:nvSpPr>
          <p:cNvPr id="5" name="スライド番号プレースホルダー 2"/>
          <p:cNvSpPr>
            <a:spLocks noGrp="1"/>
          </p:cNvSpPr>
          <p:nvPr>
            <p:ph type="sldNum" sz="quarter" idx="12"/>
          </p:nvPr>
        </p:nvSpPr>
        <p:spPr>
          <a:xfrm>
            <a:off x="7092000" y="6516003"/>
            <a:ext cx="2057400" cy="365125"/>
          </a:xfrm>
        </p:spPr>
        <p:txBody>
          <a:bodyPr/>
          <a:lstStyle/>
          <a:p>
            <a:r>
              <a:rPr lang="en-GB" dirty="0" smtClean="0"/>
              <a:t>7</a:t>
            </a:r>
            <a:endParaRPr lang="en-GB" dirty="0"/>
          </a:p>
        </p:txBody>
      </p:sp>
    </p:spTree>
    <p:extLst>
      <p:ext uri="{BB962C8B-B14F-4D97-AF65-F5344CB8AC3E}">
        <p14:creationId xmlns:p14="http://schemas.microsoft.com/office/powerpoint/2010/main" val="500901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RESULTS </a:t>
            </a:r>
            <a:r>
              <a:rPr lang="en-US" sz="3600" b="1" u="sng" dirty="0">
                <a:solidFill>
                  <a:srgbClr val="7030A0"/>
                </a:solidFill>
                <a:effectLst>
                  <a:outerShdw blurRad="38100" dist="38100" dir="2700000" algn="tl">
                    <a:srgbClr val="000000">
                      <a:alpha val="43137"/>
                    </a:srgbClr>
                  </a:outerShdw>
                </a:effectLst>
                <a:latin typeface="Agency FB" pitchFamily="34" charset="0"/>
              </a:rPr>
              <a:t>AND </a:t>
            </a:r>
            <a:r>
              <a:rPr lang="en-US" sz="3600" b="1" u="sng" dirty="0" smtClean="0">
                <a:solidFill>
                  <a:srgbClr val="7030A0"/>
                </a:solidFill>
                <a:effectLst>
                  <a:outerShdw blurRad="38100" dist="38100" dir="2700000" algn="tl">
                    <a:srgbClr val="000000">
                      <a:alpha val="43137"/>
                    </a:srgbClr>
                  </a:outerShdw>
                </a:effectLst>
                <a:latin typeface="Agency FB" pitchFamily="34" charset="0"/>
              </a:rPr>
              <a:t>DISCUSSION</a:t>
            </a:r>
            <a:endParaRPr lang="en-US" sz="3600" b="1" u="sng" dirty="0">
              <a:solidFill>
                <a:srgbClr val="7030A0"/>
              </a:solidFill>
              <a:effectLst>
                <a:outerShdw blurRad="38100" dist="38100" dir="2700000" algn="tl">
                  <a:srgbClr val="000000">
                    <a:alpha val="43137"/>
                  </a:srgbClr>
                </a:outerShdw>
              </a:effectLst>
              <a:latin typeface="Agency FB" pitchFamily="34" charset="0"/>
            </a:endParaRPr>
          </a:p>
        </p:txBody>
      </p:sp>
      <p:sp>
        <p:nvSpPr>
          <p:cNvPr id="4" name="Rectangle 3"/>
          <p:cNvSpPr/>
          <p:nvPr/>
        </p:nvSpPr>
        <p:spPr>
          <a:xfrm>
            <a:off x="-21264" y="540349"/>
            <a:ext cx="9165264" cy="584775"/>
          </a:xfrm>
          <a:prstGeom prst="rect">
            <a:avLst/>
          </a:prstGeom>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Agency FB" pitchFamily="34" charset="0"/>
              </a:rPr>
              <a:t>Energetics and Geometrical Features of Neutral </a:t>
            </a:r>
            <a:r>
              <a:rPr lang="en-US" sz="3200" b="1" dirty="0" err="1">
                <a:solidFill>
                  <a:srgbClr val="7030A0"/>
                </a:solidFill>
                <a:effectLst>
                  <a:outerShdw blurRad="38100" dist="38100" dir="2700000" algn="tl">
                    <a:srgbClr val="000000">
                      <a:alpha val="43137"/>
                    </a:srgbClr>
                  </a:outerShdw>
                </a:effectLst>
                <a:latin typeface="Agency FB" pitchFamily="34" charset="0"/>
              </a:rPr>
              <a:t>Zr</a:t>
            </a:r>
            <a:r>
              <a:rPr lang="en-US" sz="3200" b="1" dirty="0">
                <a:solidFill>
                  <a:srgbClr val="7030A0"/>
                </a:solidFill>
                <a:effectLst>
                  <a:outerShdw blurRad="38100" dist="38100" dir="2700000" algn="tl">
                    <a:srgbClr val="000000">
                      <a:alpha val="43137"/>
                    </a:srgbClr>
                  </a:outerShdw>
                </a:effectLst>
                <a:latin typeface="Agency FB" pitchFamily="34" charset="0"/>
              </a:rPr>
              <a:t>-Catalyst (I</a:t>
            </a:r>
            <a:r>
              <a:rPr lang="en-US" sz="3200" b="1" dirty="0" smtClean="0">
                <a:solidFill>
                  <a:srgbClr val="7030A0"/>
                </a:solidFill>
                <a:effectLst>
                  <a:outerShdw blurRad="38100" dist="38100" dir="2700000" algn="tl">
                    <a:srgbClr val="000000">
                      <a:alpha val="43137"/>
                    </a:srgbClr>
                  </a:outerShdw>
                </a:effectLst>
                <a:latin typeface="Agency FB" pitchFamily="34" charset="0"/>
              </a:rPr>
              <a:t>)</a:t>
            </a:r>
            <a:endParaRPr lang="en-US" sz="3200" b="1" dirty="0">
              <a:solidFill>
                <a:srgbClr val="7030A0"/>
              </a:solidFill>
              <a:effectLst>
                <a:outerShdw blurRad="38100" dist="38100" dir="2700000" algn="tl">
                  <a:srgbClr val="000000">
                    <a:alpha val="43137"/>
                  </a:srgbClr>
                </a:outerShdw>
              </a:effectLst>
              <a:latin typeface="Agency FB"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99" y="1151710"/>
            <a:ext cx="4922876" cy="4011915"/>
          </a:xfrm>
          <a:prstGeom prst="rect">
            <a:avLst/>
          </a:prstGeom>
          <a:noFill/>
          <a:ln>
            <a:noFill/>
          </a:ln>
        </p:spPr>
      </p:pic>
      <mc:AlternateContent xmlns:mc="http://schemas.openxmlformats.org/markup-compatibility/2006">
        <mc:Choice xmlns:a14="http://schemas.microsoft.com/office/drawing/2010/main" Requires="a14">
          <p:sp>
            <p:nvSpPr>
              <p:cNvPr id="6" name="Rectangle 5"/>
              <p:cNvSpPr/>
              <p:nvPr/>
            </p:nvSpPr>
            <p:spPr>
              <a:xfrm>
                <a:off x="4678326" y="1659241"/>
                <a:ext cx="4476303" cy="4154984"/>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relative existing probability of the isomers based on </a:t>
                </a:r>
                <a:r>
                  <a:rPr lang="en-US" sz="2400" i="1" dirty="0">
                    <a:latin typeface="Times New Roman" panose="02020603050405020304" pitchFamily="18" charset="0"/>
                    <a:cs typeface="Times New Roman" panose="02020603050405020304" pitchFamily="18" charset="0"/>
                  </a:rPr>
                  <a:t>G</a:t>
                </a:r>
                <a:r>
                  <a:rPr lang="en-US" sz="2400" i="1"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values (e.g., </a:t>
                </a:r>
                <a14:m>
                  <m:oMath xmlns:m="http://schemas.openxmlformats.org/officeDocument/2006/math">
                    <m:r>
                      <a:rPr lang="en-US" sz="2400" i="1">
                        <a:latin typeface="Cambria Math" panose="02040503050406030204" pitchFamily="18" charset="0"/>
                      </a:rPr>
                      <m:t>[</m:t>
                    </m:r>
                    <m:r>
                      <a:rPr lang="en-US" sz="2400" b="1" i="1">
                        <a:latin typeface="Cambria Math" panose="02040503050406030204" pitchFamily="18" charset="0"/>
                      </a:rPr>
                      <m:t>𝟏</m:t>
                    </m:r>
                    <m:r>
                      <a:rPr lang="en-US" sz="2400" i="1">
                        <a:latin typeface="Cambria Math" panose="02040503050406030204" pitchFamily="18" charset="0"/>
                      </a:rPr>
                      <m:t>]/[</m:t>
                    </m:r>
                    <m:r>
                      <a:rPr lang="en-US" sz="2400" b="1" i="1">
                        <a:latin typeface="Cambria Math" panose="02040503050406030204" pitchFamily="18" charset="0"/>
                      </a:rPr>
                      <m:t>𝟐</m:t>
                    </m:r>
                    <m:r>
                      <a:rPr lang="en-US" sz="2400" i="1">
                        <a:latin typeface="Cambria Math" panose="02040503050406030204" pitchFamily="18" charset="0"/>
                      </a:rPr>
                      <m:t>]=</m:t>
                    </m:r>
                    <m:r>
                      <m:rPr>
                        <m:sty m:val="p"/>
                      </m:rPr>
                      <a:rPr lang="en-US" sz="2400">
                        <a:latin typeface="Cambria Math" panose="02040503050406030204" pitchFamily="18" charset="0"/>
                      </a:rPr>
                      <m:t>exp</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𝐺</m:t>
                        </m:r>
                      </m:e>
                      <m:sub>
                        <m:r>
                          <a:rPr lang="en-US" sz="2400" i="1">
                            <a:latin typeface="Cambria Math" panose="02040503050406030204" pitchFamily="18" charset="0"/>
                          </a:rPr>
                          <m:t>1</m:t>
                        </m:r>
                      </m:sub>
                      <m:sup>
                        <m:r>
                          <a:rPr lang="en-US" sz="2400" i="1">
                            <a:latin typeface="Cambria Math" panose="02040503050406030204" pitchFamily="18" charset="0"/>
                          </a:rPr>
                          <m:t>∗</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𝐺</m:t>
                        </m:r>
                      </m:e>
                      <m:sub>
                        <m:r>
                          <a:rPr lang="en-US" sz="2400" i="1">
                            <a:latin typeface="Cambria Math" panose="02040503050406030204" pitchFamily="18" charset="0"/>
                          </a:rPr>
                          <m:t>2</m:t>
                        </m:r>
                      </m:sub>
                      <m:sup>
                        <m:r>
                          <a:rPr lang="en-US" sz="2400" i="1">
                            <a:latin typeface="Cambria Math" panose="02040503050406030204" pitchFamily="18" charset="0"/>
                          </a:rPr>
                          <m:t>∗</m:t>
                        </m:r>
                      </m:sup>
                    </m:sSubSup>
                    <m:r>
                      <a:rPr lang="en-US" sz="2400" i="1">
                        <a:latin typeface="Cambria Math" panose="02040503050406030204" pitchFamily="18" charset="0"/>
                      </a:rPr>
                      <m:t>)/</m:t>
                    </m:r>
                    <m:r>
                      <a:rPr lang="en-US" sz="2400" i="1">
                        <a:latin typeface="Cambria Math" panose="02040503050406030204" pitchFamily="18" charset="0"/>
                      </a:rPr>
                      <m:t>𝑘𝑇</m:t>
                    </m:r>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indicates that neutral catalyst predominately forms isomer </a:t>
                </a:r>
                <a:r>
                  <a:rPr lang="en-US" sz="2400" b="1"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a:t>
                </a:r>
              </a:p>
              <a:p>
                <a:pPr algn="just"/>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Our </a:t>
                </a:r>
                <a:r>
                  <a:rPr lang="en-US" sz="2400" dirty="0">
                    <a:latin typeface="Times New Roman" panose="02020603050405020304" pitchFamily="18" charset="0"/>
                    <a:cs typeface="Times New Roman" panose="02020603050405020304" pitchFamily="18" charset="0"/>
                  </a:rPr>
                  <a:t>results for </a:t>
                </a:r>
                <a:r>
                  <a:rPr lang="en-US" sz="24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also in accordance with the previous </a:t>
                </a:r>
                <a:r>
                  <a:rPr lang="en-US" sz="2400" dirty="0" smtClean="0">
                    <a:latin typeface="Times New Roman" panose="02020603050405020304" pitchFamily="18" charset="0"/>
                    <a:cs typeface="Times New Roman" panose="02020603050405020304" pitchFamily="18" charset="0"/>
                  </a:rPr>
                  <a:t>observations </a:t>
                </a:r>
                <a:r>
                  <a:rPr lang="en-US" sz="2400" dirty="0">
                    <a:latin typeface="Times New Roman" panose="02020603050405020304" pitchFamily="18" charset="0"/>
                    <a:cs typeface="Times New Roman" panose="02020603050405020304" pitchFamily="18" charset="0"/>
                  </a:rPr>
                  <a:t>with similar kind of ligand </a:t>
                </a:r>
                <a:r>
                  <a:rPr lang="en-US" sz="2400" dirty="0" smtClean="0">
                    <a:latin typeface="Times New Roman" panose="02020603050405020304" pitchFamily="18" charset="0"/>
                    <a:cs typeface="Times New Roman" panose="02020603050405020304" pitchFamily="18" charset="0"/>
                  </a:rPr>
                  <a:t>architecture.</a:t>
                </a:r>
                <a:r>
                  <a:rPr lang="en-US" sz="2400" baseline="30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678326" y="1659241"/>
                <a:ext cx="4476303" cy="4154984"/>
              </a:xfrm>
              <a:prstGeom prst="rect">
                <a:avLst/>
              </a:prstGeom>
              <a:blipFill rotWithShape="0">
                <a:blip r:embed="rId4"/>
                <a:stretch>
                  <a:fillRect l="-1769" t="-1173" r="-2041" b="-2346"/>
                </a:stretch>
              </a:blipFill>
            </p:spPr>
            <p:txBody>
              <a:bodyPr/>
              <a:lstStyle/>
              <a:p>
                <a:r>
                  <a:rPr lang="en-US">
                    <a:noFill/>
                  </a:rPr>
                  <a:t> </a:t>
                </a:r>
              </a:p>
            </p:txBody>
          </p:sp>
        </mc:Fallback>
      </mc:AlternateContent>
      <p:sp>
        <p:nvSpPr>
          <p:cNvPr id="7" name="Rectangle 6"/>
          <p:cNvSpPr/>
          <p:nvPr/>
        </p:nvSpPr>
        <p:spPr>
          <a:xfrm>
            <a:off x="0" y="6401012"/>
            <a:ext cx="3348930" cy="523220"/>
          </a:xfrm>
          <a:prstGeom prst="rect">
            <a:avLst/>
          </a:prstGeom>
        </p:spPr>
        <p:txBody>
          <a:bodyPr wrap="none">
            <a:spAutoFit/>
          </a:bodyPr>
          <a:lstStyle/>
          <a:p>
            <a:r>
              <a:rPr lang="en-US" sz="1400" dirty="0" smtClean="0">
                <a:latin typeface="Times New Roman" panose="02020603050405020304" pitchFamily="18" charset="0"/>
                <a:ea typeface="MS Mincho" panose="02020609040205080304" pitchFamily="49" charset="-128"/>
                <a:cs typeface="Times New Roman" panose="02020603050405020304" pitchFamily="18" charset="0"/>
              </a:rPr>
              <a:t>1. </a:t>
            </a:r>
            <a:r>
              <a:rPr lang="en-US" sz="1400" i="1" dirty="0">
                <a:latin typeface="Times New Roman" panose="02020603050405020304" pitchFamily="18" charset="0"/>
                <a:cs typeface="Times New Roman" panose="02020603050405020304" pitchFamily="18" charset="0"/>
              </a:rPr>
              <a:t>J. Am. Chem. Soc.</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2001</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123</a:t>
            </a:r>
            <a:r>
              <a:rPr lang="en-US" sz="1400" dirty="0">
                <a:latin typeface="Times New Roman" panose="02020603050405020304" pitchFamily="18" charset="0"/>
                <a:cs typeface="Times New Roman" panose="02020603050405020304" pitchFamily="18" charset="0"/>
              </a:rPr>
              <a:t>, 6847-6856</a:t>
            </a:r>
            <a:r>
              <a:rPr lang="en-US" sz="1400" dirty="0" smtClean="0">
                <a:latin typeface="Times New Roman" panose="02020603050405020304" pitchFamily="18" charset="0"/>
                <a:ea typeface="MS Mincho" panose="02020609040205080304" pitchFamily="49" charset="-128"/>
                <a:cs typeface="Times New Roman" panose="02020603050405020304" pitchFamily="18" charset="0"/>
              </a:rPr>
              <a:t>.</a:t>
            </a:r>
          </a:p>
          <a:p>
            <a:r>
              <a:rPr lang="en-US" sz="1400" dirty="0" smtClean="0">
                <a:latin typeface="Times New Roman" panose="02020603050405020304" pitchFamily="18" charset="0"/>
                <a:ea typeface="MS Mincho" panose="02020609040205080304" pitchFamily="49" charset="-128"/>
                <a:cs typeface="Times New Roman" panose="02020603050405020304" pitchFamily="18" charset="0"/>
              </a:rPr>
              <a:t>2. </a:t>
            </a:r>
            <a:r>
              <a:rPr lang="en-US" sz="1400" i="1" dirty="0">
                <a:latin typeface="Times New Roman" panose="02020603050405020304" pitchFamily="18" charset="0"/>
                <a:cs typeface="Times New Roman" panose="02020603050405020304" pitchFamily="18" charset="0"/>
              </a:rPr>
              <a:t>Chem. Rev.</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2011</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111</a:t>
            </a:r>
            <a:r>
              <a:rPr lang="en-US" sz="1400" dirty="0">
                <a:latin typeface="Times New Roman" panose="02020603050405020304" pitchFamily="18" charset="0"/>
                <a:cs typeface="Times New Roman" panose="02020603050405020304" pitchFamily="18" charset="0"/>
              </a:rPr>
              <a:t>, 2363-2449</a:t>
            </a:r>
            <a:r>
              <a:rPr lang="en-US" sz="1400" dirty="0" smtClean="0">
                <a:latin typeface="Times New Roman" panose="02020603050405020304" pitchFamily="18" charset="0"/>
                <a:ea typeface="MS Mincho" panose="02020609040205080304" pitchFamily="49" charset="-128"/>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8" name="Rectangle 7"/>
          <p:cNvSpPr/>
          <p:nvPr/>
        </p:nvSpPr>
        <p:spPr>
          <a:xfrm>
            <a:off x="0" y="5190211"/>
            <a:ext cx="4890977" cy="830997"/>
          </a:xfrm>
          <a:prstGeom prst="rect">
            <a:avLst/>
          </a:prstGeom>
        </p:spPr>
        <p:txBody>
          <a:bodyPr wrap="square">
            <a:spAutoFit/>
          </a:bodyPr>
          <a:lstStyle/>
          <a:p>
            <a:pPr algn="just"/>
            <a:r>
              <a:rPr lang="en-US" sz="1600" b="1" dirty="0">
                <a:latin typeface="Times New Roman" panose="02020603050405020304" pitchFamily="18" charset="0"/>
                <a:ea typeface="MS Mincho" panose="02020609040205080304" pitchFamily="49" charset="-128"/>
              </a:rPr>
              <a:t>Figure </a:t>
            </a:r>
            <a:r>
              <a:rPr lang="en-US" sz="1600" dirty="0" smtClean="0">
                <a:latin typeface="Times New Roman" panose="02020603050405020304" pitchFamily="18" charset="0"/>
                <a:ea typeface="MS Mincho" panose="02020609040205080304" pitchFamily="49" charset="-128"/>
              </a:rPr>
              <a:t>: Five </a:t>
            </a:r>
            <a:r>
              <a:rPr lang="en-US" sz="1600" dirty="0">
                <a:latin typeface="Times New Roman" panose="02020603050405020304" pitchFamily="18" charset="0"/>
                <a:ea typeface="MS Mincho" panose="02020609040205080304" pitchFamily="49" charset="-128"/>
              </a:rPr>
              <a:t>different isomers of </a:t>
            </a:r>
            <a:r>
              <a:rPr lang="en-US" sz="1600" b="1" dirty="0" smtClean="0">
                <a:latin typeface="Times New Roman" panose="02020603050405020304" pitchFamily="18" charset="0"/>
                <a:ea typeface="MS Mincho" panose="02020609040205080304" pitchFamily="49" charset="-128"/>
              </a:rPr>
              <a:t>I</a:t>
            </a:r>
            <a:r>
              <a:rPr lang="en-US" sz="1600" dirty="0" smtClean="0">
                <a:latin typeface="Times New Roman" panose="02020603050405020304" pitchFamily="18" charset="0"/>
                <a:ea typeface="MS Mincho" panose="02020609040205080304" pitchFamily="49" charset="-128"/>
              </a:rPr>
              <a:t>. </a:t>
            </a:r>
            <a:r>
              <a:rPr lang="en-US" sz="1600" dirty="0">
                <a:latin typeface="Times New Roman" panose="02020603050405020304" pitchFamily="18" charset="0"/>
                <a:ea typeface="MS Mincho" panose="02020609040205080304" pitchFamily="49" charset="-128"/>
              </a:rPr>
              <a:t>The relative energy values with respect to </a:t>
            </a:r>
            <a:r>
              <a:rPr lang="en-US" sz="1600" b="1" dirty="0">
                <a:latin typeface="Times New Roman" panose="02020603050405020304" pitchFamily="18" charset="0"/>
                <a:ea typeface="MS Mincho" panose="02020609040205080304" pitchFamily="49" charset="-128"/>
              </a:rPr>
              <a:t>1</a:t>
            </a:r>
            <a:r>
              <a:rPr lang="en-US" sz="1600" dirty="0">
                <a:latin typeface="Times New Roman" panose="02020603050405020304" pitchFamily="18" charset="0"/>
                <a:ea typeface="MS Mincho" panose="02020609040205080304" pitchFamily="49" charset="-128"/>
              </a:rPr>
              <a:t> are also shown, </a:t>
            </a:r>
            <a:r>
              <a:rPr lang="en-US" sz="1600" dirty="0" smtClean="0">
                <a:latin typeface="Times New Roman" panose="02020603050405020304" pitchFamily="18" charset="0"/>
                <a:ea typeface="MS Mincho" panose="02020609040205080304" pitchFamily="49" charset="-128"/>
              </a:rPr>
              <a:t>In </a:t>
            </a:r>
            <a:r>
              <a:rPr lang="en-US" sz="1600" dirty="0">
                <a:latin typeface="Times New Roman" panose="02020603050405020304" pitchFamily="18" charset="0"/>
                <a:ea typeface="MS Mincho" panose="02020609040205080304" pitchFamily="49" charset="-128"/>
              </a:rPr>
              <a:t>parentheses, </a:t>
            </a:r>
            <a:r>
              <a:rPr lang="en-US" sz="1600" i="1" dirty="0" smtClean="0">
                <a:latin typeface="Times New Roman" panose="02020603050405020304" pitchFamily="18" charset="0"/>
                <a:ea typeface="MS Mincho" panose="02020609040205080304" pitchFamily="49" charset="-128"/>
              </a:rPr>
              <a:t>∆</a:t>
            </a:r>
            <a:r>
              <a:rPr lang="en-US" sz="1600" i="1" dirty="0">
                <a:latin typeface="Times New Roman" panose="02020603050405020304" pitchFamily="18" charset="0"/>
                <a:ea typeface="MS Mincho" panose="02020609040205080304" pitchFamily="49" charset="-128"/>
              </a:rPr>
              <a:t>G</a:t>
            </a:r>
            <a:r>
              <a:rPr lang="en-US" sz="1600" i="1" baseline="30000" dirty="0" smtClean="0">
                <a:latin typeface="Times New Roman" panose="02020603050405020304" pitchFamily="18" charset="0"/>
                <a:ea typeface="MS Mincho" panose="02020609040205080304" pitchFamily="49" charset="-128"/>
              </a:rPr>
              <a:t>*</a:t>
            </a:r>
            <a:r>
              <a:rPr lang="en-US" sz="1600" dirty="0" smtClean="0">
                <a:latin typeface="Times New Roman" panose="02020603050405020304" pitchFamily="18" charset="0"/>
                <a:ea typeface="MS Mincho" panose="02020609040205080304" pitchFamily="49" charset="-128"/>
              </a:rPr>
              <a:t> </a:t>
            </a:r>
            <a:r>
              <a:rPr lang="en-US" sz="1600" dirty="0">
                <a:latin typeface="Times New Roman" panose="02020603050405020304" pitchFamily="18" charset="0"/>
                <a:ea typeface="MS Mincho" panose="02020609040205080304" pitchFamily="49" charset="-128"/>
              </a:rPr>
              <a:t>values in the solvent are shown. </a:t>
            </a:r>
            <a:endParaRPr lang="en-US" sz="1600" dirty="0"/>
          </a:p>
        </p:txBody>
      </p:sp>
      <p:sp>
        <p:nvSpPr>
          <p:cNvPr id="9" name="スライド番号プレースホルダー 2"/>
          <p:cNvSpPr>
            <a:spLocks noGrp="1"/>
          </p:cNvSpPr>
          <p:nvPr>
            <p:ph type="sldNum" sz="quarter" idx="12"/>
          </p:nvPr>
        </p:nvSpPr>
        <p:spPr>
          <a:xfrm>
            <a:off x="7092000" y="6516003"/>
            <a:ext cx="2057400" cy="365125"/>
          </a:xfrm>
        </p:spPr>
        <p:txBody>
          <a:bodyPr/>
          <a:lstStyle/>
          <a:p>
            <a:r>
              <a:rPr lang="en-GB" dirty="0" smtClean="0"/>
              <a:t>8</a:t>
            </a:r>
            <a:endParaRPr lang="en-GB" dirty="0"/>
          </a:p>
        </p:txBody>
      </p:sp>
    </p:spTree>
    <p:extLst>
      <p:ext uri="{BB962C8B-B14F-4D97-AF65-F5344CB8AC3E}">
        <p14:creationId xmlns:p14="http://schemas.microsoft.com/office/powerpoint/2010/main" val="3630836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7661" y="-20918"/>
            <a:ext cx="5181898" cy="646331"/>
          </a:xfrm>
          <a:prstGeom prst="rect">
            <a:avLst/>
          </a:prstGeom>
        </p:spPr>
        <p:txBody>
          <a:bodyPr wrap="square">
            <a:spAutoFit/>
          </a:bodyPr>
          <a:lstStyle/>
          <a:p>
            <a:pPr algn="ctr"/>
            <a:r>
              <a:rPr lang="en-US" sz="3600" b="1" u="sng" dirty="0" smtClean="0">
                <a:solidFill>
                  <a:srgbClr val="7030A0"/>
                </a:solidFill>
                <a:effectLst>
                  <a:outerShdw blurRad="38100" dist="38100" dir="2700000" algn="tl">
                    <a:srgbClr val="000000">
                      <a:alpha val="43137"/>
                    </a:srgbClr>
                  </a:outerShdw>
                </a:effectLst>
                <a:latin typeface="Agency FB" pitchFamily="34" charset="0"/>
              </a:rPr>
              <a:t>RESULTS </a:t>
            </a:r>
            <a:r>
              <a:rPr lang="en-US" sz="3600" b="1" u="sng" dirty="0">
                <a:solidFill>
                  <a:srgbClr val="7030A0"/>
                </a:solidFill>
                <a:effectLst>
                  <a:outerShdw blurRad="38100" dist="38100" dir="2700000" algn="tl">
                    <a:srgbClr val="000000">
                      <a:alpha val="43137"/>
                    </a:srgbClr>
                  </a:outerShdw>
                </a:effectLst>
                <a:latin typeface="Agency FB" pitchFamily="34" charset="0"/>
              </a:rPr>
              <a:t>AND </a:t>
            </a:r>
            <a:r>
              <a:rPr lang="en-US" sz="3600" b="1" u="sng" dirty="0" smtClean="0">
                <a:solidFill>
                  <a:srgbClr val="7030A0"/>
                </a:solidFill>
                <a:effectLst>
                  <a:outerShdw blurRad="38100" dist="38100" dir="2700000" algn="tl">
                    <a:srgbClr val="000000">
                      <a:alpha val="43137"/>
                    </a:srgbClr>
                  </a:outerShdw>
                </a:effectLst>
                <a:latin typeface="Agency FB" pitchFamily="34" charset="0"/>
              </a:rPr>
              <a:t>DISCUSSION</a:t>
            </a:r>
            <a:endParaRPr lang="en-US" sz="3600" b="1" u="sng" dirty="0">
              <a:solidFill>
                <a:srgbClr val="7030A0"/>
              </a:solidFill>
              <a:effectLst>
                <a:outerShdw blurRad="38100" dist="38100" dir="2700000" algn="tl">
                  <a:srgbClr val="000000">
                    <a:alpha val="43137"/>
                  </a:srgbClr>
                </a:outerShdw>
              </a:effectLst>
              <a:latin typeface="Agency FB" pitchFamily="34" charset="0"/>
            </a:endParaRPr>
          </a:p>
        </p:txBody>
      </p:sp>
      <p:sp>
        <p:nvSpPr>
          <p:cNvPr id="4" name="Rectangle 3"/>
          <p:cNvSpPr/>
          <p:nvPr/>
        </p:nvSpPr>
        <p:spPr>
          <a:xfrm>
            <a:off x="-21264" y="540349"/>
            <a:ext cx="9165264" cy="584775"/>
          </a:xfrm>
          <a:prstGeom prst="rect">
            <a:avLst/>
          </a:prstGeom>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Agency FB" pitchFamily="34" charset="0"/>
              </a:rPr>
              <a:t>Energetics and Geometrical Features of </a:t>
            </a:r>
            <a:r>
              <a:rPr lang="en-US" sz="3200" b="1" dirty="0" err="1">
                <a:solidFill>
                  <a:srgbClr val="7030A0"/>
                </a:solidFill>
                <a:effectLst>
                  <a:outerShdw blurRad="38100" dist="38100" dir="2700000" algn="tl">
                    <a:srgbClr val="000000">
                      <a:alpha val="43137"/>
                    </a:srgbClr>
                  </a:outerShdw>
                </a:effectLst>
                <a:latin typeface="Agency FB" pitchFamily="34" charset="0"/>
              </a:rPr>
              <a:t>Zr</a:t>
            </a:r>
            <a:r>
              <a:rPr lang="en-US" sz="3200" b="1" dirty="0">
                <a:solidFill>
                  <a:srgbClr val="7030A0"/>
                </a:solidFill>
                <a:effectLst>
                  <a:outerShdw blurRad="38100" dist="38100" dir="2700000" algn="tl">
                    <a:srgbClr val="000000">
                      <a:alpha val="43137"/>
                    </a:srgbClr>
                  </a:outerShdw>
                </a:effectLst>
                <a:latin typeface="Agency FB" pitchFamily="34" charset="0"/>
              </a:rPr>
              <a:t>-Cation (</a:t>
            </a:r>
            <a:r>
              <a:rPr lang="en-US" sz="3200" b="1" dirty="0" err="1">
                <a:solidFill>
                  <a:srgbClr val="7030A0"/>
                </a:solidFill>
                <a:effectLst>
                  <a:outerShdw blurRad="38100" dist="38100" dir="2700000" algn="tl">
                    <a:srgbClr val="000000">
                      <a:alpha val="43137"/>
                    </a:srgbClr>
                  </a:outerShdw>
                </a:effectLst>
                <a:latin typeface="Agency FB" pitchFamily="34" charset="0"/>
              </a:rPr>
              <a:t>i</a:t>
            </a:r>
            <a:r>
              <a:rPr lang="en-US" sz="3200" b="1" dirty="0">
                <a:solidFill>
                  <a:srgbClr val="7030A0"/>
                </a:solidFill>
                <a:effectLst>
                  <a:outerShdw blurRad="38100" dist="38100" dir="2700000" algn="tl">
                    <a:srgbClr val="000000">
                      <a:alpha val="43137"/>
                    </a:srgbClr>
                  </a:outerShdw>
                </a:effectLst>
                <a:latin typeface="Agency FB" pitchFamily="34" charset="0"/>
              </a:rPr>
              <a:t>)</a:t>
            </a:r>
          </a:p>
        </p:txBody>
      </p:sp>
      <p:sp>
        <p:nvSpPr>
          <p:cNvPr id="6" name="TextBox 5"/>
          <p:cNvSpPr txBox="1"/>
          <p:nvPr/>
        </p:nvSpPr>
        <p:spPr>
          <a:xfrm>
            <a:off x="-400974" y="3020042"/>
            <a:ext cx="4159427" cy="400110"/>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QM Energy (kcal/</a:t>
            </a:r>
            <a:r>
              <a:rPr lang="en-US" sz="2000" b="1" u="sng" dirty="0" err="1">
                <a:latin typeface="Times New Roman" panose="02020603050405020304" pitchFamily="18" charset="0"/>
                <a:cs typeface="Times New Roman" panose="02020603050405020304" pitchFamily="18" charset="0"/>
              </a:rPr>
              <a:t>mol</a:t>
            </a:r>
            <a:r>
              <a:rPr lang="en-US" sz="2000" b="1" u="sng" dirty="0">
                <a:latin typeface="Times New Roman" panose="02020603050405020304" pitchFamily="18" charset="0"/>
                <a:cs typeface="Times New Roman" panose="02020603050405020304" pitchFamily="18" charset="0"/>
              </a:rPr>
              <a:t>) w.r.t. </a:t>
            </a:r>
            <a:r>
              <a:rPr lang="en-US" sz="2000" b="1" u="sng" dirty="0">
                <a:solidFill>
                  <a:srgbClr val="AEAE00"/>
                </a:solidFill>
                <a:latin typeface="Times New Roman" panose="02020603050405020304" pitchFamily="18" charset="0"/>
                <a:cs typeface="Times New Roman" panose="02020603050405020304" pitchFamily="18" charset="0"/>
              </a:rPr>
              <a:t>A</a:t>
            </a:r>
            <a:endParaRPr lang="en-US" sz="2000" u="sng" dirty="0"/>
          </a:p>
        </p:txBody>
      </p:sp>
      <p:sp>
        <p:nvSpPr>
          <p:cNvPr id="7" name="Rectangle 6"/>
          <p:cNvSpPr/>
          <p:nvPr/>
        </p:nvSpPr>
        <p:spPr>
          <a:xfrm>
            <a:off x="0" y="6662209"/>
            <a:ext cx="9144000" cy="254044"/>
          </a:xfrm>
          <a:prstGeom prst="rect">
            <a:avLst/>
          </a:prstGeom>
        </p:spPr>
        <p:txBody>
          <a:bodyPr wrap="square">
            <a:spAutoFit/>
          </a:bodyPr>
          <a:lstStyle/>
          <a:p>
            <a:r>
              <a:rPr lang="en-GB" altLang="en-US" sz="1051" dirty="0">
                <a:latin typeface="Times New Roman" panose="02020603050405020304" pitchFamily="18" charset="0"/>
                <a:cs typeface="Times New Roman" panose="02020603050405020304" pitchFamily="18" charset="0"/>
                <a:sym typeface="Symbol" panose="05050102010706020507" pitchFamily="18" charset="2"/>
              </a:rPr>
              <a:t>B1 = 6-31G** (LANL2DZ +f polarization functions: </a:t>
            </a:r>
            <a:r>
              <a:rPr lang="en-GB" altLang="en-US" sz="1051" dirty="0" err="1">
                <a:latin typeface="Times New Roman" panose="02020603050405020304" pitchFamily="18" charset="0"/>
                <a:cs typeface="Times New Roman" panose="02020603050405020304" pitchFamily="18" charset="0"/>
                <a:sym typeface="Symbol" panose="05050102010706020507" pitchFamily="18" charset="2"/>
              </a:rPr>
              <a:t>Zr</a:t>
            </a:r>
            <a:r>
              <a:rPr lang="en-GB" altLang="en-US" sz="1051" dirty="0">
                <a:latin typeface="Times New Roman" panose="02020603050405020304" pitchFamily="18" charset="0"/>
                <a:cs typeface="Times New Roman" panose="02020603050405020304" pitchFamily="18" charset="0"/>
                <a:sym typeface="Symbol" panose="05050102010706020507" pitchFamily="18" charset="2"/>
              </a:rPr>
              <a:t>); </a:t>
            </a:r>
            <a:r>
              <a:rPr lang="en-GB" sz="105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B2 = Def2-TZVPP; </a:t>
            </a:r>
            <a:r>
              <a:rPr lang="en-GB" sz="1051"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†M06/B2//M06/B1</a:t>
            </a:r>
            <a:r>
              <a:rPr lang="en-GB" sz="105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n-GB" sz="105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‘Red Colour’ is more stable.</a:t>
            </a:r>
            <a:endParaRPr lang="en-US" sz="1051" dirty="0"/>
          </a:p>
        </p:txBody>
      </p:sp>
      <p:graphicFrame>
        <p:nvGraphicFramePr>
          <p:cNvPr id="8" name="Table 7"/>
          <p:cNvGraphicFramePr>
            <a:graphicFrameLocks noGrp="1"/>
          </p:cNvGraphicFramePr>
          <p:nvPr>
            <p:extLst/>
          </p:nvPr>
        </p:nvGraphicFramePr>
        <p:xfrm>
          <a:off x="-1504" y="4557513"/>
          <a:ext cx="9144000" cy="37084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0.00</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2.83</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rgbClr val="FF0000"/>
                          </a:solidFill>
                          <a:latin typeface="Times New Roman" panose="02020603050405020304" pitchFamily="18" charset="0"/>
                          <a:cs typeface="Times New Roman" panose="02020603050405020304" pitchFamily="18" charset="0"/>
                        </a:rPr>
                        <a:t>-0.08</a:t>
                      </a:r>
                      <a:endParaRPr lang="en-US" sz="1300" dirty="0">
                        <a:solidFill>
                          <a:srgbClr val="FF0000"/>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r>
            </a:tbl>
          </a:graphicData>
        </a:graphic>
      </p:graphicFrame>
      <p:sp>
        <p:nvSpPr>
          <p:cNvPr id="9" name="Rectangle 8"/>
          <p:cNvSpPr/>
          <p:nvPr/>
        </p:nvSpPr>
        <p:spPr>
          <a:xfrm>
            <a:off x="8169157" y="4742934"/>
            <a:ext cx="966931" cy="388696"/>
          </a:xfrm>
          <a:prstGeom prst="rect">
            <a:avLst/>
          </a:prstGeom>
          <a:solidFill>
            <a:schemeClr val="accent1"/>
          </a:solidFill>
        </p:spPr>
        <p:txBody>
          <a:bodyPr wrap="none">
            <a:spAutoFit/>
          </a:bodyPr>
          <a:lstStyle/>
          <a:p>
            <a:pPr algn="ctr">
              <a:lnSpc>
                <a:spcPct val="107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M06/</a:t>
            </a: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B2</a:t>
            </a:r>
            <a:endParaRPr lang="en-US" sz="2400" dirty="0">
              <a:solidFill>
                <a:srgbClr val="C00000"/>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10" name="Rectangle 9"/>
          <p:cNvSpPr/>
          <p:nvPr/>
        </p:nvSpPr>
        <p:spPr>
          <a:xfrm>
            <a:off x="2432299" y="6255853"/>
            <a:ext cx="4405437" cy="461665"/>
          </a:xfrm>
          <a:prstGeom prst="rect">
            <a:avLst/>
          </a:prstGeom>
        </p:spPr>
        <p:txBody>
          <a:bodyPr wrap="none">
            <a:spAutoFit/>
          </a:bodyPr>
          <a:lstStyle/>
          <a:p>
            <a:r>
              <a:rPr lang="en-US" sz="2400" b="1" dirty="0">
                <a:solidFill>
                  <a:srgbClr val="AEAE00"/>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a:t>
            </a:r>
            <a:r>
              <a:rPr lang="en-US" sz="2400" b="1" dirty="0">
                <a:solidFill>
                  <a:srgbClr val="00B050"/>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are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equivalent</a:t>
            </a:r>
            <a:r>
              <a:rPr lang="en-US" sz="2400" dirty="0">
                <a:latin typeface="Times New Roman" panose="02020603050405020304" pitchFamily="18" charset="0"/>
                <a:cs typeface="Times New Roman" panose="02020603050405020304" pitchFamily="18" charset="0"/>
              </a:rPr>
              <a:t> in energy.</a:t>
            </a:r>
          </a:p>
        </p:txBody>
      </p:sp>
      <p:graphicFrame>
        <p:nvGraphicFramePr>
          <p:cNvPr id="11" name="Table 10"/>
          <p:cNvGraphicFramePr>
            <a:graphicFrameLocks noGrp="1"/>
          </p:cNvGraphicFramePr>
          <p:nvPr>
            <p:extLst/>
          </p:nvPr>
        </p:nvGraphicFramePr>
        <p:xfrm>
          <a:off x="-3008" y="5964636"/>
          <a:ext cx="9144000" cy="37084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pPr algn="ctr"/>
                      <a:r>
                        <a:rPr lang="en-US" sz="1300" dirty="0" smtClean="0">
                          <a:solidFill>
                            <a:srgbClr val="FF0000"/>
                          </a:solidFill>
                          <a:latin typeface="Times New Roman" panose="02020603050405020304" pitchFamily="18" charset="0"/>
                          <a:cs typeface="Times New Roman" panose="02020603050405020304" pitchFamily="18" charset="0"/>
                        </a:rPr>
                        <a:t>0.00</a:t>
                      </a:r>
                      <a:endParaRPr lang="en-US" sz="1300" dirty="0">
                        <a:solidFill>
                          <a:srgbClr val="FF0000"/>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2.35</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0.82</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42553800"/>
              </p:ext>
            </p:extLst>
          </p:nvPr>
        </p:nvGraphicFramePr>
        <p:xfrm>
          <a:off x="6041" y="5148876"/>
          <a:ext cx="9144000" cy="375920"/>
        </p:xfrm>
        <a:graphic>
          <a:graphicData uri="http://schemas.openxmlformats.org/drawingml/2006/table">
            <a:tbl>
              <a:tblPr firstRow="1" bandRow="1">
                <a:tableStyleId>{5C22544A-7EE6-4342-B048-85BDC9FD1C3A}</a:tableStyleId>
              </a:tblPr>
              <a:tblGrid>
                <a:gridCol w="3048000"/>
                <a:gridCol w="3048000"/>
                <a:gridCol w="3048000"/>
              </a:tblGrid>
              <a:tr h="375920">
                <a:tc>
                  <a:txBody>
                    <a:bodyPr/>
                    <a:lstStyle/>
                    <a:p>
                      <a:pPr algn="ctr"/>
                      <a:r>
                        <a:rPr lang="en-US" sz="1300" b="1" kern="1200" dirty="0" smtClean="0">
                          <a:solidFill>
                            <a:schemeClr val="tx1"/>
                          </a:solidFill>
                          <a:latin typeface="Times New Roman" panose="02020603050405020304" pitchFamily="18" charset="0"/>
                          <a:ea typeface="+mn-ea"/>
                          <a:cs typeface="Times New Roman" panose="02020603050405020304" pitchFamily="18" charset="0"/>
                        </a:rPr>
                        <a:t>0.00</a:t>
                      </a:r>
                      <a:endParaRPr lang="en-US" sz="1300" b="1" kern="1200" dirty="0">
                        <a:solidFill>
                          <a:schemeClr val="tx1"/>
                        </a:solidFill>
                        <a:latin typeface="Times New Roman" panose="02020603050405020304" pitchFamily="18" charset="0"/>
                        <a:ea typeface="+mn-ea"/>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2.29</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b="1" kern="1200" dirty="0" smtClean="0">
                          <a:solidFill>
                            <a:srgbClr val="FF0000"/>
                          </a:solidFill>
                          <a:latin typeface="Times New Roman" panose="02020603050405020304" pitchFamily="18" charset="0"/>
                          <a:ea typeface="+mn-ea"/>
                          <a:cs typeface="Times New Roman" panose="02020603050405020304" pitchFamily="18" charset="0"/>
                        </a:rPr>
                        <a:t>-0.02</a:t>
                      </a:r>
                      <a:endParaRPr lang="en-US" sz="1300" b="1" kern="1200" dirty="0">
                        <a:solidFill>
                          <a:srgbClr val="FF0000"/>
                        </a:solidFill>
                        <a:latin typeface="Times New Roman" panose="02020603050405020304" pitchFamily="18" charset="0"/>
                        <a:ea typeface="+mn-ea"/>
                        <a:cs typeface="Times New Roman" panose="02020603050405020304" pitchFamily="18" charset="0"/>
                      </a:endParaRPr>
                    </a:p>
                  </a:txBody>
                  <a:tcPr anchor="ctr">
                    <a:solidFill>
                      <a:schemeClr val="accent1">
                        <a:lumMod val="40000"/>
                        <a:lumOff val="60000"/>
                      </a:schemeClr>
                    </a:solidFill>
                  </a:tcPr>
                </a:tc>
              </a:tr>
            </a:tbl>
          </a:graphicData>
        </a:graphic>
      </p:graphicFrame>
      <p:sp>
        <p:nvSpPr>
          <p:cNvPr id="13" name="Rectangle 12"/>
          <p:cNvSpPr/>
          <p:nvPr/>
        </p:nvSpPr>
        <p:spPr>
          <a:xfrm>
            <a:off x="8061794" y="5334296"/>
            <a:ext cx="1069524" cy="388696"/>
          </a:xfrm>
          <a:prstGeom prst="rect">
            <a:avLst/>
          </a:prstGeom>
          <a:solidFill>
            <a:schemeClr val="accent1"/>
          </a:solidFill>
        </p:spPr>
        <p:txBody>
          <a:bodyPr wrap="none">
            <a:spAutoFit/>
          </a:bodyPr>
          <a:lstStyle/>
          <a:p>
            <a:pPr algn="ctr">
              <a:lnSpc>
                <a:spcPct val="107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MP2/</a:t>
            </a: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B2</a:t>
            </a:r>
            <a:r>
              <a:rPr lang="en-US" b="1" baseline="30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aseline="30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14" name="Rectangle 13"/>
          <p:cNvSpPr/>
          <p:nvPr/>
        </p:nvSpPr>
        <p:spPr>
          <a:xfrm>
            <a:off x="-3006" y="5637549"/>
            <a:ext cx="1960793" cy="369332"/>
          </a:xfrm>
          <a:prstGeom prst="rect">
            <a:avLst/>
          </a:prstGeom>
          <a:solidFill>
            <a:schemeClr val="bg1">
              <a:lumMod val="75000"/>
            </a:schemeClr>
          </a:solidFill>
        </p:spPr>
        <p:txBody>
          <a:bodyPr wrap="none">
            <a:spAutoFit/>
          </a:bodyPr>
          <a:lstStyle/>
          <a:p>
            <a:r>
              <a:rPr lang="en-US" b="1" dirty="0">
                <a:solidFill>
                  <a:srgbClr val="7030A0"/>
                </a:solidFill>
                <a:latin typeface="Times New Roman" panose="02020603050405020304" pitchFamily="18" charset="0"/>
                <a:cs typeface="Times New Roman" panose="02020603050405020304" pitchFamily="18" charset="0"/>
              </a:rPr>
              <a:t>Solvent (Heptane)</a:t>
            </a:r>
            <a:endParaRPr lang="en-US" dirty="0">
              <a:solidFill>
                <a:srgbClr val="7030A0"/>
              </a:solidFill>
            </a:endParaRPr>
          </a:p>
        </p:txBody>
      </p:sp>
      <p:graphicFrame>
        <p:nvGraphicFramePr>
          <p:cNvPr id="15" name="Table 14"/>
          <p:cNvGraphicFramePr>
            <a:graphicFrameLocks noGrp="1"/>
          </p:cNvGraphicFramePr>
          <p:nvPr>
            <p:extLst/>
          </p:nvPr>
        </p:nvGraphicFramePr>
        <p:xfrm>
          <a:off x="0" y="3391121"/>
          <a:ext cx="9144000" cy="37084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pPr algn="ctr"/>
                      <a:r>
                        <a:rPr lang="en-US" sz="1300" dirty="0" smtClean="0">
                          <a:solidFill>
                            <a:srgbClr val="FF0000"/>
                          </a:solidFill>
                          <a:latin typeface="Times New Roman" panose="02020603050405020304" pitchFamily="18" charset="0"/>
                          <a:cs typeface="Times New Roman" panose="02020603050405020304" pitchFamily="18" charset="0"/>
                        </a:rPr>
                        <a:t>0.00</a:t>
                      </a:r>
                      <a:endParaRPr lang="en-US" sz="1300" dirty="0">
                        <a:solidFill>
                          <a:srgbClr val="FF0000"/>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3.16</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0.83</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r>
            </a:tbl>
          </a:graphicData>
        </a:graphic>
      </p:graphicFrame>
      <p:graphicFrame>
        <p:nvGraphicFramePr>
          <p:cNvPr id="16" name="Table 15"/>
          <p:cNvGraphicFramePr>
            <a:graphicFrameLocks noGrp="1"/>
          </p:cNvGraphicFramePr>
          <p:nvPr>
            <p:extLst/>
          </p:nvPr>
        </p:nvGraphicFramePr>
        <p:xfrm>
          <a:off x="-1509" y="3978091"/>
          <a:ext cx="9144000" cy="37084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pPr algn="ctr"/>
                      <a:r>
                        <a:rPr lang="en-US" sz="1300" dirty="0" smtClean="0">
                          <a:solidFill>
                            <a:srgbClr val="FF0000"/>
                          </a:solidFill>
                          <a:latin typeface="Times New Roman" panose="02020603050405020304" pitchFamily="18" charset="0"/>
                          <a:cs typeface="Times New Roman" panose="02020603050405020304" pitchFamily="18" charset="0"/>
                        </a:rPr>
                        <a:t>0.00</a:t>
                      </a:r>
                      <a:endParaRPr lang="en-US" sz="1300" dirty="0">
                        <a:solidFill>
                          <a:srgbClr val="FF0000"/>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1.52</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0.48</a:t>
                      </a:r>
                      <a:endParaRPr lang="en-US"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r>
            </a:tbl>
          </a:graphicData>
        </a:graphic>
      </p:graphicFrame>
      <p:sp>
        <p:nvSpPr>
          <p:cNvPr id="17" name="Rectangle 16"/>
          <p:cNvSpPr/>
          <p:nvPr/>
        </p:nvSpPr>
        <p:spPr>
          <a:xfrm>
            <a:off x="8156326" y="4163511"/>
            <a:ext cx="992579" cy="388696"/>
          </a:xfrm>
          <a:prstGeom prst="rect">
            <a:avLst/>
          </a:prstGeom>
          <a:solidFill>
            <a:schemeClr val="accent1"/>
          </a:solidFill>
        </p:spPr>
        <p:txBody>
          <a:bodyPr wrap="none">
            <a:spAutoFit/>
          </a:bodyPr>
          <a:lstStyle/>
          <a:p>
            <a:pPr algn="ctr">
              <a:lnSpc>
                <a:spcPct val="107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MP2/B1</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18" name="Rectangle 17"/>
          <p:cNvSpPr/>
          <p:nvPr/>
        </p:nvSpPr>
        <p:spPr>
          <a:xfrm>
            <a:off x="8170661" y="3576542"/>
            <a:ext cx="966931" cy="388696"/>
          </a:xfrm>
          <a:prstGeom prst="rect">
            <a:avLst/>
          </a:prstGeom>
          <a:solidFill>
            <a:schemeClr val="accent1"/>
          </a:solidFill>
        </p:spPr>
        <p:txBody>
          <a:bodyPr wrap="none">
            <a:spAutoFit/>
          </a:bodyPr>
          <a:lstStyle/>
          <a:p>
            <a:pPr algn="ctr">
              <a:lnSpc>
                <a:spcPct val="107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M06/B1</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476411493"/>
              </p:ext>
            </p:extLst>
          </p:nvPr>
        </p:nvGraphicFramePr>
        <p:xfrm>
          <a:off x="1077215" y="952146"/>
          <a:ext cx="6968305" cy="2224892"/>
        </p:xfrm>
        <a:graphic>
          <a:graphicData uri="http://schemas.openxmlformats.org/presentationml/2006/ole">
            <mc:AlternateContent xmlns:mc="http://schemas.openxmlformats.org/markup-compatibility/2006">
              <mc:Choice xmlns:v="urn:schemas-microsoft-com:vml" Requires="v">
                <p:oleObj spid="_x0000_s12328" name="CS ChemDraw Drawing" r:id="rId4" imgW="4634131" imgH="1479600" progId="ChemDraw.Document.6.0">
                  <p:embed/>
                </p:oleObj>
              </mc:Choice>
              <mc:Fallback>
                <p:oleObj name="CS ChemDraw Drawing" r:id="rId4" imgW="4634131" imgH="1479600" progId="ChemDraw.Document.6.0">
                  <p:embed/>
                  <p:pic>
                    <p:nvPicPr>
                      <p:cNvPr id="0" name=""/>
                      <p:cNvPicPr/>
                      <p:nvPr/>
                    </p:nvPicPr>
                    <p:blipFill>
                      <a:blip r:embed="rId5"/>
                      <a:stretch>
                        <a:fillRect/>
                      </a:stretch>
                    </p:blipFill>
                    <p:spPr>
                      <a:xfrm>
                        <a:off x="1077215" y="952146"/>
                        <a:ext cx="6968305" cy="2224892"/>
                      </a:xfrm>
                      <a:prstGeom prst="rect">
                        <a:avLst/>
                      </a:prstGeom>
                    </p:spPr>
                  </p:pic>
                </p:oleObj>
              </mc:Fallback>
            </mc:AlternateContent>
          </a:graphicData>
        </a:graphic>
      </p:graphicFrame>
      <p:sp>
        <p:nvSpPr>
          <p:cNvPr id="21" name="スライド番号プレースホルダー 2"/>
          <p:cNvSpPr>
            <a:spLocks noGrp="1"/>
          </p:cNvSpPr>
          <p:nvPr>
            <p:ph type="sldNum" sz="quarter" idx="12"/>
          </p:nvPr>
        </p:nvSpPr>
        <p:spPr>
          <a:xfrm>
            <a:off x="7092000" y="6516003"/>
            <a:ext cx="2057400" cy="365125"/>
          </a:xfrm>
        </p:spPr>
        <p:txBody>
          <a:bodyPr/>
          <a:lstStyle/>
          <a:p>
            <a:r>
              <a:rPr lang="en-GB" dirty="0"/>
              <a:t>9</a:t>
            </a:r>
          </a:p>
        </p:txBody>
      </p:sp>
      <p:sp>
        <p:nvSpPr>
          <p:cNvPr id="22" name="Rectangle 21"/>
          <p:cNvSpPr/>
          <p:nvPr/>
        </p:nvSpPr>
        <p:spPr>
          <a:xfrm>
            <a:off x="8048970" y="6150057"/>
            <a:ext cx="1091643" cy="388696"/>
          </a:xfrm>
          <a:prstGeom prst="rect">
            <a:avLst/>
          </a:prstGeom>
          <a:solidFill>
            <a:schemeClr val="accent1"/>
          </a:solidFill>
        </p:spPr>
        <p:txBody>
          <a:bodyPr wrap="square">
            <a:spAutoFit/>
          </a:bodyPr>
          <a:lstStyle/>
          <a:p>
            <a:pPr algn="ctr">
              <a:lnSpc>
                <a:spcPct val="107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M06/</a:t>
            </a:r>
            <a:r>
              <a:rPr lang="en-US"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B2</a:t>
            </a:r>
            <a:r>
              <a:rPr lang="en-US" b="1" baseline="30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baseline="30000" dirty="0">
              <a:solidFill>
                <a:srgbClr val="C00000"/>
              </a:solidFill>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77219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1571</TotalTime>
  <Words>7724</Words>
  <Application>Microsoft Office PowerPoint</Application>
  <PresentationFormat>On-screen Show (4:3)</PresentationFormat>
  <Paragraphs>665</Paragraphs>
  <Slides>31</Slides>
  <Notes>20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5" baseType="lpstr">
      <vt:lpstr>メイリオ</vt:lpstr>
      <vt:lpstr>MS Mincho</vt:lpstr>
      <vt:lpstr>ＭＳ Ｐゴシック</vt:lpstr>
      <vt:lpstr>Agency FB</vt:lpstr>
      <vt:lpstr>Arial</vt:lpstr>
      <vt:lpstr>Calibri</vt:lpstr>
      <vt:lpstr>Calibri Light</vt:lpstr>
      <vt:lpstr>Cambria Math</vt:lpstr>
      <vt:lpstr>Century</vt:lpstr>
      <vt:lpstr>Symbol</vt:lpstr>
      <vt:lpstr>Times New Roman</vt:lpstr>
      <vt:lpstr>Wingdings</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dc:creator>
  <cp:lastModifiedBy>Saha</cp:lastModifiedBy>
  <cp:revision>75</cp:revision>
  <cp:lastPrinted>2018-02-16T02:50:32Z</cp:lastPrinted>
  <dcterms:created xsi:type="dcterms:W3CDTF">2018-02-06T02:16:42Z</dcterms:created>
  <dcterms:modified xsi:type="dcterms:W3CDTF">2018-02-16T03:23:02Z</dcterms:modified>
</cp:coreProperties>
</file>