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20"/>
  </p:notesMasterIdLst>
  <p:sldIdLst>
    <p:sldId id="262" r:id="rId2"/>
    <p:sldId id="264" r:id="rId3"/>
    <p:sldId id="263" r:id="rId4"/>
    <p:sldId id="258" r:id="rId5"/>
    <p:sldId id="259" r:id="rId6"/>
    <p:sldId id="265" r:id="rId7"/>
    <p:sldId id="267" r:id="rId8"/>
    <p:sldId id="269" r:id="rId9"/>
    <p:sldId id="270" r:id="rId10"/>
    <p:sldId id="272" r:id="rId11"/>
    <p:sldId id="271" r:id="rId12"/>
    <p:sldId id="268" r:id="rId13"/>
    <p:sldId id="266" r:id="rId14"/>
    <p:sldId id="273" r:id="rId15"/>
    <p:sldId id="275" r:id="rId16"/>
    <p:sldId id="278" r:id="rId17"/>
    <p:sldId id="274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CDF"/>
    <a:srgbClr val="17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5_project\Preliminary%20works\Projest_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5_project\Preliminary%20works\Projest_2_Au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5_project\Preliminary%20works\Projest_2_Au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2273849569511"/>
          <c:y val="0.12411299421985335"/>
          <c:w val="0.86700768054107624"/>
          <c:h val="0.73202686051175792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Sheet3!$B$3:$B$9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Sheet3!$E$3:$E$9</c:f>
              <c:numCache>
                <c:formatCode>General</c:formatCode>
                <c:ptCount val="7"/>
                <c:pt idx="0">
                  <c:v>0</c:v>
                </c:pt>
                <c:pt idx="1">
                  <c:v>-19.388317095019048</c:v>
                </c:pt>
                <c:pt idx="2">
                  <c:v>-18.638273217223063</c:v>
                </c:pt>
                <c:pt idx="3">
                  <c:v>-45.637449451173786</c:v>
                </c:pt>
                <c:pt idx="4">
                  <c:v>-60.786048506667044</c:v>
                </c:pt>
                <c:pt idx="5">
                  <c:v>-51.468861603084861</c:v>
                </c:pt>
                <c:pt idx="6">
                  <c:v>-73.259403632162616</c:v>
                </c:pt>
              </c:numCache>
            </c:numRef>
          </c:yVal>
          <c:smooth val="0"/>
        </c:ser>
        <c:ser>
          <c:idx val="1"/>
          <c:order val="1"/>
          <c:tx>
            <c:v>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Sheet3!$B$3:$B$9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Sheet3!$G$3:$G$9</c:f>
              <c:numCache>
                <c:formatCode>General</c:formatCode>
                <c:ptCount val="7"/>
                <c:pt idx="0">
                  <c:v>0</c:v>
                </c:pt>
                <c:pt idx="1">
                  <c:v>-19.388317095019048</c:v>
                </c:pt>
                <c:pt idx="2">
                  <c:v>-18.638273217223063</c:v>
                </c:pt>
                <c:pt idx="3">
                  <c:v>-45.637449451173786</c:v>
                </c:pt>
                <c:pt idx="4">
                  <c:v>-64.198654965005247</c:v>
                </c:pt>
                <c:pt idx="5">
                  <c:v>-58.828706764519239</c:v>
                </c:pt>
                <c:pt idx="6">
                  <c:v>-75.760903221005563</c:v>
                </c:pt>
              </c:numCache>
            </c:numRef>
          </c:yVal>
          <c:smooth val="0"/>
        </c:ser>
        <c:ser>
          <c:idx val="2"/>
          <c:order val="2"/>
          <c:tx>
            <c:v>D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Sheet3!$B$3:$B$9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Sheet3!$I$3:$I$9</c:f>
              <c:numCache>
                <c:formatCode>General</c:formatCode>
                <c:ptCount val="7"/>
                <c:pt idx="0">
                  <c:v>0</c:v>
                </c:pt>
                <c:pt idx="1">
                  <c:v>-19.388317095019048</c:v>
                </c:pt>
                <c:pt idx="2">
                  <c:v>-18.638273217223063</c:v>
                </c:pt>
                <c:pt idx="3">
                  <c:v>-45.637449451173786</c:v>
                </c:pt>
                <c:pt idx="4">
                  <c:v>-58.392543388886736</c:v>
                </c:pt>
                <c:pt idx="5">
                  <c:v>-51.726674086572437</c:v>
                </c:pt>
                <c:pt idx="6">
                  <c:v>-69.609140311545872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91125488"/>
        <c:axId val="-1091121680"/>
      </c:scatterChart>
      <c:valAx>
        <c:axId val="-109112548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Reaction coordinate</a:t>
                </a:r>
              </a:p>
            </c:rich>
          </c:tx>
          <c:layout>
            <c:manualLayout>
              <c:xMode val="edge"/>
              <c:yMode val="edge"/>
              <c:x val="0.37952001746473557"/>
              <c:y val="0.88822009540069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-1091121680"/>
        <c:crosses val="autoZero"/>
        <c:crossBetween val="midCat"/>
      </c:valAx>
      <c:valAx>
        <c:axId val="-10911216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Relative eerngy</a:t>
                </a:r>
                <a:r>
                  <a:rPr lang="en-GB" sz="1200" b="1" baseline="0">
                    <a:solidFill>
                      <a:sysClr val="windowText" lastClr="000000"/>
                    </a:solidFill>
                  </a:rPr>
                  <a:t> in kcal/mol</a:t>
                </a:r>
                <a:endParaRPr lang="en-GB" sz="1200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112548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94209815837937"/>
          <c:y val="0.74476368674250104"/>
          <c:w val="0.26478642910656963"/>
          <c:h val="6.7669635873994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9607402822362"/>
          <c:y val="3.2018290403372833E-2"/>
          <c:w val="0.83740392597177638"/>
          <c:h val="0.8673527969003127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925045703839127E-2"/>
                  <c:y val="6.8610622292941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438147471054232E-2"/>
                  <c:y val="5.4888497834353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5063985374771481E-2"/>
                  <c:y val="9.148082972392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625228519195612E-2"/>
                  <c:y val="4.1166373375765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Sheet1!$F$44:$F$49</c:f>
              <c:strCache>
                <c:ptCount val="6"/>
                <c:pt idx="0">
                  <c:v>Int</c:v>
                </c:pt>
                <c:pt idx="1">
                  <c:v>reac</c:v>
                </c:pt>
                <c:pt idx="2">
                  <c:v>ts1</c:v>
                </c:pt>
                <c:pt idx="3">
                  <c:v>four cneter</c:v>
                </c:pt>
                <c:pt idx="4">
                  <c:v>ts2</c:v>
                </c:pt>
                <c:pt idx="5">
                  <c:v>pdt</c:v>
                </c:pt>
              </c:strCache>
            </c:strRef>
          </c:xVal>
          <c:yVal>
            <c:numRef>
              <c:f>Sheet1!$I$57:$I$62</c:f>
              <c:numCache>
                <c:formatCode>General</c:formatCode>
                <c:ptCount val="6"/>
                <c:pt idx="0">
                  <c:v>0</c:v>
                </c:pt>
                <c:pt idx="1">
                  <c:v>5.7228911998190144</c:v>
                </c:pt>
                <c:pt idx="2">
                  <c:v>7.496234460050168</c:v>
                </c:pt>
                <c:pt idx="3">
                  <c:v>-10.204567620060889</c:v>
                </c:pt>
                <c:pt idx="4">
                  <c:v>6.4369975798708987</c:v>
                </c:pt>
                <c:pt idx="5">
                  <c:v>3.6903863100281615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91123312"/>
        <c:axId val="-1289330192"/>
      </c:scatterChart>
      <c:valAx>
        <c:axId val="-1091123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>
                    <a:solidFill>
                      <a:sysClr val="windowText" lastClr="000000"/>
                    </a:solidFill>
                  </a:rPr>
                  <a:t>Reaction</a:t>
                </a:r>
                <a:r>
                  <a:rPr lang="en-GB" baseline="0">
                    <a:solidFill>
                      <a:sysClr val="windowText" lastClr="000000"/>
                    </a:solidFill>
                  </a:rPr>
                  <a:t> coordinate</a:t>
                </a:r>
                <a:endParaRPr lang="en-GB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1566003061317516"/>
              <c:y val="0.923156103031905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-1289330192"/>
        <c:crosses val="autoZero"/>
        <c:crossBetween val="midCat"/>
      </c:valAx>
      <c:valAx>
        <c:axId val="-12893301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b="1" dirty="0">
                    <a:solidFill>
                      <a:sysClr val="windowText" lastClr="000000"/>
                    </a:solidFill>
                  </a:rPr>
                  <a:t>Relative</a:t>
                </a:r>
                <a:r>
                  <a:rPr lang="en-GB" b="1" baseline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baseline="0" dirty="0" smtClean="0">
                    <a:solidFill>
                      <a:sysClr val="windowText" lastClr="000000"/>
                    </a:solidFill>
                  </a:rPr>
                  <a:t>free energy </a:t>
                </a:r>
                <a:r>
                  <a:rPr lang="en-GB" b="1" baseline="0" dirty="0">
                    <a:solidFill>
                      <a:sysClr val="windowText" lastClr="000000"/>
                    </a:solidFill>
                  </a:rPr>
                  <a:t>in kcal/</a:t>
                </a:r>
                <a:r>
                  <a:rPr lang="en-GB" b="1" baseline="0" dirty="0" err="1">
                    <a:solidFill>
                      <a:sysClr val="windowText" lastClr="000000"/>
                    </a:solidFill>
                  </a:rPr>
                  <a:t>mol</a:t>
                </a:r>
                <a:endParaRPr lang="en-GB" b="1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091123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1103437437919"/>
          <c:y val="0.14704418961096344"/>
          <c:w val="0.81789957218559262"/>
          <c:h val="0.78142079922694618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7502240757429775E-2"/>
                  <c:y val="4.769000744139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314460662751054E-2"/>
                  <c:y val="4.371584015461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Sheet1!$B$137:$B$142</c:f>
              <c:strCache>
                <c:ptCount val="6"/>
                <c:pt idx="0">
                  <c:v>Int</c:v>
                </c:pt>
                <c:pt idx="1">
                  <c:v>Tsfrom94IRCCM1R</c:v>
                </c:pt>
                <c:pt idx="2">
                  <c:v>TS</c:v>
                </c:pt>
                <c:pt idx="3">
                  <c:v>D26TSIRCM1</c:v>
                </c:pt>
                <c:pt idx="4">
                  <c:v>TS</c:v>
                </c:pt>
                <c:pt idx="5">
                  <c:v>D26TSIRCP1</c:v>
                </c:pt>
              </c:strCache>
            </c:strRef>
          </c:xVal>
          <c:yVal>
            <c:numRef>
              <c:f>Sheet1!$E$137:$E$142</c:f>
              <c:numCache>
                <c:formatCode>General</c:formatCode>
                <c:ptCount val="6"/>
                <c:pt idx="0">
                  <c:v>0</c:v>
                </c:pt>
                <c:pt idx="1">
                  <c:v>-40.152074488531468</c:v>
                </c:pt>
                <c:pt idx="2">
                  <c:v>-38.426691817765303</c:v>
                </c:pt>
                <c:pt idx="3">
                  <c:v>-39.676591336068647</c:v>
                </c:pt>
                <c:pt idx="4">
                  <c:v>-39.317360686398857</c:v>
                </c:pt>
                <c:pt idx="5">
                  <c:v>-41.750480510729425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10285056"/>
        <c:axId val="-1010275264"/>
      </c:scatterChart>
      <c:valAx>
        <c:axId val="-10102850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</a:rPr>
                  <a:t>Reaction coordinate</a:t>
                </a:r>
              </a:p>
            </c:rich>
          </c:tx>
          <c:layout>
            <c:manualLayout>
              <c:xMode val="edge"/>
              <c:yMode val="edge"/>
              <c:x val="0.41781867664478956"/>
              <c:y val="0.92449082155112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out"/>
        <c:tickLblPos val="nextTo"/>
        <c:crossAx val="-1010275264"/>
        <c:crosses val="autoZero"/>
        <c:crossBetween val="midCat"/>
      </c:valAx>
      <c:valAx>
        <c:axId val="-10102752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ysClr val="windowText" lastClr="000000"/>
                    </a:solidFill>
                  </a:rPr>
                  <a:t>Relative</a:t>
                </a:r>
                <a:r>
                  <a:rPr lang="en-GB" b="1" baseline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baseline="0" dirty="0" smtClean="0">
                    <a:solidFill>
                      <a:sysClr val="windowText" lastClr="000000"/>
                    </a:solidFill>
                  </a:rPr>
                  <a:t>free </a:t>
                </a:r>
                <a:r>
                  <a:rPr lang="en-GB" b="1" baseline="0" dirty="0" err="1" smtClean="0">
                    <a:solidFill>
                      <a:sysClr val="windowText" lastClr="000000"/>
                    </a:solidFill>
                  </a:rPr>
                  <a:t>enrgy</a:t>
                </a:r>
                <a:r>
                  <a:rPr lang="en-GB" b="1" baseline="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baseline="0" dirty="0">
                    <a:solidFill>
                      <a:sysClr val="windowText" lastClr="000000"/>
                    </a:solidFill>
                  </a:rPr>
                  <a:t>in kcal/</a:t>
                </a:r>
                <a:r>
                  <a:rPr lang="en-GB" b="1" baseline="0" dirty="0" err="1">
                    <a:solidFill>
                      <a:sysClr val="windowText" lastClr="000000"/>
                    </a:solidFill>
                  </a:rPr>
                  <a:t>mol</a:t>
                </a:r>
                <a:endParaRPr lang="en-GB" b="1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10285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0.31569</cdr:x>
      <cdr:y>0.84361</cdr:y>
    </cdr:from>
    <cdr:to>
      <cdr:x>0.66919</cdr:x>
      <cdr:y>0.84361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590676" y="2671764"/>
          <a:ext cx="1781175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0.49982</cdr:x>
      <cdr:y>0.06867</cdr:y>
    </cdr:from>
    <cdr:to>
      <cdr:x>0.72714</cdr:x>
      <cdr:y>0.18528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2263417" y="197663"/>
          <a:ext cx="1029386" cy="3356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FF0000"/>
              </a:solidFill>
            </a:rPr>
            <a:t>Pathway II</a:t>
          </a:r>
          <a:endParaRPr lang="en-GB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0.79808</cdr:x>
      <cdr:y>0.80394</cdr:y>
    </cdr:from>
    <cdr:to>
      <cdr:x>1</cdr:x>
      <cdr:y>0.92322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4071" y="2507326"/>
          <a:ext cx="914386" cy="3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 smtClean="0"/>
            <a:t>P1</a:t>
          </a:r>
          <a:r>
            <a:rPr lang="en-US" sz="1100" b="1" dirty="0" smtClean="0"/>
            <a:t>b</a:t>
          </a:r>
          <a:endParaRPr lang="en-GB" sz="1100" b="1" dirty="0"/>
        </a:p>
      </cdr:txBody>
    </cdr:sp>
  </cdr:relSizeAnchor>
  <cdr:relSizeAnchor xmlns:cdr="http://schemas.openxmlformats.org/drawingml/2006/chartDrawing">
    <cdr:from>
      <cdr:x>0.59083</cdr:x>
      <cdr:y>0.72169</cdr:y>
    </cdr:from>
    <cdr:to>
      <cdr:x>0.74057</cdr:x>
      <cdr:y>0.88322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75561" y="2077422"/>
          <a:ext cx="678091" cy="46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R2b 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0.37578</cdr:x>
      <cdr:y>0.2129</cdr:y>
    </cdr:from>
    <cdr:to>
      <cdr:x>0.5786</cdr:x>
      <cdr:y>0.30941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01715" y="663980"/>
          <a:ext cx="918454" cy="3009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0.73976</cdr:x>
      <cdr:y>0.52888</cdr:y>
    </cdr:from>
    <cdr:to>
      <cdr:x>0.94168</cdr:x>
      <cdr:y>0.84654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49951" y="15223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0.71016</cdr:x>
      <cdr:y>0.50058</cdr:y>
    </cdr:from>
    <cdr:to>
      <cdr:x>0.91209</cdr:x>
      <cdr:y>0.79377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15951" y="15611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TS2b</a:t>
          </a:r>
          <a:endParaRPr lang="en-GB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0.4936</cdr:x>
      <cdr:y>0.012</cdr:y>
    </cdr:from>
    <cdr:to>
      <cdr:x>0.61426</cdr:x>
      <cdr:y>0.12521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58" y="33330"/>
          <a:ext cx="628660" cy="314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TS1</a:t>
          </a:r>
        </a:p>
      </cdr:txBody>
    </cdr:sp>
  </cdr:relSizeAnchor>
  <cdr:relSizeAnchor xmlns:cdr="http://schemas.openxmlformats.org/drawingml/2006/chartDrawing">
    <cdr:from>
      <cdr:x>0.72212</cdr:x>
      <cdr:y>0.06346</cdr:y>
    </cdr:from>
    <cdr:to>
      <cdr:x>0.82815</cdr:x>
      <cdr:y>0.16295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62366" y="176206"/>
          <a:ext cx="552435" cy="276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TS2</a:t>
          </a:r>
        </a:p>
      </cdr:txBody>
    </cdr:sp>
  </cdr:relSizeAnchor>
  <cdr:relSizeAnchor xmlns:cdr="http://schemas.openxmlformats.org/drawingml/2006/chartDrawing">
    <cdr:from>
      <cdr:x>0.2139</cdr:x>
      <cdr:y>0.33104</cdr:y>
    </cdr:from>
    <cdr:to>
      <cdr:x>0.3894</cdr:x>
      <cdr:y>0.66038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14446" y="919159"/>
          <a:ext cx="914386" cy="914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Cat1</a:t>
          </a:r>
        </a:p>
      </cdr:txBody>
    </cdr:sp>
  </cdr:relSizeAnchor>
  <cdr:relSizeAnchor xmlns:cdr="http://schemas.openxmlformats.org/drawingml/2006/chartDrawing">
    <cdr:from>
      <cdr:x>0.36197</cdr:x>
      <cdr:y>0.09434</cdr:y>
    </cdr:from>
    <cdr:to>
      <cdr:x>0.53747</cdr:x>
      <cdr:y>0.42367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85953" y="261944"/>
          <a:ext cx="914385" cy="914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REA</a:t>
          </a:r>
        </a:p>
      </cdr:txBody>
    </cdr:sp>
  </cdr:relSizeAnchor>
  <cdr:relSizeAnchor xmlns:cdr="http://schemas.openxmlformats.org/drawingml/2006/chartDrawing">
    <cdr:from>
      <cdr:x>0.55211</cdr:x>
      <cdr:y>0.77359</cdr:y>
    </cdr:from>
    <cdr:to>
      <cdr:x>0.67825</cdr:x>
      <cdr:y>0.86621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76566" y="2147890"/>
          <a:ext cx="657211" cy="257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PDT1</a:t>
          </a:r>
        </a:p>
      </cdr:txBody>
    </cdr:sp>
  </cdr:relSizeAnchor>
  <cdr:relSizeAnchor xmlns:cdr="http://schemas.openxmlformats.org/drawingml/2006/chartDrawing">
    <cdr:from>
      <cdr:x>0.86472</cdr:x>
      <cdr:y>0.19726</cdr:y>
    </cdr:from>
    <cdr:to>
      <cdr:x>0.97807</cdr:x>
      <cdr:y>0.28988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505320" y="547687"/>
          <a:ext cx="590573" cy="2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PDT2</a:t>
          </a:r>
        </a:p>
      </cdr:txBody>
    </cdr:sp>
  </cdr:relSizeAnchor>
  <cdr:relSizeAnchor xmlns:cdr="http://schemas.openxmlformats.org/drawingml/2006/chartDrawing">
    <cdr:from>
      <cdr:x>0.35101</cdr:x>
      <cdr:y>0.92453</cdr:y>
    </cdr:from>
    <cdr:to>
      <cdr:x>0.58135</cdr:x>
      <cdr:y>0.92796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1828801" y="2566988"/>
          <a:ext cx="1200150" cy="95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0.43918</cdr:x>
      <cdr:y>0.73462</cdr:y>
    </cdr:from>
    <cdr:to>
      <cdr:x>0.6063</cdr:x>
      <cdr:y>0.81509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9188" y="3178882"/>
          <a:ext cx="1110843" cy="348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/>
            <a:t>TM1Hf</a:t>
          </a:r>
        </a:p>
      </cdr:txBody>
    </cdr:sp>
  </cdr:relSizeAnchor>
  <cdr:relSizeAnchor xmlns:cdr="http://schemas.openxmlformats.org/drawingml/2006/chartDrawing">
    <cdr:from>
      <cdr:x>0.65499</cdr:x>
      <cdr:y>0.7377</cdr:y>
    </cdr:from>
    <cdr:to>
      <cdr:x>0.80234</cdr:x>
      <cdr:y>0.8152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71881" y="2357428"/>
          <a:ext cx="781053" cy="2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TM2aHf</a:t>
          </a:r>
        </a:p>
      </cdr:txBody>
    </cdr:sp>
  </cdr:relSizeAnchor>
  <cdr:relSizeAnchor xmlns:cdr="http://schemas.openxmlformats.org/drawingml/2006/chartDrawing">
    <cdr:from>
      <cdr:x>0.177</cdr:x>
      <cdr:y>0.04024</cdr:y>
    </cdr:from>
    <cdr:to>
      <cdr:x>0.3513</cdr:x>
      <cdr:y>0.12668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8213" y="128588"/>
          <a:ext cx="9239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Int + ZnEt2</a:t>
          </a:r>
        </a:p>
      </cdr:txBody>
    </cdr:sp>
  </cdr:relSizeAnchor>
  <cdr:relSizeAnchor xmlns:cdr="http://schemas.openxmlformats.org/drawingml/2006/chartDrawing">
    <cdr:from>
      <cdr:x>0.26325</cdr:x>
      <cdr:y>0.79731</cdr:y>
    </cdr:from>
    <cdr:to>
      <cdr:x>0.4142</cdr:x>
      <cdr:y>0.90461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95400" y="2547930"/>
          <a:ext cx="800135" cy="342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RTM1</a:t>
          </a:r>
        </a:p>
      </cdr:txBody>
    </cdr:sp>
  </cdr:relSizeAnchor>
  <cdr:relSizeAnchor xmlns:cdr="http://schemas.openxmlformats.org/drawingml/2006/chartDrawing">
    <cdr:from>
      <cdr:x>0.54358</cdr:x>
      <cdr:y>0.73472</cdr:y>
    </cdr:from>
    <cdr:to>
      <cdr:x>0.68014</cdr:x>
      <cdr:y>0.82116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81330" y="2347897"/>
          <a:ext cx="723859" cy="276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RTM2a</a:t>
          </a:r>
        </a:p>
      </cdr:txBody>
    </cdr:sp>
  </cdr:relSizeAnchor>
  <cdr:relSizeAnchor xmlns:cdr="http://schemas.openxmlformats.org/drawingml/2006/chartDrawing">
    <cdr:from>
      <cdr:x>0.79874</cdr:x>
      <cdr:y>0.77943</cdr:y>
    </cdr:from>
    <cdr:to>
      <cdr:x>0.92812</cdr:x>
      <cdr:y>0.86289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233838" y="2490788"/>
          <a:ext cx="685800" cy="266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PTM2a</a:t>
          </a:r>
        </a:p>
      </cdr:txBody>
    </cdr:sp>
  </cdr:relSizeAnchor>
  <cdr:relSizeAnchor xmlns:cdr="http://schemas.openxmlformats.org/drawingml/2006/chartDrawing">
    <cdr:from>
      <cdr:x>0.39263</cdr:x>
      <cdr:y>0.93145</cdr:y>
    </cdr:from>
    <cdr:to>
      <cdr:x>0.7035</cdr:x>
      <cdr:y>0.93145</cdr:y>
    </cdr:to>
    <cdr:cxnSp macro="">
      <cdr:nvCxnSpPr>
        <cdr:cNvPr id="12" name="Straight Arrow Connector 11"/>
        <cdr:cNvCxnSpPr/>
      </cdr:nvCxnSpPr>
      <cdr:spPr>
        <a:xfrm xmlns:a="http://schemas.openxmlformats.org/drawingml/2006/main">
          <a:off x="2081214" y="2976563"/>
          <a:ext cx="1647825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0.27044</cdr:x>
      <cdr:y>0.84799</cdr:y>
    </cdr:from>
    <cdr:to>
      <cdr:x>0.40341</cdr:x>
      <cdr:y>0.92846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433514" y="2709863"/>
          <a:ext cx="7048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-40.15</a:t>
          </a:r>
        </a:p>
      </cdr:txBody>
    </cdr:sp>
  </cdr:relSizeAnchor>
  <cdr:relSizeAnchor xmlns:cdr="http://schemas.openxmlformats.org/drawingml/2006/chartDrawing">
    <cdr:from>
      <cdr:x>0.43576</cdr:x>
      <cdr:y>0.81818</cdr:y>
    </cdr:from>
    <cdr:to>
      <cdr:x>0.54178</cdr:x>
      <cdr:y>0.90462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309814" y="2614613"/>
          <a:ext cx="5619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-38.42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B640D-9564-494C-9663-9325AB98A49D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E47C8-CECA-4773-B37E-C05D4AC3E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0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47C8-CECA-4773-B37E-C05D4AC3E2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67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4AE5B44-3C20-49E2-83BD-8FBF337E3951}" type="datetime1">
              <a:rPr lang="en-GB" smtClean="0"/>
              <a:t>27/01/2016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3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262461-F1F0-4E3C-9973-12807ECB88D9}" type="datetime1">
              <a:rPr lang="en-GB" smtClean="0"/>
              <a:t>27/01/2016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8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4AE5B44-3C20-49E2-83BD-8FBF337E3951}" type="datetime1">
              <a:rPr lang="en-GB" smtClean="0"/>
              <a:t>27/01/2016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5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652C-6468-45A1-8F59-2F6544D09D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6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B97FA-43CE-49D9-B9D9-79F238D74E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6788" y="631825"/>
            <a:ext cx="2273300" cy="1704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4AE5B44-3C20-49E2-83BD-8FBF337E3951}" type="datetime1">
              <a:rPr lang="en-GB" smtClean="0"/>
              <a:t>27/01/2016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01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F9198-1D5C-4773-9DE9-283027036B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29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F9198-1D5C-4773-9DE9-283027036B2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4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B50-3F15-4CDF-896B-793356DDC0F3}" type="datetime1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4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C94C-D0D1-4A69-AC45-87E7971CBBEC}" type="datetime1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5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A0E0-0ED7-4567-9671-3786825CAA6A}" type="datetime1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8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B2A-924F-420C-BAC3-7B4706CCA257}" type="datetime1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FF2-6878-4313-BA08-33A374476002}" type="datetime1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3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A907-562A-446D-A4B3-61FD01735D16}" type="datetime1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98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E9A2-526F-4972-8654-38B994A43AAE}" type="datetime1">
              <a:rPr lang="en-GB" smtClean="0"/>
              <a:t>27/01/2016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51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FFA6-73CF-4760-93F7-C2CB6FD9AC79}" type="datetime1">
              <a:rPr lang="en-GB" smtClean="0"/>
              <a:t>27/01/2016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9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CCC6-8ACA-439C-BE98-4C1138586195}" type="datetime1">
              <a:rPr lang="en-GB" smtClean="0"/>
              <a:t>27/01/2016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0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3B84-F56C-4873-AE53-3CD0CEC549E8}" type="datetime1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75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56E6-946F-432F-BB74-DB376C5DB025}" type="datetime1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3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83235-E5B3-44CD-9382-0FE9344D4562}" type="datetime1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3956-45C9-4D12-9AF7-AC1320678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png"/><Relationship Id="rId11" Type="http://schemas.openxmlformats.org/officeDocument/2006/relationships/image" Target="../media/image28.emf"/><Relationship Id="rId5" Type="http://schemas.openxmlformats.org/officeDocument/2006/relationships/image" Target="../media/image30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20661"/>
            <a:ext cx="6858000" cy="105268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Shuttling </a:t>
            </a:r>
            <a:r>
              <a:rPr lang="en-US" sz="3600" b="1" dirty="0" err="1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Polyolefins</a:t>
            </a:r>
            <a:r>
              <a:rPr lang="en-US" sz="36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DFT Study</a:t>
            </a:r>
            <a:endParaRPr lang="en-GB" sz="3600" b="1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73128"/>
            <a:ext cx="6858000" cy="1241822"/>
          </a:xfrm>
        </p:spPr>
        <p:txBody>
          <a:bodyPr/>
          <a:lstStyle/>
          <a:p>
            <a:r>
              <a:rPr lang="en-US" dirty="0" smtClean="0"/>
              <a:t>Dr. Sandhya</a:t>
            </a:r>
          </a:p>
          <a:p>
            <a:r>
              <a:rPr lang="en-US" dirty="0" smtClean="0"/>
              <a:t>15/1/2016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B4B-AD6F-4F69-B51A-E246841F11FD}" type="slidenum">
              <a:rPr lang="en-GB" smtClean="0"/>
              <a:t>1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325366" y="3339101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6199" y="255005"/>
            <a:ext cx="7731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steps of </a:t>
            </a:r>
            <a:r>
              <a:rPr lang="en-US" sz="3200" b="1" dirty="0" err="1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sz="32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catalyst- Two cases</a:t>
            </a:r>
            <a:endParaRPr lang="en-GB" sz="3200" b="1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467422"/>
              </p:ext>
            </p:extLst>
          </p:nvPr>
        </p:nvGraphicFramePr>
        <p:xfrm>
          <a:off x="1897940" y="1932293"/>
          <a:ext cx="6957323" cy="3809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S ChemDraw Drawing" r:id="rId4" imgW="6984022" imgH="3824811" progId="ChemDraw.Document.6.0">
                  <p:embed/>
                </p:oleObj>
              </mc:Choice>
              <mc:Fallback>
                <p:oleObj name="CS ChemDraw Drawing" r:id="rId4" imgW="6984022" imgH="38248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7940" y="1932293"/>
                        <a:ext cx="6957323" cy="3809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2262" y="2027067"/>
            <a:ext cx="8623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Pathway I</a:t>
            </a:r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850621" y="3745318"/>
            <a:ext cx="9056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Pathway II</a:t>
            </a:r>
            <a:endParaRPr lang="en-GB" sz="13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89542" y="2586110"/>
            <a:ext cx="51167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Cat3</a:t>
            </a:r>
            <a:endParaRPr lang="en-GB" sz="1350" dirty="0"/>
          </a:p>
        </p:txBody>
      </p:sp>
      <p:sp>
        <p:nvSpPr>
          <p:cNvPr id="2" name="Rectangle 1"/>
          <p:cNvSpPr/>
          <p:nvPr/>
        </p:nvSpPr>
        <p:spPr>
          <a:xfrm>
            <a:off x="4207262" y="4117319"/>
            <a:ext cx="51167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Cat4</a:t>
            </a:r>
            <a:endParaRPr lang="en-GB" sz="135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55170" y="1014934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2400" y="7429"/>
            <a:ext cx="5981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activate catalyst is cat4?  </a:t>
            </a:r>
            <a:endParaRPr lang="en-GB" sz="3200" b="1" dirty="0">
              <a:solidFill>
                <a:srgbClr val="1700C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97656"/>
              </p:ext>
            </p:extLst>
          </p:nvPr>
        </p:nvGraphicFramePr>
        <p:xfrm>
          <a:off x="1031555" y="633333"/>
          <a:ext cx="2104532" cy="1461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CS ChemDraw Drawing" r:id="rId3" imgW="2378851" imgH="1651540" progId="ChemDraw.Document.6.0">
                  <p:embed/>
                </p:oleObj>
              </mc:Choice>
              <mc:Fallback>
                <p:oleObj name="CS ChemDraw Drawing" r:id="rId3" imgW="2378851" imgH="1651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1555" y="633333"/>
                        <a:ext cx="2104532" cy="1461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221243" y="2013377"/>
            <a:ext cx="51167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Cat3</a:t>
            </a:r>
            <a:endParaRPr lang="en-GB" sz="1350" dirty="0">
              <a:solidFill>
                <a:srgbClr val="1700C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571213"/>
              </p:ext>
            </p:extLst>
          </p:nvPr>
        </p:nvGraphicFramePr>
        <p:xfrm>
          <a:off x="5332432" y="620852"/>
          <a:ext cx="2251036" cy="1565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CS ChemDraw Drawing" r:id="rId5" imgW="2308714" imgH="1604534" progId="ChemDraw.Document.6.0">
                  <p:embed/>
                </p:oleObj>
              </mc:Choice>
              <mc:Fallback>
                <p:oleObj name="CS ChemDraw Drawing" r:id="rId5" imgW="2308714" imgH="16045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2432" y="620852"/>
                        <a:ext cx="2251036" cy="1565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458520"/>
              </p:ext>
            </p:extLst>
          </p:nvPr>
        </p:nvGraphicFramePr>
        <p:xfrm>
          <a:off x="1422400" y="2476777"/>
          <a:ext cx="5533204" cy="213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S ChemDraw Drawing" r:id="rId7" imgW="6444720" imgH="2491311" progId="ChemDraw.Document.6.0">
                  <p:embed/>
                </p:oleObj>
              </mc:Choice>
              <mc:Fallback>
                <p:oleObj name="CS ChemDraw Drawing" r:id="rId7" imgW="6444720" imgH="24913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2400" y="2476777"/>
                        <a:ext cx="5533204" cy="2136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250047" y="2000409"/>
            <a:ext cx="4732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cat4</a:t>
            </a:r>
            <a:endParaRPr lang="en-GB" sz="1350" dirty="0">
              <a:solidFill>
                <a:srgbClr val="170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3444" y="2242626"/>
            <a:ext cx="39068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insertion of </a:t>
            </a:r>
            <a:r>
              <a:rPr lang="en-US" sz="13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octene</a:t>
            </a:r>
            <a:r>
              <a:rPr 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cat4 is really required ???? 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B4B-AD6F-4F69-B51A-E246841F11FD}" type="slidenum">
              <a:rPr lang="en-GB" smtClean="0"/>
              <a:t>11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555" y="4685333"/>
            <a:ext cx="6621324" cy="210774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234284" y="576037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621" y="889011"/>
            <a:ext cx="4612625" cy="3096376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674933" y="195492"/>
            <a:ext cx="6709025" cy="40107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energy profile for the insertion step from cat4</a:t>
            </a:r>
            <a:endParaRPr lang="en-GB" sz="3200" b="1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12</a:t>
            </a:fld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349320" y="1324118"/>
            <a:ext cx="5095982" cy="3989822"/>
            <a:chOff x="1524001" y="511501"/>
            <a:chExt cx="4528457" cy="3118779"/>
          </a:xfrm>
        </p:grpSpPr>
        <p:graphicFrame>
          <p:nvGraphicFramePr>
            <p:cNvPr id="19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21990849"/>
                </p:ext>
              </p:extLst>
            </p:nvPr>
          </p:nvGraphicFramePr>
          <p:xfrm>
            <a:off x="1524001" y="511501"/>
            <a:ext cx="4528457" cy="31187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2030930" y="633353"/>
              <a:ext cx="17988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Cat3 +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ethylene 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octene</a:t>
              </a:r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30375" y="2151351"/>
              <a:ext cx="1085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Cat4 + </a:t>
              </a:r>
              <a:r>
                <a:rPr lang="en-US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octene</a:t>
              </a:r>
              <a:endPara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01984" y="1476470"/>
              <a:ext cx="1016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R1b + </a:t>
              </a:r>
              <a:r>
                <a:rPr lang="en-US" sz="1200" b="1" dirty="0" err="1"/>
                <a:t>octene</a:t>
              </a:r>
              <a:endParaRPr lang="en-GB" sz="1200" b="1" dirty="0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2874836" y="2545384"/>
            <a:ext cx="761755" cy="11459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19779" y="889011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77" y="94745"/>
            <a:ext cx="7980546" cy="754757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Transmetallation</a:t>
            </a:r>
            <a:r>
              <a:rPr lang="en-US" sz="36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 process </a:t>
            </a:r>
            <a:br>
              <a:rPr lang="en-US" sz="36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b="1" dirty="0" err="1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en-US" sz="36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catalyst</a:t>
            </a:r>
            <a:endParaRPr lang="en-GB" sz="3600" b="1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43" y="1212351"/>
            <a:ext cx="7832307" cy="4808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7299" y="3482939"/>
            <a:ext cx="5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60315" y="585627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67928" y="3606229"/>
            <a:ext cx="69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667928" y="588655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PD2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29689" y="949966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21" y="272183"/>
            <a:ext cx="8772204" cy="80612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 corrected Free energy profile for </a:t>
            </a:r>
            <a:r>
              <a:rPr lang="en-US" sz="3200" b="1" dirty="0" err="1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transmetallation</a:t>
            </a:r>
            <a:r>
              <a:rPr lang="en-US" sz="32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 on </a:t>
            </a:r>
            <a:r>
              <a:rPr lang="en-US" sz="3200" b="1" dirty="0" err="1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en-US" sz="32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catalyst and CSA</a:t>
            </a:r>
            <a:endParaRPr lang="en-GB" sz="3200" b="1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919119"/>
              </p:ext>
            </p:extLst>
          </p:nvPr>
        </p:nvGraphicFramePr>
        <p:xfrm>
          <a:off x="1142358" y="1537296"/>
          <a:ext cx="6933130" cy="4360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214610" y="1171255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267" y="3540550"/>
            <a:ext cx="2828412" cy="27222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5209" y="41058"/>
            <a:ext cx="846686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b="1" dirty="0" err="1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ransmetallation</a:t>
            </a:r>
            <a:r>
              <a:rPr lang="en-GB" sz="28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GB" sz="28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2800" b="1" dirty="0" err="1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GB" sz="28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catalyst </a:t>
            </a:r>
            <a:r>
              <a:rPr lang="en-GB" sz="28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CSA </a:t>
            </a:r>
            <a:endParaRPr lang="en-US" sz="2800" b="1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927" y="521204"/>
            <a:ext cx="2842154" cy="2511536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97DB-9723-4544-862D-B54977F11992}" type="slidenum">
              <a:rPr lang="en-GB" smtClean="0"/>
              <a:t>15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81122" y="2285837"/>
            <a:ext cx="665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TM1Hf</a:t>
            </a:r>
            <a:endParaRPr lang="en-GB" sz="13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5" y="774375"/>
            <a:ext cx="2568914" cy="26655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6673" y="624334"/>
            <a:ext cx="6252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Step </a:t>
            </a:r>
            <a:r>
              <a:rPr lang="en-US" sz="1350" dirty="0"/>
              <a:t>1</a:t>
            </a:r>
            <a:endParaRPr lang="en-GB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2889212" y="2562703"/>
            <a:ext cx="5981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RTM1</a:t>
            </a:r>
            <a:endParaRPr lang="en-GB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5776417" y="2571207"/>
            <a:ext cx="681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RTM2a</a:t>
            </a:r>
            <a:endParaRPr lang="en-GB" sz="1350" dirty="0"/>
          </a:p>
        </p:txBody>
      </p:sp>
      <p:graphicFrame>
        <p:nvGraphicFramePr>
          <p:cNvPr id="11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24591"/>
              </p:ext>
            </p:extLst>
          </p:nvPr>
        </p:nvGraphicFramePr>
        <p:xfrm>
          <a:off x="3070014" y="3154363"/>
          <a:ext cx="3481387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CS ChemDraw Drawing" r:id="rId7" imgW="3108474" imgH="1535859" progId="ChemDraw.Document.6.0">
                  <p:embed/>
                </p:oleObj>
              </mc:Choice>
              <mc:Fallback>
                <p:oleObj name="CS ChemDraw Drawing" r:id="rId7" imgW="3108474" imgH="15358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70014" y="3154363"/>
                        <a:ext cx="3481387" cy="171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96" y="3670681"/>
            <a:ext cx="2973368" cy="227850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38015"/>
              </p:ext>
            </p:extLst>
          </p:nvPr>
        </p:nvGraphicFramePr>
        <p:xfrm>
          <a:off x="2553619" y="747170"/>
          <a:ext cx="4073525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CS ChemDraw Drawing" r:id="rId10" imgW="3369272" imgH="1508189" progId="ChemDraw.Document.6.0">
                  <p:embed/>
                </p:oleObj>
              </mc:Choice>
              <mc:Fallback>
                <p:oleObj name="CS ChemDraw Drawing" r:id="rId10" imgW="3369272" imgH="15081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53619" y="747170"/>
                        <a:ext cx="4073525" cy="182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95607" y="4466554"/>
            <a:ext cx="7489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TM2aHf</a:t>
            </a:r>
            <a:endParaRPr lang="en-GB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5485306" y="4959728"/>
            <a:ext cx="6776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PTM2a</a:t>
            </a:r>
            <a:endParaRPr lang="en-GB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3229973" y="5015162"/>
            <a:ext cx="681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RTM2a</a:t>
            </a:r>
            <a:endParaRPr lang="en-GB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336147" y="5542886"/>
            <a:ext cx="3367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Cyclic intermediate formed with the </a:t>
            </a:r>
          </a:p>
          <a:p>
            <a:r>
              <a:rPr lang="en-US" sz="1350" dirty="0"/>
              <a:t>assistance of </a:t>
            </a:r>
            <a:r>
              <a:rPr lang="en-US" sz="1350" dirty="0" err="1"/>
              <a:t>phenylic</a:t>
            </a:r>
            <a:r>
              <a:rPr lang="en-US" sz="1350" dirty="0"/>
              <a:t> group of N arm</a:t>
            </a:r>
          </a:p>
          <a:p>
            <a:r>
              <a:rPr lang="en-US" sz="1350" dirty="0" smtClean="0"/>
              <a:t>and </a:t>
            </a:r>
            <a:r>
              <a:rPr lang="en-US" sz="1350" dirty="0"/>
              <a:t>breaking of cyclic intermediate</a:t>
            </a:r>
          </a:p>
          <a:p>
            <a:r>
              <a:rPr lang="en-US" sz="1350" dirty="0"/>
              <a:t>require assistance of </a:t>
            </a:r>
            <a:r>
              <a:rPr lang="en-US" sz="1350" dirty="0" err="1"/>
              <a:t>phenylic</a:t>
            </a:r>
            <a:r>
              <a:rPr lang="en-US" sz="1350" dirty="0"/>
              <a:t> group of N arm</a:t>
            </a:r>
            <a:endParaRPr lang="en-GB" sz="135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87675" y="556101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770" y="390418"/>
            <a:ext cx="7992893" cy="65664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energy profile for the </a:t>
            </a:r>
            <a:r>
              <a:rPr lang="en-US" sz="2800" b="1" dirty="0" err="1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transmetallation</a:t>
            </a:r>
            <a:r>
              <a:rPr lang="en-US" sz="28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800" b="1" dirty="0" err="1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sz="28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with CSA</a:t>
            </a:r>
            <a:endParaRPr lang="en-GB" sz="2800" b="1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97DB-9723-4544-862D-B54977F11992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228626"/>
              </p:ext>
            </p:extLst>
          </p:nvPr>
        </p:nvGraphicFramePr>
        <p:xfrm>
          <a:off x="575754" y="1679800"/>
          <a:ext cx="6646978" cy="432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194062" y="1301100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5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037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GB" sz="2800" b="1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3562"/>
            <a:ext cx="788670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 the chain shuttling reaction mechanism, we have proposed all possibilities for the propagations of catalysts as well as the selectivity of monomers using DFT method.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We observed that </a:t>
            </a:r>
            <a:r>
              <a:rPr lang="en-US" altLang="en-US" sz="2400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 situ</a:t>
            </a: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formed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Hf</a:t>
            </a: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complex can also catalyze the propagation process.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four-membered ring intermediates between catalyst and ZnEt</a:t>
            </a:r>
            <a:r>
              <a:rPr lang="en-US" altLang="en-US" sz="2400" baseline="-25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via</a:t>
            </a: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transmetallation</a:t>
            </a: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process shows the </a:t>
            </a: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G of 16  kcal/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 for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Zr</a:t>
            </a: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 complex and 2 kcal/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en-US" altLang="en-US" sz="240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for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Hf</a:t>
            </a: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 complex</a:t>
            </a:r>
            <a:r>
              <a:rPr lang="en-US" alt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We believe that our work could understand the possibilities of reaction mechanism in depth insight.</a:t>
            </a:r>
            <a:endParaRPr lang="en-GB" altLang="en-US" sz="2000" dirty="0" smtClean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17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628650" y="955497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1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005" y="2435554"/>
            <a:ext cx="2291576" cy="1123079"/>
          </a:xfrm>
        </p:spPr>
        <p:txBody>
          <a:bodyPr/>
          <a:lstStyle/>
          <a:p>
            <a:r>
              <a:rPr lang="en-US" dirty="0" smtClean="0">
                <a:solidFill>
                  <a:srgbClr val="1700C0"/>
                </a:solidFill>
              </a:rPr>
              <a:t>Thank you………</a:t>
            </a:r>
            <a:endParaRPr lang="en-GB" dirty="0">
              <a:solidFill>
                <a:srgbClr val="170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675" y="260352"/>
            <a:ext cx="2381250" cy="48259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GB" sz="3200" b="1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068" y="1298530"/>
            <a:ext cx="7886700" cy="4351338"/>
          </a:xfrm>
        </p:spPr>
        <p:txBody>
          <a:bodyPr/>
          <a:lstStyle/>
          <a:p>
            <a:r>
              <a:rPr lang="en-US" dirty="0" smtClean="0"/>
              <a:t>Aim of the study</a:t>
            </a:r>
          </a:p>
          <a:p>
            <a:r>
              <a:rPr lang="en-US" dirty="0" smtClean="0"/>
              <a:t>General background of the chain shuttling polymerization of dual catalyst with monomers</a:t>
            </a:r>
          </a:p>
          <a:p>
            <a:r>
              <a:rPr lang="en-US" dirty="0" smtClean="0"/>
              <a:t>Scheme of reaction mechanism</a:t>
            </a:r>
          </a:p>
          <a:p>
            <a:r>
              <a:rPr lang="en-US" dirty="0" smtClean="0"/>
              <a:t>Reaction mechanism of propagation step and chain exchange (</a:t>
            </a:r>
            <a:r>
              <a:rPr lang="en-US" dirty="0" err="1" smtClean="0"/>
              <a:t>transmetallation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2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407559" y="893851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591839"/>
              </p:ext>
            </p:extLst>
          </p:nvPr>
        </p:nvGraphicFramePr>
        <p:xfrm>
          <a:off x="6190690" y="234951"/>
          <a:ext cx="2222500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S ChemDraw Drawing" r:id="rId3" imgW="2222916" imgH="6121765" progId="ChemDraw.Document.6.0">
                  <p:embed/>
                </p:oleObj>
              </mc:Choice>
              <mc:Fallback>
                <p:oleObj name="CS ChemDraw Drawing" r:id="rId3" imgW="2222916" imgH="61217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0690" y="234951"/>
                        <a:ext cx="2222500" cy="612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1146" y="819342"/>
            <a:ext cx="6224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reaction mechanism of chain shuttling polymerization catalyzed by organometallic catalysts using DFT method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6878" y="75146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of the study</a:t>
            </a:r>
          </a:p>
        </p:txBody>
      </p:sp>
      <p:sp>
        <p:nvSpPr>
          <p:cNvPr id="8" name="テキスト ボックス 18"/>
          <p:cNvSpPr txBox="1"/>
          <p:nvPr/>
        </p:nvSpPr>
        <p:spPr>
          <a:xfrm>
            <a:off x="132683" y="1695417"/>
            <a:ext cx="4865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170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Background of polyolefin (PO) catalysts for chain shuttling polymerization</a:t>
            </a:r>
            <a:endParaRPr kumimoji="1" lang="ja-JP" altLang="en-US" sz="2000" dirty="0">
              <a:solidFill>
                <a:srgbClr val="170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761554"/>
              </p:ext>
            </p:extLst>
          </p:nvPr>
        </p:nvGraphicFramePr>
        <p:xfrm>
          <a:off x="3111581" y="3208881"/>
          <a:ext cx="1679903" cy="117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S ChemDraw Drawing" r:id="rId5" imgW="1843635" imgH="1284494" progId="ChemDraw.Document.6.0">
                  <p:embed/>
                </p:oleObj>
              </mc:Choice>
              <mc:Fallback>
                <p:oleObj name="CS ChemDraw Drawing" r:id="rId5" imgW="1843635" imgH="12844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1581" y="3208881"/>
                        <a:ext cx="1679903" cy="117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48916"/>
              </p:ext>
            </p:extLst>
          </p:nvPr>
        </p:nvGraphicFramePr>
        <p:xfrm>
          <a:off x="1332212" y="3142726"/>
          <a:ext cx="138588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CS ChemDraw Drawing" r:id="rId7" imgW="1750687" imgH="1538859" progId="ChemDraw.Document.6.0">
                  <p:embed/>
                </p:oleObj>
              </mc:Choice>
              <mc:Fallback>
                <p:oleObj name="CS ChemDraw Drawing" r:id="rId7" imgW="1750687" imgH="15388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2212" y="3142726"/>
                        <a:ext cx="1385887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23"/>
          <p:cNvSpPr txBox="1"/>
          <p:nvPr/>
        </p:nvSpPr>
        <p:spPr>
          <a:xfrm>
            <a:off x="1085850" y="2580485"/>
            <a:ext cx="210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Produce </a:t>
            </a:r>
            <a:r>
              <a:rPr kumimoji="1" lang="en-US" altLang="ja-JP" sz="160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hard polymers</a:t>
            </a:r>
            <a:endParaRPr kumimoji="1" lang="ja-JP" altLang="en-US" sz="1600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テキスト ボックス 24"/>
          <p:cNvSpPr txBox="1"/>
          <p:nvPr/>
        </p:nvSpPr>
        <p:spPr>
          <a:xfrm>
            <a:off x="3351975" y="2527412"/>
            <a:ext cx="197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FF404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Produce soft polymers</a:t>
            </a:r>
            <a:endParaRPr kumimoji="1" lang="ja-JP" altLang="en-US" sz="1600" dirty="0">
              <a:solidFill>
                <a:srgbClr val="FF404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4485" y="3881959"/>
            <a:ext cx="5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B02BE"/>
                </a:solidFill>
              </a:rPr>
              <a:t>cat1</a:t>
            </a:r>
            <a:endParaRPr lang="en-GB" dirty="0">
              <a:solidFill>
                <a:srgbClr val="0B02B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7128" y="3896927"/>
            <a:ext cx="5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正方形/長方形 22"/>
          <p:cNvSpPr/>
          <p:nvPr/>
        </p:nvSpPr>
        <p:spPr>
          <a:xfrm>
            <a:off x="1308165" y="4251291"/>
            <a:ext cx="412030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0">
              <a:spcAft>
                <a:spcPts val="1200"/>
              </a:spcAft>
            </a:pPr>
            <a:r>
              <a:rPr lang="en-US" altLang="ja-JP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DFT using Chain Shuttling Polymerization (CSP)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metal catalysts for polyethylene and copolymer</a:t>
            </a:r>
            <a:r>
              <a:rPr lang="en-GB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Chain shuttling agent (CSA), ZnEt</a:t>
            </a:r>
            <a:r>
              <a:rPr lang="en-GB" altLang="ja-JP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swap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and soft polymer chains</a:t>
            </a:r>
            <a:endParaRPr lang="en-US" altLang="ja-JP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32000">
              <a:spcAft>
                <a:spcPts val="1200"/>
              </a:spcAft>
            </a:pPr>
            <a:r>
              <a:rPr lang="en-GB" altLang="ja-JP" b="1" dirty="0" smtClean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mechanistic information on the complicated CSP process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02076" y="719451"/>
            <a:ext cx="5363453" cy="10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5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479"/>
              </p:ext>
            </p:extLst>
          </p:nvPr>
        </p:nvGraphicFramePr>
        <p:xfrm>
          <a:off x="433351" y="2347682"/>
          <a:ext cx="4241930" cy="191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CS ChemDraw Drawing" r:id="rId4" imgW="6194817" imgH="2797683" progId="ChemDraw.Document.6.0">
                  <p:embed/>
                </p:oleObj>
              </mc:Choice>
              <mc:Fallback>
                <p:oleObj name="CS ChemDraw Drawing" r:id="rId4" imgW="6194817" imgH="27976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51" y="2347682"/>
                        <a:ext cx="4241930" cy="1915500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3781" y="1399278"/>
            <a:ext cx="38539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steps of two catalysts</a:t>
            </a:r>
            <a:endParaRPr lang="en-GB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9363" y="391596"/>
            <a:ext cx="43744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Transmetallation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 of two catalysts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96" y="5916013"/>
            <a:ext cx="567431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Propagation affords catalysts bearing two different polymers in a same pot.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Transmetallation</a:t>
            </a:r>
            <a:r>
              <a:rPr lang="en-US" sz="1350" dirty="0"/>
              <a:t> leads to the formation of four different reactive</a:t>
            </a:r>
          </a:p>
          <a:p>
            <a:r>
              <a:rPr lang="en-US" sz="1350" dirty="0"/>
              <a:t>species from two different reactants </a:t>
            </a:r>
            <a:r>
              <a:rPr lang="en-US" sz="1350" i="1" dirty="0"/>
              <a:t>i.e.  </a:t>
            </a:r>
            <a:r>
              <a:rPr lang="en-US" sz="1350" dirty="0"/>
              <a:t>A, B, C and D</a:t>
            </a:r>
            <a:endParaRPr lang="en-GB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33351" y="364255"/>
            <a:ext cx="4687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mechanistic step </a:t>
            </a:r>
            <a:endParaRPr lang="en-GB" sz="3200" b="1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329365"/>
              </p:ext>
            </p:extLst>
          </p:nvPr>
        </p:nvGraphicFramePr>
        <p:xfrm>
          <a:off x="5394325" y="963869"/>
          <a:ext cx="35877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CS ChemDraw Drawing" r:id="rId6" imgW="3588534" imgH="4682919" progId="ChemDraw.Document.6.0">
                  <p:embed/>
                </p:oleObj>
              </mc:Choice>
              <mc:Fallback>
                <p:oleObj name="CS ChemDraw Drawing" r:id="rId6" imgW="3588534" imgH="46829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4325" y="963869"/>
                        <a:ext cx="3587750" cy="4683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78632" y="2785310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GB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7907332" y="2785310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GB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6956067" y="5621121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GB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7984767" y="5621121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GB" sz="1350" dirty="0"/>
          </a:p>
        </p:txBody>
      </p:sp>
      <p:sp>
        <p:nvSpPr>
          <p:cNvPr id="11" name="Rectangle 10"/>
          <p:cNvSpPr/>
          <p:nvPr/>
        </p:nvSpPr>
        <p:spPr>
          <a:xfrm>
            <a:off x="5191125" y="868364"/>
            <a:ext cx="3790950" cy="50476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91442" y="1237696"/>
            <a:ext cx="3925747" cy="183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2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490645" y="1151093"/>
          <a:ext cx="5235810" cy="2164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CS ChemDraw Drawing" r:id="rId4" imgW="4899336" imgH="2025253" progId="ChemDraw.Document.6.0">
                  <p:embed/>
                </p:oleObj>
              </mc:Choice>
              <mc:Fallback>
                <p:oleObj name="CS ChemDraw Drawing" r:id="rId4" imgW="4899336" imgH="20252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0645" y="1151093"/>
                        <a:ext cx="5235810" cy="2164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710845" y="874093"/>
            <a:ext cx="423718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Transmetallation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II of two catalysts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05893" y="3929159"/>
          <a:ext cx="4372232" cy="188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CS ChemDraw Drawing" r:id="rId6" imgW="4635813" imgH="2003584" progId="ChemDraw.Document.6.0">
                  <p:embed/>
                </p:oleObj>
              </mc:Choice>
              <mc:Fallback>
                <p:oleObj name="CS ChemDraw Drawing" r:id="rId6" imgW="4635813" imgH="20035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893" y="3929159"/>
                        <a:ext cx="4372232" cy="1889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5892" y="3315997"/>
            <a:ext cx="47115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steps after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transmetallation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GB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5599187" y="5516002"/>
            <a:ext cx="34269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Propagation yields to olefin block polymers</a:t>
            </a:r>
          </a:p>
          <a:p>
            <a:r>
              <a:rPr lang="en-US" sz="1350" dirty="0"/>
              <a:t>in a single pot.</a:t>
            </a:r>
            <a:endParaRPr lang="en-GB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00912" y="1557747"/>
            <a:ext cx="28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Transmetallation</a:t>
            </a:r>
            <a:r>
              <a:rPr lang="en-US" sz="1350" dirty="0"/>
              <a:t> reaction of catalyst and CSA plays a pivotal role for the exchange of polymers between two catalyst</a:t>
            </a:r>
            <a:endParaRPr lang="en-GB" sz="13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272452" y="4294475"/>
          <a:ext cx="3454003" cy="87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S ChemDraw Drawing" r:id="rId8" imgW="4605171" imgH="1167146" progId="ChemDraw.Document.6.0">
                  <p:embed/>
                </p:oleObj>
              </mc:Choice>
              <mc:Fallback>
                <p:oleObj name="CS ChemDraw Drawing" r:id="rId8" imgW="4605171" imgH="11671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72452" y="4294475"/>
                        <a:ext cx="3454003" cy="875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0911" y="905149"/>
            <a:ext cx="32656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Continuation-&gt; Possible mechanistic step </a:t>
            </a:r>
            <a:endParaRPr lang="en-GB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365127"/>
            <a:ext cx="8724900" cy="79692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step for ethylene and </a:t>
            </a:r>
            <a:r>
              <a:rPr lang="en-US" sz="3600" dirty="0" err="1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dirty="0" err="1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catalyst </a:t>
            </a:r>
            <a:endParaRPr lang="en-GB" sz="3600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999128"/>
            <a:ext cx="7886700" cy="292731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3956-45C9-4D12-9AF7-AC13206789BF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237889"/>
              </p:ext>
            </p:extLst>
          </p:nvPr>
        </p:nvGraphicFramePr>
        <p:xfrm>
          <a:off x="2676525" y="1290639"/>
          <a:ext cx="3598863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CS ChemDraw Drawing" r:id="rId4" imgW="3599429" imgH="1421511" progId="ChemDraw.Document.6.0">
                  <p:embed/>
                </p:oleObj>
              </mc:Choice>
              <mc:Fallback>
                <p:oleObj name="CS ChemDraw Drawing" r:id="rId4" imgW="3599429" imgH="14215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6525" y="1290639"/>
                        <a:ext cx="3598863" cy="142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355170" y="1129021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05563" y="4020660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6.61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014413" y="1516973"/>
          <a:ext cx="7258050" cy="438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CS ChemDraw Drawing" r:id="rId4" imgW="5988834" imgH="3614452" progId="ChemDraw.Document.6.0">
                  <p:embed/>
                </p:oleObj>
              </mc:Choice>
              <mc:Fallback>
                <p:oleObj name="CS ChemDraw Drawing" r:id="rId4" imgW="5988834" imgH="36144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4413" y="1516973"/>
                        <a:ext cx="7258050" cy="4381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154" y="413344"/>
            <a:ext cx="6831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Insertion steps </a:t>
            </a:r>
            <a:r>
              <a:rPr lang="en-US" sz="3200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err="1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sz="3200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catalyst- Two cases</a:t>
            </a:r>
            <a:endParaRPr lang="en-GB" sz="3200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6845-F25B-44CD-A12D-68AAE80A1473}" type="slidenum">
              <a:rPr lang="en-GB" smtClean="0"/>
              <a:t>7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90491" y="136632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mechanistic step </a:t>
            </a:r>
            <a:endParaRPr lang="en-GB" b="1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943731" y="4247590"/>
          <a:ext cx="2542919" cy="1753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CS ChemDraw Drawing" r:id="rId6" imgW="2694124" imgH="1857566" progId="ChemDraw.Document.6.0">
                  <p:embed/>
                </p:oleObj>
              </mc:Choice>
              <mc:Fallback>
                <p:oleObj name="CS ChemDraw Drawing" r:id="rId6" imgW="2694124" imgH="18575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3731" y="4247590"/>
                        <a:ext cx="2542919" cy="1753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355170" y="1014934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171" y="396305"/>
            <a:ext cx="7160180" cy="39188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of first insertion between </a:t>
            </a:r>
            <a:r>
              <a:rPr lang="en-US" sz="3200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sz="3200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sp3 carbon- Case 1</a:t>
            </a:r>
            <a:endParaRPr lang="en-GB" sz="3200" dirty="0">
              <a:solidFill>
                <a:srgbClr val="170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B4B-AD6F-4F69-B51A-E246841F11FD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5926" y="2543522"/>
          <a:ext cx="3463529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CS ChemDraw Drawing" r:id="rId4" imgW="3168056" imgH="2741343" progId="ChemDraw.Document.6.0">
                  <p:embed/>
                </p:oleObj>
              </mc:Choice>
              <mc:Fallback>
                <p:oleObj name="CS ChemDraw Drawing" r:id="rId4" imgW="3168056" imgH="27413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926" y="2543522"/>
                        <a:ext cx="3463529" cy="299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148689" y="1872499"/>
          <a:ext cx="2731532" cy="176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CS ChemDraw Drawing" r:id="rId6" imgW="1991398" imgH="1284160" progId="ChemDraw.Document.6.0">
                  <p:embed/>
                </p:oleObj>
              </mc:Choice>
              <mc:Fallback>
                <p:oleObj name="CS ChemDraw Drawing" r:id="rId6" imgW="1991398" imgH="1284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8689" y="1872499"/>
                        <a:ext cx="2731532" cy="176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217792" y="1869025"/>
          <a:ext cx="2323703" cy="21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CS ChemDraw Drawing" r:id="rId8" imgW="1843635" imgH="1689878" progId="ChemDraw.Document.6.0">
                  <p:embed/>
                </p:oleObj>
              </mc:Choice>
              <mc:Fallback>
                <p:oleObj name="CS ChemDraw Drawing" r:id="rId8" imgW="1843635" imgH="16898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17792" y="1869025"/>
                        <a:ext cx="2323703" cy="21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246048" y="3998587"/>
          <a:ext cx="2449203" cy="170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CS ChemDraw Drawing" r:id="rId10" imgW="1845337" imgH="1284161" progId="ChemDraw.Document.6.0">
                  <p:embed/>
                </p:oleObj>
              </mc:Choice>
              <mc:Fallback>
                <p:oleObj name="CS ChemDraw Drawing" r:id="rId10" imgW="1845337" imgH="12841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46048" y="3998587"/>
                        <a:ext cx="2449203" cy="170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747575" y="4014669"/>
          <a:ext cx="2176466" cy="196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CS ChemDraw Drawing" r:id="rId12" imgW="1843635" imgH="1663875" progId="ChemDraw.Document.6.0">
                  <p:embed/>
                </p:oleObj>
              </mc:Choice>
              <mc:Fallback>
                <p:oleObj name="CS ChemDraw Drawing" r:id="rId12" imgW="1843635" imgH="16638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47575" y="4014669"/>
                        <a:ext cx="2176466" cy="1964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17792" y="1411183"/>
            <a:ext cx="27851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Method : M06/6-31G(d)and LanL2DZ</a:t>
            </a:r>
            <a:endParaRPr lang="en-GB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6601225" y="5757291"/>
            <a:ext cx="15568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ym typeface="Symbol" panose="05050102010706020507" pitchFamily="18" charset="2"/>
              </a:rPr>
              <a:t> E = </a:t>
            </a:r>
            <a:r>
              <a:rPr lang="en-GB" sz="1350" b="1" dirty="0" smtClean="0">
                <a:sym typeface="Symbol" panose="05050102010706020507" pitchFamily="18" charset="2"/>
              </a:rPr>
              <a:t>24.0 </a:t>
            </a:r>
            <a:r>
              <a:rPr lang="en-GB" sz="1350" b="1" dirty="0">
                <a:sym typeface="Symbol" panose="05050102010706020507" pitchFamily="18" charset="2"/>
              </a:rPr>
              <a:t>kcal/</a:t>
            </a:r>
            <a:r>
              <a:rPr lang="en-GB" sz="1350" b="1" dirty="0" err="1">
                <a:sym typeface="Symbol" panose="05050102010706020507" pitchFamily="18" charset="2"/>
              </a:rPr>
              <a:t>mol</a:t>
            </a:r>
            <a:endParaRPr lang="en-GB" sz="1350" b="1" dirty="0"/>
          </a:p>
        </p:txBody>
      </p:sp>
      <p:sp>
        <p:nvSpPr>
          <p:cNvPr id="15" name="Rectangle 14"/>
          <p:cNvSpPr/>
          <p:nvPr/>
        </p:nvSpPr>
        <p:spPr>
          <a:xfrm>
            <a:off x="3843724" y="3625785"/>
            <a:ext cx="168725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ym typeface="Symbol" panose="05050102010706020507" pitchFamily="18" charset="2"/>
              </a:rPr>
              <a:t> E = </a:t>
            </a:r>
            <a:r>
              <a:rPr lang="en-GB" sz="1350" b="1" dirty="0" smtClean="0">
                <a:sym typeface="Symbol" panose="05050102010706020507" pitchFamily="18" charset="2"/>
              </a:rPr>
              <a:t>20.77 </a:t>
            </a:r>
            <a:r>
              <a:rPr lang="en-GB" sz="1350" b="1" dirty="0">
                <a:sym typeface="Symbol" panose="05050102010706020507" pitchFamily="18" charset="2"/>
              </a:rPr>
              <a:t>k </a:t>
            </a:r>
            <a:r>
              <a:rPr lang="en-GB" sz="1350" b="1" dirty="0" err="1">
                <a:sym typeface="Symbol" panose="05050102010706020507" pitchFamily="18" charset="2"/>
              </a:rPr>
              <a:t>cal</a:t>
            </a:r>
            <a:r>
              <a:rPr lang="en-GB" sz="1350" b="1" dirty="0">
                <a:sym typeface="Symbol" panose="05050102010706020507" pitchFamily="18" charset="2"/>
              </a:rPr>
              <a:t>/</a:t>
            </a:r>
            <a:r>
              <a:rPr lang="en-GB" sz="1350" b="1" dirty="0" err="1">
                <a:sym typeface="Symbol" panose="05050102010706020507" pitchFamily="18" charset="2"/>
              </a:rPr>
              <a:t>mol</a:t>
            </a:r>
            <a:endParaRPr lang="en-GB" sz="1350" b="1" dirty="0"/>
          </a:p>
        </p:txBody>
      </p:sp>
      <p:sp>
        <p:nvSpPr>
          <p:cNvPr id="16" name="Rectangle 15"/>
          <p:cNvSpPr/>
          <p:nvPr/>
        </p:nvSpPr>
        <p:spPr>
          <a:xfrm>
            <a:off x="3671103" y="5776475"/>
            <a:ext cx="15990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ym typeface="Symbol" panose="05050102010706020507" pitchFamily="18" charset="2"/>
              </a:rPr>
              <a:t> E = </a:t>
            </a:r>
            <a:r>
              <a:rPr lang="en-GB" sz="1350" b="1" dirty="0" smtClean="0">
                <a:sym typeface="Symbol" panose="05050102010706020507" pitchFamily="18" charset="2"/>
              </a:rPr>
              <a:t>19.4 </a:t>
            </a:r>
            <a:r>
              <a:rPr lang="en-GB" sz="1350" b="1" dirty="0">
                <a:sym typeface="Symbol" panose="05050102010706020507" pitchFamily="18" charset="2"/>
              </a:rPr>
              <a:t>k </a:t>
            </a:r>
            <a:r>
              <a:rPr lang="en-GB" sz="1350" b="1" dirty="0" err="1">
                <a:sym typeface="Symbol" panose="05050102010706020507" pitchFamily="18" charset="2"/>
              </a:rPr>
              <a:t>cal</a:t>
            </a:r>
            <a:r>
              <a:rPr lang="en-GB" sz="1350" b="1" dirty="0">
                <a:sym typeface="Symbol" panose="05050102010706020507" pitchFamily="18" charset="2"/>
              </a:rPr>
              <a:t>/</a:t>
            </a:r>
            <a:r>
              <a:rPr lang="en-GB" sz="1350" b="1" dirty="0" err="1">
                <a:sym typeface="Symbol" panose="05050102010706020507" pitchFamily="18" charset="2"/>
              </a:rPr>
              <a:t>mol</a:t>
            </a:r>
            <a:endParaRPr lang="en-GB" sz="1350" b="1" dirty="0"/>
          </a:p>
        </p:txBody>
      </p:sp>
      <p:sp>
        <p:nvSpPr>
          <p:cNvPr id="17" name="Rectangle 16"/>
          <p:cNvSpPr/>
          <p:nvPr/>
        </p:nvSpPr>
        <p:spPr>
          <a:xfrm>
            <a:off x="7188847" y="3652983"/>
            <a:ext cx="164500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ym typeface="Symbol" panose="05050102010706020507" pitchFamily="18" charset="2"/>
              </a:rPr>
              <a:t> E = </a:t>
            </a:r>
            <a:r>
              <a:rPr lang="en-GB" sz="1350" b="1" dirty="0" smtClean="0">
                <a:sym typeface="Symbol" panose="05050102010706020507" pitchFamily="18" charset="2"/>
              </a:rPr>
              <a:t>18.84 </a:t>
            </a:r>
            <a:r>
              <a:rPr lang="en-GB" sz="1350" b="1" dirty="0">
                <a:sym typeface="Symbol" panose="05050102010706020507" pitchFamily="18" charset="2"/>
              </a:rPr>
              <a:t>kcal/</a:t>
            </a:r>
            <a:r>
              <a:rPr lang="en-GB" sz="1350" b="1" dirty="0" err="1">
                <a:sym typeface="Symbol" panose="05050102010706020507" pitchFamily="18" charset="2"/>
              </a:rPr>
              <a:t>mol</a:t>
            </a:r>
            <a:endParaRPr lang="en-GB" sz="1350" b="1" dirty="0"/>
          </a:p>
        </p:txBody>
      </p:sp>
      <p:sp>
        <p:nvSpPr>
          <p:cNvPr id="3" name="Rectangle 2"/>
          <p:cNvSpPr/>
          <p:nvPr/>
        </p:nvSpPr>
        <p:spPr>
          <a:xfrm>
            <a:off x="204784" y="3634707"/>
            <a:ext cx="51167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Cat3</a:t>
            </a:r>
            <a:endParaRPr lang="en-GB" sz="1350" dirty="0"/>
          </a:p>
        </p:txBody>
      </p:sp>
      <p:sp>
        <p:nvSpPr>
          <p:cNvPr id="6" name="Rectangle 5"/>
          <p:cNvSpPr/>
          <p:nvPr/>
        </p:nvSpPr>
        <p:spPr>
          <a:xfrm>
            <a:off x="465731" y="5597658"/>
            <a:ext cx="168725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ym typeface="Symbol" panose="05050102010706020507" pitchFamily="18" charset="2"/>
              </a:rPr>
              <a:t> E = </a:t>
            </a:r>
            <a:r>
              <a:rPr lang="en-GB" sz="1350" b="1" dirty="0" smtClean="0">
                <a:sym typeface="Symbol" panose="05050102010706020507" pitchFamily="18" charset="2"/>
              </a:rPr>
              <a:t>17.06 </a:t>
            </a:r>
            <a:r>
              <a:rPr lang="en-GB" sz="1350" b="1" dirty="0">
                <a:sym typeface="Symbol" panose="05050102010706020507" pitchFamily="18" charset="2"/>
              </a:rPr>
              <a:t>k </a:t>
            </a:r>
            <a:r>
              <a:rPr lang="en-GB" sz="1350" b="1" dirty="0" err="1">
                <a:sym typeface="Symbol" panose="05050102010706020507" pitchFamily="18" charset="2"/>
              </a:rPr>
              <a:t>cal</a:t>
            </a:r>
            <a:r>
              <a:rPr lang="en-GB" sz="1350" b="1" dirty="0">
                <a:sym typeface="Symbol" panose="05050102010706020507" pitchFamily="18" charset="2"/>
              </a:rPr>
              <a:t>/</a:t>
            </a:r>
            <a:r>
              <a:rPr lang="en-GB" sz="1350" b="1" dirty="0" err="1">
                <a:sym typeface="Symbol" panose="05050102010706020507" pitchFamily="18" charset="2"/>
              </a:rPr>
              <a:t>mol</a:t>
            </a:r>
            <a:endParaRPr lang="en-GB" sz="135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55170" y="1014934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32125" y="1663805"/>
          <a:ext cx="8510413" cy="405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CS ChemDraw Drawing" r:id="rId4" imgW="6555713" imgH="3122057" progId="ChemDraw.Document.6.0">
                  <p:embed/>
                </p:oleObj>
              </mc:Choice>
              <mc:Fallback>
                <p:oleObj name="CS ChemDraw Drawing" r:id="rId4" imgW="6555713" imgH="31220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125" y="1663805"/>
                        <a:ext cx="8510413" cy="405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1999" y="3413437"/>
            <a:ext cx="153054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sym typeface="Symbol" panose="05050102010706020507" pitchFamily="18" charset="2"/>
              </a:rPr>
              <a:t> E = </a:t>
            </a:r>
            <a:r>
              <a:rPr lang="en-GB" sz="1350" dirty="0" smtClean="0">
                <a:solidFill>
                  <a:srgbClr val="FF0000"/>
                </a:solidFill>
                <a:sym typeface="Symbol" panose="05050102010706020507" pitchFamily="18" charset="2"/>
              </a:rPr>
              <a:t>3.49 </a:t>
            </a:r>
            <a:r>
              <a:rPr lang="en-GB" sz="1350" dirty="0">
                <a:solidFill>
                  <a:srgbClr val="FF0000"/>
                </a:solidFill>
                <a:sym typeface="Symbol" panose="05050102010706020507" pitchFamily="18" charset="2"/>
              </a:rPr>
              <a:t>kcal/</a:t>
            </a:r>
            <a:r>
              <a:rPr lang="en-GB" sz="1350" dirty="0" err="1">
                <a:solidFill>
                  <a:srgbClr val="FF0000"/>
                </a:solidFill>
                <a:sym typeface="Symbol" panose="05050102010706020507" pitchFamily="18" charset="2"/>
              </a:rPr>
              <a:t>mol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2525" y="3413438"/>
            <a:ext cx="153054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00B050"/>
                </a:solidFill>
                <a:sym typeface="Symbol" panose="05050102010706020507" pitchFamily="18" charset="2"/>
              </a:rPr>
              <a:t> E = </a:t>
            </a:r>
            <a:r>
              <a:rPr lang="en-GB" sz="1350" dirty="0" smtClean="0">
                <a:solidFill>
                  <a:srgbClr val="00B050"/>
                </a:solidFill>
                <a:sym typeface="Symbol" panose="05050102010706020507" pitchFamily="18" charset="2"/>
              </a:rPr>
              <a:t>3.38 kcal/</a:t>
            </a:r>
            <a:r>
              <a:rPr lang="en-GB" sz="135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mol</a:t>
            </a:r>
            <a:endParaRPr lang="en-GB" sz="135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9764" y="5659178"/>
            <a:ext cx="153054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1700C0"/>
                </a:solidFill>
                <a:sym typeface="Symbol" panose="05050102010706020507" pitchFamily="18" charset="2"/>
              </a:rPr>
              <a:t> E = </a:t>
            </a:r>
            <a:r>
              <a:rPr lang="en-GB" sz="1350" dirty="0" smtClean="0">
                <a:solidFill>
                  <a:srgbClr val="1700C0"/>
                </a:solidFill>
                <a:sym typeface="Symbol" panose="05050102010706020507" pitchFamily="18" charset="2"/>
              </a:rPr>
              <a:t>2.82 </a:t>
            </a:r>
            <a:r>
              <a:rPr lang="en-GB" sz="1350" dirty="0">
                <a:solidFill>
                  <a:srgbClr val="1700C0"/>
                </a:solidFill>
                <a:sym typeface="Symbol" panose="05050102010706020507" pitchFamily="18" charset="2"/>
              </a:rPr>
              <a:t>kcal/</a:t>
            </a:r>
            <a:r>
              <a:rPr lang="en-GB" sz="1350" dirty="0" err="1">
                <a:solidFill>
                  <a:srgbClr val="1700C0"/>
                </a:solidFill>
                <a:sym typeface="Symbol" panose="05050102010706020507" pitchFamily="18" charset="2"/>
              </a:rPr>
              <a:t>mol</a:t>
            </a:r>
            <a:endParaRPr lang="en-GB" sz="1350" dirty="0">
              <a:solidFill>
                <a:srgbClr val="170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72525" y="5601286"/>
            <a:ext cx="14920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ym typeface="Symbol" panose="05050102010706020507" pitchFamily="18" charset="2"/>
              </a:rPr>
              <a:t> E </a:t>
            </a:r>
            <a:r>
              <a:rPr lang="en-GB" sz="1350" dirty="0" smtClean="0">
                <a:sym typeface="Symbol" panose="05050102010706020507" pitchFamily="18" charset="2"/>
              </a:rPr>
              <a:t>=4.85 kcal/</a:t>
            </a:r>
            <a:r>
              <a:rPr lang="en-GB" sz="1350" dirty="0" err="1" smtClean="0">
                <a:sym typeface="Symbol" panose="05050102010706020507" pitchFamily="18" charset="2"/>
              </a:rPr>
              <a:t>mol</a:t>
            </a:r>
            <a:endParaRPr lang="en-GB" sz="1350" dirty="0"/>
          </a:p>
        </p:txBody>
      </p:sp>
      <p:sp>
        <p:nvSpPr>
          <p:cNvPr id="11" name="Rectangle 10"/>
          <p:cNvSpPr/>
          <p:nvPr/>
        </p:nvSpPr>
        <p:spPr>
          <a:xfrm>
            <a:off x="770628" y="131604"/>
            <a:ext cx="74949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of first insertion </a:t>
            </a:r>
            <a:r>
              <a:rPr lang="en-US" sz="32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</a:p>
          <a:p>
            <a:r>
              <a:rPr lang="en-US" sz="3200" b="1" dirty="0" smtClean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sz="3200" b="1" dirty="0">
                <a:solidFill>
                  <a:srgbClr val="17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sp2 carbon- Case 2</a:t>
            </a:r>
            <a:endParaRPr lang="en-GB" sz="3200" b="1" dirty="0">
              <a:solidFill>
                <a:srgbClr val="170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122" y="5659178"/>
            <a:ext cx="158344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ym typeface="Symbol" panose="05050102010706020507" pitchFamily="18" charset="2"/>
              </a:rPr>
              <a:t> E = </a:t>
            </a:r>
            <a:r>
              <a:rPr lang="en-GB" sz="1350" dirty="0" smtClean="0">
                <a:sym typeface="Symbol" panose="05050102010706020507" pitchFamily="18" charset="2"/>
              </a:rPr>
              <a:t>-1.54 </a:t>
            </a:r>
            <a:r>
              <a:rPr lang="en-GB" sz="1350" dirty="0">
                <a:sym typeface="Symbol" panose="05050102010706020507" pitchFamily="18" charset="2"/>
              </a:rPr>
              <a:t>kcal/</a:t>
            </a:r>
            <a:r>
              <a:rPr lang="en-GB" sz="1350" dirty="0" err="1">
                <a:sym typeface="Symbol" panose="05050102010706020507" pitchFamily="18" charset="2"/>
              </a:rPr>
              <a:t>mol</a:t>
            </a:r>
            <a:endParaRPr lang="en-GB" sz="135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B4B-AD6F-4F69-B51A-E246841F11FD}" type="slidenum">
              <a:rPr lang="en-GB" smtClean="0"/>
              <a:t>9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40401" y="1237437"/>
            <a:ext cx="62158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34028</TotalTime>
  <Words>573</Words>
  <Application>Microsoft Office PowerPoint</Application>
  <PresentationFormat>On-screen Show (4:3)</PresentationFormat>
  <Paragraphs>147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Unicode MS</vt:lpstr>
      <vt:lpstr>MS Mincho</vt:lpstr>
      <vt:lpstr>ＭＳ Ｐゴシック</vt:lpstr>
      <vt:lpstr>Arial</vt:lpstr>
      <vt:lpstr>Calibri</vt:lpstr>
      <vt:lpstr>Calibri Light</vt:lpstr>
      <vt:lpstr>Symbol</vt:lpstr>
      <vt:lpstr>Times New Roman</vt:lpstr>
      <vt:lpstr>Office Theme</vt:lpstr>
      <vt:lpstr>CS ChemDraw Drawing</vt:lpstr>
      <vt:lpstr>Mechanisms of Shuttling Polyolefins: A DFT Study</vt:lpstr>
      <vt:lpstr>Outline</vt:lpstr>
      <vt:lpstr>PowerPoint Presentation</vt:lpstr>
      <vt:lpstr>PowerPoint Presentation</vt:lpstr>
      <vt:lpstr>PowerPoint Presentation</vt:lpstr>
      <vt:lpstr>Propagation step for ethylene and Zr catalyst </vt:lpstr>
      <vt:lpstr>PowerPoint Presentation</vt:lpstr>
      <vt:lpstr>Stereochemistry of first insertion between  Hf and sp3 carbon- Case 1</vt:lpstr>
      <vt:lpstr>PowerPoint Presentation</vt:lpstr>
      <vt:lpstr>PowerPoint Presentation</vt:lpstr>
      <vt:lpstr>PowerPoint Presentation</vt:lpstr>
      <vt:lpstr>Reaction energy profile for the insertion step from cat4</vt:lpstr>
      <vt:lpstr>Transmetallation Reaction process  for Zr catalyst</vt:lpstr>
      <vt:lpstr>Solvent corrected Free energy profile for transmetallation reaction on Zr catalyst and CSA</vt:lpstr>
      <vt:lpstr>Transmetallation reaction on Hf catalyst and CSA </vt:lpstr>
      <vt:lpstr>Relative energy profile for the transmetallation of Hf complex with CSA</vt:lpstr>
      <vt:lpstr>Conclusions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Shuttling Polyolefins: A mechanistic Study</dc:title>
  <dc:creator>Sandhya k s</dc:creator>
  <cp:lastModifiedBy>Sandhya k s</cp:lastModifiedBy>
  <cp:revision>35</cp:revision>
  <dcterms:created xsi:type="dcterms:W3CDTF">2015-12-21T23:57:01Z</dcterms:created>
  <dcterms:modified xsi:type="dcterms:W3CDTF">2016-01-27T02:55:59Z</dcterms:modified>
</cp:coreProperties>
</file>