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3" r:id="rId4"/>
    <p:sldId id="265" r:id="rId5"/>
    <p:sldId id="269" r:id="rId6"/>
    <p:sldId id="267" r:id="rId7"/>
    <p:sldId id="270" r:id="rId8"/>
    <p:sldId id="268" r:id="rId9"/>
    <p:sldId id="271" r:id="rId10"/>
    <p:sldId id="256" r:id="rId11"/>
    <p:sldId id="272" r:id="rId12"/>
  </p:sldIdLst>
  <p:sldSz cx="9144000" cy="6858000" type="screen4x3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C5F2"/>
    <a:srgbClr val="6060FF"/>
    <a:srgbClr val="FF4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>
        <p:scale>
          <a:sx n="100" d="100"/>
          <a:sy n="100" d="100"/>
        </p:scale>
        <p:origin x="40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C87D-2BEF-4721-B5AB-EB04CCD008CA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542"/>
            <a:ext cx="5441950" cy="3912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9138"/>
            <a:ext cx="2947723" cy="498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1" y="9439138"/>
            <a:ext cx="2947723" cy="498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9FA7D-CCDE-44B4-B113-F81284A43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7100-CD9E-4F2A-9E96-5B333F18453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74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20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6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3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4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4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3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21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4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3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31686-1C0E-46A0-8537-BDEB28D2B414}" type="datetimeFigureOut">
              <a:rPr kumimoji="1" lang="ja-JP" altLang="en-US" smtClean="0"/>
              <a:t>2016/1/15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3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5046434"/>
            <a:ext cx="6858000" cy="1572851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Masayoshi Takayanagi</a:t>
            </a:r>
          </a:p>
          <a:p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Graduate School of Information Science,</a:t>
            </a:r>
            <a:b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Nagoya University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689" y="1174522"/>
            <a:ext cx="83006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Efficient Sampling of Radical Polymer Conformations in a PCP Channel by Replica Exchange MD</a:t>
            </a:r>
            <a:endParaRPr lang="en-US" altLang="ja-JP" sz="4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822" y="79899"/>
            <a:ext cx="880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FY2015  The 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7t</a:t>
            </a:r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 CREST Workshop 	2016, January 15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1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275" y="137043"/>
            <a:ext cx="884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Summary</a:t>
            </a:r>
            <a:endParaRPr kumimoji="1" lang="en-US" altLang="ja-JP" sz="20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0974" y="612068"/>
            <a:ext cx="8762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Usual MD simulations cannot sample wide conformational space of the radical polymer.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The conformation is almost trapped at the initial conformation.</a:t>
            </a:r>
          </a:p>
          <a:p>
            <a:pPr>
              <a:spcAft>
                <a:spcPts val="1200"/>
              </a:spcAft>
            </a:pP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Replica exchange MD (REMD) can be used to sample wide conformational space at the target temperature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terminals with sequences -S-A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S-A-A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S-A-A-A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S-A-A-A-A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 approach to both the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vinyl groups.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QM calculation is necessary to analyze elongation preference 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with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REMD can be used for general purposes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not only the confined radical polymer,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when usual MD simulation is confined in a certain minimum conformation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MC/REMD reaction method</a:t>
            </a: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34388" y="6367383"/>
            <a:ext cx="461998" cy="365125"/>
          </a:xfrm>
        </p:spPr>
        <p:txBody>
          <a:bodyPr/>
          <a:lstStyle/>
          <a:p>
            <a:r>
              <a:rPr lang="en-US" altLang="ja-JP" smtClean="0"/>
              <a:t>10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16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/>
          <a:srcRect t="9366"/>
          <a:stretch/>
        </p:blipFill>
        <p:spPr>
          <a:xfrm>
            <a:off x="633412" y="2762251"/>
            <a:ext cx="3053975" cy="228485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/>
          <a:srcRect t="5282"/>
          <a:stretch/>
        </p:blipFill>
        <p:spPr>
          <a:xfrm>
            <a:off x="5066018" y="2724150"/>
            <a:ext cx="3053975" cy="238779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" y="82682"/>
            <a:ext cx="2709863" cy="211691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3412" y="2281555"/>
            <a:ext cx="25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MC/MD is suitable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4637" y="5311874"/>
            <a:ext cx="29800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MC/MD is not efficient.</a:t>
            </a:r>
          </a:p>
          <a:p>
            <a:pPr>
              <a:spcAft>
                <a:spcPts val="1200"/>
              </a:spcAft>
            </a:pPr>
            <a:r>
              <a:rPr kumimoji="1"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Many kinds of MC step is necessary.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980432" y="4961036"/>
            <a:ext cx="287032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73201" y="5023244"/>
            <a:ext cx="141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 sampling</a:t>
            </a:r>
            <a:endParaRPr kumimoji="1" lang="ja-JP" altLang="en-US" sz="14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066018" y="5302349"/>
            <a:ext cx="1144282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322322" y="5501656"/>
            <a:ext cx="200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REMD sampling</a:t>
            </a:r>
            <a:endParaRPr kumimoji="1" lang="ja-JP" altLang="en-US" sz="14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39152" y="5896649"/>
            <a:ext cx="330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MC/REMD gives efficient sampling.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6753454" y="5331021"/>
            <a:ext cx="1144282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547918" y="2391689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56C5F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MC step</a:t>
            </a:r>
            <a:endParaRPr kumimoji="1" lang="ja-JP" altLang="en-US">
              <a:solidFill>
                <a:srgbClr val="56C5F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723257" y="4961036"/>
            <a:ext cx="200668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390007" y="4961036"/>
            <a:ext cx="316707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95926" y="3338750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solidFill>
                  <a:srgbClr val="56C5F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MC steps</a:t>
            </a:r>
            <a:endParaRPr kumimoji="1" lang="ja-JP" altLang="en-US">
              <a:solidFill>
                <a:srgbClr val="56C5F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34388" y="6367383"/>
            <a:ext cx="461998" cy="365125"/>
          </a:xfrm>
        </p:spPr>
        <p:txBody>
          <a:bodyPr/>
          <a:lstStyle/>
          <a:p>
            <a:r>
              <a:rPr kumimoji="1" lang="en-US" altLang="ja-JP" smtClean="0"/>
              <a:t>11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12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/>
          <p:cNvSpPr txBox="1"/>
          <p:nvPr/>
        </p:nvSpPr>
        <p:spPr>
          <a:xfrm>
            <a:off x="709613" y="170849"/>
            <a:ext cx="772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Target system for radical copolymerization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9076" y="3404539"/>
            <a:ext cx="3941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Hexagonal channel in PCP framework</a:t>
            </a:r>
            <a:endParaRPr kumimoji="1" lang="ja-JP" altLang="en-US" sz="16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90" y="779341"/>
            <a:ext cx="1493518" cy="9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正方形/長方形 60"/>
          <p:cNvSpPr/>
          <p:nvPr/>
        </p:nvSpPr>
        <p:spPr>
          <a:xfrm>
            <a:off x="2749742" y="1773199"/>
            <a:ext cx="381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smtClean="0"/>
              <a:t>5-vinylisophthalic acid (S)</a:t>
            </a:r>
          </a:p>
          <a:p>
            <a:pPr algn="ctr"/>
            <a:r>
              <a:rPr lang="en-US" altLang="ja-JP" sz="1600" smtClean="0"/>
              <a:t>Compose wall of the hexagonal channel</a:t>
            </a:r>
          </a:p>
          <a:p>
            <a:pPr algn="ctr"/>
            <a:r>
              <a:rPr lang="en-US" altLang="ja-JP" sz="1600" smtClean="0">
                <a:solidFill>
                  <a:srgbClr val="6060FF"/>
                </a:solidFill>
              </a:rPr>
              <a:t>Vinyl group </a:t>
            </a:r>
            <a:r>
              <a:rPr lang="en-US" altLang="ja-JP" sz="1600" smtClean="0"/>
              <a:t>exists in the channel</a:t>
            </a:r>
            <a:endParaRPr lang="en-US" altLang="ja-JP" sz="1600" dirty="0" smtClean="0"/>
          </a:p>
        </p:txBody>
      </p:sp>
      <p:graphicFrame>
        <p:nvGraphicFramePr>
          <p:cNvPr id="64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530027"/>
              </p:ext>
            </p:extLst>
          </p:nvPr>
        </p:nvGraphicFramePr>
        <p:xfrm>
          <a:off x="6995936" y="703453"/>
          <a:ext cx="1234709" cy="42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S ChemDraw Drawing" r:id="rId4" imgW="899002" imgH="311850" progId="ChemDraw.Document.6.0">
                  <p:embed/>
                </p:oleObj>
              </mc:Choice>
              <mc:Fallback>
                <p:oleObj name="CS ChemDraw Drawing" r:id="rId4" imgW="899002" imgH="3118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95936" y="703453"/>
                        <a:ext cx="1234709" cy="427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正方形/長方形 64"/>
          <p:cNvSpPr/>
          <p:nvPr/>
        </p:nvSpPr>
        <p:spPr>
          <a:xfrm>
            <a:off x="6239455" y="1117484"/>
            <a:ext cx="2747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/>
              <a:t>Acrylonitrile (A</a:t>
            </a:r>
            <a:r>
              <a:rPr lang="en-US" altLang="ja-JP" sz="1600" b="1" smtClean="0"/>
              <a:t>)</a:t>
            </a:r>
          </a:p>
          <a:p>
            <a:pPr algn="ctr"/>
            <a:r>
              <a:rPr lang="en-US" altLang="ja-JP" sz="1600" smtClean="0"/>
              <a:t>Filled in the hexagonal channel</a:t>
            </a:r>
            <a:endParaRPr lang="en-US" altLang="ja-JP" sz="1600" dirty="0"/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920" y="4080688"/>
            <a:ext cx="2257425" cy="2533650"/>
          </a:xfrm>
          <a:prstGeom prst="rect">
            <a:avLst/>
          </a:prstGeom>
        </p:spPr>
      </p:pic>
      <p:cxnSp>
        <p:nvCxnSpPr>
          <p:cNvPr id="68" name="直線コネクタ 67"/>
          <p:cNvCxnSpPr/>
          <p:nvPr/>
        </p:nvCxnSpPr>
        <p:spPr>
          <a:xfrm>
            <a:off x="221382" y="3882275"/>
            <a:ext cx="8710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709613" y="5183884"/>
            <a:ext cx="1809550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535556" y="4242855"/>
            <a:ext cx="2334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/>
              <a:t>+ AIBN</a:t>
            </a:r>
          </a:p>
          <a:p>
            <a:r>
              <a:rPr lang="en-US" altLang="ja-JP" sz="1600" smtClean="0"/>
              <a:t>radical copolymerization</a:t>
            </a:r>
            <a:br>
              <a:rPr lang="en-US" altLang="ja-JP" sz="1600" smtClean="0"/>
            </a:br>
            <a:r>
              <a:rPr lang="en-US" altLang="ja-JP" sz="1600" smtClean="0"/>
              <a:t>          of A and S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02118" y="5347513"/>
            <a:ext cx="142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70</a:t>
            </a:r>
            <a:r>
              <a:rPr lang="ja-JP" altLang="en-US" smtClean="0"/>
              <a:t>℃</a:t>
            </a:r>
            <a:r>
              <a:rPr lang="en-US" altLang="ja-JP" smtClean="0"/>
              <a:t>, 48 h</a:t>
            </a:r>
            <a:endParaRPr kumimoji="1" lang="ja-JP" altLang="en-US"/>
          </a:p>
        </p:txBody>
      </p:sp>
      <p:grpSp>
        <p:nvGrpSpPr>
          <p:cNvPr id="79" name="グループ化 78"/>
          <p:cNvGrpSpPr/>
          <p:nvPr/>
        </p:nvGrpSpPr>
        <p:grpSpPr>
          <a:xfrm>
            <a:off x="6010658" y="4240526"/>
            <a:ext cx="2334614" cy="1073353"/>
            <a:chOff x="2915816" y="3274067"/>
            <a:chExt cx="3312808" cy="1523085"/>
          </a:xfrm>
        </p:grpSpPr>
        <p:graphicFrame>
          <p:nvGraphicFramePr>
            <p:cNvPr id="80" name="オブジェクト 79"/>
            <p:cNvGraphicFramePr>
              <a:graphicFrameLocks noChangeAspect="1"/>
            </p:cNvGraphicFramePr>
            <p:nvPr>
              <p:extLst/>
            </p:nvPr>
          </p:nvGraphicFramePr>
          <p:xfrm>
            <a:off x="2915816" y="3318936"/>
            <a:ext cx="3312808" cy="1478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CS ChemDraw Drawing" r:id="rId7" imgW="3774568" imgH="1680480" progId="ChemDraw.Document.6.0">
                    <p:embed/>
                  </p:oleObj>
                </mc:Choice>
                <mc:Fallback>
                  <p:oleObj name="CS ChemDraw Drawing" r:id="rId7" imgW="3774568" imgH="168048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3318936"/>
                          <a:ext cx="3312808" cy="1478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テキスト ボックス 80"/>
            <p:cNvSpPr txBox="1"/>
            <p:nvPr/>
          </p:nvSpPr>
          <p:spPr>
            <a:xfrm>
              <a:off x="5064738" y="3274067"/>
              <a:ext cx="364401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1818FC"/>
                  </a:solidFill>
                </a:rPr>
                <a:t>S</a:t>
              </a:r>
              <a:endParaRPr kumimoji="1" lang="ja-JP" altLang="en-US" sz="1200" b="1" dirty="0">
                <a:solidFill>
                  <a:srgbClr val="1818FC"/>
                </a:solidFill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093469" y="3276601"/>
              <a:ext cx="393970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A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3697240" y="3276601"/>
              <a:ext cx="393970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A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4361387" y="3276601"/>
              <a:ext cx="393970" cy="393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A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5496025" y="5532179"/>
            <a:ext cx="34362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Problem</a:t>
            </a:r>
          </a:p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How is the sequence?</a:t>
            </a:r>
          </a:p>
          <a:p>
            <a:pPr>
              <a:spcAft>
                <a:spcPts val="6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A-A-S? A-A-A-S? A-A-A-A-S?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34388" y="6367383"/>
            <a:ext cx="461998" cy="365125"/>
          </a:xfrm>
        </p:spPr>
        <p:txBody>
          <a:bodyPr/>
          <a:lstStyle/>
          <a:p>
            <a:r>
              <a:rPr kumimoji="1" lang="en-US" altLang="ja-JP" smtClean="0"/>
              <a:t>2</a:t>
            </a:r>
            <a:endParaRPr kumimoji="1" lang="ja-JP" altLang="en-US"/>
          </a:p>
        </p:txBody>
      </p:sp>
      <p:grpSp>
        <p:nvGrpSpPr>
          <p:cNvPr id="89" name="グループ化 88"/>
          <p:cNvGrpSpPr/>
          <p:nvPr/>
        </p:nvGrpSpPr>
        <p:grpSpPr>
          <a:xfrm>
            <a:off x="340903" y="2438645"/>
            <a:ext cx="2643679" cy="1009978"/>
            <a:chOff x="3852871" y="557386"/>
            <a:chExt cx="2643679" cy="1009978"/>
          </a:xfrm>
        </p:grpSpPr>
        <p:pic>
          <p:nvPicPr>
            <p:cNvPr id="86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1" t="27680" r="25349" b="33545"/>
            <a:stretch/>
          </p:blipFill>
          <p:spPr bwMode="auto">
            <a:xfrm>
              <a:off x="3852871" y="557386"/>
              <a:ext cx="2643679" cy="79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7" name="直線矢印コネクタ 86"/>
            <p:cNvCxnSpPr>
              <a:cxnSpLocks/>
            </p:cNvCxnSpPr>
            <p:nvPr/>
          </p:nvCxnSpPr>
          <p:spPr>
            <a:xfrm>
              <a:off x="5088308" y="1427439"/>
              <a:ext cx="67980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テキスト ボックス 87"/>
            <p:cNvSpPr txBox="1"/>
            <p:nvPr/>
          </p:nvSpPr>
          <p:spPr>
            <a:xfrm>
              <a:off x="4868186" y="1245125"/>
              <a:ext cx="246435" cy="322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85" y="602374"/>
            <a:ext cx="2846897" cy="17393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4042" y="2634029"/>
            <a:ext cx="4474658" cy="1159075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 rot="3564235">
            <a:off x="7115805" y="568637"/>
            <a:ext cx="279685" cy="659055"/>
          </a:xfrm>
          <a:prstGeom prst="roundRect">
            <a:avLst/>
          </a:prstGeom>
          <a:noFill/>
          <a:ln w="28575">
            <a:solidFill>
              <a:srgbClr val="0000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3564235">
            <a:off x="4677837" y="640590"/>
            <a:ext cx="279685" cy="449009"/>
          </a:xfrm>
          <a:prstGeom prst="roundRect">
            <a:avLst/>
          </a:prstGeom>
          <a:noFill/>
          <a:ln w="28575">
            <a:solidFill>
              <a:srgbClr val="0000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1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87" y="526886"/>
            <a:ext cx="6186595" cy="2305913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3"/>
          <a:srcRect l="25000" r="23125"/>
          <a:stretch/>
        </p:blipFill>
        <p:spPr>
          <a:xfrm>
            <a:off x="6303720" y="509782"/>
            <a:ext cx="2557822" cy="24653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1276" y="137043"/>
            <a:ext cx="610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New MD simulation model</a:t>
            </a:r>
            <a:endParaRPr kumimoji="1" lang="en-US" altLang="ja-JP" sz="20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9423" y="1651766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A</a:t>
            </a:r>
            <a:r>
              <a:rPr kumimoji="1" lang="ja-JP" altLang="en-US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・</a:t>
            </a:r>
            <a:endParaRPr kumimoji="1" lang="ja-JP" altLang="en-US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44173" y="2246304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S</a:t>
            </a:r>
            <a:endParaRPr kumimoji="1" lang="ja-JP" altLang="en-US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53633" y="1185665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S</a:t>
            </a:r>
            <a:endParaRPr kumimoji="1" lang="ja-JP" altLang="en-US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10294" y="2140618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A</a:t>
            </a:r>
            <a:endParaRPr kumimoji="1" lang="ja-JP" altLang="en-US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70468" y="1879168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A</a:t>
            </a:r>
            <a:endParaRPr kumimoji="1" lang="ja-JP" altLang="en-US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42689" y="1598501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A</a:t>
            </a:r>
            <a:endParaRPr kumimoji="1" lang="ja-JP" altLang="en-US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5822" y="1195739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A</a:t>
            </a:r>
            <a:endParaRPr kumimoji="1" lang="ja-JP" altLang="en-US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95827" y="1487000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A</a:t>
            </a:r>
            <a:endParaRPr kumimoji="1" lang="ja-JP" altLang="en-US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32570" y="1887155"/>
            <a:ext cx="64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Met</a:t>
            </a:r>
            <a:endParaRPr kumimoji="1" lang="ja-JP" altLang="en-US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533910" y="2715939"/>
            <a:ext cx="88459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593305" y="2688673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6.8 Å</a:t>
            </a:r>
            <a:endParaRPr kumimoji="1"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421027" y="2918796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141027" y="2734130"/>
            <a:ext cx="3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 flipV="1">
            <a:off x="421027" y="2199753"/>
            <a:ext cx="0" cy="7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02382" y="1871474"/>
            <a:ext cx="2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175720" y="2918796"/>
            <a:ext cx="245307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-39139" y="2826463"/>
            <a:ext cx="25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z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6457951" y="2975158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7177951" y="2790492"/>
            <a:ext cx="3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z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457951" y="2256115"/>
            <a:ext cx="0" cy="7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339306" y="1927836"/>
            <a:ext cx="2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6457952" y="2790492"/>
            <a:ext cx="305495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585948" y="2460133"/>
            <a:ext cx="25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51011" y="3584685"/>
            <a:ext cx="8397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 simulation model of the hexagonal channel with GAFF force field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COO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groups of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are fixed at the locations of the crystal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real PCP, the COO</a:t>
            </a:r>
            <a:r>
              <a:rPr lang="en-US" altLang="ja-JP" sz="1600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groups are bound to Cu paddle wheel units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chain models 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Met-A-A-S-A-A-A-S-A</a:t>
            </a:r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(Above Figure)</a:t>
            </a:r>
            <a:b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～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Met-A-A-S-A-A-A-S-A-A-A-A</a:t>
            </a:r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endParaRPr lang="en-US" altLang="ja-JP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4.34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monomers/unit cell (experimental density) in the channel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6 unit cell, 26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(6 in the radical chain, 20 in the channel)</a:t>
            </a:r>
            <a:endParaRPr kumimoji="1"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Periodic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boundary condition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 box size 41.0×24.0×24.0 Å</a:t>
            </a:r>
            <a:r>
              <a:rPr lang="en-US" altLang="ja-JP" baseline="30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1563574" y="1758601"/>
            <a:ext cx="558250" cy="44115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46999" y="2173790"/>
            <a:ext cx="160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monomer </a:t>
            </a:r>
            <a:r>
              <a:rPr kumimoji="1" lang="en-US" altLang="ja-JP" sz="1400" b="1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</a:t>
            </a:r>
            <a:endParaRPr kumimoji="1" lang="ja-JP" altLang="en-US" sz="1400" b="1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8" name="円/楕円 37"/>
          <p:cNvSpPr/>
          <p:nvPr/>
        </p:nvSpPr>
        <p:spPr>
          <a:xfrm rot="20341631">
            <a:off x="4992579" y="697981"/>
            <a:ext cx="1219496" cy="369332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00159" y="89510"/>
            <a:ext cx="219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monomer </a:t>
            </a:r>
            <a:r>
              <a:rPr kumimoji="1" lang="en-US" altLang="ja-JP" sz="1400" b="1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</a:p>
          <a:p>
            <a:pPr algn="ctr"/>
            <a:r>
              <a:rPr lang="en-US" altLang="ja-JP" sz="1400" smtClean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(PCP channel surface)</a:t>
            </a:r>
            <a:endParaRPr kumimoji="1" lang="ja-JP" altLang="en-US" sz="1400">
              <a:solidFill>
                <a:srgbClr val="0070C0"/>
              </a:solidFill>
              <a:effectLst>
                <a:glow rad="1270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8820150" y="786866"/>
            <a:ext cx="0" cy="201959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903375" y="2399638"/>
            <a:ext cx="102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～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16 Å</a:t>
            </a:r>
            <a:endParaRPr kumimoji="1"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930624" y="2971294"/>
            <a:ext cx="400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×6 units (previous model ×</a:t>
            </a: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 units)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890936" y="2071984"/>
            <a:ext cx="876612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en-US" altLang="ja-JP" smtClean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radical atom</a:t>
            </a:r>
            <a:endParaRPr kumimoji="1" lang="ja-JP" altLang="en-US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177951" y="3103462"/>
            <a:ext cx="1870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total, 906 atoms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34388" y="6367383"/>
            <a:ext cx="461998" cy="365125"/>
          </a:xfrm>
        </p:spPr>
        <p:txBody>
          <a:bodyPr/>
          <a:lstStyle/>
          <a:p>
            <a:r>
              <a:rPr kumimoji="1" lang="en-US" altLang="ja-JP" smtClean="0"/>
              <a:t>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18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276" y="137043"/>
            <a:ext cx="881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Usual MD simulation cannot sample conformation space of the radical polymer</a:t>
            </a:r>
            <a:endParaRPr kumimoji="1" lang="en-US" altLang="ja-JP" sz="20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0" y="844929"/>
            <a:ext cx="5334011" cy="266700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1" y="4038598"/>
            <a:ext cx="5334011" cy="2667005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2881323" y="3226237"/>
            <a:ext cx="1" cy="103822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609850" y="3452101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 ns MD simulation</a:t>
            </a:r>
            <a:b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at 343 K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10268" y="2514600"/>
            <a:ext cx="3000369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 conformational change in the </a:t>
            </a:r>
            <a:b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polymer by usual MD simulations</a:t>
            </a:r>
          </a:p>
          <a:p>
            <a:pPr algn="ctr"/>
            <a:r>
              <a:rPr kumimoji="1"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kumimoji="1" lang="en-US" altLang="ja-JP" sz="2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Cannot sample conformational space of the radical polymer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45298" y="975213"/>
            <a:ext cx="327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Met-A-A-S-A-A-A-S-A-A-A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endParaRPr lang="ja-JP" altLang="en-US"/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34388" y="6367383"/>
            <a:ext cx="461998" cy="365125"/>
          </a:xfrm>
        </p:spPr>
        <p:txBody>
          <a:bodyPr/>
          <a:lstStyle/>
          <a:p>
            <a:r>
              <a:rPr kumimoji="1" lang="en-US" altLang="ja-JP" smtClean="0"/>
              <a:t>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59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275" y="137043"/>
            <a:ext cx="884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Replica exchange MD (REMD) to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sample conformational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space</a:t>
            </a:r>
            <a:endParaRPr kumimoji="1" lang="en-US" altLang="ja-JP" sz="2000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767" y="583493"/>
            <a:ext cx="8397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Number of replica 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36</a:t>
            </a:r>
          </a:p>
          <a:p>
            <a:pPr marL="714375" indent="-714375">
              <a:spcAft>
                <a:spcPts val="1200"/>
              </a:spcAf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Temperature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replicas (K) 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331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 sz="1600" b="1" smtClean="0">
                <a:solidFill>
                  <a:srgbClr val="FF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343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356, 369, 383, 397, 412, 428, 444, 461, 478, 496, 514, 534, 554, 574, 596, 618, 642, 666, 691, 717, 743, 771, 800, 830, 861, 894, 927, 962, 998, 1036, 1074, 1115, 1157, 1200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					    (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geometric series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等比級数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Exchange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acceptance ratio ~30%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Temperature exchange attempt every 1 ps ×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15,000 exchange attempts (in total, 15 ns) and use the 343 K trajectory for analysis</a:t>
            </a:r>
          </a:p>
        </p:txBody>
      </p:sp>
      <p:pic>
        <p:nvPicPr>
          <p:cNvPr id="8194" name="Picture 2" descr="image file: c3cs60474h-f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9" y="3849365"/>
            <a:ext cx="2986796" cy="216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97385" y="6041271"/>
            <a:ext cx="32688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mtClean="0">
                <a:latin typeface="Times New Roman" panose="02020603050405020304" pitchFamily="18" charset="0"/>
              </a:rPr>
              <a:t>Scheme of replica exchange MD.</a:t>
            </a:r>
          </a:p>
          <a:p>
            <a:pPr algn="ctr"/>
            <a:r>
              <a:rPr lang="en-US" altLang="ja-JP" sz="1200" i="1" smtClean="0">
                <a:latin typeface="Times New Roman" panose="02020603050405020304" pitchFamily="18" charset="0"/>
              </a:rPr>
              <a:t>Chem</a:t>
            </a:r>
            <a:r>
              <a:rPr lang="en-US" altLang="ja-JP" sz="1200" i="1">
                <a:latin typeface="Times New Roman" panose="02020603050405020304" pitchFamily="18" charset="0"/>
              </a:rPr>
              <a:t>. Soc. Rev.</a:t>
            </a:r>
            <a:r>
              <a:rPr lang="en-US" altLang="ja-JP" sz="1200">
                <a:latin typeface="Times New Roman" panose="02020603050405020304" pitchFamily="18" charset="0"/>
              </a:rPr>
              <a:t>, 2014, </a:t>
            </a:r>
            <a:r>
              <a:rPr lang="en-US" altLang="ja-JP" sz="1200" b="1">
                <a:latin typeface="Times New Roman" panose="02020603050405020304" pitchFamily="18" charset="0"/>
              </a:rPr>
              <a:t>43</a:t>
            </a:r>
            <a:r>
              <a:rPr lang="en-US" altLang="ja-JP" sz="1200">
                <a:latin typeface="Times New Roman" panose="02020603050405020304" pitchFamily="18" charset="0"/>
              </a:rPr>
              <a:t>, 5051-5066</a:t>
            </a:r>
            <a:endParaRPr lang="ja-JP" altLang="en-US" sz="12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3430" y="3602045"/>
            <a:ext cx="2771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sz="1600" smtClean="0"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exchange temperature between replicas</a:t>
            </a:r>
            <a:endParaRPr kumimoji="1" lang="ja-JP" altLang="en-US" sz="1600">
              <a:solidFill>
                <a:srgbClr val="00B050"/>
              </a:solidFill>
              <a:effectLst>
                <a:glow rad="1270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476" y="3407064"/>
            <a:ext cx="4409799" cy="3336534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4657725" y="5909564"/>
            <a:ext cx="3486150" cy="0"/>
          </a:xfrm>
          <a:prstGeom prst="line">
            <a:avLst/>
          </a:prstGeom>
          <a:ln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085016" y="5759337"/>
            <a:ext cx="77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solidFill>
                  <a:srgbClr val="FF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343 K</a:t>
            </a:r>
            <a:endParaRPr kumimoji="1" lang="ja-JP" altLang="en-US" sz="1600">
              <a:solidFill>
                <a:srgbClr val="FF404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30681" y="3453404"/>
            <a:ext cx="19907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Temperature of a certain replica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34388" y="6367383"/>
            <a:ext cx="461998" cy="365125"/>
          </a:xfrm>
        </p:spPr>
        <p:txBody>
          <a:bodyPr/>
          <a:lstStyle/>
          <a:p>
            <a:r>
              <a:rPr kumimoji="1" lang="en-US" altLang="ja-JP" smtClean="0"/>
              <a:t>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24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276" y="137043"/>
            <a:ext cx="610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REMD</a:t>
            </a:r>
            <a:r>
              <a:rPr lang="en-US" altLang="ja-JP" sz="20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result of -S-A</a:t>
            </a:r>
            <a:r>
              <a:rPr lang="ja-JP" altLang="en-US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model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746953"/>
            <a:ext cx="4019550" cy="38198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514976" y="137043"/>
            <a:ext cx="3486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75,000 snapshots of the REMD trajectory at 343 K.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(0.2 ps / snapshot)</a:t>
            </a:r>
          </a:p>
          <a:p>
            <a:pPr>
              <a:spcAft>
                <a:spcPts val="1800"/>
              </a:spcAft>
            </a:pPr>
            <a:r>
              <a:rPr kumimoji="1" lang="en-US" altLang="ja-JP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Green spheres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C-C distance for the radical elongation reaction is within 3 Å with monomer </a:t>
            </a:r>
            <a:r>
              <a:rPr kumimoji="1"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altLang="ja-JP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Purple spheres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3 Å with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6" y="537153"/>
            <a:ext cx="5295900" cy="199269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381500" y="3364239"/>
            <a:ext cx="461962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-S-A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terminal can approach to both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>
              <a:spcAft>
                <a:spcPts val="1800"/>
              </a:spcAft>
            </a:pP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800"/>
              </a:spcAft>
            </a:pP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Contradict with experimental observation that S-A-S sequence does not appear in the product polymer.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→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QM calculation is necessary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157750"/>
              </p:ext>
            </p:extLst>
          </p:nvPr>
        </p:nvGraphicFramePr>
        <p:xfrm>
          <a:off x="4824413" y="4090242"/>
          <a:ext cx="3619500" cy="97454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71650"/>
                <a:gridCol w="923925"/>
                <a:gridCol w="923925"/>
              </a:tblGrid>
              <a:tr h="44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Monomer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4320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en-US" altLang="ja-JP" sz="2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ja-JP" sz="2000" u="none" strike="noStrike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snapshots*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291265" y="5018538"/>
            <a:ext cx="259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*within 3 Å of C-C distance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34388" y="6367383"/>
            <a:ext cx="461998" cy="365125"/>
          </a:xfrm>
        </p:spPr>
        <p:txBody>
          <a:bodyPr/>
          <a:lstStyle/>
          <a:p>
            <a:r>
              <a:rPr kumimoji="1" lang="en-US" altLang="ja-JP" smtClean="0"/>
              <a:t>6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25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276" y="137043"/>
            <a:ext cx="610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REMD</a:t>
            </a:r>
            <a:r>
              <a:rPr lang="en-US" altLang="ja-JP" sz="20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result of -S-A-A</a:t>
            </a:r>
            <a:r>
              <a:rPr lang="ja-JP" altLang="en-US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model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81500" y="2916564"/>
            <a:ext cx="46196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S-A-A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terminal can approach to both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Approach </a:t>
            </a:r>
            <a:r>
              <a:rPr lang="en-US" altLang="ja-JP" u="sng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frequency is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higher with </a:t>
            </a:r>
            <a:r>
              <a:rPr lang="en-US" altLang="ja-JP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endParaRPr lang="ja-JP" altLang="en-US" b="1" u="sng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20334"/>
              </p:ext>
            </p:extLst>
          </p:nvPr>
        </p:nvGraphicFramePr>
        <p:xfrm>
          <a:off x="4881563" y="4536338"/>
          <a:ext cx="3619500" cy="97454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71650"/>
                <a:gridCol w="923925"/>
                <a:gridCol w="923925"/>
              </a:tblGrid>
              <a:tr h="44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Monomer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4320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en-US" altLang="ja-JP" sz="2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ja-JP" sz="2000" u="none" strike="noStrike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snapshots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514976" y="340851"/>
            <a:ext cx="34861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75,000 snapshots of the REMD trajectory at 343 K.</a:t>
            </a:r>
          </a:p>
          <a:p>
            <a:pPr>
              <a:spcAft>
                <a:spcPts val="1800"/>
              </a:spcAft>
            </a:pPr>
            <a:r>
              <a:rPr kumimoji="1" lang="en-US" altLang="ja-JP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Green spheres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3 Å with monomer </a:t>
            </a:r>
            <a:r>
              <a:rPr kumimoji="1"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altLang="ja-JP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Purple spheres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3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with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6" y="3007993"/>
            <a:ext cx="4223074" cy="379511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3" y="647864"/>
            <a:ext cx="5117572" cy="1908978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34388" y="6367383"/>
            <a:ext cx="461998" cy="365125"/>
          </a:xfrm>
        </p:spPr>
        <p:txBody>
          <a:bodyPr/>
          <a:lstStyle/>
          <a:p>
            <a:r>
              <a:rPr kumimoji="1" lang="en-US" altLang="ja-JP" smtClean="0"/>
              <a:t>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24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276" y="137043"/>
            <a:ext cx="610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REMD</a:t>
            </a:r>
            <a:r>
              <a:rPr lang="en-US" altLang="ja-JP" sz="20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result of -S-A-A-A</a:t>
            </a:r>
            <a:r>
              <a:rPr lang="ja-JP" altLang="en-US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14976" y="340851"/>
            <a:ext cx="34861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75,000 snapshots of the REMD trajectory at 343 K.</a:t>
            </a:r>
          </a:p>
          <a:p>
            <a:pPr>
              <a:spcAft>
                <a:spcPts val="1800"/>
              </a:spcAft>
            </a:pPr>
            <a:r>
              <a:rPr kumimoji="1" lang="en-US" altLang="ja-JP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Green spheres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3 Å with monomer </a:t>
            </a:r>
            <a:r>
              <a:rPr kumimoji="1"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altLang="ja-JP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Purple spheres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3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with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4799" y="3002289"/>
            <a:ext cx="461962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-S-A-A-A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terminal can approach to both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Approach frequency is larger with </a:t>
            </a:r>
            <a:r>
              <a:rPr lang="en-US" altLang="ja-JP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kumimoji="1" lang="ja-JP" altLang="en-US" u="sng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36969"/>
              </p:ext>
            </p:extLst>
          </p:nvPr>
        </p:nvGraphicFramePr>
        <p:xfrm>
          <a:off x="4614862" y="4646357"/>
          <a:ext cx="3619500" cy="104006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71650"/>
                <a:gridCol w="923925"/>
                <a:gridCol w="923925"/>
              </a:tblGrid>
              <a:tr h="4741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Monomer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5874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en-US" altLang="ja-JP" sz="2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ja-JP" sz="2000" u="none" strike="noStrike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snapshots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6" y="715748"/>
            <a:ext cx="5378422" cy="198767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6" y="2789382"/>
            <a:ext cx="4080199" cy="3800014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34388" y="6367383"/>
            <a:ext cx="461998" cy="365125"/>
          </a:xfrm>
        </p:spPr>
        <p:txBody>
          <a:bodyPr/>
          <a:lstStyle/>
          <a:p>
            <a:r>
              <a:rPr kumimoji="1" lang="en-US" altLang="ja-JP" smtClean="0"/>
              <a:t>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19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1276" y="137043"/>
            <a:ext cx="610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REMD</a:t>
            </a:r>
            <a:r>
              <a:rPr lang="en-US" altLang="ja-JP" sz="20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result of -S-A-A-A-A</a:t>
            </a:r>
            <a:r>
              <a:rPr lang="ja-JP" altLang="en-US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z="20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14976" y="340851"/>
            <a:ext cx="34861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75,000 snapshots of the REMD trajectory at 343 K.</a:t>
            </a:r>
          </a:p>
          <a:p>
            <a:pPr>
              <a:spcAft>
                <a:spcPts val="1800"/>
              </a:spcAft>
            </a:pPr>
            <a:r>
              <a:rPr kumimoji="1" lang="en-US" altLang="ja-JP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Green spheres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3 Å with monomer </a:t>
            </a:r>
            <a:r>
              <a:rPr kumimoji="1"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altLang="ja-JP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Purple spheres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3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with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4799" y="3002289"/>
            <a:ext cx="461962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-S-A-A-A-A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radical terminal can approach to both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monomer 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Approach frequency is larger with </a:t>
            </a:r>
            <a:r>
              <a:rPr lang="en-US" altLang="ja-JP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  <a:endParaRPr kumimoji="1" lang="ja-JP" altLang="en-US" u="sng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20976"/>
              </p:ext>
            </p:extLst>
          </p:nvPr>
        </p:nvGraphicFramePr>
        <p:xfrm>
          <a:off x="4614862" y="4646357"/>
          <a:ext cx="3619500" cy="104006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71650"/>
                <a:gridCol w="923925"/>
                <a:gridCol w="923925"/>
              </a:tblGrid>
              <a:tr h="4741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Monomer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5874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en-US" altLang="ja-JP" sz="2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ja-JP" sz="2000" u="none" strike="noStrike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snapshots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55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34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7" y="3002289"/>
            <a:ext cx="3928492" cy="355802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40" y="730350"/>
            <a:ext cx="5177862" cy="1898549"/>
          </a:xfrm>
          <a:prstGeom prst="rect">
            <a:avLst/>
          </a:prstGeom>
        </p:spPr>
      </p:pic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34388" y="6367383"/>
            <a:ext cx="461998" cy="365125"/>
          </a:xfrm>
        </p:spPr>
        <p:txBody>
          <a:bodyPr/>
          <a:lstStyle/>
          <a:p>
            <a:r>
              <a:rPr kumimoji="1" lang="en-US" altLang="ja-JP" smtClean="0"/>
              <a:t>9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651588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4DA3ACEA-3B49-4F2D-A6AC-C3AF3B8E9C4E}" vid="{0D743FD1-B6FE-4A2C-AC16-FD809AD7280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884</TotalTime>
  <Words>605</Words>
  <Application>Microsoft Office PowerPoint</Application>
  <PresentationFormat>画面に合わせる (4:3)</PresentationFormat>
  <Paragraphs>141</Paragraphs>
  <Slides>11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Arial Unicode MS</vt:lpstr>
      <vt:lpstr>ＭＳ Ｐゴシック</vt:lpstr>
      <vt:lpstr>メイリオ</vt:lpstr>
      <vt:lpstr>小塚ゴシック Pro M</vt:lpstr>
      <vt:lpstr>Arial</vt:lpstr>
      <vt:lpstr>Calibri</vt:lpstr>
      <vt:lpstr>Calibri Light</vt:lpstr>
      <vt:lpstr>Times New Roman</vt:lpstr>
      <vt:lpstr>テーマ1</vt:lpstr>
      <vt:lpstr>CS ChemDraw Drawing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Masayoshi Takayanagi</dc:creator>
  <cp:lastModifiedBy>Masayoshi Takayanagi</cp:lastModifiedBy>
  <cp:revision>38</cp:revision>
  <cp:lastPrinted>2016-01-15T05:25:12Z</cp:lastPrinted>
  <dcterms:created xsi:type="dcterms:W3CDTF">2016-01-14T01:39:13Z</dcterms:created>
  <dcterms:modified xsi:type="dcterms:W3CDTF">2016-01-15T05:39:24Z</dcterms:modified>
</cp:coreProperties>
</file>