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01" r:id="rId3"/>
    <p:sldId id="302" r:id="rId4"/>
    <p:sldId id="293" r:id="rId5"/>
    <p:sldId id="300" r:id="rId6"/>
    <p:sldId id="294" r:id="rId7"/>
  </p:sldIdLst>
  <p:sldSz cx="9144000" cy="6858000" type="screen4x3"/>
  <p:notesSz cx="6769100" cy="9906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EAEAEA"/>
    <a:srgbClr val="DDDDDD"/>
    <a:srgbClr val="4F81BD"/>
    <a:srgbClr val="9BBB59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273" autoAdjust="0"/>
  </p:normalViewPr>
  <p:slideViewPr>
    <p:cSldViewPr>
      <p:cViewPr>
        <p:scale>
          <a:sx n="100" d="100"/>
          <a:sy n="100" d="100"/>
        </p:scale>
        <p:origin x="-45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059D00-7DCE-4E0A-A612-13AA4400762F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9712F2-363A-4469-8CB2-505A8353F11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D25932-C81C-47FD-B73D-D09A52CC5543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CF1C2-E31C-428E-9FA5-593A068DB27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CF1C2-E31C-428E-9FA5-593A068DB27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CF1C2-E31C-428E-9FA5-593A068DB27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CF1C2-E31C-428E-9FA5-593A068DB27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CF1C2-E31C-428E-9FA5-593A068DB27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DB6D-3679-4DB6-940A-A38C44C89057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BE74-92E5-45C8-8133-9F682C8997A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5A79-47A9-4A1C-BF2F-C6A917320CA6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B45E-1B49-4B08-B1C4-C4CC57794CC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850F-1CC4-4481-9BF3-0D9F52CB88B5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C8002-1C15-4D2F-AFC3-8395D3FC4D7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79D5-E65D-4312-A88E-ED12C3D3BADB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3057-5760-4054-B4F5-AA173AF52DE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C4E0-41DD-4D76-926D-B5E4F3401803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E8D2-DD1D-4D31-BAD5-CD9A0F64BD3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71E3-71F4-458F-B0F3-E167EAE78DD3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80869-EE89-4F9E-AAD3-47FFC24B382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95BD-5CF9-489F-ACC1-2FF0B502003B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BCFE8-296F-46A8-845D-57E1EFF2607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75B3E-6BE9-482D-A5EB-8FBE953D16DF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3E61-1A7E-412F-9332-D295FFB5A0B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BF718-EF2B-4596-AC96-2617D456122D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701E-8438-4FCA-9BF3-94994CEC8BF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17B9-1EA2-464C-8654-05D8030DB713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709F-C51F-4C40-8F2F-ECB2975DE9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1832-866F-493C-8AEF-B35AA34104C5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07C8-5EF7-4F3F-8010-A37AE98C714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08F945-9D05-4FC1-AE02-5B0A31C258C6}" type="datetimeFigureOut">
              <a:rPr lang="ja-JP" altLang="en-US"/>
              <a:pPr>
                <a:defRPr/>
              </a:pPr>
              <a:t>2009/12/8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3812DE-A313-41EE-A44F-0887E54102E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85800" y="1857375"/>
            <a:ext cx="7772400" cy="1500187"/>
          </a:xfrm>
        </p:spPr>
        <p:txBody>
          <a:bodyPr/>
          <a:lstStyle/>
          <a:p>
            <a:pPr eaLnBrk="1" hangingPunct="1">
              <a:tabLst>
                <a:tab pos="628650" algn="l"/>
              </a:tabLst>
            </a:pPr>
            <a:r>
              <a:rPr lang="ja-JP" altLang="en-US" sz="3600" smtClean="0">
                <a:latin typeface="HGP創英角ﾎﾟｯﾌﾟ体" pitchFamily="50" charset="-128"/>
                <a:ea typeface="HGP創英角ﾎﾟｯﾌﾟ体" pitchFamily="50" charset="-128"/>
              </a:rPr>
              <a:t>名古屋大学新スパコンへの</a:t>
            </a:r>
            <a:r>
              <a:rPr lang="en-US" altLang="ja-JP" sz="3600" smtClean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3600" smtClean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smtClean="0">
                <a:latin typeface="HGP創英角ﾎﾟｯﾌﾟ体" pitchFamily="50" charset="-128"/>
                <a:ea typeface="HGP創英角ﾎﾟｯﾌﾟ体" pitchFamily="50" charset="-128"/>
              </a:rPr>
              <a:t>AMBER</a:t>
            </a:r>
            <a:r>
              <a:rPr lang="ja-JP" altLang="en-US" sz="3600" smtClean="0">
                <a:latin typeface="HGP創英角ﾎﾟｯﾌﾟ体" pitchFamily="50" charset="-128"/>
                <a:ea typeface="HGP創英角ﾎﾟｯﾌﾟ体" pitchFamily="50" charset="-128"/>
              </a:rPr>
              <a:t>９インストール　その２</a:t>
            </a:r>
            <a:r>
              <a:rPr lang="en-US" altLang="ja-JP" sz="3600" smtClean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3600" smtClean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smtClean="0">
                <a:latin typeface="HGP創英角ﾎﾟｯﾌﾟ体" pitchFamily="50" charset="-128"/>
                <a:ea typeface="HGP創英角ﾎﾟｯﾌﾟ体" pitchFamily="50" charset="-128"/>
              </a:rPr>
              <a:t>～最適化オプション変更による計算効率向上～</a:t>
            </a:r>
            <a:endParaRPr lang="ja-JP" altLang="en-US" sz="360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/>
              <a:t>名古屋大学大学院情報科学研究科</a:t>
            </a:r>
            <a:endParaRPr lang="en-US" altLang="ja-JP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/>
              <a:t>高柳 昌芳</a:t>
            </a:r>
          </a:p>
        </p:txBody>
      </p:sp>
      <p:pic>
        <p:nvPicPr>
          <p:cNvPr id="2052" name="図 3" descr="テンプレート_bar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352800"/>
            <a:ext cx="64293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テキスト ボックス 5"/>
          <p:cNvSpPr txBox="1">
            <a:spLocks noChangeArrowheads="1"/>
          </p:cNvSpPr>
          <p:nvPr/>
        </p:nvSpPr>
        <p:spPr bwMode="auto">
          <a:xfrm>
            <a:off x="214313" y="528638"/>
            <a:ext cx="8786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latin typeface="HGP創英角ｺﾞｼｯｸUB" pitchFamily="50" charset="-128"/>
                <a:ea typeface="HGP創英角ｺﾞｼｯｸUB" pitchFamily="50" charset="-128"/>
              </a:rPr>
              <a:t>		         H21</a:t>
            </a:r>
            <a:r>
              <a:rPr lang="ja-JP" altLang="en-US" sz="1600">
                <a:latin typeface="HGP創英角ｺﾞｼｯｸUB" pitchFamily="50" charset="-128"/>
                <a:ea typeface="HGP創英角ｺﾞｼｯｸUB" pitchFamily="50" charset="-128"/>
              </a:rPr>
              <a:t>年度</a:t>
            </a:r>
            <a:r>
              <a:rPr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1600" smtClean="0"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600" smtClean="0"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en-US" altLang="ja-JP" sz="1600">
                <a:latin typeface="HGP創英角ｺﾞｼｯｸUB" pitchFamily="50" charset="-128"/>
                <a:ea typeface="HGP創英角ｺﾞｼｯｸUB" pitchFamily="50" charset="-128"/>
              </a:rPr>
              <a:t>CREST-JST</a:t>
            </a:r>
            <a:r>
              <a:rPr lang="ja-JP" altLang="en-US" sz="1600">
                <a:latin typeface="HGP創英角ｺﾞｼｯｸUB" pitchFamily="50" charset="-128"/>
                <a:ea typeface="HGP創英角ｺﾞｼｯｸUB" pitchFamily="50" charset="-128"/>
              </a:rPr>
              <a:t>ワークショップ                   </a:t>
            </a:r>
            <a:r>
              <a:rPr lang="en-US" altLang="ja-JP" sz="160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2009/11/06</a:t>
            </a:r>
            <a:r>
              <a:rPr lang="ja-JP" altLang="en-US" sz="160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 </a:t>
            </a:r>
            <a:endParaRPr lang="ja-JP" altLang="en-US" sz="160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2054" name="テキスト ボックス 13"/>
          <p:cNvSpPr txBox="1">
            <a:spLocks noChangeArrowheads="1"/>
          </p:cNvSpPr>
          <p:nvPr/>
        </p:nvSpPr>
        <p:spPr bwMode="auto">
          <a:xfrm>
            <a:off x="142875" y="6407150"/>
            <a:ext cx="7143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C8DE252-548D-481D-BE61-BF1F7C219778}" type="slidenum">
              <a:rPr lang="en-US" altLang="ja-JP" sz="1400" smtClean="0">
                <a:latin typeface="Calibri" pitchFamily="34" charset="0"/>
              </a:rPr>
              <a:pPr/>
              <a:t>1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en-US" altLang="ja-JP" sz="1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214313" y="13017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ハイブリッド並列 </a:t>
            </a:r>
            <a:r>
              <a:rPr lang="en-US" altLang="ja-JP" sz="3200" smtClean="0">
                <a:latin typeface="HGP創英角ﾎﾟｯﾌﾟ体" pitchFamily="50" charset="-128"/>
                <a:ea typeface="HGP創英角ﾎﾟｯﾌﾟ体" pitchFamily="50" charset="-128"/>
              </a:rPr>
              <a:t>IMPACT</a:t>
            </a:r>
            <a:endParaRPr lang="ja-JP" altLang="en-US" sz="320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99" name="テキスト ボックス 19"/>
          <p:cNvSpPr txBox="1">
            <a:spLocks noChangeArrowheads="1"/>
          </p:cNvSpPr>
          <p:nvPr/>
        </p:nvSpPr>
        <p:spPr bwMode="auto">
          <a:xfrm>
            <a:off x="142875" y="6407150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642DAB7-2B16-4FFA-8F3D-3DBC96822599}" type="slidenum">
              <a:rPr lang="en-US" altLang="ja-JP" sz="1400" smtClean="0">
                <a:latin typeface="Calibri" pitchFamily="34" charset="0"/>
              </a:rPr>
              <a:pPr/>
              <a:t>2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1071546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mtClean="0">
                <a:latin typeface="Times New Roman" pitchFamily="18" charset="0"/>
                <a:cs typeface="Times New Roman" pitchFamily="18" charset="0"/>
              </a:rPr>
              <a:t>・プロセス並列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：分散メモリ型の並列。異なるプロセス間ではメッセージ通信により変数の内容を同期する必要あり。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マシンをまたぐ並列に有利。例：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MPICH</a:t>
            </a:r>
          </a:p>
          <a:p>
            <a:r>
              <a:rPr lang="ja-JP" altLang="en-US" sz="1400" b="1" smtClean="0">
                <a:latin typeface="Times New Roman" pitchFamily="18" charset="0"/>
                <a:cs typeface="Times New Roman" pitchFamily="18" charset="0"/>
              </a:rPr>
              <a:t>・スレッド並列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：共有メモリ型の並列。異なるスレッドでもメモリを共有しているため、変数の内容を同期する必要なし。マシンをまたぐ並列は不利。例：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OpenMP</a:t>
            </a:r>
          </a:p>
          <a:p>
            <a:endParaRPr kumimoji="1"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sz="1400" b="1" smtClean="0">
                <a:latin typeface="Times New Roman" pitchFamily="18" charset="0"/>
                <a:cs typeface="Times New Roman" pitchFamily="18" charset="0"/>
              </a:rPr>
              <a:t>富士通の提案：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ja-JP" altLang="en-US" sz="1400" b="1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ntegrated 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ulticore 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arallel 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altLang="ja-JP" sz="1400" b="1" u="sng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1400" b="1" smtClean="0">
                <a:latin typeface="Times New Roman" pitchFamily="18" charset="0"/>
                <a:cs typeface="Times New Roman" pitchFamily="18" charset="0"/>
              </a:rPr>
              <a:t>ecture</a:t>
            </a:r>
            <a:r>
              <a:rPr lang="ja-JP" altLang="en-US" sz="1400" b="1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4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プロセス・スレッドを組み合わせたハイブリッド並列</a:t>
            </a:r>
            <a:endParaRPr kumimoji="1"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MPI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で記述されたプログラムを、自動でプロセス・スレッドのハイブリッド並列化することで高効率化</a:t>
            </a:r>
            <a:endParaRPr kumimoji="1"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071810"/>
            <a:ext cx="682884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214313" y="13017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ハイブリッド並列 </a:t>
            </a:r>
            <a:r>
              <a:rPr lang="en-US" altLang="ja-JP" sz="3200" smtClean="0">
                <a:latin typeface="HGP創英角ﾎﾟｯﾌﾟ体" pitchFamily="50" charset="-128"/>
                <a:ea typeface="HGP創英角ﾎﾟｯﾌﾟ体" pitchFamily="50" charset="-128"/>
              </a:rPr>
              <a:t>IMPACT</a:t>
            </a:r>
            <a:endParaRPr lang="ja-JP" altLang="en-US" sz="320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99" name="テキスト ボックス 19"/>
          <p:cNvSpPr txBox="1">
            <a:spLocks noChangeArrowheads="1"/>
          </p:cNvSpPr>
          <p:nvPr/>
        </p:nvSpPr>
        <p:spPr bwMode="auto">
          <a:xfrm>
            <a:off x="142875" y="6407150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642DAB7-2B16-4FFA-8F3D-3DBC96822599}" type="slidenum">
              <a:rPr lang="en-US" altLang="ja-JP" sz="1400" smtClean="0">
                <a:latin typeface="Calibri" pitchFamily="34" charset="0"/>
              </a:rPr>
              <a:pPr/>
              <a:t>3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58" y="4978611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・上図は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Himeno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BMT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（非圧縮流体解析コード）のベンチマーク結果。</a:t>
            </a:r>
            <a:endParaRPr kumimoji="1"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ja-JP" altLang="en-US" sz="1400" u="sng" smtClean="0">
                <a:latin typeface="Times New Roman" pitchFamily="18" charset="0"/>
                <a:cs typeface="Times New Roman" pitchFamily="18" charset="0"/>
              </a:rPr>
              <a:t>並列数が</a:t>
            </a:r>
            <a:r>
              <a:rPr lang="en-US" altLang="ja-JP" sz="1400" u="sng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ja-JP" altLang="en-US" sz="1400" u="sng" smtClean="0">
                <a:latin typeface="Times New Roman" pitchFamily="18" charset="0"/>
                <a:cs typeface="Times New Roman" pitchFamily="18" charset="0"/>
              </a:rPr>
              <a:t>を超えると</a:t>
            </a:r>
            <a:r>
              <a:rPr lang="en-US" altLang="ja-JP" sz="1400" u="sng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ja-JP" altLang="en-US" sz="1400" u="sng" smtClean="0">
                <a:latin typeface="Times New Roman" pitchFamily="18" charset="0"/>
                <a:cs typeface="Times New Roman" pitchFamily="18" charset="0"/>
              </a:rPr>
              <a:t>の効果が顕著に表れる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・後述するように、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は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並列程度から並列化効率が大きく悪化するので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の効果は限定的か？</a:t>
            </a:r>
            <a:endParaRPr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・試しにコンパイルしてみたが、シングルコア性能が１／４程度に落ちてしまった。うまくコンパイルできなかった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(?)</a:t>
            </a:r>
            <a:endParaRPr kumimoji="1" lang="en-US" altLang="ja-JP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ja-JP" altLang="en-US" sz="1400" smtClean="0">
                <a:latin typeface="Times New Roman" pitchFamily="18" charset="0"/>
                <a:cs typeface="Times New Roman" pitchFamily="18" charset="0"/>
              </a:rPr>
              <a:t>コンパイルオプション：</a:t>
            </a:r>
            <a:r>
              <a:rPr lang="en-US" altLang="ja-JP" sz="1400" smtClean="0">
                <a:latin typeface="Times New Roman" pitchFamily="18" charset="0"/>
                <a:cs typeface="Times New Roman" pitchFamily="18" charset="0"/>
              </a:rPr>
              <a:t>-Kimpact</a:t>
            </a:r>
          </a:p>
          <a:p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このオプションでコンパイルすると、４コアで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秒で終わる計算が</a:t>
            </a:r>
            <a:r>
              <a:rPr kumimoji="1" lang="en-US" altLang="ja-JP" sz="140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kumimoji="1" lang="ja-JP" altLang="en-US" sz="1400" smtClean="0">
                <a:latin typeface="Times New Roman" pitchFamily="18" charset="0"/>
                <a:cs typeface="Times New Roman" pitchFamily="18" charset="0"/>
              </a:rPr>
              <a:t>秒程度かかってしまった</a:t>
            </a:r>
            <a:endParaRPr kumimoji="1" lang="ja-JP" altLang="en-US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71546"/>
            <a:ext cx="6296038" cy="374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214313" y="13017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ＦＸ１向けコンパイルオプション ～</a:t>
            </a:r>
            <a:r>
              <a:rPr lang="en-US" altLang="ja-JP" sz="3200" smtClean="0">
                <a:latin typeface="HGP創英角ﾎﾟｯﾌﾟ体" pitchFamily="50" charset="-128"/>
                <a:ea typeface="HGP創英角ﾎﾟｯﾌﾟ体" pitchFamily="50" charset="-128"/>
              </a:rPr>
              <a:t>Kfast</a:t>
            </a:r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endParaRPr lang="ja-JP" altLang="en-US" sz="320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99" name="テキスト ボックス 19"/>
          <p:cNvSpPr txBox="1">
            <a:spLocks noChangeArrowheads="1"/>
          </p:cNvSpPr>
          <p:nvPr/>
        </p:nvSpPr>
        <p:spPr bwMode="auto">
          <a:xfrm>
            <a:off x="142875" y="6407150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642DAB7-2B16-4FFA-8F3D-3DBC96822599}" type="slidenum">
              <a:rPr lang="en-US" altLang="ja-JP" sz="1400" smtClean="0">
                <a:latin typeface="Calibri" pitchFamily="34" charset="0"/>
              </a:rPr>
              <a:pPr/>
              <a:t>4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ja-JP" altLang="en-US" sz="1400"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928670"/>
            <a:ext cx="6858048" cy="51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857224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＆ </a:t>
            </a:r>
            <a:r>
              <a:rPr kumimoji="1" lang="en-US" altLang="ja-JP" smtClean="0"/>
              <a:t>-Kprefetch_model=FX1 </a:t>
            </a:r>
            <a:r>
              <a:rPr kumimoji="1" lang="ja-JP" altLang="en-US" smtClean="0"/>
              <a:t>（</a:t>
            </a:r>
            <a:r>
              <a:rPr kumimoji="1" lang="en-US" altLang="ja-JP" smtClean="0"/>
              <a:t>FX1</a:t>
            </a:r>
            <a:r>
              <a:rPr kumimoji="1" lang="ja-JP" altLang="en-US" smtClean="0"/>
              <a:t>向けのプリフェッチ）を追加して再コンパイル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214313" y="13017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ベンチマーク（</a:t>
            </a:r>
            <a:r>
              <a:rPr lang="en-US" altLang="ja-JP" sz="3200" smtClean="0">
                <a:latin typeface="HGP創英角ﾎﾟｯﾌﾟ体" pitchFamily="50" charset="-128"/>
                <a:ea typeface="HGP創英角ﾎﾟｯﾌﾟ体" pitchFamily="50" charset="-128"/>
              </a:rPr>
              <a:t>FX1</a:t>
            </a:r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）</a:t>
            </a:r>
            <a:endParaRPr lang="ja-JP" altLang="en-US" sz="320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99" name="テキスト ボックス 19"/>
          <p:cNvSpPr txBox="1">
            <a:spLocks noChangeArrowheads="1"/>
          </p:cNvSpPr>
          <p:nvPr/>
        </p:nvSpPr>
        <p:spPr bwMode="auto">
          <a:xfrm>
            <a:off x="142875" y="6407150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642DAB7-2B16-4FFA-8F3D-3DBC96822599}" type="slidenum">
              <a:rPr lang="en-US" altLang="ja-JP" sz="1400" smtClean="0">
                <a:latin typeface="Calibri" pitchFamily="34" charset="0"/>
              </a:rPr>
              <a:pPr/>
              <a:t>5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ja-JP" altLang="en-US" sz="140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28670"/>
            <a:ext cx="3074391" cy="201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3857620" y="1000108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ja-JP" altLang="en-US" sz="2000" smtClean="0"/>
              <a:t>ベンチマーク系</a:t>
            </a:r>
            <a:r>
              <a:rPr kumimoji="1" lang="ja-JP" altLang="en-US" smtClean="0"/>
              <a:t>（</a:t>
            </a:r>
            <a:r>
              <a:rPr kumimoji="1" lang="en-US" altLang="ja-JP" smtClean="0"/>
              <a:t>Mb</a:t>
            </a:r>
            <a:r>
              <a:rPr kumimoji="1" lang="ja-JP" altLang="en-US" smtClean="0"/>
              <a:t>２分子溶液）</a:t>
            </a:r>
            <a:endParaRPr lang="en-US" altLang="ja-JP" sz="1600" smtClean="0"/>
          </a:p>
          <a:p>
            <a:pPr lvl="1"/>
            <a:r>
              <a:rPr kumimoji="1" lang="ja-JP" altLang="en-US" sz="1600" smtClean="0"/>
              <a:t>総原子数 </a:t>
            </a:r>
            <a:r>
              <a:rPr kumimoji="1" lang="en-US" altLang="ja-JP" sz="1600" smtClean="0"/>
              <a:t>90946</a:t>
            </a:r>
            <a:r>
              <a:rPr kumimoji="1" lang="ja-JP" altLang="en-US" sz="1600" smtClean="0"/>
              <a:t>個</a:t>
            </a:r>
            <a:endParaRPr kumimoji="1" lang="en-US" altLang="ja-JP" sz="1600" smtClean="0"/>
          </a:p>
          <a:p>
            <a:pPr lvl="1"/>
            <a:r>
              <a:rPr lang="en-US" altLang="ja-JP" sz="1600" smtClean="0"/>
              <a:t>PME</a:t>
            </a:r>
            <a:endParaRPr kumimoji="1" lang="en-US" altLang="ja-JP" sz="1600" smtClean="0"/>
          </a:p>
          <a:p>
            <a:pPr lvl="1"/>
            <a:r>
              <a:rPr kumimoji="1" lang="en-US" altLang="ja-JP" sz="1600" smtClean="0"/>
              <a:t>SHAKE</a:t>
            </a:r>
            <a:r>
              <a:rPr kumimoji="1" lang="ja-JP" altLang="en-US" sz="1600" smtClean="0"/>
              <a:t>無し </a:t>
            </a:r>
            <a:endParaRPr kumimoji="1" lang="en-US" altLang="ja-JP" sz="1600" smtClean="0"/>
          </a:p>
          <a:p>
            <a:pPr lvl="1"/>
            <a:r>
              <a:rPr kumimoji="1" lang="en-US" altLang="ja-JP" sz="1600" smtClean="0"/>
              <a:t>1000 step</a:t>
            </a:r>
            <a:endParaRPr lang="en-US" altLang="ja-JP" sz="1600" smtClean="0"/>
          </a:p>
          <a:p>
            <a:pPr lvl="1"/>
            <a:r>
              <a:rPr kumimoji="1" lang="en-US" altLang="ja-JP" sz="1600" smtClean="0"/>
              <a:t>AMBER9 pmemd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857223" y="2928934"/>
          <a:ext cx="600079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409"/>
                <a:gridCol w="1658114"/>
                <a:gridCol w="1665633"/>
                <a:gridCol w="1571637"/>
              </a:tblGrid>
              <a:tr h="798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並列数</a:t>
                      </a:r>
                      <a:endParaRPr kumimoji="1" lang="ja-JP" altLang="en-US" sz="1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最適化オプション変更前</a:t>
                      </a:r>
                      <a:r>
                        <a:rPr kumimoji="1" lang="en-US" altLang="ja-JP" sz="1600" smtClean="0">
                          <a:latin typeface="+mj-ea"/>
                          <a:ea typeface="+mj-ea"/>
                        </a:rPr>
                        <a:t>(sec)</a:t>
                      </a:r>
                      <a:endParaRPr kumimoji="1" lang="ja-JP" altLang="en-US" sz="1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最適化オプション変更後</a:t>
                      </a:r>
                      <a:r>
                        <a:rPr kumimoji="1" lang="en-US" altLang="ja-JP" sz="1600" smtClean="0">
                          <a:latin typeface="+mj-ea"/>
                          <a:ea typeface="+mj-ea"/>
                        </a:rPr>
                        <a:t>(sec)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最適化オプション変更後</a:t>
                      </a:r>
                      <a:endParaRPr kumimoji="1" lang="en-US" altLang="ja-JP" sz="160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並列化効率</a:t>
                      </a:r>
                      <a:endParaRPr kumimoji="1" lang="en-US" altLang="ja-JP" sz="160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1255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388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368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0.85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‐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0.44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0.21</a:t>
                      </a:r>
                    </a:p>
                  </a:txBody>
                  <a:tcPr/>
                </a:tc>
              </a:tr>
              <a:tr h="3252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512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‐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071801" y="6143644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/>
              <a:t>SPARC64VII 2.5GHz </a:t>
            </a:r>
            <a:r>
              <a:rPr lang="ja-JP" altLang="en-US" sz="1600" smtClean="0"/>
              <a:t>クアッドコア</a:t>
            </a:r>
            <a:r>
              <a:rPr lang="en-US" altLang="ja-JP" sz="1600" smtClean="0"/>
              <a:t>×</a:t>
            </a:r>
            <a:r>
              <a:rPr lang="ja-JP" altLang="en-US" sz="1600" smtClean="0"/>
              <a:t>１</a:t>
            </a:r>
            <a:endParaRPr lang="en-US" altLang="ja-JP" sz="1600" smtClean="0"/>
          </a:p>
          <a:p>
            <a:r>
              <a:rPr lang="en-US" altLang="ja-JP" sz="1600" smtClean="0"/>
              <a:t>MPICH</a:t>
            </a:r>
            <a:r>
              <a:rPr lang="ja-JP" altLang="en-US" sz="1600" smtClean="0"/>
              <a:t>並列</a:t>
            </a:r>
            <a:endParaRPr kumimoji="1" lang="ja-JP" altLang="en-US" sz="1600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7286644" y="5000636"/>
          <a:ext cx="1714512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57"/>
                <a:gridCol w="1077255"/>
              </a:tblGrid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/>
                        <a:t>並列数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/>
                        <a:t>計算時間（秒）</a:t>
                      </a:r>
                      <a:endParaRPr kumimoji="1" lang="ja-JP" altLang="en-US" sz="1050"/>
                    </a:p>
                  </a:txBody>
                  <a:tcPr anchor="ctr"/>
                </a:tc>
              </a:tr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1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124</a:t>
                      </a:r>
                      <a:endParaRPr kumimoji="1" lang="ja-JP" altLang="en-US" sz="1050"/>
                    </a:p>
                  </a:txBody>
                  <a:tcPr anchor="ctr"/>
                </a:tc>
              </a:tr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4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39</a:t>
                      </a:r>
                    </a:p>
                  </a:txBody>
                  <a:tcPr anchor="ctr"/>
                </a:tc>
              </a:tr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16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15</a:t>
                      </a:r>
                      <a:endParaRPr kumimoji="1" lang="ja-JP" altLang="en-US" sz="1050"/>
                    </a:p>
                  </a:txBody>
                  <a:tcPr anchor="ctr"/>
                </a:tc>
              </a:tr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64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aseline="0" smtClean="0"/>
                        <a:t>8</a:t>
                      </a:r>
                      <a:endParaRPr kumimoji="1" lang="ja-JP" altLang="en-US" sz="1050"/>
                    </a:p>
                  </a:txBody>
                  <a:tcPr anchor="ctr"/>
                </a:tc>
              </a:tr>
              <a:tr h="1800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256</a:t>
                      </a:r>
                      <a:endParaRPr kumimoji="1" lang="ja-JP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mtClean="0"/>
                        <a:t>13</a:t>
                      </a:r>
                      <a:endParaRPr kumimoji="1" lang="ja-JP" altLang="en-US" sz="105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286644" y="4585138"/>
            <a:ext cx="1643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smtClean="0"/>
              <a:t>参考：前回のテスト計算（</a:t>
            </a:r>
            <a:r>
              <a:rPr lang="en-US" altLang="ja-JP" sz="1050" smtClean="0"/>
              <a:t>13951</a:t>
            </a:r>
            <a:r>
              <a:rPr lang="ja-JP" altLang="en-US" sz="1050" smtClean="0"/>
              <a:t>原子系 </a:t>
            </a:r>
            <a:r>
              <a:rPr lang="en-US" altLang="ja-JP" sz="1050" smtClean="0"/>
              <a:t>500 step</a:t>
            </a:r>
            <a:r>
              <a:rPr lang="ja-JP" altLang="en-US" sz="1050" smtClean="0"/>
              <a:t>）</a:t>
            </a:r>
            <a:endParaRPr kumimoji="1" lang="ja-JP" altLang="en-US"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214313" y="13017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ベンチマーク（</a:t>
            </a:r>
            <a:r>
              <a:rPr lang="en-US" altLang="ja-JP" sz="3200" smtClean="0">
                <a:latin typeface="HGP創英角ﾎﾟｯﾌﾟ体" pitchFamily="50" charset="-128"/>
                <a:ea typeface="HGP創英角ﾎﾟｯﾌﾟ体" pitchFamily="50" charset="-128"/>
              </a:rPr>
              <a:t>PC</a:t>
            </a:r>
            <a:r>
              <a:rPr lang="ja-JP" altLang="en-US" sz="3200" smtClean="0">
                <a:latin typeface="HGP創英角ﾎﾟｯﾌﾟ体" pitchFamily="50" charset="-128"/>
                <a:ea typeface="HGP創英角ﾎﾟｯﾌﾟ体" pitchFamily="50" charset="-128"/>
              </a:rPr>
              <a:t>クラスタ）</a:t>
            </a:r>
            <a:endParaRPr lang="ja-JP" altLang="en-US" sz="320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99" name="テキスト ボックス 19"/>
          <p:cNvSpPr txBox="1">
            <a:spLocks noChangeArrowheads="1"/>
          </p:cNvSpPr>
          <p:nvPr/>
        </p:nvSpPr>
        <p:spPr bwMode="auto">
          <a:xfrm>
            <a:off x="142875" y="6407150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642DAB7-2B16-4FFA-8F3D-3DBC96822599}" type="slidenum">
              <a:rPr lang="en-US" altLang="ja-JP" sz="1400" smtClean="0">
                <a:latin typeface="Calibri" pitchFamily="34" charset="0"/>
              </a:rPr>
              <a:pPr/>
              <a:t>6</a:t>
            </a:fld>
            <a:r>
              <a:rPr lang="en-US" altLang="ja-JP" sz="1400" smtClean="0">
                <a:latin typeface="Calibri" pitchFamily="34" charset="0"/>
              </a:rPr>
              <a:t>/6</a:t>
            </a:r>
            <a:endParaRPr lang="ja-JP" altLang="en-US" sz="1400">
              <a:latin typeface="Calibri" pitchFamily="34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785786" y="1000108"/>
          <a:ext cx="771530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081"/>
                <a:gridCol w="1853907"/>
                <a:gridCol w="1490731"/>
                <a:gridCol w="2060390"/>
                <a:gridCol w="1297195"/>
              </a:tblGrid>
              <a:tr h="7319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latin typeface="+mj-ea"/>
                          <a:ea typeface="+mj-ea"/>
                        </a:rPr>
                        <a:t>並列数</a:t>
                      </a:r>
                      <a:endParaRPr kumimoji="1" lang="en-US" altLang="ja-JP" sz="160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Opteron 8380×4</a:t>
                      </a:r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/>
                      </a:r>
                      <a:br>
                        <a:rPr kumimoji="1" lang="en-US" altLang="ja-JP" sz="1400" smtClean="0">
                          <a:latin typeface="+mj-ea"/>
                          <a:ea typeface="+mj-ea"/>
                        </a:rPr>
                      </a:br>
                      <a:r>
                        <a:rPr kumimoji="1" lang="ja-JP" altLang="en-US" sz="1400" smtClean="0">
                          <a:solidFill>
                            <a:schemeClr val="accent6"/>
                          </a:solidFill>
                          <a:latin typeface="+mj-ea"/>
                          <a:ea typeface="+mj-ea"/>
                        </a:rPr>
                        <a:t>スパコン</a:t>
                      </a:r>
                      <a:r>
                        <a:rPr kumimoji="1" lang="en-US" altLang="ja-JP" sz="1400" smtClean="0">
                          <a:solidFill>
                            <a:schemeClr val="accent6"/>
                          </a:solidFill>
                          <a:latin typeface="+mj-ea"/>
                          <a:ea typeface="+mj-ea"/>
                        </a:rPr>
                        <a:t>S2</a:t>
                      </a:r>
                      <a:r>
                        <a:rPr kumimoji="1" lang="ja-JP" altLang="en-US" sz="1400" smtClean="0">
                          <a:solidFill>
                            <a:schemeClr val="accent6"/>
                          </a:solidFill>
                          <a:latin typeface="+mj-ea"/>
                          <a:ea typeface="+mj-ea"/>
                        </a:rPr>
                        <a:t>システム</a:t>
                      </a:r>
                      <a:endParaRPr kumimoji="1" lang="en-US" altLang="ja-JP" sz="1400" smtClean="0">
                        <a:solidFill>
                          <a:schemeClr val="accent6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>Amber10,</a:t>
                      </a:r>
                      <a:r>
                        <a:rPr kumimoji="1" lang="en-US" altLang="ja-JP" sz="1400" baseline="0" smtClean="0">
                          <a:latin typeface="+mj-ea"/>
                          <a:ea typeface="+mj-ea"/>
                        </a:rPr>
                        <a:t> OpenMP</a:t>
                      </a:r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/>
                      </a:r>
                      <a:br>
                        <a:rPr kumimoji="1" lang="en-US" altLang="ja-JP" sz="1400" smtClean="0">
                          <a:latin typeface="+mj-ea"/>
                          <a:ea typeface="+mj-ea"/>
                        </a:rPr>
                      </a:br>
                      <a:r>
                        <a:rPr kumimoji="1" lang="ja-JP" altLang="en-US" sz="1400" smtClean="0">
                          <a:latin typeface="+mj-ea"/>
                          <a:ea typeface="+mj-ea"/>
                        </a:rPr>
                        <a:t>計算時間</a:t>
                      </a:r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>(sec)</a:t>
                      </a:r>
                      <a:endParaRPr kumimoji="1" lang="ja-JP" altLang="en-US" sz="14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並列化効率</a:t>
                      </a:r>
                      <a:endParaRPr kumimoji="1" lang="en-US" altLang="ja-JP" sz="1600" b="1" kern="120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>Xeon5550 (2.66GHz)×</a:t>
                      </a:r>
                      <a:r>
                        <a:rPr kumimoji="1" lang="ja-JP" altLang="en-US" sz="1400" smtClean="0">
                          <a:latin typeface="+mj-ea"/>
                          <a:ea typeface="+mj-ea"/>
                        </a:rPr>
                        <a:t>２</a:t>
                      </a:r>
                      <a:endParaRPr kumimoji="1" lang="en-US" altLang="ja-JP" sz="140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smtClean="0">
                          <a:solidFill>
                            <a:schemeClr val="accent6"/>
                          </a:solidFill>
                          <a:latin typeface="+mj-ea"/>
                          <a:ea typeface="+mj-ea"/>
                        </a:rPr>
                        <a:t>長岡研最新ＰＣクラスタ</a:t>
                      </a:r>
                      <a:endParaRPr kumimoji="1" lang="en-US" altLang="ja-JP" sz="1400" smtClean="0">
                        <a:solidFill>
                          <a:schemeClr val="accent6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>Amber9, OpenMP</a:t>
                      </a:r>
                    </a:p>
                    <a:p>
                      <a:pPr algn="ctr"/>
                      <a:r>
                        <a:rPr kumimoji="1" lang="ja-JP" altLang="en-US" sz="1400" smtClean="0">
                          <a:latin typeface="+mj-ea"/>
                          <a:ea typeface="+mj-ea"/>
                        </a:rPr>
                        <a:t>計算時間</a:t>
                      </a:r>
                      <a:r>
                        <a:rPr kumimoji="1" lang="en-US" altLang="ja-JP" sz="1400" smtClean="0">
                          <a:latin typeface="+mj-ea"/>
                          <a:ea typeface="+mj-ea"/>
                        </a:rPr>
                        <a:t>(sec)</a:t>
                      </a:r>
                      <a:endParaRPr kumimoji="1" lang="ja-JP" altLang="en-US" sz="160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smtClean="0"/>
                        <a:t>並列化効率</a:t>
                      </a:r>
                      <a:endParaRPr lang="en-US" altLang="ja-JP" sz="1600" smtClean="0"/>
                    </a:p>
                  </a:txBody>
                  <a:tcPr anchor="ctr"/>
                </a:tc>
              </a:tr>
              <a:tr h="298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714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576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‐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‐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328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0.81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0.79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64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0.67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kumimoji="1" lang="ja-JP" alt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角丸四角形 16"/>
          <p:cNvSpPr/>
          <p:nvPr/>
        </p:nvSpPr>
        <p:spPr>
          <a:xfrm>
            <a:off x="500034" y="3792493"/>
            <a:ext cx="3929090" cy="2565465"/>
          </a:xfrm>
          <a:prstGeom prst="roundRect">
            <a:avLst>
              <a:gd name="adj" fmla="val 92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smtClean="0">
                <a:latin typeface="+mn-ea"/>
              </a:rPr>
              <a:t>・</a:t>
            </a:r>
            <a:r>
              <a:rPr lang="en-US" altLang="ja-JP" sz="1400" smtClean="0">
                <a:latin typeface="+mn-ea"/>
              </a:rPr>
              <a:t>FX1</a:t>
            </a:r>
            <a:r>
              <a:rPr lang="ja-JP" altLang="en-US" sz="1400" smtClean="0">
                <a:latin typeface="+mn-ea"/>
              </a:rPr>
              <a:t>最適化オプション変更により５～８％の性能向上</a:t>
            </a:r>
            <a:endParaRPr lang="en-US" altLang="ja-JP" sz="1400" smtClean="0">
              <a:latin typeface="+mn-ea"/>
            </a:endParaRPr>
          </a:p>
          <a:p>
            <a:r>
              <a:rPr lang="ja-JP" altLang="en-US" sz="1200" smtClean="0">
                <a:latin typeface="+mn-ea"/>
              </a:rPr>
              <a:t>　　　　ただし精度のチェックは行っていない</a:t>
            </a:r>
            <a:endParaRPr lang="en-US" altLang="ja-JP" sz="1200" smtClean="0">
              <a:latin typeface="+mn-ea"/>
            </a:endParaRPr>
          </a:p>
          <a:p>
            <a:r>
              <a:rPr lang="ja-JP" altLang="en-US" sz="1400" smtClean="0">
                <a:latin typeface="+mn-ea"/>
              </a:rPr>
              <a:t>・</a:t>
            </a:r>
            <a:r>
              <a:rPr lang="ja-JP" altLang="en-US" sz="1400" u="sng" smtClean="0">
                <a:latin typeface="+mn-ea"/>
              </a:rPr>
              <a:t>シングルコア性能の時点で</a:t>
            </a:r>
            <a:r>
              <a:rPr lang="en-US" altLang="ja-JP" sz="1400" u="sng" smtClean="0">
                <a:latin typeface="+mn-ea"/>
              </a:rPr>
              <a:t>SPARCVII</a:t>
            </a:r>
            <a:r>
              <a:rPr lang="ja-JP" altLang="en-US" sz="1400" u="sng" smtClean="0">
                <a:latin typeface="+mn-ea"/>
              </a:rPr>
              <a:t>は最新</a:t>
            </a:r>
            <a:r>
              <a:rPr lang="en-US" altLang="ja-JP" sz="1400" u="sng" smtClean="0">
                <a:latin typeface="+mn-ea"/>
              </a:rPr>
              <a:t>Xeon</a:t>
            </a:r>
            <a:r>
              <a:rPr lang="ja-JP" altLang="en-US" sz="1400" u="sng" smtClean="0">
                <a:latin typeface="+mn-ea"/>
              </a:rPr>
              <a:t>より２倍以上遅い</a:t>
            </a:r>
            <a:endParaRPr lang="en-US" altLang="ja-JP" sz="1400" u="sng" smtClean="0">
              <a:latin typeface="+mn-ea"/>
            </a:endParaRPr>
          </a:p>
          <a:p>
            <a:r>
              <a:rPr lang="ja-JP" altLang="en-US" sz="1200" smtClean="0">
                <a:latin typeface="+mn-ea"/>
              </a:rPr>
              <a:t>　　　　実際にこの程度のシングルコア性能？？</a:t>
            </a:r>
            <a:endParaRPr lang="en-US" altLang="ja-JP" sz="1200" smtClean="0">
              <a:latin typeface="+mn-ea"/>
            </a:endParaRPr>
          </a:p>
          <a:p>
            <a:r>
              <a:rPr lang="ja-JP" altLang="en-US" sz="1200" smtClean="0">
                <a:latin typeface="+mn-ea"/>
              </a:rPr>
              <a:t>　　　　それともコンパイルオプションの指定が悪い？？</a:t>
            </a:r>
            <a:endParaRPr lang="en-US" altLang="ja-JP" sz="1200" smtClean="0">
              <a:latin typeface="+mn-ea"/>
            </a:endParaRPr>
          </a:p>
          <a:p>
            <a:r>
              <a:rPr lang="ja-JP" altLang="en-US" sz="1400" smtClean="0">
                <a:latin typeface="+mn-ea"/>
              </a:rPr>
              <a:t>・並列数を増やすことで</a:t>
            </a:r>
            <a:r>
              <a:rPr lang="en-US" altLang="ja-JP" sz="1400" smtClean="0">
                <a:latin typeface="+mn-ea"/>
              </a:rPr>
              <a:t>FX1</a:t>
            </a:r>
            <a:r>
              <a:rPr lang="ja-JP" altLang="en-US" sz="1400" smtClean="0">
                <a:latin typeface="+mn-ea"/>
              </a:rPr>
              <a:t>において計算時間は短縮できる</a:t>
            </a:r>
            <a:endParaRPr lang="en-US" altLang="ja-JP" sz="1400" smtClean="0">
              <a:latin typeface="+mn-ea"/>
            </a:endParaRPr>
          </a:p>
          <a:p>
            <a:r>
              <a:rPr lang="ja-JP" altLang="en-US" sz="1200" smtClean="0">
                <a:latin typeface="+mn-ea"/>
              </a:rPr>
              <a:t>　　　　前評判通り</a:t>
            </a:r>
            <a:r>
              <a:rPr lang="en-US" altLang="ja-JP" sz="1200" smtClean="0">
                <a:latin typeface="+mn-ea"/>
              </a:rPr>
              <a:t>AMBER</a:t>
            </a:r>
            <a:r>
              <a:rPr lang="ja-JP" altLang="en-US" sz="1200" smtClean="0">
                <a:latin typeface="+mn-ea"/>
              </a:rPr>
              <a:t>の並列化効率は悪い</a:t>
            </a:r>
            <a:r>
              <a:rPr lang="en-US" altLang="ja-JP" sz="1200" smtClean="0">
                <a:latin typeface="+mn-ea"/>
              </a:rPr>
              <a:t/>
            </a:r>
            <a:br>
              <a:rPr lang="en-US" altLang="ja-JP" sz="1200" smtClean="0">
                <a:latin typeface="+mn-ea"/>
              </a:rPr>
            </a:br>
            <a:r>
              <a:rPr lang="ja-JP" altLang="en-US" sz="1200" smtClean="0">
                <a:latin typeface="+mn-ea"/>
              </a:rPr>
              <a:t>　　　　（効率良く計算できるのは～１６程度まで）</a:t>
            </a:r>
            <a:endParaRPr kumimoji="1" lang="ja-JP" altLang="en-US" sz="1200"/>
          </a:p>
        </p:txBody>
      </p:sp>
      <p:sp>
        <p:nvSpPr>
          <p:cNvPr id="18" name="角丸四角形 17"/>
          <p:cNvSpPr/>
          <p:nvPr/>
        </p:nvSpPr>
        <p:spPr>
          <a:xfrm>
            <a:off x="4857752" y="3786190"/>
            <a:ext cx="3643338" cy="2643206"/>
          </a:xfrm>
          <a:prstGeom prst="roundRect">
            <a:avLst>
              <a:gd name="adj" fmla="val 109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latin typeface="+mn-ea"/>
              </a:rPr>
              <a:t>今後の方針</a:t>
            </a:r>
            <a:endParaRPr lang="en-US" altLang="ja-JP" b="1" smtClean="0">
              <a:latin typeface="+mn-ea"/>
            </a:endParaRPr>
          </a:p>
          <a:p>
            <a:r>
              <a:rPr lang="ja-JP" altLang="en-US" sz="1400" smtClean="0">
                <a:latin typeface="+mn-ea"/>
              </a:rPr>
              <a:t>・仮に並列化効率を上げたければソースコード自身をより並列計算に適した形に書き換える必要がある</a:t>
            </a:r>
            <a:endParaRPr lang="en-US" altLang="ja-JP" sz="1400" smtClean="0">
              <a:latin typeface="+mn-ea"/>
            </a:endParaRPr>
          </a:p>
          <a:p>
            <a:r>
              <a:rPr lang="ja-JP" altLang="en-US" sz="1200" smtClean="0">
                <a:latin typeface="+mn-ea"/>
              </a:rPr>
              <a:t>　　　　・難しく時間がかかりそう</a:t>
            </a:r>
            <a:endParaRPr lang="en-US" altLang="ja-JP" sz="1400" smtClean="0">
              <a:latin typeface="+mn-ea"/>
            </a:endParaRPr>
          </a:p>
          <a:p>
            <a:r>
              <a:rPr kumimoji="1" lang="ja-JP" altLang="en-US" sz="1200" smtClean="0">
                <a:latin typeface="+mn-ea"/>
              </a:rPr>
              <a:t>　　　　</a:t>
            </a:r>
            <a:r>
              <a:rPr kumimoji="1" lang="ja-JP" altLang="en-US" sz="1200" smtClean="0"/>
              <a:t>・</a:t>
            </a:r>
            <a:r>
              <a:rPr kumimoji="1" lang="en-US" altLang="ja-JP" sz="1200" smtClean="0"/>
              <a:t>AMBER</a:t>
            </a:r>
            <a:r>
              <a:rPr kumimoji="1" lang="ja-JP" altLang="en-US" sz="1200" smtClean="0"/>
              <a:t>を改良するよりも、他の並列化効率</a:t>
            </a:r>
            <a:r>
              <a:rPr kumimoji="1" lang="en-US" altLang="ja-JP" sz="1200" smtClean="0"/>
              <a:t/>
            </a:r>
            <a:br>
              <a:rPr kumimoji="1" lang="en-US" altLang="ja-JP" sz="1200" smtClean="0"/>
            </a:br>
            <a:r>
              <a:rPr kumimoji="1" lang="ja-JP" altLang="en-US" sz="1200" smtClean="0"/>
              <a:t>　　　　のよい</a:t>
            </a:r>
            <a:r>
              <a:rPr kumimoji="1" lang="en-US" altLang="ja-JP" sz="1200" smtClean="0"/>
              <a:t>MD</a:t>
            </a:r>
            <a:r>
              <a:rPr kumimoji="1" lang="ja-JP" altLang="en-US" sz="1200" smtClean="0"/>
              <a:t>計算ソフトを探す方が</a:t>
            </a:r>
            <a:r>
              <a:rPr lang="ja-JP" altLang="en-US" sz="1200" smtClean="0"/>
              <a:t>おそらく早い</a:t>
            </a:r>
            <a:endParaRPr lang="en-US" altLang="ja-JP" sz="1200" smtClean="0"/>
          </a:p>
          <a:p>
            <a:r>
              <a:rPr lang="ja-JP" altLang="en-US" sz="1200" smtClean="0"/>
              <a:t>　　　　・</a:t>
            </a:r>
            <a:r>
              <a:rPr lang="ja-JP" altLang="en-US" sz="1200" b="1" u="sng" smtClean="0"/>
              <a:t>必要性が見えない限りは必要なし</a:t>
            </a:r>
            <a:endParaRPr lang="en-US" altLang="ja-JP" sz="1200" b="1" u="sng" smtClean="0"/>
          </a:p>
          <a:p>
            <a:r>
              <a:rPr kumimoji="1" lang="ja-JP" altLang="en-US" sz="1400" smtClean="0"/>
              <a:t>・</a:t>
            </a:r>
            <a:r>
              <a:rPr kumimoji="1" lang="en-US" altLang="ja-JP" sz="1400" smtClean="0"/>
              <a:t>Gaussian</a:t>
            </a:r>
            <a:r>
              <a:rPr kumimoji="1" lang="ja-JP" altLang="en-US" sz="1400" smtClean="0"/>
              <a:t>との組み合わせによる</a:t>
            </a:r>
            <a:r>
              <a:rPr kumimoji="1" lang="en-US" altLang="ja-JP" sz="1400" smtClean="0"/>
              <a:t>QM-MM</a:t>
            </a:r>
            <a:r>
              <a:rPr kumimoji="1" lang="ja-JP" altLang="en-US" sz="1400" smtClean="0"/>
              <a:t>計算を行えるようにする</a:t>
            </a:r>
            <a:endParaRPr kumimoji="1" lang="en-US" altLang="ja-JP" sz="1400" smtClean="0"/>
          </a:p>
          <a:p>
            <a:r>
              <a:rPr lang="ja-JP" altLang="en-US" sz="1200" smtClean="0"/>
              <a:t>　　　　・</a:t>
            </a:r>
            <a:r>
              <a:rPr lang="en-US" altLang="ja-JP" sz="1200" u="sng" smtClean="0"/>
              <a:t>Gaussian</a:t>
            </a:r>
            <a:r>
              <a:rPr lang="ja-JP" altLang="en-US" sz="1200" u="sng" smtClean="0"/>
              <a:t>のコンパイルをうまく行う必要</a:t>
            </a:r>
            <a:endParaRPr kumimoji="1" lang="ja-JP" altLang="en-US" sz="12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8901</TotalTime>
  <Words>410</Words>
  <Application>Microsoft Office PowerPoint</Application>
  <PresentationFormat>画面に合わせる (4:3)</PresentationFormat>
  <Paragraphs>136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名古屋大学新スパコンへの AMBER９インストール　その２ ～最適化オプション変更による計算効率向上～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takayana</dc:creator>
  <cp:lastModifiedBy>takayana</cp:lastModifiedBy>
  <cp:revision>137</cp:revision>
  <dcterms:created xsi:type="dcterms:W3CDTF">2009-06-14T04:01:10Z</dcterms:created>
  <dcterms:modified xsi:type="dcterms:W3CDTF">2009-12-08T00:51:12Z</dcterms:modified>
</cp:coreProperties>
</file>