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317" r:id="rId3"/>
    <p:sldId id="360" r:id="rId4"/>
    <p:sldId id="376" r:id="rId5"/>
    <p:sldId id="379" r:id="rId6"/>
    <p:sldId id="380" r:id="rId7"/>
    <p:sldId id="378" r:id="rId8"/>
    <p:sldId id="377" r:id="rId9"/>
  </p:sldIdLst>
  <p:sldSz cx="9144000" cy="6858000" type="screen4x3"/>
  <p:notesSz cx="6769100" cy="9906000"/>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59EE2"/>
    <a:srgbClr val="FF0000"/>
    <a:srgbClr val="B30D6C"/>
    <a:srgbClr val="FF4747"/>
    <a:srgbClr val="F791CB"/>
    <a:srgbClr val="007FDE"/>
    <a:srgbClr val="005A9E"/>
    <a:srgbClr val="B888D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31" d="100"/>
          <a:sy n="131"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4"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 Id="rId6" Type="http://schemas.openxmlformats.org/officeDocument/2006/relationships/image" Target="../media/image16.wmf"/><Relationship Id="rId5" Type="http://schemas.openxmlformats.org/officeDocument/2006/relationships/image" Target="../media/image15.wmf"/><Relationship Id="rId4" Type="http://schemas.openxmlformats.org/officeDocument/2006/relationships/image" Target="../media/image1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33700"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ＭＳ Ｐゴシック" pitchFamily="50" charset="-128"/>
              </a:defRPr>
            </a:lvl1pPr>
          </a:lstStyle>
          <a:p>
            <a:pPr>
              <a:defRPr/>
            </a:pPr>
            <a:endParaRPr lang="en-US" altLang="ja-JP"/>
          </a:p>
        </p:txBody>
      </p:sp>
      <p:sp>
        <p:nvSpPr>
          <p:cNvPr id="4099" name="Rectangle 3"/>
          <p:cNvSpPr>
            <a:spLocks noGrp="1" noChangeArrowheads="1"/>
          </p:cNvSpPr>
          <p:nvPr>
            <p:ph type="dt" idx="1"/>
          </p:nvPr>
        </p:nvSpPr>
        <p:spPr bwMode="auto">
          <a:xfrm>
            <a:off x="3833813" y="0"/>
            <a:ext cx="2933700"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ＭＳ Ｐゴシック" pitchFamily="50" charset="-128"/>
              </a:defRPr>
            </a:lvl1pPr>
          </a:lstStyle>
          <a:p>
            <a:pPr>
              <a:defRPr/>
            </a:pPr>
            <a:endParaRPr lang="en-US" altLang="ja-JP"/>
          </a:p>
        </p:txBody>
      </p:sp>
      <p:sp>
        <p:nvSpPr>
          <p:cNvPr id="10244" name="Rectangle 4"/>
          <p:cNvSpPr>
            <a:spLocks noGrp="1" noRot="1" noChangeAspect="1" noChangeArrowheads="1" noTextEdit="1"/>
          </p:cNvSpPr>
          <p:nvPr>
            <p:ph type="sldImg" idx="2"/>
          </p:nvPr>
        </p:nvSpPr>
        <p:spPr bwMode="auto">
          <a:xfrm>
            <a:off x="908050" y="742950"/>
            <a:ext cx="4953000" cy="37147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76275" y="4705350"/>
            <a:ext cx="5416550" cy="44577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4102" name="Rectangle 6"/>
          <p:cNvSpPr>
            <a:spLocks noGrp="1" noChangeArrowheads="1"/>
          </p:cNvSpPr>
          <p:nvPr>
            <p:ph type="ftr" sz="quarter" idx="4"/>
          </p:nvPr>
        </p:nvSpPr>
        <p:spPr bwMode="auto">
          <a:xfrm>
            <a:off x="0" y="9409113"/>
            <a:ext cx="2933700"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ＭＳ Ｐゴシック" pitchFamily="50" charset="-128"/>
              </a:defRPr>
            </a:lvl1pPr>
          </a:lstStyle>
          <a:p>
            <a:pPr>
              <a:defRPr/>
            </a:pPr>
            <a:endParaRPr lang="en-US" altLang="ja-JP"/>
          </a:p>
        </p:txBody>
      </p:sp>
      <p:sp>
        <p:nvSpPr>
          <p:cNvPr id="4103" name="Rectangle 7"/>
          <p:cNvSpPr>
            <a:spLocks noGrp="1" noChangeArrowheads="1"/>
          </p:cNvSpPr>
          <p:nvPr>
            <p:ph type="sldNum" sz="quarter" idx="5"/>
          </p:nvPr>
        </p:nvSpPr>
        <p:spPr bwMode="auto">
          <a:xfrm>
            <a:off x="3833813" y="9409113"/>
            <a:ext cx="2933700"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ea typeface="ＭＳ Ｐゴシック" pitchFamily="50" charset="-128"/>
              </a:defRPr>
            </a:lvl1pPr>
          </a:lstStyle>
          <a:p>
            <a:pPr>
              <a:defRPr/>
            </a:pPr>
            <a:fld id="{953F0ED6-18D8-4484-B182-5E4D0DA451D3}"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61AF903A-8D8F-4557-BF10-2631D3973530}" type="slidenum">
              <a:rPr lang="en-US" altLang="ja-JP"/>
              <a:pPr>
                <a:defRPr/>
              </a:pPr>
              <a:t>&lt;#&gt;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81B1B079-7B2A-4C4D-92A8-363033FFED4B}" type="slidenum">
              <a:rPr lang="en-US" altLang="ja-JP"/>
              <a:pPr>
                <a:defRPr/>
              </a:pPr>
              <a:t>&lt;#&gt;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BA83100-E3BA-418E-90B7-8C94167F30F3}" type="slidenum">
              <a:rPr lang="en-US" altLang="ja-JP"/>
              <a:pPr>
                <a:defRPr/>
              </a:pPr>
              <a:t>&lt;#&gt;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274638"/>
            <a:ext cx="8229600" cy="585152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86B69FF6-501B-450F-A75C-00902859D273}" type="slidenum">
              <a:rPr lang="en-US" altLang="ja-JP"/>
              <a:pPr>
                <a:defRPr/>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3EAE5E9-71BD-40AE-BD3A-F48128C08950}" type="slidenum">
              <a:rPr lang="en-US" altLang="ja-JP"/>
              <a:pPr>
                <a:defRPr/>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528B7EFF-F13D-4EB3-86F4-97FD5032ECF6}" type="slidenum">
              <a:rPr lang="en-US" altLang="ja-JP"/>
              <a:pPr>
                <a:defRPr/>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8161AC00-D101-40EC-8FCF-5885CBF87A12}" type="slidenum">
              <a:rPr lang="en-US" altLang="ja-JP"/>
              <a:pPr>
                <a:defRPr/>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110B7747-5F5D-4BBD-9410-6A8831446BBE}" type="slidenum">
              <a:rPr lang="en-US" altLang="ja-JP"/>
              <a:pPr>
                <a:defRPr/>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9BE8F197-20F0-48C8-A44D-9EC2BB138B7A}" type="slidenum">
              <a:rPr lang="en-US" altLang="ja-JP"/>
              <a:pPr>
                <a:defRPr/>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FDA3311A-56B0-4404-B085-12410892A88D}" type="slidenum">
              <a:rPr lang="en-US" altLang="ja-JP"/>
              <a:pPr>
                <a:defRPr/>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3058454E-2EBE-41C9-97B1-3099031AA0BE}" type="slidenum">
              <a:rPr lang="en-US" altLang="ja-JP"/>
              <a:pPr>
                <a:defRPr/>
              </a:pPr>
              <a:t>&lt;#&gt;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22BA1A34-D0B5-4945-94F8-175C26CC08CE}" type="slidenum">
              <a:rPr lang="en-US" altLang="ja-JP"/>
              <a:pPr>
                <a:defRPr/>
              </a:pPr>
              <a:t>&lt;#&gt;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4099"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ea typeface="ＭＳ Ｐゴシック" pitchFamily="50"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ea typeface="ＭＳ Ｐゴシック" pitchFamily="50"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ea typeface="ＭＳ Ｐゴシック" pitchFamily="50" charset="-128"/>
              </a:defRPr>
            </a:lvl1pPr>
          </a:lstStyle>
          <a:p>
            <a:pPr>
              <a:defRPr/>
            </a:pPr>
            <a:fld id="{40A303B9-89E3-4634-BE46-0A25E6FE8407}"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6.emf"/><Relationship Id="rId3" Type="http://schemas.openxmlformats.org/officeDocument/2006/relationships/oleObject" Target="../embeddings/oleObject1.bin"/><Relationship Id="rId7" Type="http://schemas.openxmlformats.org/officeDocument/2006/relationships/image" Target="../media/image5.e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oleObject" Target="../embeddings/oleObject6.bin"/><Relationship Id="rId4" Type="http://schemas.openxmlformats.org/officeDocument/2006/relationships/oleObject" Target="../embeddings/oleObject5.bin"/></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12.bin"/><Relationship Id="rId3" Type="http://schemas.openxmlformats.org/officeDocument/2006/relationships/oleObject" Target="../embeddings/oleObject7.bin"/><Relationship Id="rId7"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10.bin"/><Relationship Id="rId5" Type="http://schemas.openxmlformats.org/officeDocument/2006/relationships/oleObject" Target="../embeddings/oleObject9.bin"/><Relationship Id="rId4" Type="http://schemas.openxmlformats.org/officeDocument/2006/relationships/oleObject" Target="../embeddings/oleObject8.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スライド番号プレースホルダ 5"/>
          <p:cNvSpPr>
            <a:spLocks noGrp="1"/>
          </p:cNvSpPr>
          <p:nvPr>
            <p:ph type="sldNum" sz="quarter" idx="12"/>
          </p:nvPr>
        </p:nvSpPr>
        <p:spPr>
          <a:noFill/>
        </p:spPr>
        <p:txBody>
          <a:bodyPr/>
          <a:lstStyle/>
          <a:p>
            <a:fld id="{4762BFBC-8E59-4BC1-9302-C90D090B7BA7}" type="slidenum">
              <a:rPr lang="en-US" altLang="ja-JP" smtClean="0"/>
              <a:pPr/>
              <a:t>1</a:t>
            </a:fld>
            <a:endParaRPr lang="en-US" altLang="ja-JP" smtClean="0"/>
          </a:p>
        </p:txBody>
      </p:sp>
      <p:sp>
        <p:nvSpPr>
          <p:cNvPr id="6147" name="Text Box 4"/>
          <p:cNvSpPr txBox="1">
            <a:spLocks noChangeArrowheads="1"/>
          </p:cNvSpPr>
          <p:nvPr/>
        </p:nvSpPr>
        <p:spPr bwMode="auto">
          <a:xfrm>
            <a:off x="85725" y="1000125"/>
            <a:ext cx="8972550" cy="461963"/>
          </a:xfrm>
          <a:prstGeom prst="rect">
            <a:avLst/>
          </a:prstGeom>
          <a:noFill/>
          <a:ln w="9525">
            <a:noFill/>
            <a:miter lim="800000"/>
            <a:headEnd/>
            <a:tailEnd/>
          </a:ln>
        </p:spPr>
        <p:txBody>
          <a:bodyPr>
            <a:spAutoFit/>
          </a:bodyPr>
          <a:lstStyle/>
          <a:p>
            <a:pPr algn="ctr">
              <a:spcBef>
                <a:spcPct val="50000"/>
              </a:spcBef>
              <a:defRPr/>
            </a:pPr>
            <a:r>
              <a:rPr lang="ja-JP" altLang="en-US" sz="2400" b="1" dirty="0">
                <a:effectLst>
                  <a:outerShdw blurRad="38100" dist="38100" dir="2700000" algn="tl">
                    <a:srgbClr val="000000">
                      <a:alpha val="43137"/>
                    </a:srgbClr>
                  </a:outerShdw>
                </a:effectLst>
                <a:latin typeface="Times New Roman" pitchFamily="18" charset="0"/>
              </a:rPr>
              <a:t>平成</a:t>
            </a:r>
            <a:r>
              <a:rPr lang="en-US" altLang="ja-JP" sz="2400" b="1" dirty="0">
                <a:effectLst>
                  <a:outerShdw blurRad="38100" dist="38100" dir="2700000" algn="tl">
                    <a:srgbClr val="000000">
                      <a:alpha val="43137"/>
                    </a:srgbClr>
                  </a:outerShdw>
                </a:effectLst>
                <a:latin typeface="Times New Roman" pitchFamily="18" charset="0"/>
              </a:rPr>
              <a:t>22</a:t>
            </a:r>
            <a:r>
              <a:rPr lang="ja-JP" altLang="en-US" sz="2400" b="1" dirty="0" smtClean="0">
                <a:effectLst>
                  <a:outerShdw blurRad="38100" dist="38100" dir="2700000" algn="tl">
                    <a:srgbClr val="000000">
                      <a:alpha val="43137"/>
                    </a:srgbClr>
                  </a:outerShdw>
                </a:effectLst>
                <a:latin typeface="Times New Roman" pitchFamily="18" charset="0"/>
              </a:rPr>
              <a:t>年度第</a:t>
            </a:r>
            <a:r>
              <a:rPr lang="en-US" altLang="ja-JP" sz="2400" b="1" dirty="0">
                <a:effectLst>
                  <a:outerShdw blurRad="38100" dist="38100" dir="2700000" algn="tl">
                    <a:srgbClr val="000000">
                      <a:alpha val="43137"/>
                    </a:srgbClr>
                  </a:outerShdw>
                </a:effectLst>
                <a:latin typeface="Times New Roman" pitchFamily="18" charset="0"/>
              </a:rPr>
              <a:t>3</a:t>
            </a:r>
            <a:r>
              <a:rPr lang="ja-JP" altLang="en-US" sz="2400" b="1" dirty="0" smtClean="0">
                <a:effectLst>
                  <a:outerShdw blurRad="38100" dist="38100" dir="2700000" algn="tl">
                    <a:srgbClr val="000000">
                      <a:alpha val="43137"/>
                    </a:srgbClr>
                  </a:outerShdw>
                </a:effectLst>
                <a:latin typeface="Times New Roman" pitchFamily="18" charset="0"/>
              </a:rPr>
              <a:t>回</a:t>
            </a:r>
            <a:r>
              <a:rPr lang="en-US" altLang="ja-JP" sz="2400" b="1" dirty="0">
                <a:effectLst>
                  <a:outerShdw blurRad="38100" dist="38100" dir="2700000" algn="tl">
                    <a:srgbClr val="000000">
                      <a:alpha val="43137"/>
                    </a:srgbClr>
                  </a:outerShdw>
                </a:effectLst>
                <a:latin typeface="Times New Roman" pitchFamily="18" charset="0"/>
              </a:rPr>
              <a:t>CREST-JST</a:t>
            </a:r>
            <a:r>
              <a:rPr lang="ja-JP" altLang="en-US" sz="2400" b="1" dirty="0">
                <a:effectLst>
                  <a:outerShdw blurRad="38100" dist="38100" dir="2700000" algn="tl">
                    <a:srgbClr val="000000">
                      <a:alpha val="43137"/>
                    </a:srgbClr>
                  </a:outerShdw>
                </a:effectLst>
                <a:latin typeface="Times New Roman" pitchFamily="18" charset="0"/>
              </a:rPr>
              <a:t>ワークショップ</a:t>
            </a:r>
          </a:p>
        </p:txBody>
      </p:sp>
      <p:sp>
        <p:nvSpPr>
          <p:cNvPr id="5124" name="Text Box 6"/>
          <p:cNvSpPr txBox="1">
            <a:spLocks noChangeArrowheads="1"/>
          </p:cNvSpPr>
          <p:nvPr/>
        </p:nvSpPr>
        <p:spPr bwMode="auto">
          <a:xfrm>
            <a:off x="2268538" y="4786313"/>
            <a:ext cx="4606925" cy="461962"/>
          </a:xfrm>
          <a:prstGeom prst="rect">
            <a:avLst/>
          </a:prstGeom>
          <a:noFill/>
          <a:ln w="9525">
            <a:noFill/>
            <a:miter lim="800000"/>
            <a:headEnd/>
            <a:tailEnd/>
          </a:ln>
        </p:spPr>
        <p:txBody>
          <a:bodyPr>
            <a:spAutoFit/>
          </a:bodyPr>
          <a:lstStyle/>
          <a:p>
            <a:pPr algn="ctr">
              <a:spcBef>
                <a:spcPct val="50000"/>
              </a:spcBef>
            </a:pPr>
            <a:r>
              <a:rPr lang="ja-JP" altLang="en-US" sz="2400" b="1">
                <a:latin typeface="Times New Roman" pitchFamily="18" charset="0"/>
              </a:rPr>
              <a:t>名古屋大学　竹中規雄</a:t>
            </a:r>
          </a:p>
        </p:txBody>
      </p:sp>
      <p:sp>
        <p:nvSpPr>
          <p:cNvPr id="5125" name="Text Box 7"/>
          <p:cNvSpPr txBox="1">
            <a:spLocks noChangeArrowheads="1"/>
          </p:cNvSpPr>
          <p:nvPr/>
        </p:nvSpPr>
        <p:spPr bwMode="auto">
          <a:xfrm>
            <a:off x="7500938" y="357188"/>
            <a:ext cx="1236662" cy="400050"/>
          </a:xfrm>
          <a:prstGeom prst="rect">
            <a:avLst/>
          </a:prstGeom>
          <a:noFill/>
          <a:ln w="9525">
            <a:noFill/>
            <a:miter lim="800000"/>
            <a:headEnd/>
            <a:tailEnd/>
          </a:ln>
        </p:spPr>
        <p:txBody>
          <a:bodyPr>
            <a:spAutoFit/>
          </a:bodyPr>
          <a:lstStyle/>
          <a:p>
            <a:pPr>
              <a:spcBef>
                <a:spcPct val="50000"/>
              </a:spcBef>
            </a:pPr>
            <a:r>
              <a:rPr lang="en-US" altLang="ja-JP" sz="2000" b="1" dirty="0" smtClean="0">
                <a:latin typeface="Times New Roman" pitchFamily="18" charset="0"/>
                <a:cs typeface="Times New Roman" pitchFamily="18" charset="0"/>
              </a:rPr>
              <a:t>2010/6/8</a:t>
            </a:r>
            <a:endParaRPr lang="en-US" altLang="ja-JP" sz="2000" b="1" dirty="0">
              <a:latin typeface="Times New Roman" pitchFamily="18" charset="0"/>
              <a:cs typeface="Times New Roman" pitchFamily="18" charset="0"/>
            </a:endParaRPr>
          </a:p>
        </p:txBody>
      </p:sp>
      <p:sp>
        <p:nvSpPr>
          <p:cNvPr id="7" name="Text Box 5"/>
          <p:cNvSpPr txBox="1">
            <a:spLocks noChangeArrowheads="1"/>
          </p:cNvSpPr>
          <p:nvPr/>
        </p:nvSpPr>
        <p:spPr bwMode="auto">
          <a:xfrm>
            <a:off x="485775" y="2897188"/>
            <a:ext cx="8172450" cy="523875"/>
          </a:xfrm>
          <a:prstGeom prst="rect">
            <a:avLst/>
          </a:prstGeom>
          <a:noFill/>
          <a:ln w="9525">
            <a:noFill/>
            <a:miter lim="800000"/>
            <a:headEnd/>
            <a:tailEnd/>
          </a:ln>
        </p:spPr>
        <p:txBody>
          <a:bodyPr>
            <a:spAutoFit/>
          </a:bodyPr>
          <a:lstStyle/>
          <a:p>
            <a:pPr algn="ctr">
              <a:spcBef>
                <a:spcPct val="50000"/>
              </a:spcBef>
              <a:defRPr/>
            </a:pPr>
            <a:r>
              <a:rPr lang="en-US" altLang="ja-JP" sz="2800" b="1" dirty="0">
                <a:effectLst>
                  <a:outerShdw blurRad="38100" dist="38100" dir="2700000" algn="tl">
                    <a:srgbClr val="000000">
                      <a:alpha val="43137"/>
                    </a:srgbClr>
                  </a:outerShdw>
                </a:effectLst>
                <a:latin typeface="Times New Roman" pitchFamily="18" charset="0"/>
              </a:rPr>
              <a:t>NDDO-SSRP</a:t>
            </a:r>
            <a:r>
              <a:rPr lang="ja-JP" altLang="en-US" sz="2800" b="1" dirty="0">
                <a:effectLst>
                  <a:outerShdw blurRad="38100" dist="38100" dir="2700000" algn="tl">
                    <a:srgbClr val="000000">
                      <a:alpha val="43137"/>
                    </a:srgbClr>
                  </a:outerShdw>
                </a:effectLst>
                <a:latin typeface="Times New Roman" pitchFamily="18" charset="0"/>
              </a:rPr>
              <a:t>法の水溶液系への拡張</a:t>
            </a:r>
            <a:endParaRPr lang="en-US" altLang="ja-JP" sz="2800" b="1" dirty="0">
              <a:effectLst>
                <a:outerShdw blurRad="38100" dist="38100" dir="2700000" algn="tl">
                  <a:srgbClr val="000000">
                    <a:alpha val="43137"/>
                  </a:srgbClr>
                </a:outerShdw>
              </a:effectLst>
              <a:latin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スライド番号プレースホルダ 3"/>
          <p:cNvSpPr>
            <a:spLocks noGrp="1"/>
          </p:cNvSpPr>
          <p:nvPr>
            <p:ph type="sldNum" sz="quarter" idx="12"/>
          </p:nvPr>
        </p:nvSpPr>
        <p:spPr>
          <a:noFill/>
        </p:spPr>
        <p:txBody>
          <a:bodyPr/>
          <a:lstStyle/>
          <a:p>
            <a:fld id="{C4A11386-C334-4002-8D4C-E0D9EDFFA0D3}" type="slidenum">
              <a:rPr lang="en-US" altLang="ja-JP" smtClean="0"/>
              <a:pPr/>
              <a:t>2</a:t>
            </a:fld>
            <a:endParaRPr lang="en-US" altLang="ja-JP" smtClean="0"/>
          </a:p>
        </p:txBody>
      </p:sp>
      <p:sp>
        <p:nvSpPr>
          <p:cNvPr id="5" name="テキスト ボックス 23"/>
          <p:cNvSpPr txBox="1">
            <a:spLocks noChangeArrowheads="1"/>
          </p:cNvSpPr>
          <p:nvPr/>
        </p:nvSpPr>
        <p:spPr bwMode="auto">
          <a:xfrm>
            <a:off x="2057400" y="609600"/>
            <a:ext cx="5029200" cy="523875"/>
          </a:xfrm>
          <a:prstGeom prst="rect">
            <a:avLst/>
          </a:prstGeom>
          <a:noFill/>
          <a:ln w="9525">
            <a:noFill/>
            <a:miter lim="800000"/>
            <a:headEnd/>
            <a:tailEnd/>
          </a:ln>
        </p:spPr>
        <p:txBody>
          <a:bodyPr>
            <a:spAutoFit/>
          </a:bodyPr>
          <a:lstStyle/>
          <a:p>
            <a:pPr algn="ctr">
              <a:defRPr/>
            </a:pPr>
            <a:r>
              <a:rPr lang="ja-JP" altLang="en-US" sz="2800" b="1" dirty="0">
                <a:effectLst>
                  <a:outerShdw blurRad="38100" dist="38100" dir="2700000" algn="tl">
                    <a:srgbClr val="000000">
                      <a:alpha val="43137"/>
                    </a:srgbClr>
                  </a:outerShdw>
                </a:effectLst>
                <a:latin typeface="Times New Roman" pitchFamily="18" charset="0"/>
                <a:cs typeface="Times New Roman" pitchFamily="18" charset="0"/>
              </a:rPr>
              <a:t>今回のワークショップの目的</a:t>
            </a:r>
          </a:p>
        </p:txBody>
      </p:sp>
      <p:sp>
        <p:nvSpPr>
          <p:cNvPr id="7" name="テキスト ボックス 23"/>
          <p:cNvSpPr txBox="1">
            <a:spLocks noChangeArrowheads="1"/>
          </p:cNvSpPr>
          <p:nvPr/>
        </p:nvSpPr>
        <p:spPr bwMode="auto">
          <a:xfrm>
            <a:off x="2011363" y="3949700"/>
            <a:ext cx="5121275" cy="523875"/>
          </a:xfrm>
          <a:prstGeom prst="rect">
            <a:avLst/>
          </a:prstGeom>
          <a:noFill/>
          <a:ln w="9525">
            <a:noFill/>
            <a:miter lim="800000"/>
            <a:headEnd/>
            <a:tailEnd/>
          </a:ln>
        </p:spPr>
        <p:txBody>
          <a:bodyPr>
            <a:spAutoFit/>
          </a:bodyPr>
          <a:lstStyle/>
          <a:p>
            <a:pPr algn="ctr">
              <a:defRPr/>
            </a:pPr>
            <a:r>
              <a:rPr lang="ja-JP" altLang="en-US" sz="2800" b="1" dirty="0">
                <a:effectLst>
                  <a:outerShdw blurRad="38100" dist="38100" dir="2700000" algn="tl">
                    <a:srgbClr val="000000">
                      <a:alpha val="43137"/>
                    </a:srgbClr>
                  </a:outerShdw>
                </a:effectLst>
                <a:latin typeface="Times New Roman" pitchFamily="18" charset="0"/>
                <a:cs typeface="Times New Roman" pitchFamily="18" charset="0"/>
              </a:rPr>
              <a:t>ワークショップの内容</a:t>
            </a:r>
          </a:p>
        </p:txBody>
      </p:sp>
      <p:sp>
        <p:nvSpPr>
          <p:cNvPr id="6149" name="テキスト ボックス 8"/>
          <p:cNvSpPr txBox="1">
            <a:spLocks noChangeArrowheads="1"/>
          </p:cNvSpPr>
          <p:nvPr/>
        </p:nvSpPr>
        <p:spPr bwMode="auto">
          <a:xfrm>
            <a:off x="831850" y="1387475"/>
            <a:ext cx="7477125" cy="1016000"/>
          </a:xfrm>
          <a:prstGeom prst="rect">
            <a:avLst/>
          </a:prstGeom>
          <a:noFill/>
          <a:ln w="9525">
            <a:noFill/>
            <a:miter lim="800000"/>
            <a:headEnd/>
            <a:tailEnd/>
          </a:ln>
        </p:spPr>
        <p:txBody>
          <a:bodyPr>
            <a:spAutoFit/>
          </a:bodyPr>
          <a:lstStyle/>
          <a:p>
            <a:r>
              <a:rPr lang="ja-JP" altLang="en-US" sz="2000" b="1">
                <a:latin typeface="Times New Roman" pitchFamily="18" charset="0"/>
                <a:cs typeface="Times New Roman" pitchFamily="18" charset="0"/>
              </a:rPr>
              <a:t>　</a:t>
            </a:r>
            <a:r>
              <a:rPr lang="en-US" altLang="ja-JP" sz="2000">
                <a:latin typeface="Times New Roman" pitchFamily="18" charset="0"/>
                <a:cs typeface="Times New Roman" pitchFamily="18" charset="0"/>
              </a:rPr>
              <a:t>NDDO-SSRP</a:t>
            </a:r>
            <a:r>
              <a:rPr lang="ja-JP" altLang="en-US" sz="2000">
                <a:latin typeface="Times New Roman" pitchFamily="18" charset="0"/>
                <a:cs typeface="Times New Roman" pitchFamily="18" charset="0"/>
              </a:rPr>
              <a:t>法は、</a:t>
            </a:r>
            <a:r>
              <a:rPr lang="en-US" altLang="ja-JP" sz="2000">
                <a:latin typeface="Times New Roman" pitchFamily="18" charset="0"/>
                <a:cs typeface="Times New Roman" pitchFamily="18" charset="0"/>
              </a:rPr>
              <a:t>QM/MM-MD</a:t>
            </a:r>
            <a:r>
              <a:rPr lang="ja-JP" altLang="en-US" sz="2000">
                <a:latin typeface="Times New Roman" pitchFamily="18" charset="0"/>
                <a:cs typeface="Times New Roman" pitchFamily="18" charset="0"/>
              </a:rPr>
              <a:t>法の</a:t>
            </a:r>
            <a:r>
              <a:rPr lang="en-US" altLang="ja-JP" sz="2000">
                <a:latin typeface="Times New Roman" pitchFamily="18" charset="0"/>
                <a:cs typeface="Times New Roman" pitchFamily="18" charset="0"/>
              </a:rPr>
              <a:t>QM</a:t>
            </a:r>
            <a:r>
              <a:rPr lang="ja-JP" altLang="en-US" sz="2000">
                <a:latin typeface="Times New Roman" pitchFamily="18" charset="0"/>
                <a:cs typeface="Times New Roman" pitchFamily="18" charset="0"/>
              </a:rPr>
              <a:t>計算の高速化を目的として開発した。本研究開発では、</a:t>
            </a:r>
            <a:r>
              <a:rPr lang="en-US" altLang="ja-JP" sz="2000">
                <a:latin typeface="Times New Roman" pitchFamily="18" charset="0"/>
                <a:cs typeface="Times New Roman" pitchFamily="18" charset="0"/>
              </a:rPr>
              <a:t>ONIOM-EE-MD</a:t>
            </a:r>
            <a:r>
              <a:rPr lang="ja-JP" altLang="en-US" sz="2000">
                <a:latin typeface="Times New Roman" pitchFamily="18" charset="0"/>
                <a:cs typeface="Times New Roman" pitchFamily="18" charset="0"/>
              </a:rPr>
              <a:t>法などの溶媒系への適用を目的として、</a:t>
            </a:r>
            <a:r>
              <a:rPr lang="en-US" altLang="ja-JP" sz="2000">
                <a:latin typeface="Times New Roman" pitchFamily="18" charset="0"/>
                <a:cs typeface="Times New Roman" pitchFamily="18" charset="0"/>
              </a:rPr>
              <a:t>NDDO-SSRP</a:t>
            </a:r>
            <a:r>
              <a:rPr lang="ja-JP" altLang="en-US" sz="2000">
                <a:latin typeface="Times New Roman" pitchFamily="18" charset="0"/>
                <a:cs typeface="Times New Roman" pitchFamily="18" charset="0"/>
              </a:rPr>
              <a:t>法の水溶液系への拡張を行う。</a:t>
            </a:r>
            <a:endParaRPr lang="en-US" altLang="ja-JP" sz="2000">
              <a:latin typeface="Times New Roman" pitchFamily="18" charset="0"/>
              <a:cs typeface="Times New Roman" pitchFamily="18" charset="0"/>
            </a:endParaRPr>
          </a:p>
        </p:txBody>
      </p:sp>
      <p:sp>
        <p:nvSpPr>
          <p:cNvPr id="6150" name="テキスト ボックス 11"/>
          <p:cNvSpPr txBox="1">
            <a:spLocks noChangeArrowheads="1"/>
          </p:cNvSpPr>
          <p:nvPr/>
        </p:nvSpPr>
        <p:spPr bwMode="auto">
          <a:xfrm>
            <a:off x="2466975" y="4749800"/>
            <a:ext cx="4203700" cy="1323975"/>
          </a:xfrm>
          <a:prstGeom prst="rect">
            <a:avLst/>
          </a:prstGeom>
          <a:noFill/>
          <a:ln w="9525">
            <a:noFill/>
            <a:miter lim="800000"/>
            <a:headEnd/>
            <a:tailEnd/>
          </a:ln>
        </p:spPr>
        <p:txBody>
          <a:bodyPr>
            <a:spAutoFit/>
          </a:bodyPr>
          <a:lstStyle/>
          <a:p>
            <a:pPr>
              <a:spcBef>
                <a:spcPts val="1200"/>
              </a:spcBef>
            </a:pPr>
            <a:r>
              <a:rPr lang="ja-JP" altLang="en-US" sz="2000">
                <a:latin typeface="Times New Roman" pitchFamily="18" charset="0"/>
                <a:cs typeface="Times New Roman" pitchFamily="18" charset="0"/>
              </a:rPr>
              <a:t>・ 本研究開発の概要</a:t>
            </a:r>
            <a:endParaRPr lang="en-US" altLang="ja-JP" sz="2000">
              <a:latin typeface="Times New Roman" pitchFamily="18" charset="0"/>
              <a:cs typeface="Times New Roman" pitchFamily="18" charset="0"/>
            </a:endParaRPr>
          </a:p>
          <a:p>
            <a:pPr>
              <a:spcBef>
                <a:spcPts val="1200"/>
              </a:spcBef>
            </a:pPr>
            <a:r>
              <a:rPr lang="ja-JP" altLang="en-US" sz="2000">
                <a:latin typeface="Times New Roman" pitchFamily="18" charset="0"/>
                <a:cs typeface="Times New Roman" pitchFamily="18" charset="0"/>
              </a:rPr>
              <a:t>・ </a:t>
            </a:r>
            <a:r>
              <a:rPr lang="en-US" altLang="ja-JP" sz="2000">
                <a:latin typeface="Times New Roman" pitchFamily="18" charset="0"/>
                <a:cs typeface="Times New Roman" pitchFamily="18" charset="0"/>
              </a:rPr>
              <a:t>NDDO-SSRP</a:t>
            </a:r>
            <a:r>
              <a:rPr lang="ja-JP" altLang="en-US" sz="2000">
                <a:latin typeface="Times New Roman" pitchFamily="18" charset="0"/>
                <a:cs typeface="Times New Roman" pitchFamily="18" charset="0"/>
              </a:rPr>
              <a:t>法の溶液系への拡張</a:t>
            </a:r>
            <a:endParaRPr lang="en-US" altLang="ja-JP" sz="2000">
              <a:latin typeface="Times New Roman" pitchFamily="18" charset="0"/>
              <a:cs typeface="Times New Roman" pitchFamily="18" charset="0"/>
            </a:endParaRPr>
          </a:p>
          <a:p>
            <a:pPr>
              <a:spcBef>
                <a:spcPts val="1200"/>
              </a:spcBef>
            </a:pPr>
            <a:r>
              <a:rPr lang="ja-JP" altLang="en-US" sz="2000">
                <a:latin typeface="Times New Roman" pitchFamily="18" charset="0"/>
                <a:cs typeface="Times New Roman" pitchFamily="18" charset="0"/>
              </a:rPr>
              <a:t>・ 今後の展望</a:t>
            </a:r>
          </a:p>
        </p:txBody>
      </p:sp>
      <p:sp>
        <p:nvSpPr>
          <p:cNvPr id="6151" name="テキスト ボックス 7"/>
          <p:cNvSpPr txBox="1">
            <a:spLocks noChangeArrowheads="1"/>
          </p:cNvSpPr>
          <p:nvPr/>
        </p:nvSpPr>
        <p:spPr bwMode="auto">
          <a:xfrm>
            <a:off x="887413" y="2428875"/>
            <a:ext cx="7358062" cy="523875"/>
          </a:xfrm>
          <a:prstGeom prst="rect">
            <a:avLst/>
          </a:prstGeom>
          <a:noFill/>
          <a:ln w="9525">
            <a:noFill/>
            <a:miter lim="800000"/>
            <a:headEnd/>
            <a:tailEnd/>
          </a:ln>
        </p:spPr>
        <p:txBody>
          <a:bodyPr>
            <a:spAutoFit/>
          </a:bodyPr>
          <a:lstStyle/>
          <a:p>
            <a:r>
              <a:rPr lang="ja-JP" altLang="en-US" sz="1400" dirty="0"/>
              <a:t>　</a:t>
            </a:r>
            <a:r>
              <a:rPr lang="en-US" altLang="ja-JP" sz="1400" b="1" dirty="0">
                <a:latin typeface="Times New Roman" pitchFamily="18" charset="0"/>
                <a:cs typeface="Times New Roman" pitchFamily="18" charset="0"/>
              </a:rPr>
              <a:t>ONIOM-EE-MD</a:t>
            </a:r>
            <a:r>
              <a:rPr lang="ja-JP" altLang="en-US" sz="1400" b="1" dirty="0">
                <a:latin typeface="Times New Roman" pitchFamily="18" charset="0"/>
                <a:cs typeface="Times New Roman" pitchFamily="18" charset="0"/>
              </a:rPr>
              <a:t>法の溶液化学反応系への応用については、</a:t>
            </a:r>
            <a:r>
              <a:rPr lang="en-US" altLang="ja-JP" sz="1400" b="1" dirty="0">
                <a:latin typeface="Times New Roman" pitchFamily="18" charset="0"/>
                <a:cs typeface="Times New Roman" pitchFamily="18" charset="0"/>
              </a:rPr>
              <a:t>NESAS</a:t>
            </a:r>
            <a:r>
              <a:rPr lang="ja-JP" altLang="en-US" sz="1400" b="1" dirty="0">
                <a:latin typeface="Times New Roman" pitchFamily="18" charset="0"/>
                <a:cs typeface="Times New Roman" pitchFamily="18" charset="0"/>
              </a:rPr>
              <a:t>への</a:t>
            </a:r>
            <a:r>
              <a:rPr lang="en-US" altLang="ja-JP" sz="1400" b="1" dirty="0">
                <a:latin typeface="Times New Roman" pitchFamily="18" charset="0"/>
                <a:cs typeface="Times New Roman" pitchFamily="18" charset="0"/>
              </a:rPr>
              <a:t>L-BFGS</a:t>
            </a:r>
            <a:r>
              <a:rPr lang="ja-JP" altLang="en-US" sz="1400" b="1" dirty="0">
                <a:latin typeface="Times New Roman" pitchFamily="18" charset="0"/>
                <a:cs typeface="Times New Roman" pitchFamily="18" charset="0"/>
              </a:rPr>
              <a:t>法の実装後に行う。また、テスト計算については、</a:t>
            </a:r>
            <a:r>
              <a:rPr lang="en-US" altLang="ja-JP" sz="1400" b="1" dirty="0">
                <a:latin typeface="Times New Roman" pitchFamily="18" charset="0"/>
                <a:cs typeface="Times New Roman" pitchFamily="18" charset="0"/>
              </a:rPr>
              <a:t>MD</a:t>
            </a:r>
            <a:r>
              <a:rPr lang="ja-JP" altLang="en-US" sz="1400" b="1" dirty="0">
                <a:latin typeface="Times New Roman" pitchFamily="18" charset="0"/>
                <a:cs typeface="Times New Roman" pitchFamily="18" charset="0"/>
              </a:rPr>
              <a:t>サンプリング数を</a:t>
            </a:r>
            <a:r>
              <a:rPr lang="ja-JP" altLang="en-US" sz="1400" b="1" dirty="0" smtClean="0">
                <a:latin typeface="Times New Roman" pitchFamily="18" charset="0"/>
                <a:cs typeface="Times New Roman" pitchFamily="18" charset="0"/>
              </a:rPr>
              <a:t>増やして</a:t>
            </a:r>
            <a:r>
              <a:rPr lang="ja-JP" altLang="en-US" sz="1400" b="1" dirty="0">
                <a:latin typeface="Times New Roman" pitchFamily="18" charset="0"/>
                <a:cs typeface="Times New Roman" pitchFamily="18" charset="0"/>
              </a:rPr>
              <a:t>現在も</a:t>
            </a:r>
            <a:r>
              <a:rPr lang="ja-JP" altLang="en-US" sz="1400" b="1" dirty="0" smtClean="0">
                <a:latin typeface="Times New Roman" pitchFamily="18" charset="0"/>
                <a:cs typeface="Times New Roman" pitchFamily="18" charset="0"/>
              </a:rPr>
              <a:t>継続中</a:t>
            </a:r>
            <a:r>
              <a:rPr lang="ja-JP" altLang="en-US" sz="1400" b="1" dirty="0">
                <a:latin typeface="Times New Roman" pitchFamily="18" charset="0"/>
                <a:cs typeface="Times New Roman" pitchFamily="18" charset="0"/>
              </a:rPr>
              <a:t>である。</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スライド番号プレースホルダ 3"/>
          <p:cNvSpPr>
            <a:spLocks noGrp="1"/>
          </p:cNvSpPr>
          <p:nvPr>
            <p:ph type="sldNum" sz="quarter" idx="12"/>
          </p:nvPr>
        </p:nvSpPr>
        <p:spPr>
          <a:noFill/>
        </p:spPr>
        <p:txBody>
          <a:bodyPr/>
          <a:lstStyle/>
          <a:p>
            <a:fld id="{04C0F845-AB80-40C4-B3E3-35BD5A5D8475}" type="slidenum">
              <a:rPr lang="en-US" altLang="ja-JP" smtClean="0"/>
              <a:pPr/>
              <a:t>3</a:t>
            </a:fld>
            <a:endParaRPr lang="en-US" altLang="ja-JP" smtClean="0"/>
          </a:p>
        </p:txBody>
      </p:sp>
      <p:sp>
        <p:nvSpPr>
          <p:cNvPr id="25" name="テキスト ボックス 23"/>
          <p:cNvSpPr txBox="1">
            <a:spLocks noChangeArrowheads="1"/>
          </p:cNvSpPr>
          <p:nvPr/>
        </p:nvSpPr>
        <p:spPr bwMode="auto">
          <a:xfrm>
            <a:off x="2057400" y="500063"/>
            <a:ext cx="5029200" cy="523875"/>
          </a:xfrm>
          <a:prstGeom prst="rect">
            <a:avLst/>
          </a:prstGeom>
          <a:noFill/>
          <a:ln w="9525">
            <a:noFill/>
            <a:miter lim="800000"/>
            <a:headEnd/>
            <a:tailEnd/>
          </a:ln>
        </p:spPr>
        <p:txBody>
          <a:bodyPr>
            <a:spAutoFit/>
          </a:bodyPr>
          <a:lstStyle/>
          <a:p>
            <a:pPr algn="ctr">
              <a:defRPr/>
            </a:pPr>
            <a:r>
              <a:rPr lang="ja-JP" altLang="en-US" sz="2800" b="1" dirty="0">
                <a:effectLst>
                  <a:outerShdw blurRad="38100" dist="38100" dir="2700000" algn="tl">
                    <a:srgbClr val="000000">
                      <a:alpha val="43137"/>
                    </a:srgbClr>
                  </a:outerShdw>
                </a:effectLst>
                <a:latin typeface="Times New Roman" pitchFamily="18" charset="0"/>
                <a:cs typeface="Times New Roman" pitchFamily="18" charset="0"/>
              </a:rPr>
              <a:t>本研究開発の概要</a:t>
            </a:r>
          </a:p>
        </p:txBody>
      </p:sp>
      <p:sp>
        <p:nvSpPr>
          <p:cNvPr id="7172" name="テキスト ボックス 7"/>
          <p:cNvSpPr txBox="1">
            <a:spLocks noChangeArrowheads="1"/>
          </p:cNvSpPr>
          <p:nvPr/>
        </p:nvSpPr>
        <p:spPr bwMode="auto">
          <a:xfrm>
            <a:off x="600075" y="1397000"/>
            <a:ext cx="7943850" cy="738188"/>
          </a:xfrm>
          <a:prstGeom prst="rect">
            <a:avLst/>
          </a:prstGeom>
          <a:noFill/>
          <a:ln w="9525">
            <a:noFill/>
            <a:miter lim="800000"/>
            <a:headEnd/>
            <a:tailEnd/>
          </a:ln>
        </p:spPr>
        <p:txBody>
          <a:bodyPr>
            <a:spAutoFit/>
          </a:bodyPr>
          <a:lstStyle/>
          <a:p>
            <a:r>
              <a:rPr lang="ja-JP" altLang="en-US" sz="1400" b="1">
                <a:latin typeface="Times New Roman" pitchFamily="18" charset="0"/>
                <a:cs typeface="Times New Roman" pitchFamily="18" charset="0"/>
              </a:rPr>
              <a:t>　</a:t>
            </a:r>
            <a:r>
              <a:rPr lang="en-US" altLang="ja-JP" sz="1400" b="1">
                <a:latin typeface="Times New Roman" pitchFamily="18" charset="0"/>
                <a:cs typeface="Times New Roman" pitchFamily="18" charset="0"/>
              </a:rPr>
              <a:t>NDDO-SSRP</a:t>
            </a:r>
            <a:r>
              <a:rPr lang="ja-JP" altLang="en-US" sz="1400" b="1">
                <a:latin typeface="Times New Roman" pitchFamily="18" charset="0"/>
                <a:cs typeface="Times New Roman" pitchFamily="18" charset="0"/>
              </a:rPr>
              <a:t>法</a:t>
            </a:r>
            <a:r>
              <a:rPr lang="ja-JP" altLang="en-US" sz="1400">
                <a:latin typeface="Times New Roman" pitchFamily="18" charset="0"/>
                <a:cs typeface="Times New Roman" pitchFamily="18" charset="0"/>
              </a:rPr>
              <a:t>は、自由エネルギー勾配法などにおける</a:t>
            </a:r>
            <a:r>
              <a:rPr lang="en-US" altLang="ja-JP" sz="1400">
                <a:latin typeface="Times New Roman" pitchFamily="18" charset="0"/>
                <a:cs typeface="Times New Roman" pitchFamily="18" charset="0"/>
              </a:rPr>
              <a:t>QM/MM-MD</a:t>
            </a:r>
            <a:r>
              <a:rPr lang="ja-JP" altLang="en-US" sz="1400">
                <a:latin typeface="Times New Roman" pitchFamily="18" charset="0"/>
                <a:cs typeface="Times New Roman" pitchFamily="18" charset="0"/>
              </a:rPr>
              <a:t>法のサンプリングを高速化することを目的として開発した</a:t>
            </a:r>
            <a:r>
              <a:rPr lang="en-US" altLang="ja-JP" sz="1400">
                <a:latin typeface="Times New Roman" pitchFamily="18" charset="0"/>
                <a:cs typeface="Times New Roman" pitchFamily="18" charset="0"/>
              </a:rPr>
              <a:t>[1-2]</a:t>
            </a:r>
            <a:r>
              <a:rPr lang="ja-JP" altLang="en-US" sz="1400">
                <a:latin typeface="Times New Roman" pitchFamily="18" charset="0"/>
                <a:cs typeface="Times New Roman" pitchFamily="18" charset="0"/>
              </a:rPr>
              <a:t>。本手法では、</a:t>
            </a:r>
            <a:r>
              <a:rPr lang="en-US" altLang="ja-JP" sz="1400" i="1">
                <a:latin typeface="Times New Roman" pitchFamily="18" charset="0"/>
                <a:cs typeface="Times New Roman" pitchFamily="18" charset="0"/>
              </a:rPr>
              <a:t>ab initio </a:t>
            </a:r>
            <a:r>
              <a:rPr lang="en-US" altLang="ja-JP" sz="1400">
                <a:latin typeface="Times New Roman" pitchFamily="18" charset="0"/>
                <a:cs typeface="Times New Roman" pitchFamily="18" charset="0"/>
              </a:rPr>
              <a:t>MO</a:t>
            </a:r>
            <a:r>
              <a:rPr lang="ja-JP" altLang="en-US" sz="1400">
                <a:latin typeface="Times New Roman" pitchFamily="18" charset="0"/>
                <a:cs typeface="Times New Roman" pitchFamily="18" charset="0"/>
              </a:rPr>
              <a:t>法を参照して半経験的</a:t>
            </a:r>
            <a:r>
              <a:rPr lang="en-US" altLang="ja-JP" sz="1400">
                <a:latin typeface="Times New Roman" pitchFamily="18" charset="0"/>
                <a:cs typeface="Times New Roman" pitchFamily="18" charset="0"/>
              </a:rPr>
              <a:t>MO</a:t>
            </a:r>
            <a:r>
              <a:rPr lang="ja-JP" altLang="en-US" sz="1400">
                <a:latin typeface="Times New Roman" pitchFamily="18" charset="0"/>
                <a:cs typeface="Times New Roman" pitchFamily="18" charset="0"/>
              </a:rPr>
              <a:t>法の計算精度を高精度化することにより、電子状態の計算精度と統計的サンプリングの両立を実現する。</a:t>
            </a:r>
            <a:endParaRPr lang="en-US" altLang="ja-JP" sz="1400">
              <a:latin typeface="Times New Roman" pitchFamily="18" charset="0"/>
              <a:cs typeface="Times New Roman" pitchFamily="18" charset="0"/>
            </a:endParaRPr>
          </a:p>
        </p:txBody>
      </p:sp>
      <p:sp>
        <p:nvSpPr>
          <p:cNvPr id="7173" name="正方形/長方形 26"/>
          <p:cNvSpPr>
            <a:spLocks noChangeArrowheads="1"/>
          </p:cNvSpPr>
          <p:nvPr/>
        </p:nvSpPr>
        <p:spPr bwMode="auto">
          <a:xfrm>
            <a:off x="596900" y="2684463"/>
            <a:ext cx="7823200" cy="738187"/>
          </a:xfrm>
          <a:prstGeom prst="rect">
            <a:avLst/>
          </a:prstGeom>
          <a:noFill/>
          <a:ln w="9525">
            <a:noFill/>
            <a:miter lim="800000"/>
            <a:headEnd/>
            <a:tailEnd/>
          </a:ln>
        </p:spPr>
        <p:txBody>
          <a:bodyPr>
            <a:spAutoFit/>
          </a:bodyPr>
          <a:lstStyle/>
          <a:p>
            <a:r>
              <a:rPr lang="ja-JP" altLang="en-US" sz="1400">
                <a:latin typeface="Times New Roman" pitchFamily="18" charset="0"/>
                <a:cs typeface="Times New Roman" pitchFamily="18" charset="0"/>
              </a:rPr>
              <a:t>　別のアプローチとしては、</a:t>
            </a:r>
            <a:r>
              <a:rPr lang="en-US" altLang="ja-JP" sz="1400">
                <a:latin typeface="Times New Roman" pitchFamily="18" charset="0"/>
                <a:cs typeface="Times New Roman" pitchFamily="18" charset="0"/>
              </a:rPr>
              <a:t>Aguilar</a:t>
            </a:r>
            <a:r>
              <a:rPr lang="ja-JP" altLang="en-US" sz="1400">
                <a:latin typeface="Times New Roman" pitchFamily="18" charset="0"/>
                <a:cs typeface="Times New Roman" pitchFamily="18" charset="0"/>
              </a:rPr>
              <a:t>らの</a:t>
            </a:r>
            <a:r>
              <a:rPr lang="en-US" altLang="ja-JP" sz="1400">
                <a:latin typeface="Times New Roman" pitchFamily="18" charset="0"/>
                <a:cs typeface="Times New Roman" pitchFamily="18" charset="0"/>
              </a:rPr>
              <a:t>ASEP</a:t>
            </a:r>
            <a:r>
              <a:rPr lang="ja-JP" altLang="en-US" sz="1400">
                <a:latin typeface="Times New Roman" pitchFamily="18" charset="0"/>
                <a:cs typeface="Times New Roman" pitchFamily="18" charset="0"/>
              </a:rPr>
              <a:t>法</a:t>
            </a:r>
            <a:r>
              <a:rPr lang="en-US" altLang="ja-JP" sz="1400">
                <a:latin typeface="Times New Roman" pitchFamily="18" charset="0"/>
                <a:cs typeface="Times New Roman" pitchFamily="18" charset="0"/>
              </a:rPr>
              <a:t>[3]</a:t>
            </a:r>
            <a:r>
              <a:rPr lang="ja-JP" altLang="en-US" sz="1400">
                <a:latin typeface="Times New Roman" pitchFamily="18" charset="0"/>
                <a:cs typeface="Times New Roman" pitchFamily="18" charset="0"/>
              </a:rPr>
              <a:t>や</a:t>
            </a:r>
            <a:r>
              <a:rPr lang="en-US" altLang="ja-JP" sz="1400">
                <a:latin typeface="Times New Roman" pitchFamily="18" charset="0"/>
                <a:cs typeface="Times New Roman" pitchFamily="18" charset="0"/>
              </a:rPr>
              <a:t>Yang</a:t>
            </a:r>
            <a:r>
              <a:rPr lang="ja-JP" altLang="en-US" sz="1400">
                <a:latin typeface="Times New Roman" pitchFamily="18" charset="0"/>
                <a:cs typeface="Times New Roman" pitchFamily="18" charset="0"/>
              </a:rPr>
              <a:t>らの</a:t>
            </a:r>
            <a:r>
              <a:rPr lang="en-US" altLang="ja-JP" sz="1400">
                <a:latin typeface="Times New Roman" pitchFamily="18" charset="0"/>
                <a:cs typeface="Times New Roman" pitchFamily="18" charset="0"/>
              </a:rPr>
              <a:t>QM/MM-MFEP</a:t>
            </a:r>
            <a:r>
              <a:rPr lang="ja-JP" altLang="en-US" sz="1400">
                <a:latin typeface="Times New Roman" pitchFamily="18" charset="0"/>
                <a:cs typeface="Times New Roman" pitchFamily="18" charset="0"/>
              </a:rPr>
              <a:t>法</a:t>
            </a:r>
            <a:r>
              <a:rPr lang="en-US" altLang="ja-JP" sz="1400">
                <a:latin typeface="Times New Roman" pitchFamily="18" charset="0"/>
                <a:cs typeface="Times New Roman" pitchFamily="18" charset="0"/>
              </a:rPr>
              <a:t>[4]</a:t>
            </a:r>
            <a:r>
              <a:rPr lang="ja-JP" altLang="en-US" sz="1400">
                <a:latin typeface="Times New Roman" pitchFamily="18" charset="0"/>
                <a:cs typeface="Times New Roman" pitchFamily="18" charset="0"/>
              </a:rPr>
              <a:t>のように、溶質の周りの溶媒の平均静電場の下で</a:t>
            </a:r>
            <a:r>
              <a:rPr lang="en-US" altLang="ja-JP" sz="1400" i="1">
                <a:latin typeface="Times New Roman" pitchFamily="18" charset="0"/>
                <a:cs typeface="Times New Roman" pitchFamily="18" charset="0"/>
              </a:rPr>
              <a:t>ab initio </a:t>
            </a:r>
            <a:r>
              <a:rPr lang="en-US" altLang="ja-JP" sz="1400">
                <a:latin typeface="Times New Roman" pitchFamily="18" charset="0"/>
                <a:cs typeface="Times New Roman" pitchFamily="18" charset="0"/>
              </a:rPr>
              <a:t>MO</a:t>
            </a:r>
            <a:r>
              <a:rPr lang="ja-JP" altLang="en-US" sz="1400">
                <a:latin typeface="Times New Roman" pitchFamily="18" charset="0"/>
                <a:cs typeface="Times New Roman" pitchFamily="18" charset="0"/>
              </a:rPr>
              <a:t>法による有効点電荷を求めて、古典的な</a:t>
            </a:r>
            <a:r>
              <a:rPr lang="en-US" altLang="ja-JP" sz="1400">
                <a:latin typeface="Times New Roman" pitchFamily="18" charset="0"/>
                <a:cs typeface="Times New Roman" pitchFamily="18" charset="0"/>
              </a:rPr>
              <a:t>MD</a:t>
            </a:r>
            <a:r>
              <a:rPr lang="ja-JP" altLang="en-US" sz="1400">
                <a:latin typeface="Times New Roman" pitchFamily="18" charset="0"/>
                <a:cs typeface="Times New Roman" pitchFamily="18" charset="0"/>
              </a:rPr>
              <a:t>サンプリングを行うことも考えられる。</a:t>
            </a:r>
            <a:endParaRPr lang="ja-JP" altLang="en-US" sz="1400"/>
          </a:p>
        </p:txBody>
      </p:sp>
      <p:sp>
        <p:nvSpPr>
          <p:cNvPr id="7174" name="正方形/長方形 27"/>
          <p:cNvSpPr>
            <a:spLocks noChangeArrowheads="1"/>
          </p:cNvSpPr>
          <p:nvPr/>
        </p:nvSpPr>
        <p:spPr bwMode="auto">
          <a:xfrm>
            <a:off x="714375" y="3382963"/>
            <a:ext cx="6313488" cy="461962"/>
          </a:xfrm>
          <a:prstGeom prst="rect">
            <a:avLst/>
          </a:prstGeom>
          <a:noFill/>
          <a:ln w="9525">
            <a:noFill/>
            <a:miter lim="800000"/>
            <a:headEnd/>
            <a:tailEnd/>
          </a:ln>
        </p:spPr>
        <p:txBody>
          <a:bodyPr>
            <a:spAutoFit/>
          </a:bodyPr>
          <a:lstStyle/>
          <a:p>
            <a:r>
              <a:rPr lang="en-US" altLang="ja-JP" sz="1200">
                <a:latin typeface="Times New Roman" pitchFamily="18" charset="0"/>
                <a:cs typeface="Times New Roman" pitchFamily="18" charset="0"/>
              </a:rPr>
              <a:t>[3] I. F. Galván, M. E. Martín, and M. A. Aguilar, </a:t>
            </a:r>
            <a:r>
              <a:rPr lang="en-US" altLang="ja-JP" sz="1200" i="1">
                <a:latin typeface="Times New Roman" pitchFamily="18" charset="0"/>
                <a:cs typeface="Times New Roman" pitchFamily="18" charset="0"/>
              </a:rPr>
              <a:t>J. Comp. Chem.</a:t>
            </a:r>
            <a:r>
              <a:rPr lang="en-US" altLang="ja-JP" sz="1200">
                <a:latin typeface="Times New Roman" pitchFamily="18" charset="0"/>
                <a:cs typeface="Times New Roman" pitchFamily="18" charset="0"/>
              </a:rPr>
              <a:t> </a:t>
            </a:r>
            <a:r>
              <a:rPr lang="en-US" altLang="ja-JP" sz="1200" b="1">
                <a:latin typeface="Times New Roman" pitchFamily="18" charset="0"/>
                <a:cs typeface="Times New Roman" pitchFamily="18" charset="0"/>
              </a:rPr>
              <a:t>25</a:t>
            </a:r>
            <a:r>
              <a:rPr lang="en-US" altLang="ja-JP" sz="1200">
                <a:latin typeface="Times New Roman" pitchFamily="18" charset="0"/>
                <a:cs typeface="Times New Roman" pitchFamily="18" charset="0"/>
              </a:rPr>
              <a:t>, 1227 (2004).</a:t>
            </a:r>
          </a:p>
          <a:p>
            <a:r>
              <a:rPr lang="en-US" altLang="ja-JP" sz="1200">
                <a:latin typeface="Times New Roman" pitchFamily="18" charset="0"/>
                <a:cs typeface="Times New Roman" pitchFamily="18" charset="0"/>
              </a:rPr>
              <a:t>[4] H. Hu, Z. Lu, J. M. Parks, S. K. Burger and W. Yang, </a:t>
            </a:r>
            <a:r>
              <a:rPr lang="en-US" altLang="ja-JP" sz="1200" i="1">
                <a:latin typeface="Times New Roman" pitchFamily="18" charset="0"/>
                <a:cs typeface="Times New Roman" pitchFamily="18" charset="0"/>
              </a:rPr>
              <a:t>J. Chem. Phys. </a:t>
            </a:r>
            <a:r>
              <a:rPr lang="en-US" altLang="ja-JP" sz="1200" b="1">
                <a:latin typeface="Times New Roman" pitchFamily="18" charset="0"/>
                <a:cs typeface="Times New Roman" pitchFamily="18" charset="0"/>
              </a:rPr>
              <a:t>128</a:t>
            </a:r>
            <a:r>
              <a:rPr lang="en-US" altLang="ja-JP" sz="1200">
                <a:latin typeface="Times New Roman" pitchFamily="18" charset="0"/>
                <a:cs typeface="Times New Roman" pitchFamily="18" charset="0"/>
              </a:rPr>
              <a:t>, 034105 (2008).</a:t>
            </a:r>
            <a:endParaRPr lang="ja-JP" altLang="en-US" sz="1200"/>
          </a:p>
        </p:txBody>
      </p:sp>
      <p:sp>
        <p:nvSpPr>
          <p:cNvPr id="7175" name="正方形/長方形 28"/>
          <p:cNvSpPr>
            <a:spLocks noChangeArrowheads="1"/>
          </p:cNvSpPr>
          <p:nvPr/>
        </p:nvSpPr>
        <p:spPr bwMode="auto">
          <a:xfrm>
            <a:off x="685800" y="2078038"/>
            <a:ext cx="7229475" cy="461962"/>
          </a:xfrm>
          <a:prstGeom prst="rect">
            <a:avLst/>
          </a:prstGeom>
          <a:noFill/>
          <a:ln w="9525">
            <a:noFill/>
            <a:miter lim="800000"/>
            <a:headEnd/>
            <a:tailEnd/>
          </a:ln>
        </p:spPr>
        <p:txBody>
          <a:bodyPr>
            <a:spAutoFit/>
          </a:bodyPr>
          <a:lstStyle/>
          <a:p>
            <a:r>
              <a:rPr lang="en-US" altLang="ja-JP" sz="1200">
                <a:latin typeface="Times New Roman" pitchFamily="18" charset="0"/>
                <a:cs typeface="Times New Roman" pitchFamily="18" charset="0"/>
              </a:rPr>
              <a:t>[1] N. Takenaka, Y. Koyano, Y. Nakagawa and M. Nagaoka, </a:t>
            </a:r>
            <a:r>
              <a:rPr lang="en-US" altLang="ja-JP" sz="1200" i="1">
                <a:latin typeface="Times New Roman" pitchFamily="18" charset="0"/>
                <a:cs typeface="Times New Roman" pitchFamily="18" charset="0"/>
              </a:rPr>
              <a:t>J. Comp. Chem. </a:t>
            </a:r>
            <a:r>
              <a:rPr lang="en-US" altLang="ja-JP" sz="1200" b="1">
                <a:latin typeface="Times New Roman" pitchFamily="18" charset="0"/>
                <a:cs typeface="Times New Roman" pitchFamily="18" charset="0"/>
              </a:rPr>
              <a:t>31</a:t>
            </a:r>
            <a:r>
              <a:rPr lang="en-US" altLang="ja-JP" sz="1200">
                <a:latin typeface="Times New Roman" pitchFamily="18" charset="0"/>
                <a:cs typeface="Times New Roman" pitchFamily="18" charset="0"/>
              </a:rPr>
              <a:t>, 1287 (2010).</a:t>
            </a:r>
          </a:p>
          <a:p>
            <a:r>
              <a:rPr lang="en-US" altLang="ja-JP" sz="1200">
                <a:latin typeface="Times New Roman" pitchFamily="18" charset="0"/>
                <a:cs typeface="Times New Roman" pitchFamily="18" charset="0"/>
              </a:rPr>
              <a:t>[2] Y. Koyano, N. Takenaka, Y. Nakagawa and M. Nagaoka, </a:t>
            </a:r>
            <a:r>
              <a:rPr lang="en-US" altLang="ja-JP" sz="1200" i="1">
                <a:latin typeface="Times New Roman" pitchFamily="18" charset="0"/>
                <a:cs typeface="Times New Roman" pitchFamily="18" charset="0"/>
              </a:rPr>
              <a:t>J. Comp. Chem. in press</a:t>
            </a:r>
            <a:r>
              <a:rPr lang="en-US" altLang="ja-JP" sz="1200">
                <a:latin typeface="Times New Roman" pitchFamily="18" charset="0"/>
                <a:cs typeface="Times New Roman" pitchFamily="18" charset="0"/>
              </a:rPr>
              <a:t> (2010).</a:t>
            </a:r>
            <a:endParaRPr lang="ja-JP" altLang="en-US" sz="1200"/>
          </a:p>
        </p:txBody>
      </p:sp>
      <p:sp>
        <p:nvSpPr>
          <p:cNvPr id="7176" name="正方形/長方形 29"/>
          <p:cNvSpPr>
            <a:spLocks noChangeArrowheads="1"/>
          </p:cNvSpPr>
          <p:nvPr/>
        </p:nvSpPr>
        <p:spPr bwMode="auto">
          <a:xfrm>
            <a:off x="660400" y="3992563"/>
            <a:ext cx="7823200" cy="954087"/>
          </a:xfrm>
          <a:prstGeom prst="rect">
            <a:avLst/>
          </a:prstGeom>
          <a:noFill/>
          <a:ln w="9525">
            <a:noFill/>
            <a:miter lim="800000"/>
            <a:headEnd/>
            <a:tailEnd/>
          </a:ln>
        </p:spPr>
        <p:txBody>
          <a:bodyPr>
            <a:spAutoFit/>
          </a:bodyPr>
          <a:lstStyle/>
          <a:p>
            <a:r>
              <a:rPr lang="ja-JP" altLang="en-US" sz="1400">
                <a:latin typeface="Times New Roman" pitchFamily="18" charset="0"/>
                <a:cs typeface="Times New Roman" pitchFamily="18" charset="0"/>
              </a:rPr>
              <a:t>　一方で、</a:t>
            </a:r>
            <a:r>
              <a:rPr lang="en-US" altLang="ja-JP" sz="1400">
                <a:latin typeface="Times New Roman" pitchFamily="18" charset="0"/>
                <a:cs typeface="Times New Roman" pitchFamily="18" charset="0"/>
              </a:rPr>
              <a:t>QM/MM-MD</a:t>
            </a:r>
            <a:r>
              <a:rPr lang="ja-JP" altLang="en-US" sz="1400">
                <a:latin typeface="Times New Roman" pitchFamily="18" charset="0"/>
                <a:cs typeface="Times New Roman" pitchFamily="18" charset="0"/>
              </a:rPr>
              <a:t>法（</a:t>
            </a:r>
            <a:r>
              <a:rPr lang="en-US" altLang="ja-JP" sz="1400">
                <a:latin typeface="Times New Roman" pitchFamily="18" charset="0"/>
                <a:cs typeface="Times New Roman" pitchFamily="18" charset="0"/>
              </a:rPr>
              <a:t>ASEP</a:t>
            </a:r>
            <a:r>
              <a:rPr lang="ja-JP" altLang="en-US" sz="1400">
                <a:latin typeface="Times New Roman" pitchFamily="18" charset="0"/>
                <a:cs typeface="Times New Roman" pitchFamily="18" charset="0"/>
              </a:rPr>
              <a:t>法や</a:t>
            </a:r>
            <a:r>
              <a:rPr lang="en-US" altLang="ja-JP" sz="1400">
                <a:latin typeface="Times New Roman" pitchFamily="18" charset="0"/>
                <a:cs typeface="Times New Roman" pitchFamily="18" charset="0"/>
              </a:rPr>
              <a:t>QM/MM-MFEP</a:t>
            </a:r>
            <a:r>
              <a:rPr lang="ja-JP" altLang="en-US" sz="1400">
                <a:latin typeface="Times New Roman" pitchFamily="18" charset="0"/>
                <a:cs typeface="Times New Roman" pitchFamily="18" charset="0"/>
              </a:rPr>
              <a:t>法も含めて）では、水和自由エネルギーや反応自由エネルギーなどの物理量の見積もりにおいて、多くの論文で指摘されているように、</a:t>
            </a:r>
            <a:r>
              <a:rPr lang="en-US" altLang="ja-JP" sz="1400">
                <a:latin typeface="Times New Roman" pitchFamily="18" charset="0"/>
                <a:cs typeface="Times New Roman" pitchFamily="18" charset="0"/>
              </a:rPr>
              <a:t>QM-MM</a:t>
            </a:r>
            <a:r>
              <a:rPr lang="ja-JP" altLang="en-US" sz="1400">
                <a:latin typeface="Times New Roman" pitchFamily="18" charset="0"/>
                <a:cs typeface="Times New Roman" pitchFamily="18" charset="0"/>
              </a:rPr>
              <a:t>間の</a:t>
            </a:r>
            <a:r>
              <a:rPr lang="en-US" altLang="ja-JP" sz="1400">
                <a:latin typeface="Times New Roman" pitchFamily="18" charset="0"/>
                <a:cs typeface="Times New Roman" pitchFamily="18" charset="0"/>
              </a:rPr>
              <a:t>LJ</a:t>
            </a:r>
            <a:r>
              <a:rPr lang="ja-JP" altLang="en-US" sz="1400">
                <a:latin typeface="Times New Roman" pitchFamily="18" charset="0"/>
                <a:cs typeface="Times New Roman" pitchFamily="18" charset="0"/>
              </a:rPr>
              <a:t>パラメータの選択が本質的に重要である。また、反応物である溶質の周りの溶媒の瞬間的な誘起分極効果を考慮することも重要であると考えられる。</a:t>
            </a:r>
            <a:endParaRPr lang="ja-JP" altLang="en-US" sz="1400"/>
          </a:p>
        </p:txBody>
      </p:sp>
      <p:sp>
        <p:nvSpPr>
          <p:cNvPr id="7177" name="テキスト ボックス 7"/>
          <p:cNvSpPr txBox="1">
            <a:spLocks noChangeArrowheads="1"/>
          </p:cNvSpPr>
          <p:nvPr/>
        </p:nvSpPr>
        <p:spPr bwMode="auto">
          <a:xfrm>
            <a:off x="666750" y="5018088"/>
            <a:ext cx="7804150" cy="738187"/>
          </a:xfrm>
          <a:prstGeom prst="rect">
            <a:avLst/>
          </a:prstGeom>
          <a:noFill/>
          <a:ln w="9525">
            <a:noFill/>
            <a:miter lim="800000"/>
            <a:headEnd/>
            <a:tailEnd/>
          </a:ln>
        </p:spPr>
        <p:txBody>
          <a:bodyPr>
            <a:spAutoFit/>
          </a:bodyPr>
          <a:lstStyle/>
          <a:p>
            <a:r>
              <a:rPr lang="ja-JP" altLang="en-US" sz="1400" b="1">
                <a:latin typeface="Times New Roman" pitchFamily="18" charset="0"/>
                <a:cs typeface="Times New Roman" pitchFamily="18" charset="0"/>
              </a:rPr>
              <a:t>　</a:t>
            </a:r>
            <a:r>
              <a:rPr lang="ja-JP" altLang="en-US" sz="1400">
                <a:latin typeface="Times New Roman" pitchFamily="18" charset="0"/>
                <a:cs typeface="Times New Roman" pitchFamily="18" charset="0"/>
              </a:rPr>
              <a:t>このような研究背景の下で、溶質の周りの溶媒を</a:t>
            </a:r>
            <a:r>
              <a:rPr lang="en-US" altLang="ja-JP" sz="1400">
                <a:latin typeface="Times New Roman" pitchFamily="18" charset="0"/>
                <a:cs typeface="Times New Roman" pitchFamily="18" charset="0"/>
              </a:rPr>
              <a:t>QM</a:t>
            </a:r>
            <a:r>
              <a:rPr lang="ja-JP" altLang="en-US" sz="1400">
                <a:latin typeface="Times New Roman" pitchFamily="18" charset="0"/>
                <a:cs typeface="Times New Roman" pitchFamily="18" charset="0"/>
              </a:rPr>
              <a:t>領域へ含めたサンプリング手法として、</a:t>
            </a:r>
            <a:r>
              <a:rPr lang="en-US" altLang="ja-JP" sz="1400" i="1">
                <a:latin typeface="Times New Roman" pitchFamily="18" charset="0"/>
                <a:cs typeface="Times New Roman" pitchFamily="18" charset="0"/>
              </a:rPr>
              <a:t>ab initio </a:t>
            </a:r>
            <a:r>
              <a:rPr lang="en-US" altLang="ja-JP" sz="1400">
                <a:latin typeface="Times New Roman" pitchFamily="18" charset="0"/>
                <a:cs typeface="Times New Roman" pitchFamily="18" charset="0"/>
              </a:rPr>
              <a:t>MO</a:t>
            </a:r>
            <a:r>
              <a:rPr lang="ja-JP" altLang="en-US" sz="1400">
                <a:latin typeface="Times New Roman" pitchFamily="18" charset="0"/>
                <a:cs typeface="Times New Roman" pitchFamily="18" charset="0"/>
              </a:rPr>
              <a:t>法と半経験的</a:t>
            </a:r>
            <a:r>
              <a:rPr lang="en-US" altLang="ja-JP" sz="1400">
                <a:latin typeface="Times New Roman" pitchFamily="18" charset="0"/>
                <a:cs typeface="Times New Roman" pitchFamily="18" charset="0"/>
              </a:rPr>
              <a:t>MO</a:t>
            </a:r>
            <a:r>
              <a:rPr lang="ja-JP" altLang="en-US" sz="1400">
                <a:latin typeface="Times New Roman" pitchFamily="18" charset="0"/>
                <a:cs typeface="Times New Roman" pitchFamily="18" charset="0"/>
              </a:rPr>
              <a:t>法を組み合わせた</a:t>
            </a:r>
            <a:r>
              <a:rPr lang="en-US" altLang="ja-JP" sz="1400" b="1">
                <a:latin typeface="Times New Roman" pitchFamily="18" charset="0"/>
                <a:cs typeface="Times New Roman" pitchFamily="18" charset="0"/>
              </a:rPr>
              <a:t>ONIOM-EE-MD</a:t>
            </a:r>
            <a:r>
              <a:rPr lang="ja-JP" altLang="en-US" sz="1400" b="1">
                <a:latin typeface="Times New Roman" pitchFamily="18" charset="0"/>
                <a:cs typeface="Times New Roman" pitchFamily="18" charset="0"/>
              </a:rPr>
              <a:t>法</a:t>
            </a:r>
            <a:r>
              <a:rPr lang="ja-JP" altLang="en-US" sz="1400">
                <a:latin typeface="Times New Roman" pitchFamily="18" charset="0"/>
                <a:cs typeface="Times New Roman" pitchFamily="18" charset="0"/>
              </a:rPr>
              <a:t>を提案し、これまで開発を進めてきた。本研究開発では、</a:t>
            </a:r>
            <a:r>
              <a:rPr lang="en-US" altLang="ja-JP" sz="1400">
                <a:latin typeface="Times New Roman" pitchFamily="18" charset="0"/>
                <a:cs typeface="Times New Roman" pitchFamily="18" charset="0"/>
              </a:rPr>
              <a:t>ONIOM-EE-MD</a:t>
            </a:r>
            <a:r>
              <a:rPr lang="ja-JP" altLang="en-US" sz="1400">
                <a:latin typeface="Times New Roman" pitchFamily="18" charset="0"/>
                <a:cs typeface="Times New Roman" pitchFamily="18" charset="0"/>
              </a:rPr>
              <a:t>法の高精度化のため、</a:t>
            </a:r>
            <a:r>
              <a:rPr lang="en-US" altLang="ja-JP" sz="1400" b="1">
                <a:latin typeface="Times New Roman" pitchFamily="18" charset="0"/>
                <a:cs typeface="Times New Roman" pitchFamily="18" charset="0"/>
              </a:rPr>
              <a:t>NDDO-SSRP</a:t>
            </a:r>
            <a:r>
              <a:rPr lang="ja-JP" altLang="en-US" sz="1400" b="1">
                <a:latin typeface="Times New Roman" pitchFamily="18" charset="0"/>
                <a:cs typeface="Times New Roman" pitchFamily="18" charset="0"/>
              </a:rPr>
              <a:t>法</a:t>
            </a:r>
            <a:r>
              <a:rPr lang="ja-JP" altLang="en-US" sz="1400">
                <a:latin typeface="Times New Roman" pitchFamily="18" charset="0"/>
                <a:cs typeface="Times New Roman" pitchFamily="18" charset="0"/>
              </a:rPr>
              <a:t>を水溶液系へ拡張する。</a:t>
            </a:r>
            <a:endParaRPr lang="en-US" altLang="ja-JP" sz="140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スライド番号プレースホルダ 3"/>
          <p:cNvSpPr>
            <a:spLocks noGrp="1"/>
          </p:cNvSpPr>
          <p:nvPr>
            <p:ph type="sldNum" sz="quarter" idx="12"/>
          </p:nvPr>
        </p:nvSpPr>
        <p:spPr>
          <a:noFill/>
        </p:spPr>
        <p:txBody>
          <a:bodyPr/>
          <a:lstStyle/>
          <a:p>
            <a:fld id="{5BB492D7-FA82-400A-87AD-18F09D014BC8}" type="slidenum">
              <a:rPr lang="en-US" altLang="ja-JP" smtClean="0"/>
              <a:pPr/>
              <a:t>4</a:t>
            </a:fld>
            <a:endParaRPr lang="en-US" altLang="ja-JP" smtClean="0"/>
          </a:p>
        </p:txBody>
      </p:sp>
      <p:sp>
        <p:nvSpPr>
          <p:cNvPr id="1031"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ja-JP" altLang="en-US"/>
          </a:p>
        </p:txBody>
      </p:sp>
      <p:sp>
        <p:nvSpPr>
          <p:cNvPr id="1032" name="テキスト ボックス 7"/>
          <p:cNvSpPr txBox="1">
            <a:spLocks noChangeArrowheads="1"/>
          </p:cNvSpPr>
          <p:nvPr/>
        </p:nvSpPr>
        <p:spPr bwMode="auto">
          <a:xfrm>
            <a:off x="357188" y="325438"/>
            <a:ext cx="3048000" cy="400050"/>
          </a:xfrm>
          <a:prstGeom prst="rect">
            <a:avLst/>
          </a:prstGeom>
          <a:noFill/>
          <a:ln w="9525">
            <a:noFill/>
            <a:miter lim="800000"/>
            <a:headEnd/>
            <a:tailEnd/>
          </a:ln>
        </p:spPr>
        <p:txBody>
          <a:bodyPr>
            <a:spAutoFit/>
          </a:bodyPr>
          <a:lstStyle/>
          <a:p>
            <a:r>
              <a:rPr lang="ja-JP" altLang="en-US" sz="2000" b="1">
                <a:latin typeface="Times New Roman" pitchFamily="18" charset="0"/>
                <a:cs typeface="Times New Roman" pitchFamily="18" charset="0"/>
              </a:rPr>
              <a:t>■ </a:t>
            </a:r>
            <a:r>
              <a:rPr lang="en-US" altLang="ja-JP" sz="2000" b="1">
                <a:latin typeface="Times New Roman" pitchFamily="18" charset="0"/>
                <a:cs typeface="Times New Roman" pitchFamily="18" charset="0"/>
              </a:rPr>
              <a:t>NDDO-SSRP</a:t>
            </a:r>
            <a:r>
              <a:rPr lang="ja-JP" altLang="en-US" sz="2000" b="1">
                <a:latin typeface="Times New Roman" pitchFamily="18" charset="0"/>
                <a:cs typeface="Times New Roman" pitchFamily="18" charset="0"/>
              </a:rPr>
              <a:t>法</a:t>
            </a:r>
          </a:p>
        </p:txBody>
      </p:sp>
      <p:sp>
        <p:nvSpPr>
          <p:cNvPr id="1033" name="テキスト ボックス 8"/>
          <p:cNvSpPr txBox="1">
            <a:spLocks noChangeArrowheads="1"/>
          </p:cNvSpPr>
          <p:nvPr/>
        </p:nvSpPr>
        <p:spPr bwMode="auto">
          <a:xfrm>
            <a:off x="382588" y="931863"/>
            <a:ext cx="8372475" cy="523875"/>
          </a:xfrm>
          <a:prstGeom prst="rect">
            <a:avLst/>
          </a:prstGeom>
          <a:noFill/>
          <a:ln w="9525">
            <a:noFill/>
            <a:miter lim="800000"/>
            <a:headEnd/>
            <a:tailEnd/>
          </a:ln>
        </p:spPr>
        <p:txBody>
          <a:bodyPr>
            <a:spAutoFit/>
          </a:bodyPr>
          <a:lstStyle/>
          <a:p>
            <a:r>
              <a:rPr lang="ja-JP" altLang="en-US" sz="1400">
                <a:latin typeface="Times New Roman" pitchFamily="18" charset="0"/>
                <a:cs typeface="Times New Roman" pitchFamily="18" charset="0"/>
              </a:rPr>
              <a:t>　溶質の</a:t>
            </a:r>
            <a:r>
              <a:rPr lang="ja-JP" altLang="en-US" sz="1400" b="1">
                <a:latin typeface="Times New Roman" pitchFamily="18" charset="0"/>
                <a:cs typeface="Times New Roman" pitchFamily="18" charset="0"/>
              </a:rPr>
              <a:t>生成熱</a:t>
            </a:r>
            <a:r>
              <a:rPr lang="ja-JP" altLang="en-US" sz="1400">
                <a:latin typeface="Times New Roman" pitchFamily="18" charset="0"/>
                <a:cs typeface="Times New Roman" pitchFamily="18" charset="0"/>
              </a:rPr>
              <a:t>と</a:t>
            </a:r>
            <a:r>
              <a:rPr lang="en-US" altLang="ja-JP" sz="1400" b="1">
                <a:latin typeface="Times New Roman" pitchFamily="18" charset="0"/>
                <a:cs typeface="Times New Roman" pitchFamily="18" charset="0"/>
              </a:rPr>
              <a:t>ESP</a:t>
            </a:r>
            <a:r>
              <a:rPr lang="ja-JP" altLang="en-US" sz="1400" b="1">
                <a:latin typeface="Times New Roman" pitchFamily="18" charset="0"/>
                <a:cs typeface="Times New Roman" pitchFamily="18" charset="0"/>
              </a:rPr>
              <a:t>電荷</a:t>
            </a:r>
            <a:r>
              <a:rPr lang="ja-JP" altLang="en-US" sz="1400">
                <a:latin typeface="Times New Roman" pitchFamily="18" charset="0"/>
                <a:cs typeface="Times New Roman" pitchFamily="18" charset="0"/>
              </a:rPr>
              <a:t>を参照物理量として、以下の評価関数を用いて半経験的</a:t>
            </a:r>
            <a:r>
              <a:rPr lang="en-US" altLang="ja-JP" sz="1400">
                <a:latin typeface="Times New Roman" pitchFamily="18" charset="0"/>
                <a:cs typeface="Times New Roman" pitchFamily="18" charset="0"/>
              </a:rPr>
              <a:t>MO</a:t>
            </a:r>
            <a:r>
              <a:rPr lang="ja-JP" altLang="en-US" sz="1400">
                <a:latin typeface="Times New Roman" pitchFamily="18" charset="0"/>
                <a:cs typeface="Times New Roman" pitchFamily="18" charset="0"/>
              </a:rPr>
              <a:t>法の経験的パラメータを最適化する。</a:t>
            </a:r>
          </a:p>
        </p:txBody>
      </p:sp>
      <p:graphicFrame>
        <p:nvGraphicFramePr>
          <p:cNvPr id="1026" name="Object 3"/>
          <p:cNvGraphicFramePr>
            <a:graphicFrameLocks noChangeAspect="1"/>
          </p:cNvGraphicFramePr>
          <p:nvPr/>
        </p:nvGraphicFramePr>
        <p:xfrm>
          <a:off x="1244600" y="2100263"/>
          <a:ext cx="330200" cy="203200"/>
        </p:xfrm>
        <a:graphic>
          <a:graphicData uri="http://schemas.openxmlformats.org/presentationml/2006/ole">
            <p:oleObj spid="_x0000_s1026" name="Equation" r:id="rId3" imgW="330120" imgH="203040" progId="Equation.DSMT4">
              <p:embed/>
            </p:oleObj>
          </a:graphicData>
        </a:graphic>
      </p:graphicFrame>
      <p:sp>
        <p:nvSpPr>
          <p:cNvPr id="1034" name="テキスト ボックス 12"/>
          <p:cNvSpPr txBox="1">
            <a:spLocks noChangeArrowheads="1"/>
          </p:cNvSpPr>
          <p:nvPr/>
        </p:nvSpPr>
        <p:spPr bwMode="auto">
          <a:xfrm>
            <a:off x="1503363" y="2046288"/>
            <a:ext cx="1828800" cy="276225"/>
          </a:xfrm>
          <a:prstGeom prst="rect">
            <a:avLst/>
          </a:prstGeom>
          <a:noFill/>
          <a:ln w="9525">
            <a:noFill/>
            <a:miter lim="800000"/>
            <a:headEnd/>
            <a:tailEnd/>
          </a:ln>
        </p:spPr>
        <p:txBody>
          <a:bodyPr>
            <a:spAutoFit/>
          </a:bodyPr>
          <a:lstStyle/>
          <a:p>
            <a:r>
              <a:rPr lang="ja-JP" altLang="en-US" sz="1200" b="1">
                <a:latin typeface="Times New Roman" pitchFamily="18" charset="0"/>
                <a:cs typeface="Times New Roman" pitchFamily="18" charset="0"/>
              </a:rPr>
              <a:t>：サンプル点 </a:t>
            </a:r>
            <a:r>
              <a:rPr lang="en-US" altLang="ja-JP" sz="1200" b="1" i="1">
                <a:latin typeface="Times New Roman" pitchFamily="18" charset="0"/>
                <a:cs typeface="Times New Roman" pitchFamily="18" charset="0"/>
              </a:rPr>
              <a:t>i </a:t>
            </a:r>
            <a:r>
              <a:rPr lang="ja-JP" altLang="en-US" sz="1200" b="1">
                <a:latin typeface="Times New Roman" pitchFamily="18" charset="0"/>
                <a:cs typeface="Times New Roman" pitchFamily="18" charset="0"/>
              </a:rPr>
              <a:t>の生成熱、</a:t>
            </a:r>
          </a:p>
        </p:txBody>
      </p:sp>
      <p:sp>
        <p:nvSpPr>
          <p:cNvPr id="1035" name="テキスト ボックス 14"/>
          <p:cNvSpPr txBox="1">
            <a:spLocks noChangeArrowheads="1"/>
          </p:cNvSpPr>
          <p:nvPr/>
        </p:nvSpPr>
        <p:spPr bwMode="auto">
          <a:xfrm>
            <a:off x="3730625" y="2046288"/>
            <a:ext cx="3222625" cy="276225"/>
          </a:xfrm>
          <a:prstGeom prst="rect">
            <a:avLst/>
          </a:prstGeom>
          <a:noFill/>
          <a:ln w="9525">
            <a:noFill/>
            <a:miter lim="800000"/>
            <a:headEnd/>
            <a:tailEnd/>
          </a:ln>
        </p:spPr>
        <p:txBody>
          <a:bodyPr>
            <a:spAutoFit/>
          </a:bodyPr>
          <a:lstStyle/>
          <a:p>
            <a:r>
              <a:rPr lang="ja-JP" altLang="en-US" sz="1200" b="1">
                <a:latin typeface="Times New Roman" pitchFamily="18" charset="0"/>
                <a:cs typeface="Times New Roman" pitchFamily="18" charset="0"/>
              </a:rPr>
              <a:t>：サンプル点 </a:t>
            </a:r>
            <a:r>
              <a:rPr lang="en-US" altLang="ja-JP" sz="1200" b="1" i="1">
                <a:latin typeface="Times New Roman" pitchFamily="18" charset="0"/>
                <a:cs typeface="Times New Roman" pitchFamily="18" charset="0"/>
              </a:rPr>
              <a:t>i </a:t>
            </a:r>
            <a:r>
              <a:rPr lang="ja-JP" altLang="en-US" sz="1200" b="1">
                <a:latin typeface="Times New Roman" pitchFamily="18" charset="0"/>
                <a:cs typeface="Times New Roman" pitchFamily="18" charset="0"/>
              </a:rPr>
              <a:t>の </a:t>
            </a:r>
            <a:r>
              <a:rPr lang="en-US" altLang="ja-JP" sz="1200" b="1" i="1">
                <a:latin typeface="Times New Roman" pitchFamily="18" charset="0"/>
                <a:cs typeface="Times New Roman" pitchFamily="18" charset="0"/>
              </a:rPr>
              <a:t>j </a:t>
            </a:r>
            <a:r>
              <a:rPr lang="ja-JP" altLang="en-US" sz="1200" b="1">
                <a:latin typeface="Times New Roman" pitchFamily="18" charset="0"/>
                <a:cs typeface="Times New Roman" pitchFamily="18" charset="0"/>
              </a:rPr>
              <a:t>番目の原子の</a:t>
            </a:r>
            <a:r>
              <a:rPr lang="en-US" altLang="ja-JP" sz="1200" b="1">
                <a:latin typeface="Times New Roman" pitchFamily="18" charset="0"/>
                <a:cs typeface="Times New Roman" pitchFamily="18" charset="0"/>
              </a:rPr>
              <a:t>ESP</a:t>
            </a:r>
            <a:r>
              <a:rPr lang="ja-JP" altLang="en-US" sz="1200" b="1">
                <a:latin typeface="Times New Roman" pitchFamily="18" charset="0"/>
                <a:cs typeface="Times New Roman" pitchFamily="18" charset="0"/>
              </a:rPr>
              <a:t>電荷、</a:t>
            </a:r>
          </a:p>
        </p:txBody>
      </p:sp>
      <p:sp>
        <p:nvSpPr>
          <p:cNvPr id="1036" name="テキスト ボックス 16"/>
          <p:cNvSpPr txBox="1">
            <a:spLocks noChangeArrowheads="1"/>
          </p:cNvSpPr>
          <p:nvPr/>
        </p:nvSpPr>
        <p:spPr bwMode="auto">
          <a:xfrm>
            <a:off x="6542088" y="2038350"/>
            <a:ext cx="1604962" cy="277813"/>
          </a:xfrm>
          <a:prstGeom prst="rect">
            <a:avLst/>
          </a:prstGeom>
          <a:noFill/>
          <a:ln w="9525">
            <a:noFill/>
            <a:miter lim="800000"/>
            <a:headEnd/>
            <a:tailEnd/>
          </a:ln>
        </p:spPr>
        <p:txBody>
          <a:bodyPr>
            <a:spAutoFit/>
          </a:bodyPr>
          <a:lstStyle/>
          <a:p>
            <a:r>
              <a:rPr lang="ja-JP" altLang="en-US" sz="1200" b="1">
                <a:latin typeface="Times New Roman" pitchFamily="18" charset="0"/>
                <a:cs typeface="Times New Roman" pitchFamily="18" charset="0"/>
              </a:rPr>
              <a:t>    ：標準偏差</a:t>
            </a:r>
          </a:p>
        </p:txBody>
      </p:sp>
      <p:sp>
        <p:nvSpPr>
          <p:cNvPr id="1037" name="Rectangle 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ja-JP" altLang="en-US"/>
          </a:p>
        </p:txBody>
      </p:sp>
      <p:graphicFrame>
        <p:nvGraphicFramePr>
          <p:cNvPr id="1027" name="Object 7"/>
          <p:cNvGraphicFramePr>
            <a:graphicFrameLocks noChangeAspect="1"/>
          </p:cNvGraphicFramePr>
          <p:nvPr/>
        </p:nvGraphicFramePr>
        <p:xfrm>
          <a:off x="2282825" y="1476375"/>
          <a:ext cx="4164013" cy="565150"/>
        </p:xfrm>
        <a:graphic>
          <a:graphicData uri="http://schemas.openxmlformats.org/presentationml/2006/ole">
            <p:oleObj spid="_x0000_s1027" name="Equation" r:id="rId4" imgW="4089240" imgH="571320" progId="Equation.DSMT4">
              <p:embed/>
            </p:oleObj>
          </a:graphicData>
        </a:graphic>
      </p:graphicFrame>
      <p:graphicFrame>
        <p:nvGraphicFramePr>
          <p:cNvPr id="1028" name="Object 9"/>
          <p:cNvGraphicFramePr>
            <a:graphicFrameLocks noChangeAspect="1"/>
          </p:cNvGraphicFramePr>
          <p:nvPr/>
        </p:nvGraphicFramePr>
        <p:xfrm>
          <a:off x="3201988" y="2068513"/>
          <a:ext cx="609600" cy="254000"/>
        </p:xfrm>
        <a:graphic>
          <a:graphicData uri="http://schemas.openxmlformats.org/presentationml/2006/ole">
            <p:oleObj spid="_x0000_s1028" name="Equation" r:id="rId5" imgW="609480" imgH="253800" progId="Equation.DSMT4">
              <p:embed/>
            </p:oleObj>
          </a:graphicData>
        </a:graphic>
      </p:graphicFrame>
      <p:graphicFrame>
        <p:nvGraphicFramePr>
          <p:cNvPr id="1029" name="Object 10"/>
          <p:cNvGraphicFramePr>
            <a:graphicFrameLocks noChangeAspect="1"/>
          </p:cNvGraphicFramePr>
          <p:nvPr/>
        </p:nvGraphicFramePr>
        <p:xfrm>
          <a:off x="6615113" y="2130425"/>
          <a:ext cx="152400" cy="139700"/>
        </p:xfrm>
        <a:graphic>
          <a:graphicData uri="http://schemas.openxmlformats.org/presentationml/2006/ole">
            <p:oleObj spid="_x0000_s1029" name="Equation" r:id="rId6" imgW="152280" imgH="139680" progId="Equation.DSMT4">
              <p:embed/>
            </p:oleObj>
          </a:graphicData>
        </a:graphic>
      </p:graphicFrame>
      <p:sp>
        <p:nvSpPr>
          <p:cNvPr id="1038" name="Rectangle 1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ja-JP" altLang="en-US"/>
          </a:p>
        </p:txBody>
      </p:sp>
      <p:sp>
        <p:nvSpPr>
          <p:cNvPr id="1039" name="テキスト ボックス 8"/>
          <p:cNvSpPr txBox="1">
            <a:spLocks noChangeArrowheads="1"/>
          </p:cNvSpPr>
          <p:nvPr/>
        </p:nvSpPr>
        <p:spPr bwMode="auto">
          <a:xfrm>
            <a:off x="385763" y="2540000"/>
            <a:ext cx="8372475" cy="523875"/>
          </a:xfrm>
          <a:prstGeom prst="rect">
            <a:avLst/>
          </a:prstGeom>
          <a:noFill/>
          <a:ln w="9525">
            <a:noFill/>
            <a:miter lim="800000"/>
            <a:headEnd/>
            <a:tailEnd/>
          </a:ln>
        </p:spPr>
        <p:txBody>
          <a:bodyPr>
            <a:spAutoFit/>
          </a:bodyPr>
          <a:lstStyle/>
          <a:p>
            <a:r>
              <a:rPr lang="ja-JP" altLang="en-US" sz="1400">
                <a:latin typeface="Times New Roman" pitchFamily="18" charset="0"/>
                <a:cs typeface="Times New Roman" pitchFamily="18" charset="0"/>
              </a:rPr>
              <a:t>　</a:t>
            </a:r>
            <a:r>
              <a:rPr lang="en-US" altLang="ja-JP" sz="1400" i="1">
                <a:latin typeface="Times New Roman" pitchFamily="18" charset="0"/>
                <a:cs typeface="Times New Roman" pitchFamily="18" charset="0"/>
              </a:rPr>
              <a:t>ab initio </a:t>
            </a:r>
            <a:r>
              <a:rPr lang="en-US" altLang="ja-JP" sz="1400">
                <a:latin typeface="Times New Roman" pitchFamily="18" charset="0"/>
                <a:cs typeface="Times New Roman" pitchFamily="18" charset="0"/>
              </a:rPr>
              <a:t>MO</a:t>
            </a:r>
            <a:r>
              <a:rPr lang="ja-JP" altLang="en-US" sz="1400">
                <a:latin typeface="Times New Roman" pitchFamily="18" charset="0"/>
                <a:cs typeface="Times New Roman" pitchFamily="18" charset="0"/>
              </a:rPr>
              <a:t>法</a:t>
            </a:r>
            <a:r>
              <a:rPr lang="en-US" altLang="ja-JP" sz="1400">
                <a:latin typeface="Times New Roman" pitchFamily="18" charset="0"/>
                <a:cs typeface="Times New Roman" pitchFamily="18" charset="0"/>
              </a:rPr>
              <a:t>(MP2/6-31+G(d,p)</a:t>
            </a:r>
            <a:r>
              <a:rPr lang="ja-JP" altLang="en-US" sz="1400">
                <a:latin typeface="Times New Roman" pitchFamily="18" charset="0"/>
                <a:cs typeface="Times New Roman" pitchFamily="18" charset="0"/>
              </a:rPr>
              <a:t>レベル</a:t>
            </a:r>
            <a:r>
              <a:rPr lang="en-US" altLang="ja-JP" sz="1400">
                <a:latin typeface="Times New Roman" pitchFamily="18" charset="0"/>
                <a:cs typeface="Times New Roman" pitchFamily="18" charset="0"/>
              </a:rPr>
              <a:t>)</a:t>
            </a:r>
            <a:r>
              <a:rPr lang="ja-JP" altLang="en-US" sz="1400">
                <a:latin typeface="Times New Roman" pitchFamily="18" charset="0"/>
                <a:cs typeface="Times New Roman" pitchFamily="18" charset="0"/>
              </a:rPr>
              <a:t>による安定構造において基準振動解析を行い、気相中の平衡構造近傍のポテンシャルエネルギー面上の</a:t>
            </a:r>
            <a:r>
              <a:rPr lang="en-US" altLang="ja-JP" sz="1400">
                <a:latin typeface="Times New Roman" pitchFamily="18" charset="0"/>
                <a:cs typeface="Times New Roman" pitchFamily="18" charset="0"/>
              </a:rPr>
              <a:t>2000</a:t>
            </a:r>
            <a:r>
              <a:rPr lang="ja-JP" altLang="en-US" sz="1400">
                <a:latin typeface="Times New Roman" pitchFamily="18" charset="0"/>
                <a:cs typeface="Times New Roman" pitchFamily="18" charset="0"/>
              </a:rPr>
              <a:t>個のサンプル点を用いて、パラメータの最適化を行った。</a:t>
            </a:r>
          </a:p>
        </p:txBody>
      </p:sp>
      <p:sp>
        <p:nvSpPr>
          <p:cNvPr id="1040" name="テキスト ボックス 20"/>
          <p:cNvSpPr txBox="1">
            <a:spLocks noChangeArrowheads="1"/>
          </p:cNvSpPr>
          <p:nvPr/>
        </p:nvSpPr>
        <p:spPr bwMode="auto">
          <a:xfrm>
            <a:off x="277813" y="5815013"/>
            <a:ext cx="4071937" cy="461962"/>
          </a:xfrm>
          <a:prstGeom prst="rect">
            <a:avLst/>
          </a:prstGeom>
          <a:noFill/>
          <a:ln w="9525">
            <a:noFill/>
            <a:miter lim="800000"/>
            <a:headEnd/>
            <a:tailEnd/>
          </a:ln>
        </p:spPr>
        <p:txBody>
          <a:bodyPr>
            <a:spAutoFit/>
          </a:bodyPr>
          <a:lstStyle/>
          <a:p>
            <a:r>
              <a:rPr lang="ja-JP" altLang="en-US" sz="1200" b="1">
                <a:latin typeface="Times New Roman" pitchFamily="18" charset="0"/>
                <a:cs typeface="Times New Roman" pitchFamily="18" charset="0"/>
              </a:rPr>
              <a:t>図</a:t>
            </a:r>
            <a:r>
              <a:rPr lang="en-US" altLang="ja-JP" sz="1200" b="1">
                <a:latin typeface="Times New Roman" pitchFamily="18" charset="0"/>
                <a:cs typeface="Times New Roman" pitchFamily="18" charset="0"/>
              </a:rPr>
              <a:t>1 </a:t>
            </a:r>
            <a:r>
              <a:rPr lang="ja-JP" altLang="en-US" sz="1200" b="1">
                <a:latin typeface="Times New Roman" pitchFamily="18" charset="0"/>
                <a:cs typeface="Times New Roman" pitchFamily="18" charset="0"/>
              </a:rPr>
              <a:t>水分子の安定構造 </a:t>
            </a:r>
            <a:r>
              <a:rPr lang="en-US" altLang="ja-JP" sz="1200" b="1">
                <a:latin typeface="Times New Roman" pitchFamily="18" charset="0"/>
                <a:cs typeface="Times New Roman" pitchFamily="18" charset="0"/>
              </a:rPr>
              <a:t>(</a:t>
            </a:r>
            <a:r>
              <a:rPr lang="ja-JP" altLang="en-US" sz="1200" b="1">
                <a:latin typeface="Times New Roman" pitchFamily="18" charset="0"/>
                <a:cs typeface="Times New Roman" pitchFamily="18" charset="0"/>
              </a:rPr>
              <a:t>上</a:t>
            </a:r>
            <a:r>
              <a:rPr lang="en-US" altLang="ja-JP" sz="1200" b="1">
                <a:latin typeface="Times New Roman" pitchFamily="18" charset="0"/>
                <a:cs typeface="Times New Roman" pitchFamily="18" charset="0"/>
              </a:rPr>
              <a:t>: PM3</a:t>
            </a:r>
            <a:r>
              <a:rPr lang="ja-JP" altLang="en-US" sz="1200" b="1">
                <a:latin typeface="Times New Roman" pitchFamily="18" charset="0"/>
                <a:cs typeface="Times New Roman" pitchFamily="18" charset="0"/>
              </a:rPr>
              <a:t>、真ん中： </a:t>
            </a:r>
            <a:r>
              <a:rPr lang="en-US" altLang="ja-JP" sz="1200" b="1">
                <a:latin typeface="Times New Roman" pitchFamily="18" charset="0"/>
                <a:cs typeface="Times New Roman" pitchFamily="18" charset="0"/>
              </a:rPr>
              <a:t>PM3-SSRP</a:t>
            </a:r>
            <a:r>
              <a:rPr lang="ja-JP" altLang="en-US" sz="1200" b="1">
                <a:latin typeface="Times New Roman" pitchFamily="18" charset="0"/>
                <a:cs typeface="Times New Roman" pitchFamily="18" charset="0"/>
              </a:rPr>
              <a:t>法、</a:t>
            </a:r>
            <a:endParaRPr lang="en-US" altLang="ja-JP" sz="1200" b="1">
              <a:latin typeface="Times New Roman" pitchFamily="18" charset="0"/>
              <a:cs typeface="Times New Roman" pitchFamily="18" charset="0"/>
            </a:endParaRPr>
          </a:p>
          <a:p>
            <a:r>
              <a:rPr lang="ja-JP" altLang="en-US" sz="1200" b="1">
                <a:latin typeface="Times New Roman" pitchFamily="18" charset="0"/>
                <a:cs typeface="Times New Roman" pitchFamily="18" charset="0"/>
              </a:rPr>
              <a:t>下： </a:t>
            </a:r>
            <a:r>
              <a:rPr lang="en-US" altLang="ja-JP" sz="1200" b="1">
                <a:latin typeface="Times New Roman" pitchFamily="18" charset="0"/>
                <a:cs typeface="Times New Roman" pitchFamily="18" charset="0"/>
              </a:rPr>
              <a:t>MP2/6-31+G(d,p)</a:t>
            </a:r>
            <a:r>
              <a:rPr lang="ja-JP" altLang="en-US" sz="1200" b="1">
                <a:latin typeface="Times New Roman" pitchFamily="18" charset="0"/>
                <a:cs typeface="Times New Roman" pitchFamily="18" charset="0"/>
              </a:rPr>
              <a:t>、括弧</a:t>
            </a:r>
            <a:r>
              <a:rPr lang="en-US" altLang="ja-JP" sz="1200" b="1">
                <a:latin typeface="Times New Roman" pitchFamily="18" charset="0"/>
                <a:cs typeface="Times New Roman" pitchFamily="18" charset="0"/>
              </a:rPr>
              <a:t>:  </a:t>
            </a:r>
            <a:r>
              <a:rPr lang="ja-JP" altLang="en-US" sz="1200" b="1">
                <a:latin typeface="Times New Roman" pitchFamily="18" charset="0"/>
                <a:cs typeface="Times New Roman" pitchFamily="18" charset="0"/>
              </a:rPr>
              <a:t>実験値</a:t>
            </a:r>
            <a:r>
              <a:rPr lang="en-US" altLang="ja-JP" sz="1200" b="1">
                <a:latin typeface="Times New Roman" pitchFamily="18" charset="0"/>
                <a:cs typeface="Times New Roman" pitchFamily="18" charset="0"/>
              </a:rPr>
              <a:t>)</a:t>
            </a:r>
            <a:endParaRPr lang="ja-JP" altLang="en-US" sz="1200" b="1">
              <a:latin typeface="Times New Roman" pitchFamily="18" charset="0"/>
              <a:cs typeface="Times New Roman" pitchFamily="18" charset="0"/>
            </a:endParaRPr>
          </a:p>
        </p:txBody>
      </p:sp>
      <p:pic>
        <p:nvPicPr>
          <p:cNvPr id="1041" name="Picture 16"/>
          <p:cNvPicPr>
            <a:picLocks noChangeAspect="1" noChangeArrowheads="1"/>
          </p:cNvPicPr>
          <p:nvPr/>
        </p:nvPicPr>
        <p:blipFill>
          <a:blip r:embed="rId7" cstate="print"/>
          <a:srcRect/>
          <a:stretch>
            <a:fillRect/>
          </a:stretch>
        </p:blipFill>
        <p:spPr bwMode="auto">
          <a:xfrm>
            <a:off x="5214938" y="3209925"/>
            <a:ext cx="2949575" cy="2500313"/>
          </a:xfrm>
          <a:prstGeom prst="rect">
            <a:avLst/>
          </a:prstGeom>
          <a:noFill/>
          <a:ln w="25400" algn="ctr">
            <a:noFill/>
            <a:prstDash val="sysDot"/>
            <a:miter lim="800000"/>
            <a:headEnd/>
            <a:tailEnd/>
          </a:ln>
        </p:spPr>
      </p:pic>
      <p:sp>
        <p:nvSpPr>
          <p:cNvPr id="1042" name="テキスト ボックス 22"/>
          <p:cNvSpPr txBox="1">
            <a:spLocks noChangeArrowheads="1"/>
          </p:cNvSpPr>
          <p:nvPr/>
        </p:nvSpPr>
        <p:spPr bwMode="auto">
          <a:xfrm>
            <a:off x="4816475" y="5819775"/>
            <a:ext cx="4071938" cy="285750"/>
          </a:xfrm>
          <a:prstGeom prst="rect">
            <a:avLst/>
          </a:prstGeom>
          <a:noFill/>
          <a:ln w="9525">
            <a:noFill/>
            <a:miter lim="800000"/>
            <a:headEnd/>
            <a:tailEnd/>
          </a:ln>
        </p:spPr>
        <p:txBody>
          <a:bodyPr>
            <a:spAutoFit/>
          </a:bodyPr>
          <a:lstStyle/>
          <a:p>
            <a:r>
              <a:rPr lang="ja-JP" altLang="en-US" sz="1200" b="1">
                <a:latin typeface="Times New Roman" pitchFamily="18" charset="0"/>
                <a:cs typeface="Times New Roman" pitchFamily="18" charset="0"/>
              </a:rPr>
              <a:t>図</a:t>
            </a:r>
            <a:r>
              <a:rPr lang="en-US" altLang="ja-JP" sz="1200" b="1">
                <a:latin typeface="Times New Roman" pitchFamily="18" charset="0"/>
                <a:cs typeface="Times New Roman" pitchFamily="18" charset="0"/>
              </a:rPr>
              <a:t>2 </a:t>
            </a:r>
            <a:r>
              <a:rPr lang="ja-JP" altLang="en-US" sz="1200" b="1">
                <a:latin typeface="Times New Roman" pitchFamily="18" charset="0"/>
                <a:cs typeface="Times New Roman" pitchFamily="18" charset="0"/>
              </a:rPr>
              <a:t>水分子</a:t>
            </a:r>
            <a:r>
              <a:rPr lang="en-US" altLang="ja-JP" sz="1200" b="1">
                <a:latin typeface="Times New Roman" pitchFamily="18" charset="0"/>
                <a:cs typeface="Times New Roman" pitchFamily="18" charset="0"/>
              </a:rPr>
              <a:t>-</a:t>
            </a:r>
            <a:r>
              <a:rPr lang="ja-JP" altLang="en-US" sz="1200" b="1">
                <a:latin typeface="Times New Roman" pitchFamily="18" charset="0"/>
                <a:cs typeface="Times New Roman" pitchFamily="18" charset="0"/>
              </a:rPr>
              <a:t>点電荷間の相互作用ポテンシャルエネルギー</a:t>
            </a:r>
          </a:p>
        </p:txBody>
      </p:sp>
      <p:pic>
        <p:nvPicPr>
          <p:cNvPr id="1043" name="Picture 20"/>
          <p:cNvPicPr>
            <a:picLocks noChangeAspect="1" noChangeArrowheads="1"/>
          </p:cNvPicPr>
          <p:nvPr/>
        </p:nvPicPr>
        <p:blipFill>
          <a:blip r:embed="rId8" cstate="print"/>
          <a:srcRect/>
          <a:stretch>
            <a:fillRect/>
          </a:stretch>
        </p:blipFill>
        <p:spPr bwMode="auto">
          <a:xfrm>
            <a:off x="920750" y="3225800"/>
            <a:ext cx="2962275" cy="2390775"/>
          </a:xfrm>
          <a:prstGeom prst="rect">
            <a:avLst/>
          </a:prstGeom>
          <a:noFill/>
          <a:ln w="9525">
            <a:noFill/>
            <a:miter lim="800000"/>
            <a:headEnd/>
            <a:tailEnd/>
          </a:ln>
        </p:spPr>
      </p:pic>
      <p:sp>
        <p:nvSpPr>
          <p:cNvPr id="1044" name="テキスト ボックス 24"/>
          <p:cNvSpPr txBox="1">
            <a:spLocks noChangeArrowheads="1"/>
          </p:cNvSpPr>
          <p:nvPr/>
        </p:nvSpPr>
        <p:spPr bwMode="auto">
          <a:xfrm>
            <a:off x="2643188" y="3521075"/>
            <a:ext cx="1928812" cy="306388"/>
          </a:xfrm>
          <a:prstGeom prst="rect">
            <a:avLst/>
          </a:prstGeom>
          <a:noFill/>
          <a:ln w="9525">
            <a:noFill/>
            <a:miter lim="800000"/>
            <a:headEnd/>
            <a:tailEnd/>
          </a:ln>
        </p:spPr>
        <p:txBody>
          <a:bodyPr>
            <a:spAutoFit/>
          </a:bodyPr>
          <a:lstStyle/>
          <a:p>
            <a:pPr algn="ctr"/>
            <a:r>
              <a:rPr lang="en-US" altLang="ja-JP" sz="1400">
                <a:latin typeface="Times New Roman" pitchFamily="18" charset="0"/>
                <a:cs typeface="Times New Roman" pitchFamily="18" charset="0"/>
              </a:rPr>
              <a:t>PM6: 0.949 Å, 107.6º</a:t>
            </a:r>
            <a:endParaRPr lang="ja-JP" altLang="en-US" sz="1400">
              <a:latin typeface="Times New Roman" pitchFamily="18" charset="0"/>
              <a:cs typeface="Times New Roman" pitchFamily="18" charset="0"/>
            </a:endParaRPr>
          </a:p>
        </p:txBody>
      </p:sp>
      <p:sp>
        <p:nvSpPr>
          <p:cNvPr id="27" name="正方形/長方形 26"/>
          <p:cNvSpPr/>
          <p:nvPr/>
        </p:nvSpPr>
        <p:spPr>
          <a:xfrm>
            <a:off x="3390900" y="412750"/>
            <a:ext cx="5286375" cy="252413"/>
          </a:xfrm>
          <a:prstGeom prst="rect">
            <a:avLst/>
          </a:prstGeom>
        </p:spPr>
        <p:txBody>
          <a:bodyPr>
            <a:spAutoFit/>
          </a:bodyPr>
          <a:lstStyle/>
          <a:p>
            <a:pPr>
              <a:defRPr/>
            </a:pPr>
            <a:r>
              <a:rPr lang="en-US" altLang="ja-JP" sz="1050" dirty="0">
                <a:latin typeface="Times New Roman" pitchFamily="18" charset="0"/>
                <a:cs typeface="Times New Roman" pitchFamily="18" charset="0"/>
              </a:rPr>
              <a:t>[1] N. </a:t>
            </a:r>
            <a:r>
              <a:rPr lang="en-US" altLang="ja-JP" sz="1050" dirty="0" err="1">
                <a:latin typeface="Times New Roman" pitchFamily="18" charset="0"/>
                <a:cs typeface="Times New Roman" pitchFamily="18" charset="0"/>
              </a:rPr>
              <a:t>Takenaka</a:t>
            </a:r>
            <a:r>
              <a:rPr lang="en-US" altLang="ja-JP" sz="1050" dirty="0">
                <a:latin typeface="Times New Roman" pitchFamily="18" charset="0"/>
                <a:cs typeface="Times New Roman" pitchFamily="18" charset="0"/>
              </a:rPr>
              <a:t>, Y. </a:t>
            </a:r>
            <a:r>
              <a:rPr lang="en-US" altLang="ja-JP" sz="1050" dirty="0" err="1">
                <a:latin typeface="Times New Roman" pitchFamily="18" charset="0"/>
                <a:cs typeface="Times New Roman" pitchFamily="18" charset="0"/>
              </a:rPr>
              <a:t>Koyano</a:t>
            </a:r>
            <a:r>
              <a:rPr lang="en-US" altLang="ja-JP" sz="1050" dirty="0">
                <a:latin typeface="Times New Roman" pitchFamily="18" charset="0"/>
                <a:cs typeface="Times New Roman" pitchFamily="18" charset="0"/>
              </a:rPr>
              <a:t>, Y. Nakagawa and M. Nagaoka, </a:t>
            </a:r>
            <a:r>
              <a:rPr lang="en-US" altLang="ja-JP" sz="1050" i="1" dirty="0">
                <a:latin typeface="Times New Roman" pitchFamily="18" charset="0"/>
                <a:cs typeface="Times New Roman" pitchFamily="18" charset="0"/>
              </a:rPr>
              <a:t>J. Comp. Chem. </a:t>
            </a:r>
            <a:r>
              <a:rPr lang="en-US" altLang="ja-JP" sz="1050" b="1" dirty="0">
                <a:latin typeface="Times New Roman" pitchFamily="18" charset="0"/>
                <a:cs typeface="Times New Roman" pitchFamily="18" charset="0"/>
              </a:rPr>
              <a:t>31</a:t>
            </a:r>
            <a:r>
              <a:rPr lang="en-US" altLang="ja-JP" sz="1050" dirty="0">
                <a:latin typeface="Times New Roman" pitchFamily="18" charset="0"/>
                <a:cs typeface="Times New Roman" pitchFamily="18" charset="0"/>
              </a:rPr>
              <a:t>, 1287 (2010).</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209" name="Picture 17"/>
          <p:cNvPicPr>
            <a:picLocks noChangeAspect="1" noChangeArrowheads="1"/>
          </p:cNvPicPr>
          <p:nvPr/>
        </p:nvPicPr>
        <p:blipFill>
          <a:blip r:embed="rId2" cstate="print"/>
          <a:srcRect/>
          <a:stretch>
            <a:fillRect/>
          </a:stretch>
        </p:blipFill>
        <p:spPr bwMode="auto">
          <a:xfrm>
            <a:off x="597816" y="1571612"/>
            <a:ext cx="3524250" cy="3381375"/>
          </a:xfrm>
          <a:prstGeom prst="rect">
            <a:avLst/>
          </a:prstGeom>
          <a:noFill/>
          <a:ln w="9525">
            <a:noFill/>
            <a:miter lim="800000"/>
            <a:headEnd/>
            <a:tailEnd/>
          </a:ln>
        </p:spPr>
      </p:pic>
      <p:sp>
        <p:nvSpPr>
          <p:cNvPr id="8194" name="スライド番号プレースホルダ 3"/>
          <p:cNvSpPr>
            <a:spLocks noGrp="1"/>
          </p:cNvSpPr>
          <p:nvPr>
            <p:ph type="sldNum" sz="quarter" idx="12"/>
          </p:nvPr>
        </p:nvSpPr>
        <p:spPr>
          <a:noFill/>
        </p:spPr>
        <p:txBody>
          <a:bodyPr/>
          <a:lstStyle/>
          <a:p>
            <a:fld id="{E47D4F57-501D-42A1-BA9F-967C5C3CB831}" type="slidenum">
              <a:rPr lang="en-US" altLang="ja-JP" smtClean="0"/>
              <a:pPr/>
              <a:t>5</a:t>
            </a:fld>
            <a:endParaRPr lang="en-US" altLang="ja-JP" smtClean="0"/>
          </a:p>
        </p:txBody>
      </p:sp>
      <p:sp>
        <p:nvSpPr>
          <p:cNvPr id="5" name="テキスト ボックス 23"/>
          <p:cNvSpPr txBox="1">
            <a:spLocks noChangeArrowheads="1"/>
          </p:cNvSpPr>
          <p:nvPr/>
        </p:nvSpPr>
        <p:spPr bwMode="auto">
          <a:xfrm>
            <a:off x="1778000" y="500063"/>
            <a:ext cx="5588000" cy="523875"/>
          </a:xfrm>
          <a:prstGeom prst="rect">
            <a:avLst/>
          </a:prstGeom>
          <a:noFill/>
          <a:ln w="9525">
            <a:noFill/>
            <a:miter lim="800000"/>
            <a:headEnd/>
            <a:tailEnd/>
          </a:ln>
        </p:spPr>
        <p:txBody>
          <a:bodyPr>
            <a:spAutoFit/>
          </a:bodyPr>
          <a:lstStyle/>
          <a:p>
            <a:pPr algn="ctr">
              <a:defRPr/>
            </a:pPr>
            <a:r>
              <a:rPr lang="en-US" altLang="ja-JP" sz="2800" b="1" dirty="0">
                <a:effectLst>
                  <a:outerShdw blurRad="38100" dist="38100" dir="2700000" algn="tl">
                    <a:srgbClr val="000000">
                      <a:alpha val="43137"/>
                    </a:srgbClr>
                  </a:outerShdw>
                </a:effectLst>
                <a:latin typeface="Times New Roman" pitchFamily="18" charset="0"/>
                <a:cs typeface="Times New Roman" pitchFamily="18" charset="0"/>
              </a:rPr>
              <a:t>NDDO-SSRP</a:t>
            </a:r>
            <a:r>
              <a:rPr lang="ja-JP" altLang="en-US" sz="2800" b="1" dirty="0">
                <a:effectLst>
                  <a:outerShdw blurRad="38100" dist="38100" dir="2700000" algn="tl">
                    <a:srgbClr val="000000">
                      <a:alpha val="43137"/>
                    </a:srgbClr>
                  </a:outerShdw>
                </a:effectLst>
                <a:latin typeface="Times New Roman" pitchFamily="18" charset="0"/>
                <a:cs typeface="Times New Roman" pitchFamily="18" charset="0"/>
              </a:rPr>
              <a:t>法の溶液系への拡張</a:t>
            </a:r>
          </a:p>
        </p:txBody>
      </p:sp>
      <p:sp>
        <p:nvSpPr>
          <p:cNvPr id="8198" name="テキスト ボックス 9"/>
          <p:cNvSpPr txBox="1">
            <a:spLocks noChangeArrowheads="1"/>
          </p:cNvSpPr>
          <p:nvPr/>
        </p:nvSpPr>
        <p:spPr bwMode="auto">
          <a:xfrm>
            <a:off x="1428750" y="1168400"/>
            <a:ext cx="6286500" cy="368300"/>
          </a:xfrm>
          <a:prstGeom prst="rect">
            <a:avLst/>
          </a:prstGeom>
          <a:noFill/>
          <a:ln w="9525">
            <a:noFill/>
            <a:miter lim="800000"/>
            <a:headEnd/>
            <a:tailEnd/>
          </a:ln>
        </p:spPr>
        <p:txBody>
          <a:bodyPr>
            <a:spAutoFit/>
          </a:bodyPr>
          <a:lstStyle/>
          <a:p>
            <a:pPr algn="ctr"/>
            <a:r>
              <a:rPr lang="ja-JP" altLang="en-US">
                <a:latin typeface="Times New Roman" pitchFamily="18" charset="0"/>
                <a:cs typeface="Times New Roman" pitchFamily="18" charset="0"/>
              </a:rPr>
              <a:t>溶液反応系を、以下の</a:t>
            </a:r>
            <a:r>
              <a:rPr lang="en-US" altLang="ja-JP">
                <a:latin typeface="Times New Roman" pitchFamily="18" charset="0"/>
                <a:cs typeface="Times New Roman" pitchFamily="18" charset="0"/>
              </a:rPr>
              <a:t>3</a:t>
            </a:r>
            <a:r>
              <a:rPr lang="ja-JP" altLang="en-US">
                <a:latin typeface="Times New Roman" pitchFamily="18" charset="0"/>
                <a:cs typeface="Times New Roman" pitchFamily="18" charset="0"/>
              </a:rPr>
              <a:t>個の領域に分割することを考える。</a:t>
            </a:r>
          </a:p>
        </p:txBody>
      </p:sp>
      <p:cxnSp>
        <p:nvCxnSpPr>
          <p:cNvPr id="12" name="直線矢印コネクタ 11"/>
          <p:cNvCxnSpPr/>
          <p:nvPr/>
        </p:nvCxnSpPr>
        <p:spPr>
          <a:xfrm flipV="1">
            <a:off x="2538413" y="2214563"/>
            <a:ext cx="2684462" cy="1042987"/>
          </a:xfrm>
          <a:prstGeom prst="straightConnector1">
            <a:avLst/>
          </a:prstGeom>
          <a:ln w="127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8200" name="テキスト ボックス 12"/>
          <p:cNvSpPr txBox="1">
            <a:spLocks noChangeArrowheads="1"/>
          </p:cNvSpPr>
          <p:nvPr/>
        </p:nvSpPr>
        <p:spPr bwMode="auto">
          <a:xfrm>
            <a:off x="5214938" y="2071688"/>
            <a:ext cx="3214687" cy="307975"/>
          </a:xfrm>
          <a:prstGeom prst="rect">
            <a:avLst/>
          </a:prstGeom>
          <a:noFill/>
          <a:ln w="9525">
            <a:noFill/>
            <a:miter lim="800000"/>
            <a:headEnd/>
            <a:tailEnd/>
          </a:ln>
        </p:spPr>
        <p:txBody>
          <a:bodyPr>
            <a:spAutoFit/>
          </a:bodyPr>
          <a:lstStyle/>
          <a:p>
            <a:r>
              <a:rPr lang="ja-JP" altLang="en-US" sz="1400" b="1">
                <a:solidFill>
                  <a:srgbClr val="FF0000"/>
                </a:solidFill>
              </a:rPr>
              <a:t>反応物</a:t>
            </a:r>
            <a:r>
              <a:rPr lang="ja-JP" altLang="en-US" sz="1400">
                <a:solidFill>
                  <a:srgbClr val="FF0000"/>
                </a:solidFill>
              </a:rPr>
              <a:t>：</a:t>
            </a:r>
            <a:r>
              <a:rPr lang="en-US" altLang="ja-JP" sz="1400" i="1">
                <a:solidFill>
                  <a:srgbClr val="FF0000"/>
                </a:solidFill>
                <a:latin typeface="Times New Roman" pitchFamily="18" charset="0"/>
                <a:cs typeface="Times New Roman" pitchFamily="18" charset="0"/>
              </a:rPr>
              <a:t>ab initio </a:t>
            </a:r>
            <a:r>
              <a:rPr lang="en-US" altLang="ja-JP" sz="1400">
                <a:solidFill>
                  <a:srgbClr val="FF0000"/>
                </a:solidFill>
                <a:latin typeface="Times New Roman" pitchFamily="18" charset="0"/>
                <a:cs typeface="Times New Roman" pitchFamily="18" charset="0"/>
              </a:rPr>
              <a:t>MO</a:t>
            </a:r>
            <a:r>
              <a:rPr lang="ja-JP" altLang="en-US" sz="1400">
                <a:solidFill>
                  <a:srgbClr val="FF0000"/>
                </a:solidFill>
                <a:latin typeface="Times New Roman" pitchFamily="18" charset="0"/>
                <a:cs typeface="Times New Roman" pitchFamily="18" charset="0"/>
              </a:rPr>
              <a:t>法 </a:t>
            </a:r>
            <a:r>
              <a:rPr lang="en-US" altLang="ja-JP" sz="1400">
                <a:solidFill>
                  <a:srgbClr val="FF0000"/>
                </a:solidFill>
                <a:latin typeface="Times New Roman" pitchFamily="18" charset="0"/>
                <a:cs typeface="Times New Roman" pitchFamily="18" charset="0"/>
              </a:rPr>
              <a:t>(MP2</a:t>
            </a:r>
            <a:r>
              <a:rPr lang="ja-JP" altLang="en-US" sz="1400">
                <a:solidFill>
                  <a:srgbClr val="FF0000"/>
                </a:solidFill>
                <a:latin typeface="Times New Roman" pitchFamily="18" charset="0"/>
                <a:cs typeface="Times New Roman" pitchFamily="18" charset="0"/>
              </a:rPr>
              <a:t>法など</a:t>
            </a:r>
            <a:r>
              <a:rPr lang="en-US" altLang="ja-JP" sz="1400">
                <a:solidFill>
                  <a:srgbClr val="FF0000"/>
                </a:solidFill>
                <a:latin typeface="Times New Roman" pitchFamily="18" charset="0"/>
                <a:cs typeface="Times New Roman" pitchFamily="18" charset="0"/>
              </a:rPr>
              <a:t>)</a:t>
            </a:r>
            <a:endParaRPr lang="ja-JP" altLang="en-US" sz="1400">
              <a:solidFill>
                <a:srgbClr val="FF0000"/>
              </a:solidFill>
              <a:latin typeface="Times New Roman" pitchFamily="18" charset="0"/>
              <a:cs typeface="Times New Roman" pitchFamily="18" charset="0"/>
            </a:endParaRPr>
          </a:p>
        </p:txBody>
      </p:sp>
      <p:cxnSp>
        <p:nvCxnSpPr>
          <p:cNvPr id="14" name="直線矢印コネクタ 13"/>
          <p:cNvCxnSpPr/>
          <p:nvPr/>
        </p:nvCxnSpPr>
        <p:spPr>
          <a:xfrm flipV="1">
            <a:off x="3000375" y="3000375"/>
            <a:ext cx="2214563" cy="257175"/>
          </a:xfrm>
          <a:prstGeom prst="straightConnector1">
            <a:avLst/>
          </a:prstGeom>
          <a:ln w="1270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8202" name="テキスト ボックス 15"/>
          <p:cNvSpPr txBox="1">
            <a:spLocks noChangeArrowheads="1"/>
          </p:cNvSpPr>
          <p:nvPr/>
        </p:nvSpPr>
        <p:spPr bwMode="auto">
          <a:xfrm>
            <a:off x="5219700" y="2849563"/>
            <a:ext cx="3273425" cy="307975"/>
          </a:xfrm>
          <a:prstGeom prst="rect">
            <a:avLst/>
          </a:prstGeom>
          <a:noFill/>
          <a:ln w="9525">
            <a:noFill/>
            <a:miter lim="800000"/>
            <a:headEnd/>
            <a:tailEnd/>
          </a:ln>
        </p:spPr>
        <p:txBody>
          <a:bodyPr>
            <a:spAutoFit/>
          </a:bodyPr>
          <a:lstStyle/>
          <a:p>
            <a:r>
              <a:rPr lang="ja-JP" altLang="en-US" sz="1400" b="1">
                <a:solidFill>
                  <a:srgbClr val="0070C0"/>
                </a:solidFill>
                <a:latin typeface="Times New Roman" pitchFamily="18" charset="0"/>
                <a:cs typeface="Times New Roman" pitchFamily="18" charset="0"/>
              </a:rPr>
              <a:t>近傍の溶媒：</a:t>
            </a:r>
            <a:r>
              <a:rPr lang="en-US" altLang="ja-JP" sz="1400" b="1" i="1">
                <a:solidFill>
                  <a:srgbClr val="0070C0"/>
                </a:solidFill>
                <a:latin typeface="Times New Roman" pitchFamily="18" charset="0"/>
                <a:cs typeface="Times New Roman" pitchFamily="18" charset="0"/>
              </a:rPr>
              <a:t>semiempirical </a:t>
            </a:r>
            <a:r>
              <a:rPr lang="en-US" altLang="ja-JP" sz="1400" b="1">
                <a:solidFill>
                  <a:srgbClr val="0070C0"/>
                </a:solidFill>
                <a:latin typeface="Times New Roman" pitchFamily="18" charset="0"/>
                <a:cs typeface="Times New Roman" pitchFamily="18" charset="0"/>
              </a:rPr>
              <a:t>MO</a:t>
            </a:r>
            <a:r>
              <a:rPr lang="ja-JP" altLang="en-US" sz="1400" b="1">
                <a:solidFill>
                  <a:srgbClr val="0070C0"/>
                </a:solidFill>
                <a:latin typeface="Times New Roman" pitchFamily="18" charset="0"/>
                <a:cs typeface="Times New Roman" pitchFamily="18" charset="0"/>
              </a:rPr>
              <a:t>法</a:t>
            </a:r>
            <a:endParaRPr lang="ja-JP" altLang="en-US" sz="1400">
              <a:solidFill>
                <a:srgbClr val="0070C0"/>
              </a:solidFill>
              <a:latin typeface="Times New Roman" pitchFamily="18" charset="0"/>
              <a:cs typeface="Times New Roman" pitchFamily="18" charset="0"/>
            </a:endParaRPr>
          </a:p>
        </p:txBody>
      </p:sp>
      <p:cxnSp>
        <p:nvCxnSpPr>
          <p:cNvPr id="17" name="直線矢印コネクタ 16"/>
          <p:cNvCxnSpPr/>
          <p:nvPr/>
        </p:nvCxnSpPr>
        <p:spPr>
          <a:xfrm>
            <a:off x="3214688" y="3900488"/>
            <a:ext cx="2000250" cy="28575"/>
          </a:xfrm>
          <a:prstGeom prst="straightConnector1">
            <a:avLst/>
          </a:prstGeom>
          <a:ln w="127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8204" name="テキスト ボックス 19"/>
          <p:cNvSpPr txBox="1">
            <a:spLocks noChangeArrowheads="1"/>
          </p:cNvSpPr>
          <p:nvPr/>
        </p:nvSpPr>
        <p:spPr bwMode="auto">
          <a:xfrm>
            <a:off x="5253038" y="3773488"/>
            <a:ext cx="2495550" cy="307975"/>
          </a:xfrm>
          <a:prstGeom prst="rect">
            <a:avLst/>
          </a:prstGeom>
          <a:noFill/>
          <a:ln w="9525">
            <a:noFill/>
            <a:miter lim="800000"/>
            <a:headEnd/>
            <a:tailEnd/>
          </a:ln>
        </p:spPr>
        <p:txBody>
          <a:bodyPr>
            <a:spAutoFit/>
          </a:bodyPr>
          <a:lstStyle/>
          <a:p>
            <a:r>
              <a:rPr lang="ja-JP" altLang="en-US" sz="1400" b="1">
                <a:solidFill>
                  <a:srgbClr val="00B050"/>
                </a:solidFill>
                <a:latin typeface="Times New Roman" pitchFamily="18" charset="0"/>
                <a:cs typeface="Times New Roman" pitchFamily="18" charset="0"/>
              </a:rPr>
              <a:t>遠方の溶媒：</a:t>
            </a:r>
            <a:r>
              <a:rPr lang="en-US" altLang="ja-JP" sz="1400" b="1" i="1">
                <a:solidFill>
                  <a:srgbClr val="00B050"/>
                </a:solidFill>
                <a:latin typeface="Times New Roman" pitchFamily="18" charset="0"/>
                <a:cs typeface="Times New Roman" pitchFamily="18" charset="0"/>
              </a:rPr>
              <a:t>classical</a:t>
            </a:r>
            <a:r>
              <a:rPr lang="ja-JP" altLang="en-US" sz="1400" b="1" i="1">
                <a:solidFill>
                  <a:srgbClr val="00B050"/>
                </a:solidFill>
                <a:latin typeface="Times New Roman" pitchFamily="18" charset="0"/>
                <a:cs typeface="Times New Roman" pitchFamily="18" charset="0"/>
              </a:rPr>
              <a:t> </a:t>
            </a:r>
            <a:r>
              <a:rPr lang="en-US" altLang="ja-JP" sz="1400" b="1">
                <a:solidFill>
                  <a:srgbClr val="00B050"/>
                </a:solidFill>
                <a:latin typeface="Times New Roman" pitchFamily="18" charset="0"/>
                <a:cs typeface="Times New Roman" pitchFamily="18" charset="0"/>
              </a:rPr>
              <a:t>Model</a:t>
            </a:r>
            <a:endParaRPr lang="ja-JP" altLang="en-US" sz="1400" b="1">
              <a:solidFill>
                <a:srgbClr val="00B050"/>
              </a:solidFill>
              <a:latin typeface="Times New Roman" pitchFamily="18" charset="0"/>
              <a:cs typeface="Times New Roman" pitchFamily="18" charset="0"/>
            </a:endParaRPr>
          </a:p>
        </p:txBody>
      </p:sp>
      <p:sp>
        <p:nvSpPr>
          <p:cNvPr id="8205" name="テキスト ボックス 20"/>
          <p:cNvSpPr txBox="1">
            <a:spLocks noChangeArrowheads="1"/>
          </p:cNvSpPr>
          <p:nvPr/>
        </p:nvSpPr>
        <p:spPr bwMode="auto">
          <a:xfrm>
            <a:off x="571500" y="4857750"/>
            <a:ext cx="7786688" cy="1400175"/>
          </a:xfrm>
          <a:prstGeom prst="rect">
            <a:avLst/>
          </a:prstGeom>
          <a:noFill/>
          <a:ln w="9525">
            <a:noFill/>
            <a:miter lim="800000"/>
            <a:headEnd/>
            <a:tailEnd/>
          </a:ln>
        </p:spPr>
        <p:txBody>
          <a:bodyPr>
            <a:spAutoFit/>
          </a:bodyPr>
          <a:lstStyle/>
          <a:p>
            <a:r>
              <a:rPr lang="ja-JP" altLang="en-US" sz="1600"/>
              <a:t>　</a:t>
            </a:r>
            <a:r>
              <a:rPr lang="ja-JP" altLang="en-US" sz="1600">
                <a:latin typeface="Times New Roman" pitchFamily="18" charset="0"/>
                <a:cs typeface="Times New Roman" pitchFamily="18" charset="0"/>
              </a:rPr>
              <a:t>これまでの研究開発では、反応物近傍の溶媒に対して</a:t>
            </a:r>
            <a:r>
              <a:rPr lang="en-US" altLang="ja-JP" sz="1600">
                <a:latin typeface="Times New Roman" pitchFamily="18" charset="0"/>
                <a:cs typeface="Times New Roman" pitchFamily="18" charset="0"/>
              </a:rPr>
              <a:t>PM6</a:t>
            </a:r>
            <a:r>
              <a:rPr lang="ja-JP" altLang="en-US" sz="1600">
                <a:latin typeface="Times New Roman" pitchFamily="18" charset="0"/>
                <a:cs typeface="Times New Roman" pitchFamily="18" charset="0"/>
              </a:rPr>
              <a:t>法を採用することを考えてきたが、グリシン</a:t>
            </a:r>
            <a:r>
              <a:rPr lang="en-US" altLang="ja-JP" sz="1600">
                <a:latin typeface="Times New Roman" pitchFamily="18" charset="0"/>
                <a:cs typeface="Times New Roman" pitchFamily="18" charset="0"/>
              </a:rPr>
              <a:t>-</a:t>
            </a:r>
            <a:r>
              <a:rPr lang="ja-JP" altLang="en-US" sz="1600">
                <a:latin typeface="Times New Roman" pitchFamily="18" charset="0"/>
                <a:cs typeface="Times New Roman" pitchFamily="18" charset="0"/>
              </a:rPr>
              <a:t>水分子系以外に適用する場合には、溶質</a:t>
            </a:r>
            <a:r>
              <a:rPr lang="en-US" altLang="ja-JP" sz="1600">
                <a:latin typeface="Times New Roman" pitchFamily="18" charset="0"/>
                <a:cs typeface="Times New Roman" pitchFamily="18" charset="0"/>
              </a:rPr>
              <a:t>-</a:t>
            </a:r>
            <a:r>
              <a:rPr lang="ja-JP" altLang="en-US" sz="1600">
                <a:latin typeface="Times New Roman" pitchFamily="18" charset="0"/>
                <a:cs typeface="Times New Roman" pitchFamily="18" charset="0"/>
              </a:rPr>
              <a:t>溶媒間および溶媒</a:t>
            </a:r>
            <a:r>
              <a:rPr lang="en-US" altLang="ja-JP" sz="1600">
                <a:latin typeface="Times New Roman" pitchFamily="18" charset="0"/>
                <a:cs typeface="Times New Roman" pitchFamily="18" charset="0"/>
              </a:rPr>
              <a:t>-</a:t>
            </a:r>
            <a:r>
              <a:rPr lang="ja-JP" altLang="en-US" sz="1600">
                <a:latin typeface="Times New Roman" pitchFamily="18" charset="0"/>
                <a:cs typeface="Times New Roman" pitchFamily="18" charset="0"/>
              </a:rPr>
              <a:t>溶媒間相互作用を正しく再現できる可能性は低い。また、水分子の構造の再現性も不十分である。</a:t>
            </a:r>
            <a:endParaRPr lang="en-US" altLang="ja-JP" sz="1600">
              <a:latin typeface="Times New Roman" pitchFamily="18" charset="0"/>
              <a:cs typeface="Times New Roman" pitchFamily="18" charset="0"/>
            </a:endParaRPr>
          </a:p>
          <a:p>
            <a:pPr>
              <a:spcBef>
                <a:spcPts val="600"/>
              </a:spcBef>
            </a:pPr>
            <a:r>
              <a:rPr lang="ja-JP" altLang="en-US" sz="1600">
                <a:latin typeface="Times New Roman" pitchFamily="18" charset="0"/>
                <a:cs typeface="Times New Roman" pitchFamily="18" charset="0"/>
              </a:rPr>
              <a:t>　</a:t>
            </a:r>
            <a:r>
              <a:rPr lang="en-US" altLang="ja-JP" sz="1600">
                <a:latin typeface="Times New Roman" pitchFamily="18" charset="0"/>
                <a:cs typeface="Times New Roman" pitchFamily="18" charset="0"/>
              </a:rPr>
              <a:t>ONIOM-EE-MD</a:t>
            </a:r>
            <a:r>
              <a:rPr lang="ja-JP" altLang="en-US" sz="1600">
                <a:latin typeface="Times New Roman" pitchFamily="18" charset="0"/>
                <a:cs typeface="Times New Roman" pitchFamily="18" charset="0"/>
              </a:rPr>
              <a:t>法をより多くの溶液反応系へ適用していくためには、反応物である溶質の種類に応じて、</a:t>
            </a:r>
            <a:r>
              <a:rPr lang="en-US" altLang="ja-JP" sz="1600" i="1">
                <a:solidFill>
                  <a:srgbClr val="0070C0"/>
                </a:solidFill>
                <a:latin typeface="Times New Roman" pitchFamily="18" charset="0"/>
                <a:cs typeface="Times New Roman" pitchFamily="18" charset="0"/>
              </a:rPr>
              <a:t>semiempirical </a:t>
            </a:r>
            <a:r>
              <a:rPr lang="en-US" altLang="ja-JP" sz="1600">
                <a:solidFill>
                  <a:srgbClr val="0070C0"/>
                </a:solidFill>
                <a:latin typeface="Times New Roman" pitchFamily="18" charset="0"/>
                <a:cs typeface="Times New Roman" pitchFamily="18" charset="0"/>
              </a:rPr>
              <a:t>MO</a:t>
            </a:r>
            <a:r>
              <a:rPr lang="ja-JP" altLang="en-US" sz="1600">
                <a:solidFill>
                  <a:srgbClr val="0070C0"/>
                </a:solidFill>
                <a:latin typeface="Times New Roman" pitchFamily="18" charset="0"/>
                <a:cs typeface="Times New Roman" pitchFamily="18" charset="0"/>
              </a:rPr>
              <a:t>法</a:t>
            </a:r>
            <a:r>
              <a:rPr lang="ja-JP" altLang="en-US" sz="1600">
                <a:latin typeface="Times New Roman" pitchFamily="18" charset="0"/>
                <a:cs typeface="Times New Roman" pitchFamily="18" charset="0"/>
              </a:rPr>
              <a:t>のパラメータを最適化する必要があるだろう。</a:t>
            </a:r>
          </a:p>
        </p:txBody>
      </p:sp>
      <p:sp>
        <p:nvSpPr>
          <p:cNvPr id="25" name="テキスト ボックス 24"/>
          <p:cNvSpPr txBox="1"/>
          <p:nvPr/>
        </p:nvSpPr>
        <p:spPr>
          <a:xfrm>
            <a:off x="5253038" y="2357438"/>
            <a:ext cx="3286125" cy="415925"/>
          </a:xfrm>
          <a:prstGeom prst="rect">
            <a:avLst/>
          </a:prstGeom>
          <a:noFill/>
        </p:spPr>
        <p:txBody>
          <a:bodyPr>
            <a:spAutoFit/>
          </a:bodyPr>
          <a:lstStyle/>
          <a:p>
            <a:pPr>
              <a:defRPr/>
            </a:pPr>
            <a:r>
              <a:rPr lang="ja-JP" altLang="en-US" sz="1050" dirty="0"/>
              <a:t>結合の組み換えにより力場そのものが変化するので、</a:t>
            </a:r>
            <a:endParaRPr lang="en-US" altLang="ja-JP" sz="1050" dirty="0"/>
          </a:p>
          <a:p>
            <a:pPr>
              <a:defRPr/>
            </a:pPr>
            <a:r>
              <a:rPr lang="ja-JP" altLang="en-US" sz="1050" dirty="0"/>
              <a:t>経験的パラメータで表現するのは困難</a:t>
            </a:r>
          </a:p>
        </p:txBody>
      </p:sp>
      <p:sp>
        <p:nvSpPr>
          <p:cNvPr id="26" name="テキスト ボックス 25"/>
          <p:cNvSpPr txBox="1"/>
          <p:nvPr/>
        </p:nvSpPr>
        <p:spPr>
          <a:xfrm>
            <a:off x="5270500" y="3130550"/>
            <a:ext cx="3087688" cy="584200"/>
          </a:xfrm>
          <a:prstGeom prst="rect">
            <a:avLst/>
          </a:prstGeom>
          <a:noFill/>
        </p:spPr>
        <p:txBody>
          <a:bodyPr>
            <a:spAutoFit/>
          </a:bodyPr>
          <a:lstStyle/>
          <a:p>
            <a:pPr>
              <a:defRPr/>
            </a:pPr>
            <a:r>
              <a:rPr lang="ja-JP" altLang="en-US" sz="1050" dirty="0">
                <a:latin typeface="Times New Roman" pitchFamily="18" charset="0"/>
                <a:cs typeface="Times New Roman" pitchFamily="18" charset="0"/>
              </a:rPr>
              <a:t>反応が進行しても、力場そのものの変化は小さいと考えられるので、半経験的</a:t>
            </a:r>
            <a:r>
              <a:rPr lang="en-US" altLang="ja-JP" sz="1050" dirty="0">
                <a:latin typeface="Times New Roman" pitchFamily="18" charset="0"/>
                <a:cs typeface="Times New Roman" pitchFamily="18" charset="0"/>
              </a:rPr>
              <a:t>MO</a:t>
            </a:r>
            <a:r>
              <a:rPr lang="ja-JP" altLang="en-US" sz="1050" dirty="0">
                <a:latin typeface="Times New Roman" pitchFamily="18" charset="0"/>
                <a:cs typeface="Times New Roman" pitchFamily="18" charset="0"/>
              </a:rPr>
              <a:t>法を用いて溶質に対する誘起分極を表現しても良いだろう。</a:t>
            </a:r>
          </a:p>
        </p:txBody>
      </p:sp>
      <p:sp>
        <p:nvSpPr>
          <p:cNvPr id="28" name="テキスト ボックス 27"/>
          <p:cNvSpPr txBox="1"/>
          <p:nvPr/>
        </p:nvSpPr>
        <p:spPr>
          <a:xfrm>
            <a:off x="5275263" y="4049713"/>
            <a:ext cx="3082925" cy="577850"/>
          </a:xfrm>
          <a:prstGeom prst="rect">
            <a:avLst/>
          </a:prstGeom>
          <a:noFill/>
        </p:spPr>
        <p:txBody>
          <a:bodyPr>
            <a:spAutoFit/>
          </a:bodyPr>
          <a:lstStyle/>
          <a:p>
            <a:pPr>
              <a:defRPr/>
            </a:pPr>
            <a:r>
              <a:rPr lang="ja-JP" altLang="en-US" sz="1050" dirty="0">
                <a:latin typeface="Times New Roman" pitchFamily="18" charset="0"/>
                <a:cs typeface="Times New Roman" pitchFamily="18" charset="0"/>
              </a:rPr>
              <a:t>反応には直接関与しないので、有効点電荷モデル</a:t>
            </a:r>
            <a:r>
              <a:rPr lang="en-US" altLang="ja-JP" sz="1050" dirty="0">
                <a:latin typeface="Times New Roman" pitchFamily="18" charset="0"/>
                <a:cs typeface="Times New Roman" pitchFamily="18" charset="0"/>
              </a:rPr>
              <a:t>(</a:t>
            </a:r>
            <a:r>
              <a:rPr lang="ja-JP" altLang="en-US" sz="1050" dirty="0">
                <a:latin typeface="Times New Roman" pitchFamily="18" charset="0"/>
                <a:cs typeface="Times New Roman" pitchFamily="18" charset="0"/>
              </a:rPr>
              <a:t>溶液系の場合</a:t>
            </a:r>
            <a:r>
              <a:rPr lang="en-US" altLang="ja-JP" sz="1050" dirty="0">
                <a:latin typeface="Times New Roman" pitchFamily="18" charset="0"/>
                <a:cs typeface="Times New Roman" pitchFamily="18" charset="0"/>
              </a:rPr>
              <a:t>)</a:t>
            </a:r>
            <a:r>
              <a:rPr lang="ja-JP" altLang="en-US" sz="1050" dirty="0">
                <a:latin typeface="Times New Roman" pitchFamily="18" charset="0"/>
                <a:cs typeface="Times New Roman" pitchFamily="18" charset="0"/>
              </a:rPr>
              <a:t>もしくは分極モデル</a:t>
            </a:r>
            <a:r>
              <a:rPr lang="en-US" altLang="ja-JP" sz="1050" dirty="0">
                <a:latin typeface="Times New Roman" pitchFamily="18" charset="0"/>
                <a:cs typeface="Times New Roman" pitchFamily="18" charset="0"/>
              </a:rPr>
              <a:t>(</a:t>
            </a:r>
            <a:r>
              <a:rPr lang="ja-JP" altLang="en-US" sz="1050" dirty="0">
                <a:latin typeface="Times New Roman" pitchFamily="18" charset="0"/>
                <a:cs typeface="Times New Roman" pitchFamily="18" charset="0"/>
              </a:rPr>
              <a:t>界面系の場合</a:t>
            </a:r>
            <a:r>
              <a:rPr lang="en-US" altLang="ja-JP" sz="1050" dirty="0">
                <a:latin typeface="Times New Roman" pitchFamily="18" charset="0"/>
                <a:cs typeface="Times New Roman" pitchFamily="18" charset="0"/>
              </a:rPr>
              <a:t>)</a:t>
            </a:r>
            <a:r>
              <a:rPr lang="ja-JP" altLang="en-US" sz="1050" dirty="0">
                <a:latin typeface="Times New Roman" pitchFamily="18" charset="0"/>
                <a:cs typeface="Times New Roman" pitchFamily="18" charset="0"/>
              </a:rPr>
              <a:t>で表現しても問題ないと考えられる。</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82" name="Picture 34"/>
          <p:cNvPicPr>
            <a:picLocks noChangeAspect="1" noChangeArrowheads="1"/>
          </p:cNvPicPr>
          <p:nvPr/>
        </p:nvPicPr>
        <p:blipFill>
          <a:blip r:embed="rId3" cstate="print"/>
          <a:srcRect/>
          <a:stretch>
            <a:fillRect/>
          </a:stretch>
        </p:blipFill>
        <p:spPr bwMode="auto">
          <a:xfrm>
            <a:off x="371475" y="2328402"/>
            <a:ext cx="8401050" cy="1828800"/>
          </a:xfrm>
          <a:prstGeom prst="rect">
            <a:avLst/>
          </a:prstGeom>
          <a:noFill/>
          <a:ln w="9525">
            <a:noFill/>
            <a:miter lim="800000"/>
            <a:headEnd/>
            <a:tailEnd/>
          </a:ln>
        </p:spPr>
      </p:pic>
      <p:sp>
        <p:nvSpPr>
          <p:cNvPr id="2052" name="スライド番号プレースホルダ 3"/>
          <p:cNvSpPr>
            <a:spLocks noGrp="1"/>
          </p:cNvSpPr>
          <p:nvPr>
            <p:ph type="sldNum" sz="quarter" idx="12"/>
          </p:nvPr>
        </p:nvSpPr>
        <p:spPr>
          <a:noFill/>
        </p:spPr>
        <p:txBody>
          <a:bodyPr/>
          <a:lstStyle/>
          <a:p>
            <a:fld id="{B7DCAD5B-FDD3-4922-8F17-CC344C426652}" type="slidenum">
              <a:rPr lang="en-US" altLang="ja-JP" smtClean="0"/>
              <a:pPr/>
              <a:t>6</a:t>
            </a:fld>
            <a:endParaRPr lang="en-US" altLang="ja-JP" smtClean="0"/>
          </a:p>
        </p:txBody>
      </p:sp>
      <p:sp>
        <p:nvSpPr>
          <p:cNvPr id="2054" name="テキスト ボックス 25"/>
          <p:cNvSpPr txBox="1">
            <a:spLocks noChangeArrowheads="1"/>
          </p:cNvSpPr>
          <p:nvPr/>
        </p:nvSpPr>
        <p:spPr bwMode="auto">
          <a:xfrm>
            <a:off x="1978025" y="2998788"/>
            <a:ext cx="857250" cy="523875"/>
          </a:xfrm>
          <a:prstGeom prst="rect">
            <a:avLst/>
          </a:prstGeom>
          <a:noFill/>
          <a:ln w="9525">
            <a:noFill/>
            <a:miter lim="800000"/>
            <a:headEnd/>
            <a:tailEnd/>
          </a:ln>
        </p:spPr>
        <p:txBody>
          <a:bodyPr>
            <a:spAutoFit/>
          </a:bodyPr>
          <a:lstStyle/>
          <a:p>
            <a:pPr algn="ctr"/>
            <a:r>
              <a:rPr lang="ja-JP" altLang="en-US" sz="2800" b="1">
                <a:latin typeface="Times New Roman" pitchFamily="18" charset="0"/>
                <a:cs typeface="Times New Roman" pitchFamily="18" charset="0"/>
              </a:rPr>
              <a:t>＝</a:t>
            </a:r>
          </a:p>
        </p:txBody>
      </p:sp>
      <p:sp>
        <p:nvSpPr>
          <p:cNvPr id="2055" name="テキスト ボックス 27"/>
          <p:cNvSpPr txBox="1">
            <a:spLocks noChangeArrowheads="1"/>
          </p:cNvSpPr>
          <p:nvPr/>
        </p:nvSpPr>
        <p:spPr bwMode="auto">
          <a:xfrm>
            <a:off x="4411663" y="2998788"/>
            <a:ext cx="857250" cy="522287"/>
          </a:xfrm>
          <a:prstGeom prst="rect">
            <a:avLst/>
          </a:prstGeom>
          <a:noFill/>
          <a:ln w="9525">
            <a:noFill/>
            <a:miter lim="800000"/>
            <a:headEnd/>
            <a:tailEnd/>
          </a:ln>
        </p:spPr>
        <p:txBody>
          <a:bodyPr>
            <a:spAutoFit/>
          </a:bodyPr>
          <a:lstStyle/>
          <a:p>
            <a:pPr algn="ctr"/>
            <a:r>
              <a:rPr lang="ja-JP" altLang="en-US" sz="2800" b="1">
                <a:latin typeface="Times New Roman" pitchFamily="18" charset="0"/>
                <a:cs typeface="Times New Roman" pitchFamily="18" charset="0"/>
              </a:rPr>
              <a:t>＋</a:t>
            </a:r>
          </a:p>
        </p:txBody>
      </p:sp>
      <p:sp>
        <p:nvSpPr>
          <p:cNvPr id="2068" name="テキスト ボックス 27"/>
          <p:cNvSpPr txBox="1">
            <a:spLocks noChangeArrowheads="1"/>
          </p:cNvSpPr>
          <p:nvPr/>
        </p:nvSpPr>
        <p:spPr bwMode="auto">
          <a:xfrm>
            <a:off x="6643688" y="2986088"/>
            <a:ext cx="857250" cy="522287"/>
          </a:xfrm>
          <a:prstGeom prst="rect">
            <a:avLst/>
          </a:prstGeom>
          <a:noFill/>
          <a:ln w="9525">
            <a:noFill/>
            <a:miter lim="800000"/>
            <a:headEnd/>
            <a:tailEnd/>
          </a:ln>
        </p:spPr>
        <p:txBody>
          <a:bodyPr>
            <a:spAutoFit/>
          </a:bodyPr>
          <a:lstStyle/>
          <a:p>
            <a:pPr algn="ctr"/>
            <a:r>
              <a:rPr lang="ja-JP" altLang="en-US" sz="2800" b="1">
                <a:latin typeface="Times New Roman" pitchFamily="18" charset="0"/>
                <a:cs typeface="Times New Roman" pitchFamily="18" charset="0"/>
              </a:rPr>
              <a:t>ー</a:t>
            </a:r>
          </a:p>
        </p:txBody>
      </p:sp>
      <p:sp>
        <p:nvSpPr>
          <p:cNvPr id="38" name="正方形/長方形 37"/>
          <p:cNvSpPr/>
          <p:nvPr/>
        </p:nvSpPr>
        <p:spPr>
          <a:xfrm>
            <a:off x="5286375" y="2520950"/>
            <a:ext cx="3571875" cy="1500188"/>
          </a:xfrm>
          <a:prstGeom prst="rect">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070" name="テキスト ボックス 38"/>
          <p:cNvSpPr txBox="1">
            <a:spLocks noChangeArrowheads="1"/>
          </p:cNvSpPr>
          <p:nvPr/>
        </p:nvSpPr>
        <p:spPr bwMode="auto">
          <a:xfrm>
            <a:off x="6108700" y="4159250"/>
            <a:ext cx="2143125" cy="369888"/>
          </a:xfrm>
          <a:prstGeom prst="rect">
            <a:avLst/>
          </a:prstGeom>
          <a:noFill/>
          <a:ln w="9525">
            <a:noFill/>
            <a:miter lim="800000"/>
            <a:headEnd/>
            <a:tailEnd/>
          </a:ln>
        </p:spPr>
        <p:txBody>
          <a:bodyPr>
            <a:spAutoFit/>
          </a:bodyPr>
          <a:lstStyle/>
          <a:p>
            <a:pPr algn="ctr"/>
            <a:r>
              <a:rPr lang="ja-JP" altLang="en-US"/>
              <a:t>クラスター</a:t>
            </a:r>
          </a:p>
        </p:txBody>
      </p:sp>
      <p:sp>
        <p:nvSpPr>
          <p:cNvPr id="2071" name="テキスト ボックス 39"/>
          <p:cNvSpPr txBox="1">
            <a:spLocks noChangeArrowheads="1"/>
          </p:cNvSpPr>
          <p:nvPr/>
        </p:nvSpPr>
        <p:spPr bwMode="auto">
          <a:xfrm>
            <a:off x="2365375" y="4141788"/>
            <a:ext cx="2855913" cy="369887"/>
          </a:xfrm>
          <a:prstGeom prst="rect">
            <a:avLst/>
          </a:prstGeom>
          <a:noFill/>
          <a:ln w="9525">
            <a:noFill/>
            <a:miter lim="800000"/>
            <a:headEnd/>
            <a:tailEnd/>
          </a:ln>
        </p:spPr>
        <p:txBody>
          <a:bodyPr>
            <a:spAutoFit/>
          </a:bodyPr>
          <a:lstStyle/>
          <a:p>
            <a:pPr algn="ctr"/>
            <a:r>
              <a:rPr lang="en-US" altLang="ja-JP">
                <a:latin typeface="Times New Roman" pitchFamily="18" charset="0"/>
                <a:cs typeface="Times New Roman" pitchFamily="18" charset="0"/>
              </a:rPr>
              <a:t>QM/MM</a:t>
            </a:r>
            <a:r>
              <a:rPr lang="ja-JP" altLang="en-US">
                <a:latin typeface="Times New Roman" pitchFamily="18" charset="0"/>
                <a:cs typeface="Times New Roman" pitchFamily="18" charset="0"/>
              </a:rPr>
              <a:t> </a:t>
            </a:r>
            <a:r>
              <a:rPr lang="en-US" altLang="ja-JP">
                <a:latin typeface="Times New Roman" pitchFamily="18" charset="0"/>
                <a:cs typeface="Times New Roman" pitchFamily="18" charset="0"/>
              </a:rPr>
              <a:t>or QM/MM-pol</a:t>
            </a:r>
            <a:endParaRPr lang="ja-JP" altLang="en-US">
              <a:latin typeface="Times New Roman" pitchFamily="18" charset="0"/>
              <a:cs typeface="Times New Roman" pitchFamily="18" charset="0"/>
            </a:endParaRPr>
          </a:p>
        </p:txBody>
      </p:sp>
      <p:sp>
        <p:nvSpPr>
          <p:cNvPr id="2072" name="テキスト ボックス 40"/>
          <p:cNvSpPr txBox="1">
            <a:spLocks noChangeArrowheads="1"/>
          </p:cNvSpPr>
          <p:nvPr/>
        </p:nvSpPr>
        <p:spPr bwMode="auto">
          <a:xfrm>
            <a:off x="180975" y="4164013"/>
            <a:ext cx="2143125" cy="369887"/>
          </a:xfrm>
          <a:prstGeom prst="rect">
            <a:avLst/>
          </a:prstGeom>
          <a:noFill/>
          <a:ln w="9525">
            <a:noFill/>
            <a:miter lim="800000"/>
            <a:headEnd/>
            <a:tailEnd/>
          </a:ln>
        </p:spPr>
        <p:txBody>
          <a:bodyPr>
            <a:spAutoFit/>
          </a:bodyPr>
          <a:lstStyle/>
          <a:p>
            <a:pPr algn="ctr"/>
            <a:r>
              <a:rPr lang="en-US" altLang="ja-JP">
                <a:latin typeface="Times New Roman" pitchFamily="18" charset="0"/>
                <a:cs typeface="Times New Roman" pitchFamily="18" charset="0"/>
              </a:rPr>
              <a:t>ONIOM-EE</a:t>
            </a:r>
            <a:endParaRPr lang="ja-JP" altLang="en-US">
              <a:latin typeface="Times New Roman" pitchFamily="18" charset="0"/>
              <a:cs typeface="Times New Roman" pitchFamily="18" charset="0"/>
            </a:endParaRPr>
          </a:p>
        </p:txBody>
      </p:sp>
      <p:sp>
        <p:nvSpPr>
          <p:cNvPr id="42" name="フリーフォーム 41"/>
          <p:cNvSpPr/>
          <p:nvPr/>
        </p:nvSpPr>
        <p:spPr>
          <a:xfrm>
            <a:off x="3575050" y="2498725"/>
            <a:ext cx="2144713" cy="457200"/>
          </a:xfrm>
          <a:custGeom>
            <a:avLst/>
            <a:gdLst>
              <a:gd name="connsiteX0" fmla="*/ 0 w 2144683"/>
              <a:gd name="connsiteY0" fmla="*/ 791095 h 849284"/>
              <a:gd name="connsiteX1" fmla="*/ 980902 w 2144683"/>
              <a:gd name="connsiteY1" fmla="*/ 9698 h 849284"/>
              <a:gd name="connsiteX2" fmla="*/ 2144683 w 2144683"/>
              <a:gd name="connsiteY2" fmla="*/ 849284 h 849284"/>
            </a:gdLst>
            <a:ahLst/>
            <a:cxnLst>
              <a:cxn ang="0">
                <a:pos x="connsiteX0" y="connsiteY0"/>
              </a:cxn>
              <a:cxn ang="0">
                <a:pos x="connsiteX1" y="connsiteY1"/>
              </a:cxn>
              <a:cxn ang="0">
                <a:pos x="connsiteX2" y="connsiteY2"/>
              </a:cxn>
            </a:cxnLst>
            <a:rect l="l" t="t" r="r" b="b"/>
            <a:pathLst>
              <a:path w="2144683" h="849284">
                <a:moveTo>
                  <a:pt x="0" y="791095"/>
                </a:moveTo>
                <a:cubicBezTo>
                  <a:pt x="311727" y="395547"/>
                  <a:pt x="623455" y="0"/>
                  <a:pt x="980902" y="9698"/>
                </a:cubicBezTo>
                <a:cubicBezTo>
                  <a:pt x="1338349" y="19396"/>
                  <a:pt x="1741516" y="434340"/>
                  <a:pt x="2144683" y="849284"/>
                </a:cubicBezTo>
              </a:path>
            </a:pathLst>
          </a:cu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dirty="0"/>
          </a:p>
        </p:txBody>
      </p:sp>
      <p:sp>
        <p:nvSpPr>
          <p:cNvPr id="2074" name="テキスト ボックス 42"/>
          <p:cNvSpPr txBox="1">
            <a:spLocks noChangeArrowheads="1"/>
          </p:cNvSpPr>
          <p:nvPr/>
        </p:nvSpPr>
        <p:spPr bwMode="auto">
          <a:xfrm>
            <a:off x="3786188" y="2212975"/>
            <a:ext cx="1571625" cy="277813"/>
          </a:xfrm>
          <a:prstGeom prst="rect">
            <a:avLst/>
          </a:prstGeom>
          <a:noFill/>
          <a:ln w="9525">
            <a:noFill/>
            <a:miter lim="800000"/>
            <a:headEnd/>
            <a:tailEnd/>
          </a:ln>
        </p:spPr>
        <p:txBody>
          <a:bodyPr>
            <a:spAutoFit/>
          </a:bodyPr>
          <a:lstStyle/>
          <a:p>
            <a:pPr algn="ctr"/>
            <a:r>
              <a:rPr lang="en-US" altLang="ja-JP" sz="1200" b="1">
                <a:latin typeface="Times New Roman" pitchFamily="18" charset="0"/>
                <a:cs typeface="Times New Roman" pitchFamily="18" charset="0"/>
              </a:rPr>
              <a:t>EE</a:t>
            </a:r>
            <a:r>
              <a:rPr lang="ja-JP" altLang="en-US" sz="1200" b="1">
                <a:latin typeface="Times New Roman" pitchFamily="18" charset="0"/>
                <a:cs typeface="Times New Roman" pitchFamily="18" charset="0"/>
              </a:rPr>
              <a:t>電荷の割り当て</a:t>
            </a:r>
          </a:p>
        </p:txBody>
      </p:sp>
      <p:sp>
        <p:nvSpPr>
          <p:cNvPr id="44" name="テキスト ボックス 43"/>
          <p:cNvSpPr txBox="1"/>
          <p:nvPr/>
        </p:nvSpPr>
        <p:spPr>
          <a:xfrm>
            <a:off x="468539" y="4498975"/>
            <a:ext cx="1571625" cy="254000"/>
          </a:xfrm>
          <a:prstGeom prst="rect">
            <a:avLst/>
          </a:prstGeom>
          <a:noFill/>
        </p:spPr>
        <p:txBody>
          <a:bodyPr>
            <a:spAutoFit/>
          </a:bodyPr>
          <a:lstStyle/>
          <a:p>
            <a:pPr algn="ctr">
              <a:defRPr/>
            </a:pPr>
            <a:r>
              <a:rPr lang="ja-JP" altLang="en-US" sz="1050" dirty="0"/>
              <a:t>周期境界条件、</a:t>
            </a:r>
            <a:r>
              <a:rPr lang="en-US" altLang="ja-JP" sz="1050" dirty="0" err="1">
                <a:latin typeface="Times New Roman" pitchFamily="18" charset="0"/>
                <a:cs typeface="Times New Roman" pitchFamily="18" charset="0"/>
              </a:rPr>
              <a:t>Ewald</a:t>
            </a:r>
            <a:r>
              <a:rPr lang="ja-JP" altLang="en-US" sz="1050" dirty="0">
                <a:latin typeface="Times New Roman" pitchFamily="18" charset="0"/>
                <a:cs typeface="Times New Roman" pitchFamily="18" charset="0"/>
              </a:rPr>
              <a:t>法</a:t>
            </a:r>
          </a:p>
        </p:txBody>
      </p:sp>
      <p:sp>
        <p:nvSpPr>
          <p:cNvPr id="45" name="テキスト ボックス 44"/>
          <p:cNvSpPr txBox="1"/>
          <p:nvPr/>
        </p:nvSpPr>
        <p:spPr>
          <a:xfrm>
            <a:off x="2682418" y="4498975"/>
            <a:ext cx="2192338" cy="254000"/>
          </a:xfrm>
          <a:prstGeom prst="rect">
            <a:avLst/>
          </a:prstGeom>
          <a:noFill/>
        </p:spPr>
        <p:txBody>
          <a:bodyPr>
            <a:spAutoFit/>
          </a:bodyPr>
          <a:lstStyle/>
          <a:p>
            <a:pPr algn="ctr">
              <a:defRPr/>
            </a:pPr>
            <a:r>
              <a:rPr lang="ja-JP" altLang="en-US" sz="1050" dirty="0">
                <a:latin typeface="Times New Roman" pitchFamily="18" charset="0"/>
                <a:cs typeface="Times New Roman" pitchFamily="18" charset="0"/>
              </a:rPr>
              <a:t>周期境界条件</a:t>
            </a:r>
            <a:r>
              <a:rPr lang="ja-JP" altLang="en-US" sz="1050" dirty="0" smtClean="0">
                <a:latin typeface="Times New Roman" pitchFamily="18" charset="0"/>
                <a:cs typeface="Times New Roman" pitchFamily="18" charset="0"/>
              </a:rPr>
              <a:t>、</a:t>
            </a:r>
            <a:r>
              <a:rPr lang="en-US" altLang="ja-JP" sz="1050" dirty="0" err="1" smtClean="0">
                <a:latin typeface="Times New Roman" pitchFamily="18" charset="0"/>
                <a:cs typeface="Times New Roman" pitchFamily="18" charset="0"/>
              </a:rPr>
              <a:t>Ewald</a:t>
            </a:r>
            <a:r>
              <a:rPr lang="ja-JP" altLang="en-US" sz="1050" dirty="0">
                <a:latin typeface="Times New Roman" pitchFamily="18" charset="0"/>
                <a:cs typeface="Times New Roman" pitchFamily="18" charset="0"/>
              </a:rPr>
              <a:t>法</a:t>
            </a:r>
          </a:p>
        </p:txBody>
      </p:sp>
      <p:sp>
        <p:nvSpPr>
          <p:cNvPr id="2077" name="テキスト ボックス 45"/>
          <p:cNvSpPr txBox="1">
            <a:spLocks noChangeArrowheads="1"/>
          </p:cNvSpPr>
          <p:nvPr/>
        </p:nvSpPr>
        <p:spPr bwMode="auto">
          <a:xfrm>
            <a:off x="2400964" y="4785190"/>
            <a:ext cx="2849563" cy="761747"/>
          </a:xfrm>
          <a:prstGeom prst="rect">
            <a:avLst/>
          </a:prstGeom>
          <a:noFill/>
          <a:ln w="9525">
            <a:noFill/>
            <a:miter lim="800000"/>
            <a:headEnd/>
            <a:tailEnd/>
          </a:ln>
        </p:spPr>
        <p:txBody>
          <a:bodyPr>
            <a:spAutoFit/>
          </a:bodyPr>
          <a:lstStyle/>
          <a:p>
            <a:r>
              <a:rPr lang="ja-JP" altLang="en-US" sz="1200" b="1" dirty="0">
                <a:latin typeface="Times New Roman" pitchFamily="18" charset="0"/>
                <a:cs typeface="Times New Roman" pitchFamily="18" charset="0"/>
              </a:rPr>
              <a:t>　</a:t>
            </a:r>
            <a:r>
              <a:rPr lang="en-US" altLang="ja-JP" sz="1050" b="1" dirty="0">
                <a:latin typeface="Times New Roman" pitchFamily="18" charset="0"/>
                <a:cs typeface="Times New Roman" pitchFamily="18" charset="0"/>
              </a:rPr>
              <a:t>QM</a:t>
            </a:r>
            <a:r>
              <a:rPr lang="ja-JP" altLang="en-US" sz="1050" b="1" dirty="0">
                <a:latin typeface="Times New Roman" pitchFamily="18" charset="0"/>
                <a:cs typeface="Times New Roman" pitchFamily="18" charset="0"/>
              </a:rPr>
              <a:t>領域が</a:t>
            </a:r>
            <a:r>
              <a:rPr lang="en-US" altLang="ja-JP" sz="1050" b="1" dirty="0">
                <a:latin typeface="Times New Roman" pitchFamily="18" charset="0"/>
                <a:cs typeface="Times New Roman" pitchFamily="18" charset="0"/>
              </a:rPr>
              <a:t>100</a:t>
            </a:r>
            <a:r>
              <a:rPr lang="ja-JP" altLang="en-US" sz="1050" b="1" dirty="0">
                <a:latin typeface="Times New Roman" pitchFamily="18" charset="0"/>
                <a:cs typeface="Times New Roman" pitchFamily="18" charset="0"/>
              </a:rPr>
              <a:t>分子程度でも、計算時間</a:t>
            </a:r>
            <a:r>
              <a:rPr lang="ja-JP" altLang="en-US" sz="1050" b="1" dirty="0" smtClean="0">
                <a:latin typeface="Times New Roman" pitchFamily="18" charset="0"/>
                <a:cs typeface="Times New Roman" pitchFamily="18" charset="0"/>
              </a:rPr>
              <a:t>は右の</a:t>
            </a:r>
            <a:r>
              <a:rPr lang="ja-JP" altLang="en-US" sz="1050" b="1" dirty="0">
                <a:latin typeface="Times New Roman" pitchFamily="18" charset="0"/>
                <a:cs typeface="Times New Roman" pitchFamily="18" charset="0"/>
              </a:rPr>
              <a:t>クラスター計算と比較して、非常に短くて済む。また、分極モデルを採用したとしても、高速に</a:t>
            </a:r>
            <a:r>
              <a:rPr lang="en-US" altLang="ja-JP" sz="1050" b="1" dirty="0">
                <a:latin typeface="Times New Roman" pitchFamily="18" charset="0"/>
                <a:cs typeface="Times New Roman" pitchFamily="18" charset="0"/>
              </a:rPr>
              <a:t>iteration</a:t>
            </a:r>
            <a:r>
              <a:rPr lang="ja-JP" altLang="en-US" sz="1050" b="1" dirty="0">
                <a:latin typeface="Times New Roman" pitchFamily="18" charset="0"/>
                <a:cs typeface="Times New Roman" pitchFamily="18" charset="0"/>
              </a:rPr>
              <a:t>可能だろう。</a:t>
            </a:r>
          </a:p>
        </p:txBody>
      </p:sp>
      <p:sp>
        <p:nvSpPr>
          <p:cNvPr id="48" name="フリーフォーム 47"/>
          <p:cNvSpPr/>
          <p:nvPr/>
        </p:nvSpPr>
        <p:spPr>
          <a:xfrm>
            <a:off x="1895475" y="3529013"/>
            <a:ext cx="1346200" cy="2185987"/>
          </a:xfrm>
          <a:custGeom>
            <a:avLst/>
            <a:gdLst>
              <a:gd name="connsiteX0" fmla="*/ 1346663 w 1346663"/>
              <a:gd name="connsiteY0" fmla="*/ 0 h 2186247"/>
              <a:gd name="connsiteX1" fmla="*/ 224444 w 1346663"/>
              <a:gd name="connsiteY1" fmla="*/ 1221971 h 2186247"/>
              <a:gd name="connsiteX2" fmla="*/ 1 w 1346663"/>
              <a:gd name="connsiteY2" fmla="*/ 2186247 h 2186247"/>
            </a:gdLst>
            <a:ahLst/>
            <a:cxnLst>
              <a:cxn ang="0">
                <a:pos x="connsiteX0" y="connsiteY0"/>
              </a:cxn>
              <a:cxn ang="0">
                <a:pos x="connsiteX1" y="connsiteY1"/>
              </a:cxn>
              <a:cxn ang="0">
                <a:pos x="connsiteX2" y="connsiteY2"/>
              </a:cxn>
            </a:cxnLst>
            <a:rect l="l" t="t" r="r" b="b"/>
            <a:pathLst>
              <a:path w="1346663" h="2186247">
                <a:moveTo>
                  <a:pt x="1346663" y="0"/>
                </a:moveTo>
                <a:cubicBezTo>
                  <a:pt x="897775" y="428798"/>
                  <a:pt x="448888" y="857597"/>
                  <a:pt x="224444" y="1221971"/>
                </a:cubicBezTo>
                <a:cubicBezTo>
                  <a:pt x="0" y="1586346"/>
                  <a:pt x="0" y="1886296"/>
                  <a:pt x="1" y="2186247"/>
                </a:cubicBezTo>
              </a:path>
            </a:pathLst>
          </a:cu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sp>
        <p:nvSpPr>
          <p:cNvPr id="2080" name="テキスト ボックス 48"/>
          <p:cNvSpPr txBox="1">
            <a:spLocks noChangeArrowheads="1"/>
          </p:cNvSpPr>
          <p:nvPr/>
        </p:nvSpPr>
        <p:spPr bwMode="auto">
          <a:xfrm>
            <a:off x="1573213" y="5791200"/>
            <a:ext cx="6831012" cy="368300"/>
          </a:xfrm>
          <a:prstGeom prst="rect">
            <a:avLst/>
          </a:prstGeom>
          <a:noFill/>
          <a:ln w="9525">
            <a:noFill/>
            <a:miter lim="800000"/>
            <a:headEnd/>
            <a:tailEnd/>
          </a:ln>
        </p:spPr>
        <p:txBody>
          <a:bodyPr>
            <a:spAutoFit/>
          </a:bodyPr>
          <a:lstStyle/>
          <a:p>
            <a:r>
              <a:rPr lang="en-US" altLang="ja-JP">
                <a:latin typeface="Times New Roman" pitchFamily="18" charset="0"/>
                <a:cs typeface="Times New Roman" pitchFamily="18" charset="0"/>
              </a:rPr>
              <a:t>PM6</a:t>
            </a:r>
            <a:r>
              <a:rPr lang="ja-JP" altLang="en-US">
                <a:latin typeface="Times New Roman" pitchFamily="18" charset="0"/>
                <a:cs typeface="Times New Roman" pitchFamily="18" charset="0"/>
              </a:rPr>
              <a:t>法の代わりに、今回提案する</a:t>
            </a:r>
            <a:r>
              <a:rPr lang="en-US" altLang="ja-JP">
                <a:solidFill>
                  <a:srgbClr val="FF0000"/>
                </a:solidFill>
                <a:latin typeface="Times New Roman" pitchFamily="18" charset="0"/>
                <a:cs typeface="Times New Roman" pitchFamily="18" charset="0"/>
              </a:rPr>
              <a:t>NDDO-pol-SSRP</a:t>
            </a:r>
            <a:r>
              <a:rPr lang="ja-JP" altLang="en-US">
                <a:solidFill>
                  <a:srgbClr val="FF0000"/>
                </a:solidFill>
                <a:latin typeface="Times New Roman" pitchFamily="18" charset="0"/>
                <a:cs typeface="Times New Roman" pitchFamily="18" charset="0"/>
              </a:rPr>
              <a:t>法</a:t>
            </a:r>
            <a:r>
              <a:rPr lang="ja-JP" altLang="en-US">
                <a:latin typeface="Times New Roman" pitchFamily="18" charset="0"/>
                <a:cs typeface="Times New Roman" pitchFamily="18" charset="0"/>
              </a:rPr>
              <a:t>を採用する。</a:t>
            </a:r>
          </a:p>
        </p:txBody>
      </p:sp>
      <p:sp>
        <p:nvSpPr>
          <p:cNvPr id="2081" name="テキスト ボックス 7"/>
          <p:cNvSpPr txBox="1">
            <a:spLocks noChangeArrowheads="1"/>
          </p:cNvSpPr>
          <p:nvPr/>
        </p:nvSpPr>
        <p:spPr bwMode="auto">
          <a:xfrm>
            <a:off x="527050" y="428625"/>
            <a:ext cx="8089900" cy="400050"/>
          </a:xfrm>
          <a:prstGeom prst="rect">
            <a:avLst/>
          </a:prstGeom>
          <a:noFill/>
          <a:ln w="9525">
            <a:noFill/>
            <a:miter lim="800000"/>
            <a:headEnd/>
            <a:tailEnd/>
          </a:ln>
        </p:spPr>
        <p:txBody>
          <a:bodyPr>
            <a:spAutoFit/>
          </a:bodyPr>
          <a:lstStyle/>
          <a:p>
            <a:r>
              <a:rPr lang="en-US" altLang="ja-JP" sz="2000" b="1">
                <a:latin typeface="Times New Roman" pitchFamily="18" charset="0"/>
                <a:cs typeface="Times New Roman" pitchFamily="18" charset="0"/>
              </a:rPr>
              <a:t>ONIOM-EE-MD</a:t>
            </a:r>
            <a:r>
              <a:rPr lang="ja-JP" altLang="en-US" sz="2000" b="1">
                <a:latin typeface="Times New Roman" pitchFamily="18" charset="0"/>
                <a:cs typeface="Times New Roman" pitchFamily="18" charset="0"/>
              </a:rPr>
              <a:t>法の各</a:t>
            </a:r>
            <a:r>
              <a:rPr lang="en-US" altLang="ja-JP" sz="2000" b="1">
                <a:latin typeface="Times New Roman" pitchFamily="18" charset="0"/>
                <a:cs typeface="Times New Roman" pitchFamily="18" charset="0"/>
              </a:rPr>
              <a:t>MD</a:t>
            </a:r>
            <a:r>
              <a:rPr lang="ja-JP" altLang="en-US" sz="2000" b="1">
                <a:latin typeface="Times New Roman" pitchFamily="18" charset="0"/>
                <a:cs typeface="Times New Roman" pitchFamily="18" charset="0"/>
              </a:rPr>
              <a:t>ステップにおける計算アルゴリズム </a:t>
            </a:r>
            <a:r>
              <a:rPr lang="en-US" altLang="ja-JP" sz="2000" b="1">
                <a:latin typeface="Times New Roman" pitchFamily="18" charset="0"/>
                <a:cs typeface="Times New Roman" pitchFamily="18" charset="0"/>
              </a:rPr>
              <a:t>(</a:t>
            </a:r>
            <a:r>
              <a:rPr lang="ja-JP" altLang="en-US" sz="2000" b="1">
                <a:latin typeface="Times New Roman" pitchFamily="18" charset="0"/>
                <a:cs typeface="Times New Roman" pitchFamily="18" charset="0"/>
              </a:rPr>
              <a:t>修正版</a:t>
            </a:r>
            <a:r>
              <a:rPr lang="en-US" altLang="ja-JP" sz="2000" b="1">
                <a:latin typeface="Times New Roman" pitchFamily="18" charset="0"/>
                <a:cs typeface="Times New Roman" pitchFamily="18" charset="0"/>
              </a:rPr>
              <a:t>)</a:t>
            </a:r>
            <a:endParaRPr lang="ja-JP" altLang="en-US" sz="2000" b="1">
              <a:latin typeface="Times New Roman" pitchFamily="18" charset="0"/>
              <a:cs typeface="Times New Roman" pitchFamily="18" charset="0"/>
            </a:endParaRPr>
          </a:p>
        </p:txBody>
      </p:sp>
      <p:graphicFrame>
        <p:nvGraphicFramePr>
          <p:cNvPr id="2050" name="Object 31"/>
          <p:cNvGraphicFramePr>
            <a:graphicFrameLocks noChangeAspect="1"/>
          </p:cNvGraphicFramePr>
          <p:nvPr/>
        </p:nvGraphicFramePr>
        <p:xfrm>
          <a:off x="1966913" y="1000125"/>
          <a:ext cx="5210175" cy="482600"/>
        </p:xfrm>
        <a:graphic>
          <a:graphicData uri="http://schemas.openxmlformats.org/presentationml/2006/ole">
            <p:oleObj spid="_x0000_s2050" name="Equation" r:id="rId4" imgW="2743200" imgH="253800" progId="Equation.DSMT4">
              <p:embed/>
            </p:oleObj>
          </a:graphicData>
        </a:graphic>
      </p:graphicFrame>
      <p:graphicFrame>
        <p:nvGraphicFramePr>
          <p:cNvPr id="2051" name="Object 4"/>
          <p:cNvGraphicFramePr>
            <a:graphicFrameLocks noChangeAspect="1"/>
          </p:cNvGraphicFramePr>
          <p:nvPr/>
        </p:nvGraphicFramePr>
        <p:xfrm>
          <a:off x="2039938" y="1533525"/>
          <a:ext cx="5064125" cy="482600"/>
        </p:xfrm>
        <a:graphic>
          <a:graphicData uri="http://schemas.openxmlformats.org/presentationml/2006/ole">
            <p:oleObj spid="_x0000_s2051" name="Equation" r:id="rId5" imgW="2666880" imgH="253800" progId="Equation.DSMT4">
              <p:embed/>
            </p:oleObj>
          </a:graphicData>
        </a:graphic>
      </p:graphicFrame>
      <p:sp>
        <p:nvSpPr>
          <p:cNvPr id="34" name="テキスト ボックス 33"/>
          <p:cNvSpPr txBox="1"/>
          <p:nvPr/>
        </p:nvSpPr>
        <p:spPr>
          <a:xfrm>
            <a:off x="5478922" y="4500571"/>
            <a:ext cx="3192940" cy="571504"/>
          </a:xfrm>
          <a:prstGeom prst="rect">
            <a:avLst/>
          </a:prstGeom>
          <a:noFill/>
        </p:spPr>
        <p:txBody>
          <a:bodyPr wrap="square">
            <a:spAutoFit/>
          </a:bodyPr>
          <a:lstStyle/>
          <a:p>
            <a:pPr>
              <a:defRPr/>
            </a:pPr>
            <a:r>
              <a:rPr lang="ja-JP" altLang="en-US" sz="1050" dirty="0" smtClean="0">
                <a:latin typeface="Times New Roman" pitchFamily="18" charset="0"/>
                <a:cs typeface="Times New Roman" pitchFamily="18" charset="0"/>
              </a:rPr>
              <a:t>　近似として、</a:t>
            </a:r>
            <a:r>
              <a:rPr lang="en-US" altLang="ja-JP" sz="1050" dirty="0" smtClean="0">
                <a:latin typeface="Times New Roman" pitchFamily="18" charset="0"/>
                <a:cs typeface="Times New Roman" pitchFamily="18" charset="0"/>
              </a:rPr>
              <a:t>real</a:t>
            </a:r>
            <a:r>
              <a:rPr lang="ja-JP" altLang="en-US" sz="1050" dirty="0" smtClean="0">
                <a:latin typeface="Times New Roman" pitchFamily="18" charset="0"/>
                <a:cs typeface="Times New Roman" pitchFamily="18" charset="0"/>
              </a:rPr>
              <a:t>系からの寄与は無視する。そもそも</a:t>
            </a:r>
            <a:r>
              <a:rPr lang="ja-JP" altLang="en-US" sz="1050" b="1" dirty="0" smtClean="0">
                <a:latin typeface="Times New Roman" pitchFamily="18" charset="0"/>
                <a:cs typeface="Times New Roman" pitchFamily="18" charset="0"/>
              </a:rPr>
              <a:t>遮蔽効果</a:t>
            </a:r>
            <a:r>
              <a:rPr lang="ja-JP" altLang="en-US" sz="1050" dirty="0" smtClean="0">
                <a:latin typeface="Times New Roman" pitchFamily="18" charset="0"/>
                <a:cs typeface="Times New Roman" pitchFamily="18" charset="0"/>
              </a:rPr>
              <a:t>を考えると、</a:t>
            </a:r>
            <a:r>
              <a:rPr lang="en-US" altLang="ja-JP" sz="1050" dirty="0" smtClean="0">
                <a:latin typeface="Times New Roman" pitchFamily="18" charset="0"/>
                <a:cs typeface="Times New Roman" pitchFamily="18" charset="0"/>
              </a:rPr>
              <a:t>real</a:t>
            </a:r>
            <a:r>
              <a:rPr lang="ja-JP" altLang="en-US" sz="1050" dirty="0" smtClean="0">
                <a:latin typeface="Times New Roman" pitchFamily="18" charset="0"/>
                <a:cs typeface="Times New Roman" pitchFamily="18" charset="0"/>
              </a:rPr>
              <a:t>系からの寄与を単純にクーロン相互作用で記述</a:t>
            </a:r>
            <a:r>
              <a:rPr lang="ja-JP" altLang="en-US" sz="1050" dirty="0" smtClean="0">
                <a:latin typeface="Times New Roman" pitchFamily="18" charset="0"/>
                <a:cs typeface="Times New Roman" pitchFamily="18" charset="0"/>
              </a:rPr>
              <a:t>する</a:t>
            </a:r>
            <a:r>
              <a:rPr lang="ja-JP" altLang="en-US" sz="1050" dirty="0" smtClean="0">
                <a:latin typeface="Times New Roman" pitchFamily="18" charset="0"/>
                <a:cs typeface="Times New Roman" pitchFamily="18" charset="0"/>
              </a:rPr>
              <a:t>こと</a:t>
            </a:r>
            <a:r>
              <a:rPr lang="ja-JP" altLang="en-US" sz="1050" dirty="0" smtClean="0">
                <a:latin typeface="Times New Roman" pitchFamily="18" charset="0"/>
                <a:cs typeface="Times New Roman" pitchFamily="18" charset="0"/>
              </a:rPr>
              <a:t>はできない。</a:t>
            </a:r>
            <a:endParaRPr lang="ja-JP" altLang="en-US" sz="105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0" name="スライド番号プレースホルダ 3"/>
          <p:cNvSpPr>
            <a:spLocks noGrp="1"/>
          </p:cNvSpPr>
          <p:nvPr>
            <p:ph type="sldNum" sz="quarter" idx="12"/>
          </p:nvPr>
        </p:nvSpPr>
        <p:spPr>
          <a:noFill/>
        </p:spPr>
        <p:txBody>
          <a:bodyPr/>
          <a:lstStyle/>
          <a:p>
            <a:fld id="{F5029572-773B-4723-9A85-F9F0CCAF2D3C}" type="slidenum">
              <a:rPr lang="en-US" altLang="ja-JP" smtClean="0"/>
              <a:pPr/>
              <a:t>7</a:t>
            </a:fld>
            <a:endParaRPr lang="en-US" altLang="ja-JP" smtClean="0"/>
          </a:p>
        </p:txBody>
      </p:sp>
      <p:sp>
        <p:nvSpPr>
          <p:cNvPr id="3081" name="テキスト ボックス 21"/>
          <p:cNvSpPr txBox="1">
            <a:spLocks noChangeArrowheads="1"/>
          </p:cNvSpPr>
          <p:nvPr/>
        </p:nvSpPr>
        <p:spPr bwMode="auto">
          <a:xfrm>
            <a:off x="331788" y="285750"/>
            <a:ext cx="3048000" cy="400050"/>
          </a:xfrm>
          <a:prstGeom prst="rect">
            <a:avLst/>
          </a:prstGeom>
          <a:noFill/>
          <a:ln w="9525">
            <a:noFill/>
            <a:miter lim="800000"/>
            <a:headEnd/>
            <a:tailEnd/>
          </a:ln>
        </p:spPr>
        <p:txBody>
          <a:bodyPr>
            <a:spAutoFit/>
          </a:bodyPr>
          <a:lstStyle/>
          <a:p>
            <a:r>
              <a:rPr lang="ja-JP" altLang="en-US" sz="2000" b="1">
                <a:latin typeface="Times New Roman" pitchFamily="18" charset="0"/>
                <a:cs typeface="Times New Roman" pitchFamily="18" charset="0"/>
              </a:rPr>
              <a:t>■ </a:t>
            </a:r>
            <a:r>
              <a:rPr lang="en-US" altLang="ja-JP" sz="2000" b="1">
                <a:latin typeface="Times New Roman" pitchFamily="18" charset="0"/>
                <a:cs typeface="Times New Roman" pitchFamily="18" charset="0"/>
              </a:rPr>
              <a:t>NDDO-pol-SSRP</a:t>
            </a:r>
            <a:r>
              <a:rPr lang="ja-JP" altLang="en-US" sz="2000" b="1">
                <a:latin typeface="Times New Roman" pitchFamily="18" charset="0"/>
                <a:cs typeface="Times New Roman" pitchFamily="18" charset="0"/>
              </a:rPr>
              <a:t>法</a:t>
            </a:r>
          </a:p>
        </p:txBody>
      </p:sp>
      <p:sp>
        <p:nvSpPr>
          <p:cNvPr id="3082" name="テキスト ボックス 22"/>
          <p:cNvSpPr txBox="1">
            <a:spLocks noChangeArrowheads="1"/>
          </p:cNvSpPr>
          <p:nvPr/>
        </p:nvSpPr>
        <p:spPr bwMode="auto">
          <a:xfrm>
            <a:off x="384175" y="938213"/>
            <a:ext cx="8372475" cy="738187"/>
          </a:xfrm>
          <a:prstGeom prst="rect">
            <a:avLst/>
          </a:prstGeom>
          <a:noFill/>
          <a:ln w="9525">
            <a:noFill/>
            <a:miter lim="800000"/>
            <a:headEnd/>
            <a:tailEnd/>
          </a:ln>
        </p:spPr>
        <p:txBody>
          <a:bodyPr>
            <a:spAutoFit/>
          </a:bodyPr>
          <a:lstStyle/>
          <a:p>
            <a:r>
              <a:rPr lang="ja-JP" altLang="en-US" sz="1400" dirty="0">
                <a:latin typeface="Times New Roman" pitchFamily="18" charset="0"/>
                <a:cs typeface="Times New Roman" pitchFamily="18" charset="0"/>
              </a:rPr>
              <a:t>　</a:t>
            </a:r>
            <a:r>
              <a:rPr lang="ja-JP" altLang="en-US" sz="1400" b="1" dirty="0">
                <a:latin typeface="Times New Roman" pitchFamily="18" charset="0"/>
                <a:cs typeface="Times New Roman" pitchFamily="18" charset="0"/>
              </a:rPr>
              <a:t>反応物単体</a:t>
            </a:r>
            <a:r>
              <a:rPr lang="ja-JP" altLang="en-US" sz="1400" dirty="0">
                <a:latin typeface="Times New Roman" pitchFamily="18" charset="0"/>
                <a:cs typeface="Times New Roman" pitchFamily="18" charset="0"/>
              </a:rPr>
              <a:t>から</a:t>
            </a:r>
            <a:r>
              <a:rPr lang="ja-JP" altLang="en-US" sz="1400" b="1" dirty="0">
                <a:latin typeface="Times New Roman" pitchFamily="18" charset="0"/>
                <a:cs typeface="Times New Roman" pitchFamily="18" charset="0"/>
              </a:rPr>
              <a:t>反応物</a:t>
            </a:r>
            <a:r>
              <a:rPr lang="en-US" altLang="ja-JP" sz="1400" b="1" dirty="0">
                <a:latin typeface="Times New Roman" pitchFamily="18" charset="0"/>
                <a:cs typeface="Times New Roman" pitchFamily="18" charset="0"/>
              </a:rPr>
              <a:t>-</a:t>
            </a:r>
            <a:r>
              <a:rPr lang="ja-JP" altLang="en-US" sz="1400" b="1" dirty="0">
                <a:latin typeface="Times New Roman" pitchFamily="18" charset="0"/>
                <a:cs typeface="Times New Roman" pitchFamily="18" charset="0"/>
              </a:rPr>
              <a:t>溶媒</a:t>
            </a:r>
            <a:r>
              <a:rPr lang="ja-JP" altLang="en-US" sz="1400" b="1" dirty="0" smtClean="0">
                <a:latin typeface="Times New Roman" pitchFamily="18" charset="0"/>
                <a:cs typeface="Times New Roman" pitchFamily="18" charset="0"/>
              </a:rPr>
              <a:t>の</a:t>
            </a:r>
            <a:r>
              <a:rPr lang="en-US" altLang="ja-JP" sz="1400" b="1" i="1" dirty="0" smtClean="0">
                <a:latin typeface="Times New Roman" pitchFamily="18" charset="0"/>
                <a:cs typeface="Times New Roman" pitchFamily="18" charset="0"/>
              </a:rPr>
              <a:t>N</a:t>
            </a:r>
            <a:r>
              <a:rPr lang="ja-JP" altLang="en-US" sz="1400" b="1" dirty="0" smtClean="0">
                <a:latin typeface="Times New Roman" pitchFamily="18" charset="0"/>
                <a:cs typeface="Times New Roman" pitchFamily="18" charset="0"/>
              </a:rPr>
              <a:t>量体</a:t>
            </a:r>
            <a:r>
              <a:rPr lang="ja-JP" altLang="en-US" sz="1400" dirty="0">
                <a:latin typeface="Times New Roman" pitchFamily="18" charset="0"/>
                <a:cs typeface="Times New Roman" pitchFamily="18" charset="0"/>
              </a:rPr>
              <a:t>へと自然に拡張するため、</a:t>
            </a:r>
            <a:r>
              <a:rPr lang="en-US" altLang="ja-JP" sz="1400" dirty="0">
                <a:latin typeface="Times New Roman" pitchFamily="18" charset="0"/>
                <a:cs typeface="Times New Roman" pitchFamily="18" charset="0"/>
              </a:rPr>
              <a:t>NDDO-SSRP</a:t>
            </a:r>
            <a:r>
              <a:rPr lang="ja-JP" altLang="en-US" sz="1400" dirty="0">
                <a:latin typeface="Times New Roman" pitchFamily="18" charset="0"/>
                <a:cs typeface="Times New Roman" pitchFamily="18" charset="0"/>
              </a:rPr>
              <a:t>法により反応物の性質を正しく記述したうえで、</a:t>
            </a:r>
            <a:r>
              <a:rPr lang="en-US" altLang="ja-JP" sz="1400" i="1" dirty="0">
                <a:latin typeface="Times New Roman" pitchFamily="18" charset="0"/>
                <a:cs typeface="Times New Roman" pitchFamily="18" charset="0"/>
              </a:rPr>
              <a:t>k</a:t>
            </a:r>
            <a:r>
              <a:rPr lang="ja-JP" altLang="en-US" sz="1400" dirty="0">
                <a:latin typeface="Times New Roman" pitchFamily="18" charset="0"/>
                <a:cs typeface="Times New Roman" pitchFamily="18" charset="0"/>
              </a:rPr>
              <a:t>量体における結合エネルギーと双極子モーメントを参照物理量とし、以下のような評価関数を考える。</a:t>
            </a:r>
          </a:p>
        </p:txBody>
      </p:sp>
      <p:graphicFrame>
        <p:nvGraphicFramePr>
          <p:cNvPr id="3074" name="Object 11"/>
          <p:cNvGraphicFramePr>
            <a:graphicFrameLocks noChangeAspect="1"/>
          </p:cNvGraphicFramePr>
          <p:nvPr/>
        </p:nvGraphicFramePr>
        <p:xfrm>
          <a:off x="909638" y="1739900"/>
          <a:ext cx="7319962" cy="565150"/>
        </p:xfrm>
        <a:graphic>
          <a:graphicData uri="http://schemas.openxmlformats.org/presentationml/2006/ole">
            <p:oleObj spid="_x0000_s3074" name="Equation" r:id="rId3" imgW="7188120" imgH="571320" progId="Equation.DSMT4">
              <p:embed/>
            </p:oleObj>
          </a:graphicData>
        </a:graphic>
      </p:graphicFrame>
      <p:graphicFrame>
        <p:nvGraphicFramePr>
          <p:cNvPr id="3075" name="Object 12"/>
          <p:cNvGraphicFramePr>
            <a:graphicFrameLocks noChangeAspect="1"/>
          </p:cNvGraphicFramePr>
          <p:nvPr/>
        </p:nvGraphicFramePr>
        <p:xfrm>
          <a:off x="1409700" y="2390775"/>
          <a:ext cx="406400" cy="254000"/>
        </p:xfrm>
        <a:graphic>
          <a:graphicData uri="http://schemas.openxmlformats.org/presentationml/2006/ole">
            <p:oleObj spid="_x0000_s3075" name="Equation" r:id="rId4" imgW="406080" imgH="253800" progId="Equation.DSMT4">
              <p:embed/>
            </p:oleObj>
          </a:graphicData>
        </a:graphic>
      </p:graphicFrame>
      <p:sp>
        <p:nvSpPr>
          <p:cNvPr id="3083" name="テキスト ボックス 25"/>
          <p:cNvSpPr txBox="1">
            <a:spLocks noChangeArrowheads="1"/>
          </p:cNvSpPr>
          <p:nvPr/>
        </p:nvSpPr>
        <p:spPr bwMode="auto">
          <a:xfrm>
            <a:off x="1739900" y="2357438"/>
            <a:ext cx="2954338" cy="276225"/>
          </a:xfrm>
          <a:prstGeom prst="rect">
            <a:avLst/>
          </a:prstGeom>
          <a:noFill/>
          <a:ln w="9525">
            <a:noFill/>
            <a:miter lim="800000"/>
            <a:headEnd/>
            <a:tailEnd/>
          </a:ln>
        </p:spPr>
        <p:txBody>
          <a:bodyPr>
            <a:spAutoFit/>
          </a:bodyPr>
          <a:lstStyle/>
          <a:p>
            <a:r>
              <a:rPr lang="ja-JP" altLang="en-US" sz="1200" b="1">
                <a:latin typeface="Times New Roman" pitchFamily="18" charset="0"/>
                <a:cs typeface="Times New Roman" pitchFamily="18" charset="0"/>
              </a:rPr>
              <a:t>：</a:t>
            </a:r>
            <a:r>
              <a:rPr lang="en-US" altLang="ja-JP" sz="1200" b="1" i="1">
                <a:latin typeface="Times New Roman" pitchFamily="18" charset="0"/>
                <a:cs typeface="Times New Roman" pitchFamily="18" charset="0"/>
              </a:rPr>
              <a:t>k</a:t>
            </a:r>
            <a:r>
              <a:rPr lang="ja-JP" altLang="en-US" sz="1200" b="1">
                <a:latin typeface="Times New Roman" pitchFamily="18" charset="0"/>
                <a:cs typeface="Times New Roman" pitchFamily="18" charset="0"/>
              </a:rPr>
              <a:t>量体のサンプル点 </a:t>
            </a:r>
            <a:r>
              <a:rPr lang="en-US" altLang="ja-JP" sz="1200" b="1" i="1">
                <a:latin typeface="Times New Roman" pitchFamily="18" charset="0"/>
                <a:cs typeface="Times New Roman" pitchFamily="18" charset="0"/>
              </a:rPr>
              <a:t>i </a:t>
            </a:r>
            <a:r>
              <a:rPr lang="ja-JP" altLang="en-US" sz="1200" b="1">
                <a:latin typeface="Times New Roman" pitchFamily="18" charset="0"/>
                <a:cs typeface="Times New Roman" pitchFamily="18" charset="0"/>
              </a:rPr>
              <a:t>の結合エネルギー、</a:t>
            </a:r>
          </a:p>
        </p:txBody>
      </p:sp>
      <p:graphicFrame>
        <p:nvGraphicFramePr>
          <p:cNvPr id="3076" name="Object 13"/>
          <p:cNvGraphicFramePr>
            <a:graphicFrameLocks noChangeAspect="1"/>
          </p:cNvGraphicFramePr>
          <p:nvPr/>
        </p:nvGraphicFramePr>
        <p:xfrm>
          <a:off x="4610100" y="2390775"/>
          <a:ext cx="393700" cy="254000"/>
        </p:xfrm>
        <a:graphic>
          <a:graphicData uri="http://schemas.openxmlformats.org/presentationml/2006/ole">
            <p:oleObj spid="_x0000_s3076" name="Equation" r:id="rId5" imgW="393480" imgH="253800" progId="Equation.DSMT4">
              <p:embed/>
            </p:oleObj>
          </a:graphicData>
        </a:graphic>
      </p:graphicFrame>
      <p:sp>
        <p:nvSpPr>
          <p:cNvPr id="3084" name="テキスト ボックス 27"/>
          <p:cNvSpPr txBox="1">
            <a:spLocks noChangeArrowheads="1"/>
          </p:cNvSpPr>
          <p:nvPr/>
        </p:nvSpPr>
        <p:spPr bwMode="auto">
          <a:xfrm>
            <a:off x="4933950" y="2357438"/>
            <a:ext cx="2952750" cy="276225"/>
          </a:xfrm>
          <a:prstGeom prst="rect">
            <a:avLst/>
          </a:prstGeom>
          <a:noFill/>
          <a:ln w="9525">
            <a:noFill/>
            <a:miter lim="800000"/>
            <a:headEnd/>
            <a:tailEnd/>
          </a:ln>
        </p:spPr>
        <p:txBody>
          <a:bodyPr>
            <a:spAutoFit/>
          </a:bodyPr>
          <a:lstStyle/>
          <a:p>
            <a:r>
              <a:rPr lang="ja-JP" altLang="en-US" sz="1200" b="1">
                <a:latin typeface="Times New Roman" pitchFamily="18" charset="0"/>
                <a:cs typeface="Times New Roman" pitchFamily="18" charset="0"/>
              </a:rPr>
              <a:t>：</a:t>
            </a:r>
            <a:r>
              <a:rPr lang="en-US" altLang="ja-JP" sz="1200" b="1" i="1">
                <a:latin typeface="Times New Roman" pitchFamily="18" charset="0"/>
                <a:cs typeface="Times New Roman" pitchFamily="18" charset="0"/>
              </a:rPr>
              <a:t>k</a:t>
            </a:r>
            <a:r>
              <a:rPr lang="ja-JP" altLang="en-US" sz="1200" b="1">
                <a:latin typeface="Times New Roman" pitchFamily="18" charset="0"/>
                <a:cs typeface="Times New Roman" pitchFamily="18" charset="0"/>
              </a:rPr>
              <a:t>量体のサンプル点 </a:t>
            </a:r>
            <a:r>
              <a:rPr lang="en-US" altLang="ja-JP" sz="1200" b="1" i="1">
                <a:latin typeface="Times New Roman" pitchFamily="18" charset="0"/>
                <a:cs typeface="Times New Roman" pitchFamily="18" charset="0"/>
              </a:rPr>
              <a:t>i </a:t>
            </a:r>
            <a:r>
              <a:rPr lang="ja-JP" altLang="en-US" sz="1200" b="1">
                <a:latin typeface="Times New Roman" pitchFamily="18" charset="0"/>
                <a:cs typeface="Times New Roman" pitchFamily="18" charset="0"/>
              </a:rPr>
              <a:t>の双極子モーメント</a:t>
            </a:r>
          </a:p>
        </p:txBody>
      </p:sp>
      <p:sp>
        <p:nvSpPr>
          <p:cNvPr id="3085" name="テキスト ボックス 28"/>
          <p:cNvSpPr txBox="1">
            <a:spLocks noChangeArrowheads="1"/>
          </p:cNvSpPr>
          <p:nvPr/>
        </p:nvSpPr>
        <p:spPr bwMode="auto">
          <a:xfrm>
            <a:off x="458788" y="2720975"/>
            <a:ext cx="8215312" cy="522288"/>
          </a:xfrm>
          <a:prstGeom prst="rect">
            <a:avLst/>
          </a:prstGeom>
          <a:noFill/>
          <a:ln w="9525">
            <a:noFill/>
            <a:miter lim="800000"/>
            <a:headEnd/>
            <a:tailEnd/>
          </a:ln>
        </p:spPr>
        <p:txBody>
          <a:bodyPr>
            <a:spAutoFit/>
          </a:bodyPr>
          <a:lstStyle/>
          <a:p>
            <a:r>
              <a:rPr lang="ja-JP" altLang="en-US" sz="1400">
                <a:latin typeface="Times New Roman" pitchFamily="18" charset="0"/>
                <a:cs typeface="Times New Roman" pitchFamily="18" charset="0"/>
              </a:rPr>
              <a:t>　</a:t>
            </a:r>
            <a:r>
              <a:rPr lang="en-US" altLang="ja-JP" sz="1400">
                <a:latin typeface="Times New Roman" pitchFamily="18" charset="0"/>
                <a:cs typeface="Times New Roman" pitchFamily="18" charset="0"/>
              </a:rPr>
              <a:t>NDDO-SSRP</a:t>
            </a:r>
            <a:r>
              <a:rPr lang="ja-JP" altLang="en-US" sz="1400">
                <a:latin typeface="Times New Roman" pitchFamily="18" charset="0"/>
                <a:cs typeface="Times New Roman" pitchFamily="18" charset="0"/>
              </a:rPr>
              <a:t>法からの変更として、</a:t>
            </a:r>
            <a:r>
              <a:rPr lang="en-US" altLang="ja-JP" sz="1400" i="1">
                <a:latin typeface="Times New Roman" pitchFamily="18" charset="0"/>
                <a:cs typeface="Times New Roman" pitchFamily="18" charset="0"/>
              </a:rPr>
              <a:t>N</a:t>
            </a:r>
            <a:r>
              <a:rPr lang="ja-JP" altLang="en-US" sz="1400">
                <a:latin typeface="Times New Roman" pitchFamily="18" charset="0"/>
                <a:cs typeface="Times New Roman" pitchFamily="18" charset="0"/>
              </a:rPr>
              <a:t>量体の結合エネルギーを正しく再現するために</a:t>
            </a:r>
            <a:r>
              <a:rPr lang="en-US" altLang="ja-JP" sz="1400">
                <a:latin typeface="Times New Roman" pitchFamily="18" charset="0"/>
                <a:cs typeface="Times New Roman" pitchFamily="18" charset="0"/>
              </a:rPr>
              <a:t>MAIS</a:t>
            </a:r>
            <a:r>
              <a:rPr lang="ja-JP" altLang="en-US" sz="1400">
                <a:latin typeface="Times New Roman" pitchFamily="18" charset="0"/>
                <a:cs typeface="Times New Roman" pitchFamily="18" charset="0"/>
              </a:rPr>
              <a:t>法を導入する。</a:t>
            </a:r>
            <a:endParaRPr lang="en-US" altLang="ja-JP" sz="1400">
              <a:latin typeface="Times New Roman" pitchFamily="18" charset="0"/>
              <a:cs typeface="Times New Roman" pitchFamily="18" charset="0"/>
            </a:endParaRPr>
          </a:p>
          <a:p>
            <a:r>
              <a:rPr lang="ja-JP" altLang="en-US" sz="1400">
                <a:latin typeface="Times New Roman" pitchFamily="18" charset="0"/>
                <a:cs typeface="Times New Roman" pitchFamily="18" charset="0"/>
              </a:rPr>
              <a:t>また、ベースとなる半経験的</a:t>
            </a:r>
            <a:r>
              <a:rPr lang="en-US" altLang="ja-JP" sz="1400">
                <a:latin typeface="Times New Roman" pitchFamily="18" charset="0"/>
                <a:cs typeface="Times New Roman" pitchFamily="18" charset="0"/>
              </a:rPr>
              <a:t>MO</a:t>
            </a:r>
            <a:r>
              <a:rPr lang="ja-JP" altLang="en-US" sz="1400">
                <a:latin typeface="Times New Roman" pitchFamily="18" charset="0"/>
                <a:cs typeface="Times New Roman" pitchFamily="18" charset="0"/>
              </a:rPr>
              <a:t>法として</a:t>
            </a:r>
            <a:r>
              <a:rPr lang="en-US" altLang="ja-JP" sz="1400">
                <a:latin typeface="Times New Roman" pitchFamily="18" charset="0"/>
                <a:cs typeface="Times New Roman" pitchFamily="18" charset="0"/>
              </a:rPr>
              <a:t>PM6</a:t>
            </a:r>
            <a:r>
              <a:rPr lang="ja-JP" altLang="en-US" sz="1400">
                <a:latin typeface="Times New Roman" pitchFamily="18" charset="0"/>
                <a:cs typeface="Times New Roman" pitchFamily="18" charset="0"/>
              </a:rPr>
              <a:t>法を採用するため、殻間反発相互作用項の表式が異なる。</a:t>
            </a:r>
            <a:endParaRPr lang="en-US" altLang="ja-JP" sz="1400">
              <a:latin typeface="Times New Roman" pitchFamily="18" charset="0"/>
              <a:cs typeface="Times New Roman" pitchFamily="18" charset="0"/>
            </a:endParaRPr>
          </a:p>
        </p:txBody>
      </p:sp>
      <p:graphicFrame>
        <p:nvGraphicFramePr>
          <p:cNvPr id="3077" name="Object 16"/>
          <p:cNvGraphicFramePr>
            <a:graphicFrameLocks noChangeAspect="1"/>
          </p:cNvGraphicFramePr>
          <p:nvPr/>
        </p:nvGraphicFramePr>
        <p:xfrm>
          <a:off x="1651000" y="4070350"/>
          <a:ext cx="2252663" cy="457200"/>
        </p:xfrm>
        <a:graphic>
          <a:graphicData uri="http://schemas.openxmlformats.org/presentationml/2006/ole">
            <p:oleObj spid="_x0000_s3077" name="Equation" r:id="rId6" imgW="2108160" imgH="431640" progId="Equation.DSMT4">
              <p:embed/>
            </p:oleObj>
          </a:graphicData>
        </a:graphic>
      </p:graphicFrame>
      <p:graphicFrame>
        <p:nvGraphicFramePr>
          <p:cNvPr id="3078" name="Object 4"/>
          <p:cNvGraphicFramePr>
            <a:graphicFrameLocks noChangeAspect="1"/>
          </p:cNvGraphicFramePr>
          <p:nvPr/>
        </p:nvGraphicFramePr>
        <p:xfrm>
          <a:off x="1620838" y="3738563"/>
          <a:ext cx="4167187" cy="373062"/>
        </p:xfrm>
        <a:graphic>
          <a:graphicData uri="http://schemas.openxmlformats.org/presentationml/2006/ole">
            <p:oleObj spid="_x0000_s3078" name="Equation" r:id="rId7" imgW="3695400" imgH="330120" progId="Equation.DSMT4">
              <p:embed/>
            </p:oleObj>
          </a:graphicData>
        </a:graphic>
      </p:graphicFrame>
      <p:graphicFrame>
        <p:nvGraphicFramePr>
          <p:cNvPr id="3079" name="Object 2"/>
          <p:cNvGraphicFramePr>
            <a:graphicFrameLocks noChangeAspect="1"/>
          </p:cNvGraphicFramePr>
          <p:nvPr/>
        </p:nvGraphicFramePr>
        <p:xfrm>
          <a:off x="1620838" y="3343275"/>
          <a:ext cx="3721100" cy="377825"/>
        </p:xfrm>
        <a:graphic>
          <a:graphicData uri="http://schemas.openxmlformats.org/presentationml/2006/ole">
            <p:oleObj spid="_x0000_s3079" name="Equation" r:id="rId8" imgW="3263760" imgH="330120" progId="Equation.DSMT4">
              <p:embed/>
            </p:oleObj>
          </a:graphicData>
        </a:graphic>
      </p:graphicFrame>
      <p:sp>
        <p:nvSpPr>
          <p:cNvPr id="3086" name="テキスト ボックス 35"/>
          <p:cNvSpPr txBox="1">
            <a:spLocks noChangeArrowheads="1"/>
          </p:cNvSpPr>
          <p:nvPr/>
        </p:nvSpPr>
        <p:spPr bwMode="auto">
          <a:xfrm>
            <a:off x="458788" y="4141788"/>
            <a:ext cx="1600200" cy="306387"/>
          </a:xfrm>
          <a:prstGeom prst="rect">
            <a:avLst/>
          </a:prstGeom>
          <a:noFill/>
          <a:ln w="9525">
            <a:noFill/>
            <a:miter lim="800000"/>
            <a:headEnd/>
            <a:tailEnd/>
          </a:ln>
        </p:spPr>
        <p:txBody>
          <a:bodyPr>
            <a:spAutoFit/>
          </a:bodyPr>
          <a:lstStyle/>
          <a:p>
            <a:r>
              <a:rPr lang="en-US" altLang="ja-JP" sz="1400">
                <a:latin typeface="Times New Roman" pitchFamily="18" charset="0"/>
                <a:cs typeface="Times New Roman" pitchFamily="18" charset="0"/>
              </a:rPr>
              <a:t>(iii) MAIS</a:t>
            </a:r>
            <a:r>
              <a:rPr lang="ja-JP" altLang="en-US" sz="1400">
                <a:latin typeface="Times New Roman" pitchFamily="18" charset="0"/>
                <a:cs typeface="Times New Roman" pitchFamily="18" charset="0"/>
              </a:rPr>
              <a:t>法</a:t>
            </a:r>
          </a:p>
        </p:txBody>
      </p:sp>
      <p:sp>
        <p:nvSpPr>
          <p:cNvPr id="3087" name="テキスト ボックス 36"/>
          <p:cNvSpPr txBox="1">
            <a:spLocks noChangeArrowheads="1"/>
          </p:cNvSpPr>
          <p:nvPr/>
        </p:nvSpPr>
        <p:spPr bwMode="auto">
          <a:xfrm>
            <a:off x="325438" y="3360738"/>
            <a:ext cx="990600" cy="307975"/>
          </a:xfrm>
          <a:prstGeom prst="rect">
            <a:avLst/>
          </a:prstGeom>
          <a:noFill/>
          <a:ln w="9525">
            <a:noFill/>
            <a:miter lim="800000"/>
            <a:headEnd/>
            <a:tailEnd/>
          </a:ln>
        </p:spPr>
        <p:txBody>
          <a:bodyPr>
            <a:spAutoFit/>
          </a:bodyPr>
          <a:lstStyle/>
          <a:p>
            <a:pPr algn="ctr"/>
            <a:r>
              <a:rPr lang="en-US" altLang="ja-JP" sz="1400">
                <a:latin typeface="Times New Roman" pitchFamily="18" charset="0"/>
                <a:cs typeface="Times New Roman" pitchFamily="18" charset="0"/>
              </a:rPr>
              <a:t>(i) O-H</a:t>
            </a:r>
            <a:endParaRPr lang="ja-JP" altLang="en-US" sz="1400">
              <a:latin typeface="Times New Roman" pitchFamily="18" charset="0"/>
              <a:cs typeface="Times New Roman" pitchFamily="18" charset="0"/>
            </a:endParaRPr>
          </a:p>
        </p:txBody>
      </p:sp>
      <p:sp>
        <p:nvSpPr>
          <p:cNvPr id="3088" name="テキスト ボックス 37"/>
          <p:cNvSpPr txBox="1">
            <a:spLocks noChangeArrowheads="1"/>
          </p:cNvSpPr>
          <p:nvPr/>
        </p:nvSpPr>
        <p:spPr bwMode="auto">
          <a:xfrm>
            <a:off x="433388" y="3763963"/>
            <a:ext cx="1230312" cy="307975"/>
          </a:xfrm>
          <a:prstGeom prst="rect">
            <a:avLst/>
          </a:prstGeom>
          <a:noFill/>
          <a:ln w="9525">
            <a:noFill/>
            <a:miter lim="800000"/>
            <a:headEnd/>
            <a:tailEnd/>
          </a:ln>
        </p:spPr>
        <p:txBody>
          <a:bodyPr>
            <a:spAutoFit/>
          </a:bodyPr>
          <a:lstStyle/>
          <a:p>
            <a:pPr algn="ctr"/>
            <a:r>
              <a:rPr lang="en-US" altLang="ja-JP" sz="1400">
                <a:latin typeface="Times New Roman" pitchFamily="18" charset="0"/>
                <a:cs typeface="Times New Roman" pitchFamily="18" charset="0"/>
              </a:rPr>
              <a:t>(ii) O-O, H-H</a:t>
            </a:r>
            <a:endParaRPr lang="ja-JP" altLang="en-US" sz="1400">
              <a:latin typeface="Times New Roman" pitchFamily="18" charset="0"/>
              <a:cs typeface="Times New Roman" pitchFamily="18" charset="0"/>
            </a:endParaRPr>
          </a:p>
        </p:txBody>
      </p:sp>
      <p:sp>
        <p:nvSpPr>
          <p:cNvPr id="3089" name="テキスト ボックス 17"/>
          <p:cNvSpPr txBox="1">
            <a:spLocks noChangeArrowheads="1"/>
          </p:cNvSpPr>
          <p:nvPr/>
        </p:nvSpPr>
        <p:spPr bwMode="auto">
          <a:xfrm>
            <a:off x="519113" y="4572000"/>
            <a:ext cx="8105775" cy="830997"/>
          </a:xfrm>
          <a:prstGeom prst="rect">
            <a:avLst/>
          </a:prstGeom>
          <a:noFill/>
          <a:ln w="9525">
            <a:noFill/>
            <a:miter lim="800000"/>
            <a:headEnd/>
            <a:tailEnd/>
          </a:ln>
        </p:spPr>
        <p:txBody>
          <a:bodyPr>
            <a:spAutoFit/>
          </a:bodyPr>
          <a:lstStyle/>
          <a:p>
            <a:r>
              <a:rPr lang="ja-JP" altLang="en-US" sz="1600" dirty="0">
                <a:latin typeface="Times New Roman" pitchFamily="18" charset="0"/>
                <a:cs typeface="Times New Roman" pitchFamily="18" charset="0"/>
              </a:rPr>
              <a:t>　理想的には</a:t>
            </a:r>
            <a:r>
              <a:rPr lang="ja-JP" altLang="en-US" sz="1600" dirty="0" smtClean="0">
                <a:latin typeface="Times New Roman" pitchFamily="18" charset="0"/>
                <a:cs typeface="Times New Roman" pitchFamily="18" charset="0"/>
              </a:rPr>
              <a:t>、</a:t>
            </a:r>
            <a:r>
              <a:rPr lang="en-US" altLang="ja-JP" sz="1600" dirty="0" smtClean="0">
                <a:latin typeface="Times New Roman" pitchFamily="18" charset="0"/>
                <a:cs typeface="Times New Roman" pitchFamily="18" charset="0"/>
              </a:rPr>
              <a:t>intermediate</a:t>
            </a:r>
            <a:r>
              <a:rPr lang="ja-JP" altLang="en-US" sz="1600" dirty="0" smtClean="0">
                <a:latin typeface="Times New Roman" pitchFamily="18" charset="0"/>
                <a:cs typeface="Times New Roman" pitchFamily="18" charset="0"/>
              </a:rPr>
              <a:t>系の溶媒全てをサンプル点</a:t>
            </a:r>
            <a:r>
              <a:rPr lang="ja-JP" altLang="en-US" sz="1600" dirty="0">
                <a:latin typeface="Times New Roman" pitchFamily="18" charset="0"/>
                <a:cs typeface="Times New Roman" pitchFamily="18" charset="0"/>
              </a:rPr>
              <a:t>に</a:t>
            </a:r>
            <a:r>
              <a:rPr lang="ja-JP" altLang="en-US" sz="1600" dirty="0" smtClean="0">
                <a:latin typeface="Times New Roman" pitchFamily="18" charset="0"/>
                <a:cs typeface="Times New Roman" pitchFamily="18" charset="0"/>
              </a:rPr>
              <a:t>含めれば、</a:t>
            </a:r>
            <a:r>
              <a:rPr lang="en-US" altLang="ja-JP" sz="1600" i="1" dirty="0" err="1">
                <a:latin typeface="Times New Roman" pitchFamily="18" charset="0"/>
                <a:cs typeface="Times New Roman" pitchFamily="18" charset="0"/>
              </a:rPr>
              <a:t>ab</a:t>
            </a:r>
            <a:r>
              <a:rPr lang="en-US" altLang="ja-JP" sz="1600" i="1" dirty="0">
                <a:latin typeface="Times New Roman" pitchFamily="18" charset="0"/>
                <a:cs typeface="Times New Roman" pitchFamily="18" charset="0"/>
              </a:rPr>
              <a:t> initio </a:t>
            </a:r>
            <a:r>
              <a:rPr lang="en-US" altLang="ja-JP" sz="1600" dirty="0">
                <a:latin typeface="Times New Roman" pitchFamily="18" charset="0"/>
                <a:cs typeface="Times New Roman" pitchFamily="18" charset="0"/>
              </a:rPr>
              <a:t>MO</a:t>
            </a:r>
            <a:r>
              <a:rPr lang="ja-JP" altLang="en-US" sz="1600" dirty="0">
                <a:latin typeface="Times New Roman" pitchFamily="18" charset="0"/>
                <a:cs typeface="Times New Roman" pitchFamily="18" charset="0"/>
              </a:rPr>
              <a:t>法によるクラスターの性質をほぼ完全に再現できると考えられるが、サンプル点の計算時間やパラメータ最適化の収束を考えると、まずは</a:t>
            </a:r>
            <a:r>
              <a:rPr lang="en-US" altLang="ja-JP" sz="1600" dirty="0">
                <a:solidFill>
                  <a:srgbClr val="FF0000"/>
                </a:solidFill>
                <a:latin typeface="Times New Roman" pitchFamily="18" charset="0"/>
                <a:cs typeface="Times New Roman" pitchFamily="18" charset="0"/>
              </a:rPr>
              <a:t>3</a:t>
            </a:r>
            <a:r>
              <a:rPr lang="ja-JP" altLang="en-US" sz="1600" dirty="0">
                <a:solidFill>
                  <a:srgbClr val="FF0000"/>
                </a:solidFill>
                <a:latin typeface="Times New Roman" pitchFamily="18" charset="0"/>
                <a:cs typeface="Times New Roman" pitchFamily="18" charset="0"/>
              </a:rPr>
              <a:t>量体</a:t>
            </a:r>
            <a:r>
              <a:rPr lang="ja-JP" altLang="en-US" sz="1600" dirty="0">
                <a:latin typeface="Times New Roman" pitchFamily="18" charset="0"/>
                <a:cs typeface="Times New Roman" pitchFamily="18" charset="0"/>
              </a:rPr>
              <a:t>までで試してみようと考えている。</a:t>
            </a:r>
          </a:p>
        </p:txBody>
      </p:sp>
      <p:sp>
        <p:nvSpPr>
          <p:cNvPr id="3090" name="テキスト ボックス 18"/>
          <p:cNvSpPr txBox="1">
            <a:spLocks noChangeArrowheads="1"/>
          </p:cNvSpPr>
          <p:nvPr/>
        </p:nvSpPr>
        <p:spPr bwMode="auto">
          <a:xfrm>
            <a:off x="517525" y="5559425"/>
            <a:ext cx="8181975" cy="584200"/>
          </a:xfrm>
          <a:prstGeom prst="rect">
            <a:avLst/>
          </a:prstGeom>
          <a:noFill/>
          <a:ln w="9525">
            <a:noFill/>
            <a:miter lim="800000"/>
            <a:headEnd/>
            <a:tailEnd/>
          </a:ln>
        </p:spPr>
        <p:txBody>
          <a:bodyPr>
            <a:spAutoFit/>
          </a:bodyPr>
          <a:lstStyle/>
          <a:p>
            <a:r>
              <a:rPr lang="ja-JP" altLang="en-US" sz="1600" dirty="0"/>
              <a:t>　また、クラスターの場合に</a:t>
            </a:r>
            <a:r>
              <a:rPr lang="ja-JP" altLang="en-US" sz="1600" dirty="0" smtClean="0"/>
              <a:t>は基底</a:t>
            </a:r>
            <a:r>
              <a:rPr lang="ja-JP" altLang="en-US" sz="1600" dirty="0"/>
              <a:t>関数を十分に大きくする必要があるため、計算レベルには、</a:t>
            </a:r>
            <a:r>
              <a:rPr lang="en-US" altLang="ja-JP" sz="1600" dirty="0">
                <a:solidFill>
                  <a:srgbClr val="FF0000"/>
                </a:solidFill>
                <a:latin typeface="Times New Roman" pitchFamily="18" charset="0"/>
                <a:cs typeface="Times New Roman" pitchFamily="18" charset="0"/>
              </a:rPr>
              <a:t> MP2/</a:t>
            </a:r>
            <a:r>
              <a:rPr lang="en-US" altLang="ja-JP" sz="1600" dirty="0" err="1">
                <a:solidFill>
                  <a:srgbClr val="FF0000"/>
                </a:solidFill>
                <a:latin typeface="Times New Roman" pitchFamily="18" charset="0"/>
                <a:cs typeface="Times New Roman" pitchFamily="18" charset="0"/>
              </a:rPr>
              <a:t>aug</a:t>
            </a:r>
            <a:r>
              <a:rPr lang="en-US" altLang="ja-JP" sz="1600" dirty="0">
                <a:solidFill>
                  <a:srgbClr val="FF0000"/>
                </a:solidFill>
                <a:latin typeface="Times New Roman" pitchFamily="18" charset="0"/>
                <a:cs typeface="Times New Roman" pitchFamily="18" charset="0"/>
              </a:rPr>
              <a:t>-cc-PVTZ</a:t>
            </a:r>
            <a:r>
              <a:rPr lang="ja-JP" altLang="en-US" sz="1600" dirty="0">
                <a:latin typeface="Times New Roman" pitchFamily="18" charset="0"/>
                <a:cs typeface="Times New Roman" pitchFamily="18" charset="0"/>
              </a:rPr>
              <a:t>を採用する。</a:t>
            </a:r>
            <a:endParaRPr lang="ja-JP" altLang="en-US" sz="1600" dirty="0"/>
          </a:p>
        </p:txBody>
      </p:sp>
      <p:sp>
        <p:nvSpPr>
          <p:cNvPr id="19" name="テキスト ボックス 18"/>
          <p:cNvSpPr txBox="1"/>
          <p:nvPr/>
        </p:nvSpPr>
        <p:spPr>
          <a:xfrm>
            <a:off x="2644306" y="1500174"/>
            <a:ext cx="1357322" cy="253916"/>
          </a:xfrm>
          <a:prstGeom prst="rect">
            <a:avLst/>
          </a:prstGeom>
          <a:noFill/>
        </p:spPr>
        <p:txBody>
          <a:bodyPr wrap="square" rtlCol="0">
            <a:spAutoFit/>
          </a:bodyPr>
          <a:lstStyle/>
          <a:p>
            <a:pPr algn="ctr"/>
            <a:r>
              <a:rPr kumimoji="1" lang="en-US" altLang="ja-JP" sz="1050" b="1" dirty="0" smtClean="0">
                <a:solidFill>
                  <a:srgbClr val="FF0000"/>
                </a:solidFill>
                <a:latin typeface="Times New Roman" pitchFamily="18" charset="0"/>
                <a:cs typeface="Times New Roman" pitchFamily="18" charset="0"/>
              </a:rPr>
              <a:t>NDDO-SSRP</a:t>
            </a:r>
            <a:r>
              <a:rPr kumimoji="1" lang="ja-JP" altLang="en-US" sz="1050" b="1" dirty="0" smtClean="0">
                <a:solidFill>
                  <a:srgbClr val="FF0000"/>
                </a:solidFill>
                <a:latin typeface="Times New Roman" pitchFamily="18" charset="0"/>
                <a:cs typeface="Times New Roman" pitchFamily="18" charset="0"/>
              </a:rPr>
              <a:t>法</a:t>
            </a:r>
            <a:endParaRPr kumimoji="1" lang="ja-JP" altLang="en-US" sz="1050" b="1" dirty="0">
              <a:solidFill>
                <a:srgbClr val="FF0000"/>
              </a:solidFill>
              <a:latin typeface="Times New Roman" pitchFamily="18" charset="0"/>
              <a:cs typeface="Times New Roman" pitchFamily="18" charset="0"/>
            </a:endParaRPr>
          </a:p>
        </p:txBody>
      </p:sp>
      <p:sp>
        <p:nvSpPr>
          <p:cNvPr id="20" name="テキスト ボックス 19"/>
          <p:cNvSpPr txBox="1"/>
          <p:nvPr/>
        </p:nvSpPr>
        <p:spPr>
          <a:xfrm>
            <a:off x="5303158" y="1500174"/>
            <a:ext cx="2928958" cy="253916"/>
          </a:xfrm>
          <a:prstGeom prst="rect">
            <a:avLst/>
          </a:prstGeom>
          <a:noFill/>
        </p:spPr>
        <p:txBody>
          <a:bodyPr wrap="square" rtlCol="0">
            <a:spAutoFit/>
          </a:bodyPr>
          <a:lstStyle/>
          <a:p>
            <a:pPr algn="ctr"/>
            <a:r>
              <a:rPr kumimoji="1" lang="ja-JP" altLang="en-US" sz="1050" b="1" dirty="0" smtClean="0">
                <a:solidFill>
                  <a:srgbClr val="FF0000"/>
                </a:solidFill>
                <a:latin typeface="Times New Roman" pitchFamily="18" charset="0"/>
                <a:cs typeface="Times New Roman" pitchFamily="18" charset="0"/>
              </a:rPr>
              <a:t>結合エネルギーおよび誘起分極</a:t>
            </a:r>
            <a:endParaRPr kumimoji="1" lang="ja-JP" altLang="en-US" sz="1050" b="1"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スライド番号プレースホルダ 3"/>
          <p:cNvSpPr>
            <a:spLocks noGrp="1"/>
          </p:cNvSpPr>
          <p:nvPr>
            <p:ph type="sldNum" sz="quarter" idx="12"/>
          </p:nvPr>
        </p:nvSpPr>
        <p:spPr>
          <a:noFill/>
        </p:spPr>
        <p:txBody>
          <a:bodyPr/>
          <a:lstStyle/>
          <a:p>
            <a:fld id="{816D6F10-3F2E-4B94-BAD0-0F238BAF88EB}" type="slidenum">
              <a:rPr lang="en-US" altLang="ja-JP" smtClean="0"/>
              <a:pPr/>
              <a:t>8</a:t>
            </a:fld>
            <a:endParaRPr lang="en-US" altLang="ja-JP" smtClean="0"/>
          </a:p>
        </p:txBody>
      </p:sp>
      <p:sp>
        <p:nvSpPr>
          <p:cNvPr id="9219"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ja-JP" altLang="en-US"/>
          </a:p>
        </p:txBody>
      </p:sp>
      <p:sp>
        <p:nvSpPr>
          <p:cNvPr id="9220" name="Rectangle 3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ja-JP" altLang="en-US"/>
          </a:p>
        </p:txBody>
      </p:sp>
      <p:sp>
        <p:nvSpPr>
          <p:cNvPr id="9221" name="Rectangle 3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ja-JP" altLang="en-US"/>
          </a:p>
        </p:txBody>
      </p:sp>
      <p:sp>
        <p:nvSpPr>
          <p:cNvPr id="19" name="テキスト ボックス 23"/>
          <p:cNvSpPr txBox="1">
            <a:spLocks noChangeArrowheads="1"/>
          </p:cNvSpPr>
          <p:nvPr/>
        </p:nvSpPr>
        <p:spPr bwMode="auto">
          <a:xfrm>
            <a:off x="2057400" y="1189038"/>
            <a:ext cx="5029200" cy="523875"/>
          </a:xfrm>
          <a:prstGeom prst="rect">
            <a:avLst/>
          </a:prstGeom>
          <a:noFill/>
          <a:ln w="9525">
            <a:noFill/>
            <a:miter lim="800000"/>
            <a:headEnd/>
            <a:tailEnd/>
          </a:ln>
        </p:spPr>
        <p:txBody>
          <a:bodyPr>
            <a:spAutoFit/>
          </a:bodyPr>
          <a:lstStyle/>
          <a:p>
            <a:pPr algn="ctr">
              <a:defRPr/>
            </a:pPr>
            <a:r>
              <a:rPr lang="ja-JP" altLang="en-US" sz="2800" b="1" dirty="0">
                <a:effectLst>
                  <a:outerShdw blurRad="38100" dist="38100" dir="2700000" algn="tl">
                    <a:srgbClr val="000000">
                      <a:alpha val="43137"/>
                    </a:srgbClr>
                  </a:outerShdw>
                </a:effectLst>
                <a:latin typeface="Times New Roman" pitchFamily="18" charset="0"/>
                <a:cs typeface="Times New Roman" pitchFamily="18" charset="0"/>
              </a:rPr>
              <a:t>今後の展望</a:t>
            </a:r>
          </a:p>
        </p:txBody>
      </p:sp>
      <p:sp>
        <p:nvSpPr>
          <p:cNvPr id="9223" name="テキスト ボックス 19"/>
          <p:cNvSpPr txBox="1">
            <a:spLocks noChangeArrowheads="1"/>
          </p:cNvSpPr>
          <p:nvPr/>
        </p:nvSpPr>
        <p:spPr bwMode="auto">
          <a:xfrm>
            <a:off x="576263" y="1912938"/>
            <a:ext cx="7858125" cy="666750"/>
          </a:xfrm>
          <a:prstGeom prst="rect">
            <a:avLst/>
          </a:prstGeom>
          <a:noFill/>
          <a:ln w="9525">
            <a:noFill/>
            <a:miter lim="800000"/>
            <a:headEnd/>
            <a:tailEnd/>
          </a:ln>
        </p:spPr>
        <p:txBody>
          <a:bodyPr>
            <a:spAutoFit/>
          </a:bodyPr>
          <a:lstStyle/>
          <a:p>
            <a:r>
              <a:rPr lang="ja-JP" altLang="en-US">
                <a:latin typeface="Times New Roman" pitchFamily="18" charset="0"/>
                <a:cs typeface="Times New Roman" pitchFamily="18" charset="0"/>
              </a:rPr>
              <a:t>・ </a:t>
            </a:r>
            <a:r>
              <a:rPr lang="en-US" altLang="ja-JP">
                <a:latin typeface="Times New Roman" pitchFamily="18" charset="0"/>
                <a:cs typeface="Times New Roman" pitchFamily="18" charset="0"/>
              </a:rPr>
              <a:t>ONIOM-EE-MD</a:t>
            </a:r>
            <a:r>
              <a:rPr lang="ja-JP" altLang="en-US">
                <a:latin typeface="Times New Roman" pitchFamily="18" charset="0"/>
                <a:cs typeface="Times New Roman" pitchFamily="18" charset="0"/>
              </a:rPr>
              <a:t>法の修正版アルゴリズムの実装を行い、その計算精度を</a:t>
            </a:r>
            <a:endParaRPr lang="en-US" altLang="ja-JP">
              <a:latin typeface="Times New Roman" pitchFamily="18" charset="0"/>
              <a:cs typeface="Times New Roman" pitchFamily="18" charset="0"/>
            </a:endParaRPr>
          </a:p>
          <a:p>
            <a:r>
              <a:rPr lang="ja-JP" altLang="en-US">
                <a:latin typeface="Times New Roman" pitchFamily="18" charset="0"/>
                <a:cs typeface="Times New Roman" pitchFamily="18" charset="0"/>
              </a:rPr>
              <a:t>　確認する。具体的には溶媒分子の</a:t>
            </a:r>
            <a:r>
              <a:rPr lang="en-US" altLang="ja-JP">
                <a:latin typeface="Times New Roman" pitchFamily="18" charset="0"/>
                <a:cs typeface="Times New Roman" pitchFamily="18" charset="0"/>
              </a:rPr>
              <a:t>QM</a:t>
            </a:r>
            <a:r>
              <a:rPr lang="ja-JP" altLang="en-US">
                <a:latin typeface="Times New Roman" pitchFamily="18" charset="0"/>
                <a:cs typeface="Times New Roman" pitchFamily="18" charset="0"/>
              </a:rPr>
              <a:t>領域の入れ替えに対する処理を行う。</a:t>
            </a:r>
          </a:p>
        </p:txBody>
      </p:sp>
      <p:sp>
        <p:nvSpPr>
          <p:cNvPr id="9224" name="テキスト ボックス 20"/>
          <p:cNvSpPr txBox="1">
            <a:spLocks noChangeArrowheads="1"/>
          </p:cNvSpPr>
          <p:nvPr/>
        </p:nvSpPr>
        <p:spPr bwMode="auto">
          <a:xfrm>
            <a:off x="573088" y="2749550"/>
            <a:ext cx="8004175" cy="1370013"/>
          </a:xfrm>
          <a:prstGeom prst="rect">
            <a:avLst/>
          </a:prstGeom>
          <a:noFill/>
          <a:ln w="9525">
            <a:noFill/>
            <a:miter lim="800000"/>
            <a:headEnd/>
            <a:tailEnd/>
          </a:ln>
        </p:spPr>
        <p:txBody>
          <a:bodyPr>
            <a:spAutoFit/>
          </a:bodyPr>
          <a:lstStyle/>
          <a:p>
            <a:r>
              <a:rPr lang="ja-JP" altLang="en-US">
                <a:latin typeface="Times New Roman" pitchFamily="18" charset="0"/>
                <a:cs typeface="Times New Roman" pitchFamily="18" charset="0"/>
              </a:rPr>
              <a:t>・ テストとして純水分子系に対して、</a:t>
            </a:r>
            <a:r>
              <a:rPr lang="en-US" altLang="ja-JP">
                <a:latin typeface="Times New Roman" pitchFamily="18" charset="0"/>
                <a:cs typeface="Times New Roman" pitchFamily="18" charset="0"/>
              </a:rPr>
              <a:t>NDDO-pol-SSRP</a:t>
            </a:r>
            <a:r>
              <a:rPr lang="ja-JP" altLang="en-US">
                <a:latin typeface="Times New Roman" pitchFamily="18" charset="0"/>
                <a:cs typeface="Times New Roman" pitchFamily="18" charset="0"/>
              </a:rPr>
              <a:t>法のパラメータを作成する。</a:t>
            </a:r>
            <a:endParaRPr lang="en-US" altLang="ja-JP">
              <a:latin typeface="Times New Roman" pitchFamily="18" charset="0"/>
              <a:cs typeface="Times New Roman" pitchFamily="18" charset="0"/>
            </a:endParaRPr>
          </a:p>
          <a:p>
            <a:pPr>
              <a:spcBef>
                <a:spcPts val="600"/>
              </a:spcBef>
            </a:pPr>
            <a:r>
              <a:rPr lang="ja-JP" altLang="en-US">
                <a:latin typeface="Times New Roman" pitchFamily="18" charset="0"/>
                <a:cs typeface="Times New Roman" pitchFamily="18" charset="0"/>
              </a:rPr>
              <a:t>　</a:t>
            </a:r>
            <a:r>
              <a:rPr lang="ja-JP" altLang="en-US" sz="1600">
                <a:latin typeface="Times New Roman" pitchFamily="18" charset="0"/>
                <a:cs typeface="Times New Roman" pitchFamily="18" charset="0"/>
              </a:rPr>
              <a:t> </a:t>
            </a:r>
            <a:r>
              <a:rPr lang="en-US" altLang="ja-JP" sz="1600">
                <a:latin typeface="Times New Roman" pitchFamily="18" charset="0"/>
                <a:cs typeface="Times New Roman" pitchFamily="18" charset="0"/>
              </a:rPr>
              <a:t>- </a:t>
            </a:r>
            <a:r>
              <a:rPr lang="ja-JP" altLang="en-US" sz="1600">
                <a:latin typeface="Times New Roman" pitchFamily="18" charset="0"/>
                <a:cs typeface="Times New Roman" pitchFamily="18" charset="0"/>
              </a:rPr>
              <a:t>基準振動解析を用いて、サンプル点を用意する。</a:t>
            </a:r>
            <a:endParaRPr lang="en-US" altLang="ja-JP" sz="1600">
              <a:latin typeface="Times New Roman" pitchFamily="18" charset="0"/>
              <a:cs typeface="Times New Roman" pitchFamily="18" charset="0"/>
            </a:endParaRPr>
          </a:p>
          <a:p>
            <a:pPr>
              <a:spcBef>
                <a:spcPts val="600"/>
              </a:spcBef>
            </a:pPr>
            <a:r>
              <a:rPr lang="en-US" altLang="ja-JP" sz="1600">
                <a:latin typeface="Times New Roman" pitchFamily="18" charset="0"/>
                <a:cs typeface="Times New Roman" pitchFamily="18" charset="0"/>
              </a:rPr>
              <a:t>    - NollsPM6(</a:t>
            </a:r>
            <a:r>
              <a:rPr lang="ja-JP" altLang="en-US" sz="1600">
                <a:latin typeface="Times New Roman" pitchFamily="18" charset="0"/>
                <a:cs typeface="Times New Roman" pitchFamily="18" charset="0"/>
              </a:rPr>
              <a:t>既に作成済み</a:t>
            </a:r>
            <a:r>
              <a:rPr lang="en-US" altLang="ja-JP" sz="1600">
                <a:latin typeface="Times New Roman" pitchFamily="18" charset="0"/>
                <a:cs typeface="Times New Roman" pitchFamily="18" charset="0"/>
              </a:rPr>
              <a:t>)</a:t>
            </a:r>
            <a:r>
              <a:rPr lang="ja-JP" altLang="en-US" sz="1600">
                <a:latin typeface="Times New Roman" pitchFamily="18" charset="0"/>
                <a:cs typeface="Times New Roman" pitchFamily="18" charset="0"/>
              </a:rPr>
              <a:t>を用いて、</a:t>
            </a:r>
            <a:r>
              <a:rPr lang="en-US" altLang="ja-JP" sz="1600">
                <a:latin typeface="Times New Roman" pitchFamily="18" charset="0"/>
                <a:cs typeface="Times New Roman" pitchFamily="18" charset="0"/>
              </a:rPr>
              <a:t>PM6</a:t>
            </a:r>
            <a:r>
              <a:rPr lang="ja-JP" altLang="en-US" sz="1600">
                <a:latin typeface="Times New Roman" pitchFamily="18" charset="0"/>
                <a:cs typeface="Times New Roman" pitchFamily="18" charset="0"/>
              </a:rPr>
              <a:t>法のパラメータを最適化する。</a:t>
            </a:r>
            <a:endParaRPr lang="en-US" altLang="ja-JP" sz="1600">
              <a:latin typeface="Times New Roman" pitchFamily="18" charset="0"/>
              <a:cs typeface="Times New Roman" pitchFamily="18" charset="0"/>
            </a:endParaRPr>
          </a:p>
          <a:p>
            <a:pPr>
              <a:spcBef>
                <a:spcPts val="600"/>
              </a:spcBef>
            </a:pPr>
            <a:r>
              <a:rPr lang="en-US" altLang="ja-JP" sz="1600">
                <a:latin typeface="Times New Roman" pitchFamily="18" charset="0"/>
                <a:cs typeface="Times New Roman" pitchFamily="18" charset="0"/>
              </a:rPr>
              <a:t>    - </a:t>
            </a:r>
            <a:r>
              <a:rPr lang="ja-JP" altLang="en-US" sz="1600">
                <a:latin typeface="Times New Roman" pitchFamily="18" charset="0"/>
                <a:cs typeface="Times New Roman" pitchFamily="18" charset="0"/>
              </a:rPr>
              <a:t>オリジナルの</a:t>
            </a:r>
            <a:r>
              <a:rPr lang="en-US" altLang="ja-JP" sz="1600">
                <a:latin typeface="Times New Roman" pitchFamily="18" charset="0"/>
                <a:cs typeface="Times New Roman" pitchFamily="18" charset="0"/>
              </a:rPr>
              <a:t>PM6</a:t>
            </a:r>
            <a:r>
              <a:rPr lang="ja-JP" altLang="en-US" sz="1600">
                <a:latin typeface="Times New Roman" pitchFamily="18" charset="0"/>
                <a:cs typeface="Times New Roman" pitchFamily="18" charset="0"/>
              </a:rPr>
              <a:t>法の計算結果や実験結果などと比較し、計算精度を吟味する。</a:t>
            </a:r>
            <a:endParaRPr lang="en-US" altLang="ja-JP" sz="1600">
              <a:latin typeface="Times New Roman" pitchFamily="18" charset="0"/>
              <a:cs typeface="Times New Roman" pitchFamily="18" charset="0"/>
            </a:endParaRPr>
          </a:p>
        </p:txBody>
      </p:sp>
      <p:sp>
        <p:nvSpPr>
          <p:cNvPr id="9225" name="テキスト ボックス 21"/>
          <p:cNvSpPr txBox="1">
            <a:spLocks noChangeArrowheads="1"/>
          </p:cNvSpPr>
          <p:nvPr/>
        </p:nvSpPr>
        <p:spPr bwMode="auto">
          <a:xfrm>
            <a:off x="574675" y="4413250"/>
            <a:ext cx="7861300" cy="646113"/>
          </a:xfrm>
          <a:prstGeom prst="rect">
            <a:avLst/>
          </a:prstGeom>
          <a:noFill/>
          <a:ln w="9525">
            <a:noFill/>
            <a:miter lim="800000"/>
            <a:headEnd/>
            <a:tailEnd/>
          </a:ln>
        </p:spPr>
        <p:txBody>
          <a:bodyPr>
            <a:spAutoFit/>
          </a:bodyPr>
          <a:lstStyle/>
          <a:p>
            <a:r>
              <a:rPr lang="ja-JP" altLang="en-US">
                <a:latin typeface="Times New Roman" pitchFamily="18" charset="0"/>
                <a:cs typeface="Times New Roman" pitchFamily="18" charset="0"/>
              </a:rPr>
              <a:t>・ 界面系への適用を想定し、</a:t>
            </a:r>
            <a:r>
              <a:rPr lang="en-US" altLang="ja-JP" i="1">
                <a:latin typeface="Times New Roman" pitchFamily="18" charset="0"/>
                <a:cs typeface="Times New Roman" pitchFamily="18" charset="0"/>
              </a:rPr>
              <a:t>semiempirical </a:t>
            </a:r>
            <a:r>
              <a:rPr lang="en-US" altLang="ja-JP">
                <a:latin typeface="Times New Roman" pitchFamily="18" charset="0"/>
                <a:cs typeface="Times New Roman" pitchFamily="18" charset="0"/>
              </a:rPr>
              <a:t>QM/MM-pol</a:t>
            </a:r>
            <a:r>
              <a:rPr lang="ja-JP" altLang="en-US">
                <a:latin typeface="Times New Roman" pitchFamily="18" charset="0"/>
                <a:cs typeface="Times New Roman" pitchFamily="18" charset="0"/>
              </a:rPr>
              <a:t>モデルの実装に向けて</a:t>
            </a:r>
            <a:endParaRPr lang="en-US" altLang="ja-JP">
              <a:latin typeface="Times New Roman" pitchFamily="18" charset="0"/>
              <a:cs typeface="Times New Roman" pitchFamily="18" charset="0"/>
            </a:endParaRPr>
          </a:p>
          <a:p>
            <a:r>
              <a:rPr lang="ja-JP" altLang="en-US">
                <a:latin typeface="Times New Roman" pitchFamily="18" charset="0"/>
                <a:cs typeface="Times New Roman" pitchFamily="18" charset="0"/>
              </a:rPr>
              <a:t>　 </a:t>
            </a:r>
            <a:r>
              <a:rPr lang="en-US" altLang="ja-JP">
                <a:latin typeface="Times New Roman" pitchFamily="18" charset="0"/>
                <a:cs typeface="Times New Roman" pitchFamily="18" charset="0"/>
              </a:rPr>
              <a:t>AMBER9</a:t>
            </a:r>
            <a:r>
              <a:rPr lang="ja-JP" altLang="en-US">
                <a:latin typeface="Times New Roman" pitchFamily="18" charset="0"/>
                <a:cs typeface="Times New Roman" pitchFamily="18" charset="0"/>
              </a:rPr>
              <a:t>に実装されている分極モデル（</a:t>
            </a:r>
            <a:r>
              <a:rPr lang="en-US" altLang="ja-JP">
                <a:latin typeface="Times New Roman" pitchFamily="18" charset="0"/>
                <a:cs typeface="Times New Roman" pitchFamily="18" charset="0"/>
              </a:rPr>
              <a:t>DC4)</a:t>
            </a:r>
            <a:r>
              <a:rPr lang="ja-JP" altLang="en-US">
                <a:latin typeface="Times New Roman" pitchFamily="18" charset="0"/>
                <a:cs typeface="Times New Roman" pitchFamily="18" charset="0"/>
              </a:rPr>
              <a:t>の調査を行う。</a:t>
            </a:r>
            <a:endParaRPr lang="en-US" altLang="ja-JP">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24547</TotalTime>
  <Words>577</Words>
  <Application>Microsoft Office PowerPoint</Application>
  <PresentationFormat>画面に合わせる (4:3)</PresentationFormat>
  <Paragraphs>85</Paragraphs>
  <Slides>8</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8</vt:i4>
      </vt:variant>
    </vt:vector>
  </HeadingPairs>
  <TitlesOfParts>
    <vt:vector size="10" baseType="lpstr">
      <vt:lpstr>標準デザイン</vt:lpstr>
      <vt:lpstr>Equation</vt:lpstr>
      <vt:lpstr>スライド 1</vt:lpstr>
      <vt:lpstr>スライド 2</vt:lpstr>
      <vt:lpstr>スライド 3</vt:lpstr>
      <vt:lpstr>スライド 4</vt:lpstr>
      <vt:lpstr>スライド 5</vt:lpstr>
      <vt:lpstr>スライド 6</vt:lpstr>
      <vt:lpstr>スライド 7</vt:lpstr>
      <vt:lpstr>スライド 8</vt:lpstr>
    </vt:vector>
  </TitlesOfParts>
  <Company>名古屋大学</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竹中規雄</dc:creator>
  <cp:lastModifiedBy>Takenaka</cp:lastModifiedBy>
  <cp:revision>2402</cp:revision>
  <dcterms:created xsi:type="dcterms:W3CDTF">2009-03-30T04:36:52Z</dcterms:created>
  <dcterms:modified xsi:type="dcterms:W3CDTF">2010-06-08T00:06:44Z</dcterms:modified>
</cp:coreProperties>
</file>