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83" r:id="rId9"/>
    <p:sldId id="285" r:id="rId10"/>
    <p:sldId id="282" r:id="rId11"/>
    <p:sldId id="269" r:id="rId12"/>
    <p:sldId id="271" r:id="rId13"/>
    <p:sldId id="291" r:id="rId14"/>
    <p:sldId id="272" r:id="rId15"/>
    <p:sldId id="273" r:id="rId16"/>
    <p:sldId id="274" r:id="rId17"/>
    <p:sldId id="275" r:id="rId18"/>
    <p:sldId id="260" r:id="rId19"/>
    <p:sldId id="276" r:id="rId20"/>
    <p:sldId id="280" r:id="rId21"/>
    <p:sldId id="289" r:id="rId22"/>
    <p:sldId id="281" r:id="rId23"/>
    <p:sldId id="261" r:id="rId24"/>
    <p:sldId id="262" r:id="rId25"/>
    <p:sldId id="295" r:id="rId26"/>
    <p:sldId id="288" r:id="rId27"/>
    <p:sldId id="290" r:id="rId28"/>
    <p:sldId id="286" r:id="rId29"/>
    <p:sldId id="292" r:id="rId30"/>
    <p:sldId id="293" r:id="rId31"/>
    <p:sldId id="294" r:id="rId32"/>
  </p:sldIdLst>
  <p:sldSz cx="9144000" cy="6858000" type="screen4x3"/>
  <p:notesSz cx="6796088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1F5"/>
    <a:srgbClr val="96F2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09CC-8B0A-461E-A447-08078914723F}" type="datetimeFigureOut">
              <a:rPr kumimoji="1" lang="ja-JP" altLang="en-US" smtClean="0"/>
              <a:pPr/>
              <a:t>2017/7/24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2591F-7B7F-4DF9-9C4B-356873770E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package" Target="../embeddings/Microsoft_Office_Excel___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412149" y="272842"/>
            <a:ext cx="2415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FY2017 </a:t>
            </a:r>
            <a:r>
              <a:rPr lang="en-US" altLang="ja-JP" sz="2000" dirty="0" smtClean="0"/>
              <a:t>2</a:t>
            </a:r>
            <a:r>
              <a:rPr lang="en-US" altLang="ja-JP" sz="2000" baseline="30000" dirty="0" smtClean="0"/>
              <a:t>nd</a:t>
            </a:r>
            <a:r>
              <a:rPr kumimoji="1" lang="en-US" altLang="ja-JP" sz="2000" dirty="0" smtClean="0"/>
              <a:t> CREST WS</a:t>
            </a:r>
          </a:p>
          <a:p>
            <a:pPr algn="r"/>
            <a:r>
              <a:rPr lang="en-US" altLang="ja-JP" sz="2000" dirty="0" smtClean="0"/>
              <a:t>Jul. 24, 2017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67544" y="1809398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400" b="1" i="1" dirty="0"/>
              <a:t>Toward MC/MD simulation with </a:t>
            </a:r>
            <a:r>
              <a:rPr lang="en-US" altLang="ja-JP" sz="4400" b="1" i="1" dirty="0" err="1"/>
              <a:t>dimeric</a:t>
            </a:r>
            <a:r>
              <a:rPr lang="en-US" altLang="ja-JP" sz="4400" b="1" i="1" dirty="0"/>
              <a:t> CALB: molecular modeling and program modification</a:t>
            </a:r>
            <a:endParaRPr lang="ja-JP" altLang="en-US" sz="4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59628" y="4232584"/>
            <a:ext cx="223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Ikuo KURISAKI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19" y="222228"/>
            <a:ext cx="54000" cy="100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160" y="20255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err="1" smtClean="0"/>
              <a:t>Hydrophobicity</a:t>
            </a:r>
            <a:r>
              <a:rPr lang="en-US" altLang="ja-JP" sz="3200" b="1" dirty="0" smtClean="0"/>
              <a:t> of </a:t>
            </a:r>
            <a:r>
              <a:rPr lang="en-US" altLang="ja-JP" sz="3200" b="1" dirty="0" smtClean="0">
                <a:latin typeface="Symbol" pitchFamily="18" charset="2"/>
              </a:rPr>
              <a:t>b</a:t>
            </a:r>
            <a:r>
              <a:rPr lang="en-US" altLang="ja-JP" sz="3200" b="1" dirty="0" smtClean="0"/>
              <a:t>-</a:t>
            </a:r>
            <a:r>
              <a:rPr lang="en-US" altLang="ja-JP" sz="3200" b="1" dirty="0" err="1" smtClean="0"/>
              <a:t>alanine</a:t>
            </a:r>
            <a:r>
              <a:rPr lang="en-US" altLang="ja-JP" sz="3200" b="1" dirty="0" smtClean="0"/>
              <a:t> leads to short polymer problem?</a:t>
            </a:r>
            <a:endParaRPr kumimoji="1" lang="ja-JP" altLang="en-US" sz="3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436" y="4509120"/>
            <a:ext cx="8101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/>
              <a:t>Elongation of polymer might interfere with binding to CALB. Thus, prevention of polymer folding could lead to promotion of polymer elongation.</a:t>
            </a:r>
            <a:endParaRPr kumimoji="1" lang="ja-JP" altLang="en-US" sz="2800" dirty="0"/>
          </a:p>
        </p:txBody>
      </p:sp>
      <p:pic>
        <p:nvPicPr>
          <p:cNvPr id="9" name="Picture 2" descr="C:\Users\kurisaki\Documents\PD_at_Nagoya-u\Project_EnzymaticPolymerization\_Theme-1_CALB_ring-open-polymerization\REMD_b-alanine\_4_Analyses\_0_Clustering_bAla8_ExplicitToluene\Rep-Clust04-01_remd_001_exTol-1_374K_noTol_no2_Cluser_01.bmp"/>
          <p:cNvPicPr>
            <a:picLocks noChangeAspect="1" noChangeArrowheads="1"/>
          </p:cNvPicPr>
          <p:nvPr/>
        </p:nvPicPr>
        <p:blipFill>
          <a:blip r:embed="rId2" cstate="print"/>
          <a:srcRect l="7138" r="11897"/>
          <a:stretch>
            <a:fillRect/>
          </a:stretch>
        </p:blipFill>
        <p:spPr bwMode="auto">
          <a:xfrm>
            <a:off x="240090" y="1947847"/>
            <a:ext cx="1865617" cy="2202052"/>
          </a:xfrm>
          <a:prstGeom prst="rect">
            <a:avLst/>
          </a:prstGeom>
          <a:noFill/>
        </p:spPr>
      </p:pic>
      <p:pic>
        <p:nvPicPr>
          <p:cNvPr id="10" name="Picture 3" descr="C:\Users\kurisaki\Documents\PD_at_Nagoya-u\Project_EnzymaticPolymerization\_Theme-1_CALB_ring-open-polymerization\REMD_b-alanine\_4_Analyses\_0_Clustering_bAla8_ExplicitToluene\Rep-Clust04-01_remd_001_exTol-1_374K_noTol_no2_Cluser_02.bmp"/>
          <p:cNvPicPr>
            <a:picLocks noChangeAspect="1" noChangeArrowheads="1"/>
          </p:cNvPicPr>
          <p:nvPr/>
        </p:nvPicPr>
        <p:blipFill>
          <a:blip r:embed="rId3" cstate="print"/>
          <a:srcRect l="23794" r="19035"/>
          <a:stretch>
            <a:fillRect/>
          </a:stretch>
        </p:blipFill>
        <p:spPr bwMode="auto">
          <a:xfrm>
            <a:off x="2102539" y="2073041"/>
            <a:ext cx="1317333" cy="2202052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3843918" y="1826821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dirty="0" smtClean="0"/>
              <a:t>8-mer forms </a:t>
            </a:r>
            <a:r>
              <a:rPr kumimoji="1" lang="en-US" altLang="ja-JP" sz="2800" dirty="0" err="1" smtClean="0"/>
              <a:t>intramolecular</a:t>
            </a:r>
            <a:r>
              <a:rPr kumimoji="1" lang="en-US" altLang="ja-JP" sz="2800" dirty="0" smtClean="0"/>
              <a:t> interaction in toluene solvent. This would prevent it from accessing to the active site of CALB.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67394" y="179720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1797204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26" y="6414227"/>
            <a:ext cx="382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Ref. Barberot, IK et al. </a:t>
            </a:r>
            <a:r>
              <a:rPr kumimoji="1" lang="en-US" altLang="ja-JP" i="1" dirty="0" smtClean="0"/>
              <a:t>to be submitted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30100" y="3018633"/>
          <a:ext cx="4385916" cy="3064776"/>
        </p:xfrm>
        <a:graphic>
          <a:graphicData uri="http://schemas.openxmlformats.org/presentationml/2006/ole">
            <p:oleObj spid="_x0000_s1026" name="ｸﾞﾗﾌ" r:id="rId3" imgW="4153680" imgH="2901600" progId="Origin50.Graph">
              <p:embed/>
            </p:oleObj>
          </a:graphicData>
        </a:graphic>
      </p:graphicFrame>
      <p:pic>
        <p:nvPicPr>
          <p:cNvPr id="9" name="図 8" descr="Sys1-EndPoint_mc_md_react_Cys2916_002_Fig_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061" y="2904397"/>
            <a:ext cx="4104456" cy="3568832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7330617" y="483867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6002221" y="3264437"/>
            <a:ext cx="596539" cy="107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6506277" y="4344557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7596336" y="5176401"/>
            <a:ext cx="494117" cy="536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819752" y="5712709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5200" y="2904397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6" name="右中かっこ 15"/>
          <p:cNvSpPr/>
          <p:nvPr/>
        </p:nvSpPr>
        <p:spPr>
          <a:xfrm rot="18353578">
            <a:off x="7167179" y="3952471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38731" y="3861063"/>
            <a:ext cx="604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Å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2467" y="6031889"/>
            <a:ext cx="353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 at the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last</a:t>
            </a:r>
            <a:r>
              <a:rPr kumimoji="1" lang="en-US" altLang="ja-JP" dirty="0" smtClean="0"/>
              <a:t> cycle 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671392" y="4859273"/>
            <a:ext cx="32454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11760" y="4571241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2916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cycle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3345" y="1556792"/>
            <a:ext cx="8436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MC/MD simulation, </a:t>
            </a:r>
            <a:r>
              <a:rPr kumimoji="1" lang="en-US" altLang="ja-JP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kumimoji="1" lang="en-US" altLang="ja-JP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generated so far. However, polymer extension does not continue anymore.</a:t>
            </a:r>
            <a:endParaRPr kumimoji="1" lang="ja-JP" alt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6967" y="116632"/>
            <a:ext cx="8539135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dirty="0" smtClean="0"/>
              <a:t>MC/MD </a:t>
            </a:r>
            <a:r>
              <a:rPr lang="en-US" altLang="ja-JP" sz="3600" b="1" dirty="0" smtClean="0"/>
              <a:t>simulation of </a:t>
            </a:r>
            <a:r>
              <a:rPr lang="en-US" altLang="ja-JP" sz="3600" b="1" dirty="0" smtClean="0">
                <a:latin typeface="Arial" pitchFamily="34" charset="0"/>
                <a:cs typeface="Arial" pitchFamily="34" charset="0"/>
              </a:rPr>
              <a:t>CALB-catalyzed </a:t>
            </a:r>
            <a:r>
              <a:rPr lang="en-US" altLang="ja-JP" sz="3600" b="1" dirty="0" err="1" smtClean="0">
                <a:latin typeface="Symbol" pitchFamily="18" charset="2"/>
              </a:rPr>
              <a:t>b</a:t>
            </a:r>
            <a:r>
              <a:rPr lang="en-US" altLang="ja-JP" sz="3600" b="1" dirty="0" err="1" smtClean="0"/>
              <a:t>Alanin</a:t>
            </a:r>
            <a:r>
              <a:rPr lang="en-US" altLang="ja-JP" sz="3600" b="1" dirty="0" smtClean="0"/>
              <a:t> polymerization reaction</a:t>
            </a:r>
            <a:r>
              <a:rPr lang="en-US" altLang="ja-JP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48328" y="251515"/>
            <a:ext cx="72008" cy="576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8020" y="229402"/>
            <a:ext cx="563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Achievements and problems</a:t>
            </a:r>
            <a:endParaRPr kumimoji="1" lang="ja-JP" altLang="en-US" sz="3600" b="1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266" y="98072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QM/MM simulation revealed how </a:t>
            </a:r>
            <a:r>
              <a:rPr kumimoji="1" lang="en-US" altLang="ja-JP" sz="2400" dirty="0" smtClean="0">
                <a:latin typeface="Symbol" pitchFamily="18" charset="2"/>
              </a:rPr>
              <a:t>b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err="1" smtClean="0"/>
              <a:t>alanine</a:t>
            </a:r>
            <a:r>
              <a:rPr kumimoji="1" lang="en-US" altLang="ja-JP" sz="2400" dirty="0" smtClean="0"/>
              <a:t> is generated via ring-opening reaction of </a:t>
            </a:r>
            <a:r>
              <a:rPr kumimoji="1" lang="en-US" altLang="ja-JP" sz="2400" dirty="0" smtClean="0">
                <a:latin typeface="Symbol" pitchFamily="18" charset="2"/>
              </a:rPr>
              <a:t>b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err="1" smtClean="0"/>
              <a:t>lactam</a:t>
            </a:r>
            <a:endParaRPr kumimoji="1" lang="en-US" altLang="ja-JP" sz="2400" dirty="0" smtClean="0"/>
          </a:p>
          <a:p>
            <a:pPr marL="271463" indent="-271463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REMD simulation provides an insight </a:t>
            </a:r>
            <a:r>
              <a:rPr lang="en-US" altLang="ja-JP" sz="2400" dirty="0" smtClean="0"/>
              <a:t>that </a:t>
            </a:r>
            <a:r>
              <a:rPr lang="en-US" altLang="ja-JP" sz="2400" dirty="0" err="1" smtClean="0"/>
              <a:t>hydrophilicity</a:t>
            </a:r>
            <a:r>
              <a:rPr lang="en-US" altLang="ja-JP" sz="2400" dirty="0" smtClean="0"/>
              <a:t> of 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 contributes to short polymer problem</a:t>
            </a:r>
            <a:endParaRPr kumimoji="1" lang="en-US" altLang="ja-JP" sz="2400" dirty="0" smtClean="0"/>
          </a:p>
          <a:p>
            <a:pPr marL="271463" indent="-271463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MC/MD simulation enables us to simulate the polymerization reaction</a:t>
            </a:r>
            <a:endParaRPr kumimoji="1" lang="ja-JP" alt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09444"/>
            <a:ext cx="3358022" cy="28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線矢印コネクタ 14"/>
          <p:cNvCxnSpPr/>
          <p:nvPr/>
        </p:nvCxnSpPr>
        <p:spPr>
          <a:xfrm flipH="1">
            <a:off x="2837332" y="5550820"/>
            <a:ext cx="72008" cy="4468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913602" y="5170902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18-mer (maximum)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60184" y="335699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6-mer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965124" y="3678612"/>
            <a:ext cx="216024" cy="302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420224" y="3750620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8-mer (average)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1276208" y="4072240"/>
            <a:ext cx="28803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995936" y="3573016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dirty="0" smtClean="0">
                <a:solidFill>
                  <a:srgbClr val="002060"/>
                </a:solidFill>
              </a:rPr>
              <a:t>If we can reproduce the distribution shown the left,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We could compare MC/MD results with experimental ones, and discuss the reaction mechanism with further reality.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429000"/>
            <a:ext cx="835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We have employed </a:t>
            </a:r>
            <a:r>
              <a:rPr lang="en-US" altLang="ja-JP" sz="2800" i="1" dirty="0" smtClean="0"/>
              <a:t>isolated CALB </a:t>
            </a:r>
            <a:r>
              <a:rPr lang="en-US" altLang="ja-JP" sz="2800" dirty="0" smtClean="0"/>
              <a:t>for simulations. </a:t>
            </a:r>
            <a:r>
              <a:rPr lang="en-US" altLang="ja-JP" sz="2800" dirty="0" smtClean="0"/>
              <a:t>Meanwhile, </a:t>
            </a:r>
            <a:r>
              <a:rPr lang="en-US" altLang="ja-JP" sz="2800" dirty="0" smtClean="0"/>
              <a:t>CALBs are immobilized in acrylic resin in experimental condition.</a:t>
            </a:r>
          </a:p>
          <a:p>
            <a:pPr algn="ctr"/>
            <a:endParaRPr lang="en-US" altLang="ja-JP" sz="3600" dirty="0" smtClean="0"/>
          </a:p>
          <a:p>
            <a:pPr algn="ctr"/>
            <a:r>
              <a:rPr lang="en-US" altLang="ja-JP" sz="2800" i="1" dirty="0" smtClean="0"/>
              <a:t>What is different between isolated and absorbed CALB?</a:t>
            </a:r>
          </a:p>
        </p:txBody>
      </p:sp>
      <p:sp>
        <p:nvSpPr>
          <p:cNvPr id="5" name="下矢印 4"/>
          <p:cNvSpPr/>
          <p:nvPr/>
        </p:nvSpPr>
        <p:spPr>
          <a:xfrm>
            <a:off x="4314704" y="4877398"/>
            <a:ext cx="504056" cy="432048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2258869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dirty="0" smtClean="0"/>
              <a:t>We should miss something important </a:t>
            </a:r>
            <a:r>
              <a:rPr kumimoji="1" lang="en-US" altLang="ja-JP" sz="2800" dirty="0" smtClean="0"/>
              <a:t>in our </a:t>
            </a:r>
            <a:r>
              <a:rPr kumimoji="1" lang="en-US" altLang="ja-JP" sz="2800" dirty="0" smtClean="0"/>
              <a:t>simulation.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467544" y="33265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200" b="1" i="1" dirty="0" smtClean="0">
                <a:solidFill>
                  <a:srgbClr val="002060"/>
                </a:solidFill>
              </a:rPr>
              <a:t>How can we improve MC/MD simulation for CALB-catalyzed polymerization reaction?</a:t>
            </a:r>
            <a:endParaRPr lang="en-US" altLang="ja-JP" sz="32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19" y="222228"/>
            <a:ext cx="54000" cy="86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160" y="10469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b="1" dirty="0" smtClean="0"/>
              <a:t>In Novozyme435, CALBs are absorbed in </a:t>
            </a:r>
            <a:r>
              <a:rPr kumimoji="1" lang="en-US" altLang="ja-JP" sz="3200" b="1" dirty="0" err="1" smtClean="0"/>
              <a:t>multiporous</a:t>
            </a:r>
            <a:r>
              <a:rPr kumimoji="1" lang="en-US" altLang="ja-JP" sz="3200" b="1" dirty="0" smtClean="0"/>
              <a:t> acrylic resin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6487452"/>
            <a:ext cx="6552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[1] </a:t>
            </a:r>
            <a:r>
              <a:rPr lang="en-US" altLang="ja-JP" sz="1050" dirty="0" smtClean="0"/>
              <a:t>http://www.lenntech.com/products/Lanxess-Lewatit-Resins/Lewatit-VP-OC-1600/Lewatit-VP-OC-1600/index.html</a:t>
            </a:r>
            <a:endParaRPr lang="ja-JP" altLang="en-US" sz="1050" dirty="0" smtClean="0"/>
          </a:p>
        </p:txBody>
      </p:sp>
      <p:pic>
        <p:nvPicPr>
          <p:cNvPr id="1028" name="Picture 4" descr="メタクリル酸メチ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01" y="4283690"/>
            <a:ext cx="2585475" cy="2067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Lanxess Lewatit Resins Lewatit VP OC 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774" y="4309080"/>
            <a:ext cx="3066578" cy="2039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442499" y="1359660"/>
            <a:ext cx="8239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Arial" pitchFamily="34" charset="0"/>
              <a:buChar char="•"/>
            </a:pPr>
            <a:r>
              <a:rPr lang="en-US" altLang="ja-JP" sz="2400" dirty="0" smtClean="0">
                <a:sym typeface="Wingdings" pitchFamily="2" charset="2"/>
              </a:rPr>
              <a:t>Novozyme435 (N435) is commercially available heterogeneous biocatalysts consisting of CALB and acrylic resin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(=</a:t>
            </a:r>
            <a:r>
              <a:rPr lang="ja-JP" altLang="en-US" sz="2400" dirty="0" smtClean="0">
                <a:sym typeface="Wingdings" pitchFamily="2" charset="2"/>
              </a:rPr>
              <a:t>樹脂</a:t>
            </a:r>
            <a:r>
              <a:rPr lang="en-US" altLang="ja-JP" sz="2400" dirty="0" smtClean="0">
                <a:sym typeface="Wingdings" pitchFamily="2" charset="2"/>
              </a:rPr>
              <a:t>).</a:t>
            </a:r>
          </a:p>
          <a:p>
            <a:pPr marL="360363" indent="-360363" algn="just">
              <a:buFont typeface="Arial" pitchFamily="34" charset="0"/>
              <a:buChar char="•"/>
            </a:pPr>
            <a:r>
              <a:rPr lang="en-US" altLang="ja-JP" sz="2400" dirty="0" smtClean="0"/>
              <a:t>The resin is made from methyl </a:t>
            </a:r>
            <a:r>
              <a:rPr lang="en-US" altLang="ja-JP" sz="2400" dirty="0" err="1" smtClean="0"/>
              <a:t>methacrylate</a:t>
            </a:r>
            <a:r>
              <a:rPr lang="en-US" altLang="ja-JP" sz="2400" dirty="0" smtClean="0"/>
              <a:t> (MMA) polymer, and has pores to absorb CALB (</a:t>
            </a:r>
            <a:r>
              <a:rPr lang="en-US" altLang="ja-JP" sz="2400" i="1" dirty="0" smtClean="0"/>
              <a:t>see</a:t>
            </a:r>
            <a:r>
              <a:rPr lang="en-US" altLang="ja-JP" sz="2400" dirty="0" smtClean="0"/>
              <a:t> left panel for MMA).</a:t>
            </a:r>
          </a:p>
          <a:p>
            <a:pPr marL="360363" indent="-360363" algn="just">
              <a:buFont typeface="Arial" pitchFamily="34" charset="0"/>
              <a:buChar char="•"/>
            </a:pPr>
            <a:r>
              <a:rPr lang="en-US" altLang="ja-JP" sz="2400" dirty="0" smtClean="0"/>
              <a:t>N435 is a kind of polymer beads, which has many pores and absorb CALB inside.</a:t>
            </a:r>
            <a:endParaRPr lang="ja-JP" altLang="en-US" sz="24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6272" y="1052736"/>
            <a:ext cx="82886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 smtClean="0"/>
              <a:t>Mei et al. reported structural observations of N435 with synchrotron infrared </a:t>
            </a:r>
            <a:r>
              <a:rPr lang="en-US" altLang="ja-JP" sz="2400" dirty="0" err="1" smtClean="0"/>
              <a:t>microspectroscopy</a:t>
            </a:r>
            <a:endParaRPr kumimoji="1" lang="en-US" altLang="ja-JP" sz="2400" dirty="0" smtClean="0"/>
          </a:p>
          <a:p>
            <a:pPr algn="just"/>
            <a:endParaRPr lang="en-US" altLang="ja-JP" sz="1600" dirty="0" smtClean="0"/>
          </a:p>
          <a:p>
            <a:pPr marL="3495675" indent="-176213" algn="just">
              <a:buFont typeface="Arial" pitchFamily="34" charset="0"/>
              <a:buChar char="•"/>
            </a:pPr>
            <a:r>
              <a:rPr lang="en-US" altLang="ja-JP" sz="2000" dirty="0" err="1" smtClean="0"/>
              <a:t>Inhomogenious</a:t>
            </a:r>
            <a:r>
              <a:rPr lang="en-US" altLang="ja-JP" sz="2000" dirty="0" smtClean="0"/>
              <a:t> distribution would be due to insufficient concentration of CALB: greater amount of CALB results that CALBs are distributed homogeneously.</a:t>
            </a:r>
          </a:p>
          <a:p>
            <a:pPr marL="3495675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CALB is localized in an external shell of the N435 beads with a thickness of 80-100 mm.</a:t>
            </a:r>
          </a:p>
          <a:p>
            <a:pPr marL="3495675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This could be high affinity between CALB and resin. </a:t>
            </a:r>
          </a:p>
          <a:p>
            <a:pPr marL="3495675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Secondary structure of CALB is sustained by absorption on a resin.</a:t>
            </a:r>
          </a:p>
          <a:p>
            <a:pPr marL="3495675" indent="-176213" algn="just">
              <a:buFont typeface="Arial" pitchFamily="34" charset="0"/>
              <a:buChar char="•"/>
            </a:pPr>
            <a:endParaRPr lang="en-US" altLang="ja-JP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394755" cy="351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1020" y="22541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b="1" dirty="0" smtClean="0"/>
              <a:t>CALB is localized in an external shell of N435</a:t>
            </a:r>
            <a:endParaRPr kumimoji="1" lang="ja-JP" altLang="en-US" sz="32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246760" y="6412064"/>
            <a:ext cx="410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Ref. Mei Y. et al., </a:t>
            </a:r>
            <a:r>
              <a:rPr lang="en-US" altLang="ja-JP" sz="1400" i="1" dirty="0" err="1" smtClean="0"/>
              <a:t>Biomacromolelules</a:t>
            </a:r>
            <a:r>
              <a:rPr lang="en-US" altLang="ja-JP" sz="1400" dirty="0" smtClean="0"/>
              <a:t> 2003, </a:t>
            </a:r>
            <a:r>
              <a:rPr lang="en-US" altLang="ja-JP" sz="1400" b="1" dirty="0" smtClean="0"/>
              <a:t>4</a:t>
            </a:r>
            <a:r>
              <a:rPr lang="en-US" altLang="ja-JP" sz="1400" dirty="0" smtClean="0"/>
              <a:t>, 70-74 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52768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51520" y="6476196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Ref. Mei Y. et al., </a:t>
            </a:r>
            <a:r>
              <a:rPr lang="en-US" altLang="ja-JP" sz="1400" i="1" dirty="0" err="1" smtClean="0"/>
              <a:t>Biomacromolelules</a:t>
            </a:r>
            <a:r>
              <a:rPr lang="en-US" altLang="ja-JP" sz="1400" dirty="0" smtClean="0"/>
              <a:t> 2003, </a:t>
            </a:r>
            <a:r>
              <a:rPr lang="en-US" altLang="ja-JP" sz="1400" b="1" dirty="0" smtClean="0"/>
              <a:t>4</a:t>
            </a:r>
            <a:r>
              <a:rPr lang="en-US" altLang="ja-JP" sz="1400" dirty="0" smtClean="0"/>
              <a:t>, 70-74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590" y="22541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Multiple CALBs would be found in a pore?</a:t>
            </a:r>
            <a:endParaRPr kumimoji="1" lang="ja-JP" altLang="en-US" sz="3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5945525"/>
            <a:ext cx="5490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Figure. SEM image of the center section of Novozyme435 beads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251520" y="98072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dirty="0" smtClean="0"/>
              <a:t>“</a:t>
            </a:r>
            <a:r>
              <a:rPr lang="en-US" altLang="ja-JP" sz="2400" i="1" dirty="0" smtClean="0"/>
              <a:t>SEM showed that the average pore size in Novozyme435 beads is about 100 nm, </a:t>
            </a:r>
            <a:r>
              <a:rPr lang="en-US" altLang="ja-JP" sz="2400" i="1" u="sng" dirty="0" smtClean="0"/>
              <a:t>more than 10 times larger than the size of the CALB molecule</a:t>
            </a:r>
            <a:r>
              <a:rPr lang="en-US" altLang="ja-JP" sz="2400" i="1" dirty="0" smtClean="0"/>
              <a:t>…</a:t>
            </a:r>
            <a:r>
              <a:rPr lang="en-US" altLang="ja-JP" sz="2400" dirty="0" smtClean="0"/>
              <a:t>”</a:t>
            </a:r>
            <a:endParaRPr lang="ja-JP" altLang="en-US" sz="2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23639"/>
            <a:ext cx="2520280" cy="25385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2627784" y="4051831"/>
            <a:ext cx="122413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3" idx="3"/>
          </p:cNvCxnSpPr>
          <p:nvPr/>
        </p:nvCxnSpPr>
        <p:spPr>
          <a:xfrm flipV="1">
            <a:off x="3851920" y="3835807"/>
            <a:ext cx="2016224" cy="8280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6057900" y="2665383"/>
            <a:ext cx="2125980" cy="2114550"/>
          </a:xfrm>
          <a:custGeom>
            <a:avLst/>
            <a:gdLst>
              <a:gd name="connsiteX0" fmla="*/ 788670 w 2125980"/>
              <a:gd name="connsiteY0" fmla="*/ 0 h 2114550"/>
              <a:gd name="connsiteX1" fmla="*/ 685800 w 2125980"/>
              <a:gd name="connsiteY1" fmla="*/ 34290 h 2114550"/>
              <a:gd name="connsiteX2" fmla="*/ 662940 w 2125980"/>
              <a:gd name="connsiteY2" fmla="*/ 102870 h 2114550"/>
              <a:gd name="connsiteX3" fmla="*/ 640080 w 2125980"/>
              <a:gd name="connsiteY3" fmla="*/ 137160 h 2114550"/>
              <a:gd name="connsiteX4" fmla="*/ 605790 w 2125980"/>
              <a:gd name="connsiteY4" fmla="*/ 251460 h 2114550"/>
              <a:gd name="connsiteX5" fmla="*/ 628650 w 2125980"/>
              <a:gd name="connsiteY5" fmla="*/ 354330 h 2114550"/>
              <a:gd name="connsiteX6" fmla="*/ 617220 w 2125980"/>
              <a:gd name="connsiteY6" fmla="*/ 651510 h 2114550"/>
              <a:gd name="connsiteX7" fmla="*/ 594360 w 2125980"/>
              <a:gd name="connsiteY7" fmla="*/ 685800 h 2114550"/>
              <a:gd name="connsiteX8" fmla="*/ 491490 w 2125980"/>
              <a:gd name="connsiteY8" fmla="*/ 742950 h 2114550"/>
              <a:gd name="connsiteX9" fmla="*/ 388620 w 2125980"/>
              <a:gd name="connsiteY9" fmla="*/ 788670 h 2114550"/>
              <a:gd name="connsiteX10" fmla="*/ 354330 w 2125980"/>
              <a:gd name="connsiteY10" fmla="*/ 800100 h 2114550"/>
              <a:gd name="connsiteX11" fmla="*/ 320040 w 2125980"/>
              <a:gd name="connsiteY11" fmla="*/ 811530 h 2114550"/>
              <a:gd name="connsiteX12" fmla="*/ 251460 w 2125980"/>
              <a:gd name="connsiteY12" fmla="*/ 857250 h 2114550"/>
              <a:gd name="connsiteX13" fmla="*/ 171450 w 2125980"/>
              <a:gd name="connsiteY13" fmla="*/ 902970 h 2114550"/>
              <a:gd name="connsiteX14" fmla="*/ 148590 w 2125980"/>
              <a:gd name="connsiteY14" fmla="*/ 937260 h 2114550"/>
              <a:gd name="connsiteX15" fmla="*/ 91440 w 2125980"/>
              <a:gd name="connsiteY15" fmla="*/ 1005840 h 2114550"/>
              <a:gd name="connsiteX16" fmla="*/ 68580 w 2125980"/>
              <a:gd name="connsiteY16" fmla="*/ 1074420 h 2114550"/>
              <a:gd name="connsiteX17" fmla="*/ 11430 w 2125980"/>
              <a:gd name="connsiteY17" fmla="*/ 1143000 h 2114550"/>
              <a:gd name="connsiteX18" fmla="*/ 0 w 2125980"/>
              <a:gd name="connsiteY18" fmla="*/ 1177290 h 2114550"/>
              <a:gd name="connsiteX19" fmla="*/ 11430 w 2125980"/>
              <a:gd name="connsiteY19" fmla="*/ 1394460 h 2114550"/>
              <a:gd name="connsiteX20" fmla="*/ 22860 w 2125980"/>
              <a:gd name="connsiteY20" fmla="*/ 1428750 h 2114550"/>
              <a:gd name="connsiteX21" fmla="*/ 34290 w 2125980"/>
              <a:gd name="connsiteY21" fmla="*/ 1531620 h 2114550"/>
              <a:gd name="connsiteX22" fmla="*/ 22860 w 2125980"/>
              <a:gd name="connsiteY22" fmla="*/ 1805940 h 2114550"/>
              <a:gd name="connsiteX23" fmla="*/ 11430 w 2125980"/>
              <a:gd name="connsiteY23" fmla="*/ 1840230 h 2114550"/>
              <a:gd name="connsiteX24" fmla="*/ 45720 w 2125980"/>
              <a:gd name="connsiteY24" fmla="*/ 2011680 h 2114550"/>
              <a:gd name="connsiteX25" fmla="*/ 91440 w 2125980"/>
              <a:gd name="connsiteY25" fmla="*/ 2080260 h 2114550"/>
              <a:gd name="connsiteX26" fmla="*/ 160020 w 2125980"/>
              <a:gd name="connsiteY26" fmla="*/ 2114550 h 2114550"/>
              <a:gd name="connsiteX27" fmla="*/ 217170 w 2125980"/>
              <a:gd name="connsiteY27" fmla="*/ 2103120 h 2114550"/>
              <a:gd name="connsiteX28" fmla="*/ 297180 w 2125980"/>
              <a:gd name="connsiteY28" fmla="*/ 2011680 h 2114550"/>
              <a:gd name="connsiteX29" fmla="*/ 320040 w 2125980"/>
              <a:gd name="connsiteY29" fmla="*/ 1977390 h 2114550"/>
              <a:gd name="connsiteX30" fmla="*/ 342900 w 2125980"/>
              <a:gd name="connsiteY30" fmla="*/ 1943100 h 2114550"/>
              <a:gd name="connsiteX31" fmla="*/ 365760 w 2125980"/>
              <a:gd name="connsiteY31" fmla="*/ 1908810 h 2114550"/>
              <a:gd name="connsiteX32" fmla="*/ 377190 w 2125980"/>
              <a:gd name="connsiteY32" fmla="*/ 1863090 h 2114550"/>
              <a:gd name="connsiteX33" fmla="*/ 388620 w 2125980"/>
              <a:gd name="connsiteY33" fmla="*/ 1680210 h 2114550"/>
              <a:gd name="connsiteX34" fmla="*/ 411480 w 2125980"/>
              <a:gd name="connsiteY34" fmla="*/ 1611630 h 2114550"/>
              <a:gd name="connsiteX35" fmla="*/ 422910 w 2125980"/>
              <a:gd name="connsiteY35" fmla="*/ 1577340 h 2114550"/>
              <a:gd name="connsiteX36" fmla="*/ 491490 w 2125980"/>
              <a:gd name="connsiteY36" fmla="*/ 1474470 h 2114550"/>
              <a:gd name="connsiteX37" fmla="*/ 514350 w 2125980"/>
              <a:gd name="connsiteY37" fmla="*/ 1440180 h 2114550"/>
              <a:gd name="connsiteX38" fmla="*/ 582930 w 2125980"/>
              <a:gd name="connsiteY38" fmla="*/ 1383030 h 2114550"/>
              <a:gd name="connsiteX39" fmla="*/ 651510 w 2125980"/>
              <a:gd name="connsiteY39" fmla="*/ 1360170 h 2114550"/>
              <a:gd name="connsiteX40" fmla="*/ 685800 w 2125980"/>
              <a:gd name="connsiteY40" fmla="*/ 1348740 h 2114550"/>
              <a:gd name="connsiteX41" fmla="*/ 720090 w 2125980"/>
              <a:gd name="connsiteY41" fmla="*/ 1325880 h 2114550"/>
              <a:gd name="connsiteX42" fmla="*/ 742950 w 2125980"/>
              <a:gd name="connsiteY42" fmla="*/ 1291590 h 2114550"/>
              <a:gd name="connsiteX43" fmla="*/ 765810 w 2125980"/>
              <a:gd name="connsiteY43" fmla="*/ 1245870 h 2114550"/>
              <a:gd name="connsiteX44" fmla="*/ 800100 w 2125980"/>
              <a:gd name="connsiteY44" fmla="*/ 1234440 h 2114550"/>
              <a:gd name="connsiteX45" fmla="*/ 822960 w 2125980"/>
              <a:gd name="connsiteY45" fmla="*/ 1200150 h 2114550"/>
              <a:gd name="connsiteX46" fmla="*/ 891540 w 2125980"/>
              <a:gd name="connsiteY46" fmla="*/ 1177290 h 2114550"/>
              <a:gd name="connsiteX47" fmla="*/ 960120 w 2125980"/>
              <a:gd name="connsiteY47" fmla="*/ 1154430 h 2114550"/>
              <a:gd name="connsiteX48" fmla="*/ 994410 w 2125980"/>
              <a:gd name="connsiteY48" fmla="*/ 1143000 h 2114550"/>
              <a:gd name="connsiteX49" fmla="*/ 1028700 w 2125980"/>
              <a:gd name="connsiteY49" fmla="*/ 1131570 h 2114550"/>
              <a:gd name="connsiteX50" fmla="*/ 1108710 w 2125980"/>
              <a:gd name="connsiteY50" fmla="*/ 1143000 h 2114550"/>
              <a:gd name="connsiteX51" fmla="*/ 1143000 w 2125980"/>
              <a:gd name="connsiteY51" fmla="*/ 1154430 h 2114550"/>
              <a:gd name="connsiteX52" fmla="*/ 1188720 w 2125980"/>
              <a:gd name="connsiteY52" fmla="*/ 1257300 h 2114550"/>
              <a:gd name="connsiteX53" fmla="*/ 1257300 w 2125980"/>
              <a:gd name="connsiteY53" fmla="*/ 1280160 h 2114550"/>
              <a:gd name="connsiteX54" fmla="*/ 1360170 w 2125980"/>
              <a:gd name="connsiteY54" fmla="*/ 1268730 h 2114550"/>
              <a:gd name="connsiteX55" fmla="*/ 1394460 w 2125980"/>
              <a:gd name="connsiteY55" fmla="*/ 1223010 h 2114550"/>
              <a:gd name="connsiteX56" fmla="*/ 1428750 w 2125980"/>
              <a:gd name="connsiteY56" fmla="*/ 1154430 h 2114550"/>
              <a:gd name="connsiteX57" fmla="*/ 1451610 w 2125980"/>
              <a:gd name="connsiteY57" fmla="*/ 1062990 h 2114550"/>
              <a:gd name="connsiteX58" fmla="*/ 1474470 w 2125980"/>
              <a:gd name="connsiteY58" fmla="*/ 1028700 h 2114550"/>
              <a:gd name="connsiteX59" fmla="*/ 1485900 w 2125980"/>
              <a:gd name="connsiteY59" fmla="*/ 994410 h 2114550"/>
              <a:gd name="connsiteX60" fmla="*/ 1531620 w 2125980"/>
              <a:gd name="connsiteY60" fmla="*/ 925830 h 2114550"/>
              <a:gd name="connsiteX61" fmla="*/ 1554480 w 2125980"/>
              <a:gd name="connsiteY61" fmla="*/ 891540 h 2114550"/>
              <a:gd name="connsiteX62" fmla="*/ 1577340 w 2125980"/>
              <a:gd name="connsiteY62" fmla="*/ 857250 h 2114550"/>
              <a:gd name="connsiteX63" fmla="*/ 1611630 w 2125980"/>
              <a:gd name="connsiteY63" fmla="*/ 822960 h 2114550"/>
              <a:gd name="connsiteX64" fmla="*/ 1668780 w 2125980"/>
              <a:gd name="connsiteY64" fmla="*/ 765810 h 2114550"/>
              <a:gd name="connsiteX65" fmla="*/ 1725930 w 2125980"/>
              <a:gd name="connsiteY65" fmla="*/ 708660 h 2114550"/>
              <a:gd name="connsiteX66" fmla="*/ 1794510 w 2125980"/>
              <a:gd name="connsiteY66" fmla="*/ 685800 h 2114550"/>
              <a:gd name="connsiteX67" fmla="*/ 1828800 w 2125980"/>
              <a:gd name="connsiteY67" fmla="*/ 674370 h 2114550"/>
              <a:gd name="connsiteX68" fmla="*/ 1897380 w 2125980"/>
              <a:gd name="connsiteY68" fmla="*/ 628650 h 2114550"/>
              <a:gd name="connsiteX69" fmla="*/ 1965960 w 2125980"/>
              <a:gd name="connsiteY69" fmla="*/ 571500 h 2114550"/>
              <a:gd name="connsiteX70" fmla="*/ 2034540 w 2125980"/>
              <a:gd name="connsiteY70" fmla="*/ 514350 h 2114550"/>
              <a:gd name="connsiteX71" fmla="*/ 2057400 w 2125980"/>
              <a:gd name="connsiteY71" fmla="*/ 480060 h 2114550"/>
              <a:gd name="connsiteX72" fmla="*/ 2091690 w 2125980"/>
              <a:gd name="connsiteY72" fmla="*/ 457200 h 2114550"/>
              <a:gd name="connsiteX73" fmla="*/ 2114550 w 2125980"/>
              <a:gd name="connsiteY73" fmla="*/ 388620 h 2114550"/>
              <a:gd name="connsiteX74" fmla="*/ 2125980 w 2125980"/>
              <a:gd name="connsiteY74" fmla="*/ 354330 h 2114550"/>
              <a:gd name="connsiteX75" fmla="*/ 2103120 w 2125980"/>
              <a:gd name="connsiteY75" fmla="*/ 194310 h 2114550"/>
              <a:gd name="connsiteX76" fmla="*/ 2080260 w 2125980"/>
              <a:gd name="connsiteY76" fmla="*/ 160020 h 2114550"/>
              <a:gd name="connsiteX77" fmla="*/ 2011680 w 2125980"/>
              <a:gd name="connsiteY77" fmla="*/ 137160 h 2114550"/>
              <a:gd name="connsiteX78" fmla="*/ 1748790 w 2125980"/>
              <a:gd name="connsiteY78" fmla="*/ 148590 h 2114550"/>
              <a:gd name="connsiteX79" fmla="*/ 1703070 w 2125980"/>
              <a:gd name="connsiteY79" fmla="*/ 160020 h 2114550"/>
              <a:gd name="connsiteX80" fmla="*/ 1634490 w 2125980"/>
              <a:gd name="connsiteY80" fmla="*/ 182880 h 2114550"/>
              <a:gd name="connsiteX81" fmla="*/ 1565910 w 2125980"/>
              <a:gd name="connsiteY81" fmla="*/ 205740 h 2114550"/>
              <a:gd name="connsiteX82" fmla="*/ 1531620 w 2125980"/>
              <a:gd name="connsiteY82" fmla="*/ 217170 h 2114550"/>
              <a:gd name="connsiteX83" fmla="*/ 1428750 w 2125980"/>
              <a:gd name="connsiteY83" fmla="*/ 228600 h 2114550"/>
              <a:gd name="connsiteX84" fmla="*/ 1211580 w 2125980"/>
              <a:gd name="connsiteY84" fmla="*/ 217170 h 2114550"/>
              <a:gd name="connsiteX85" fmla="*/ 1177290 w 2125980"/>
              <a:gd name="connsiteY85" fmla="*/ 205740 h 2114550"/>
              <a:gd name="connsiteX86" fmla="*/ 1108710 w 2125980"/>
              <a:gd name="connsiteY86" fmla="*/ 160020 h 2114550"/>
              <a:gd name="connsiteX87" fmla="*/ 1085850 w 2125980"/>
              <a:gd name="connsiteY87" fmla="*/ 125730 h 2114550"/>
              <a:gd name="connsiteX88" fmla="*/ 1074420 w 2125980"/>
              <a:gd name="connsiteY88" fmla="*/ 91440 h 2114550"/>
              <a:gd name="connsiteX89" fmla="*/ 1005840 w 2125980"/>
              <a:gd name="connsiteY89" fmla="*/ 45720 h 2114550"/>
              <a:gd name="connsiteX90" fmla="*/ 971550 w 2125980"/>
              <a:gd name="connsiteY90" fmla="*/ 22860 h 2114550"/>
              <a:gd name="connsiteX91" fmla="*/ 902970 w 2125980"/>
              <a:gd name="connsiteY91" fmla="*/ 0 h 2114550"/>
              <a:gd name="connsiteX92" fmla="*/ 708660 w 2125980"/>
              <a:gd name="connsiteY92" fmla="*/ 11430 h 2114550"/>
              <a:gd name="connsiteX93" fmla="*/ 674370 w 2125980"/>
              <a:gd name="connsiteY93" fmla="*/ 34290 h 2114550"/>
              <a:gd name="connsiteX94" fmla="*/ 674370 w 2125980"/>
              <a:gd name="connsiteY94" fmla="*/ 6858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125980" h="2114550">
                <a:moveTo>
                  <a:pt x="788670" y="0"/>
                </a:moveTo>
                <a:cubicBezTo>
                  <a:pt x="765392" y="3880"/>
                  <a:pt x="704488" y="4389"/>
                  <a:pt x="685800" y="34290"/>
                </a:cubicBezTo>
                <a:cubicBezTo>
                  <a:pt x="673029" y="54724"/>
                  <a:pt x="676306" y="82820"/>
                  <a:pt x="662940" y="102870"/>
                </a:cubicBezTo>
                <a:cubicBezTo>
                  <a:pt x="655320" y="114300"/>
                  <a:pt x="645659" y="124607"/>
                  <a:pt x="640080" y="137160"/>
                </a:cubicBezTo>
                <a:cubicBezTo>
                  <a:pt x="624178" y="172938"/>
                  <a:pt x="615289" y="213462"/>
                  <a:pt x="605790" y="251460"/>
                </a:cubicBezTo>
                <a:cubicBezTo>
                  <a:pt x="610198" y="269093"/>
                  <a:pt x="628650" y="339819"/>
                  <a:pt x="628650" y="354330"/>
                </a:cubicBezTo>
                <a:cubicBezTo>
                  <a:pt x="628650" y="453463"/>
                  <a:pt x="627421" y="552903"/>
                  <a:pt x="617220" y="651510"/>
                </a:cubicBezTo>
                <a:cubicBezTo>
                  <a:pt x="615806" y="665174"/>
                  <a:pt x="603154" y="675247"/>
                  <a:pt x="594360" y="685800"/>
                </a:cubicBezTo>
                <a:cubicBezTo>
                  <a:pt x="527097" y="766516"/>
                  <a:pt x="599158" y="671171"/>
                  <a:pt x="491490" y="742950"/>
                </a:cubicBezTo>
                <a:cubicBezTo>
                  <a:pt x="437150" y="779176"/>
                  <a:pt x="470232" y="761466"/>
                  <a:pt x="388620" y="788670"/>
                </a:cubicBezTo>
                <a:lnTo>
                  <a:pt x="354330" y="800100"/>
                </a:lnTo>
                <a:cubicBezTo>
                  <a:pt x="342900" y="803910"/>
                  <a:pt x="330065" y="804847"/>
                  <a:pt x="320040" y="811530"/>
                </a:cubicBezTo>
                <a:cubicBezTo>
                  <a:pt x="297180" y="826770"/>
                  <a:pt x="276034" y="844963"/>
                  <a:pt x="251460" y="857250"/>
                </a:cubicBezTo>
                <a:cubicBezTo>
                  <a:pt x="193453" y="886253"/>
                  <a:pt x="219917" y="870659"/>
                  <a:pt x="171450" y="902970"/>
                </a:cubicBezTo>
                <a:cubicBezTo>
                  <a:pt x="163830" y="914400"/>
                  <a:pt x="157384" y="926707"/>
                  <a:pt x="148590" y="937260"/>
                </a:cubicBezTo>
                <a:cubicBezTo>
                  <a:pt x="122955" y="968022"/>
                  <a:pt x="107656" y="969353"/>
                  <a:pt x="91440" y="1005840"/>
                </a:cubicBezTo>
                <a:cubicBezTo>
                  <a:pt x="81653" y="1027860"/>
                  <a:pt x="85619" y="1057381"/>
                  <a:pt x="68580" y="1074420"/>
                </a:cubicBezTo>
                <a:cubicBezTo>
                  <a:pt x="43301" y="1099699"/>
                  <a:pt x="27343" y="1111174"/>
                  <a:pt x="11430" y="1143000"/>
                </a:cubicBezTo>
                <a:cubicBezTo>
                  <a:pt x="6042" y="1153776"/>
                  <a:pt x="3810" y="1165860"/>
                  <a:pt x="0" y="1177290"/>
                </a:cubicBezTo>
                <a:cubicBezTo>
                  <a:pt x="3810" y="1249680"/>
                  <a:pt x="4867" y="1322268"/>
                  <a:pt x="11430" y="1394460"/>
                </a:cubicBezTo>
                <a:cubicBezTo>
                  <a:pt x="12521" y="1406459"/>
                  <a:pt x="20879" y="1416866"/>
                  <a:pt x="22860" y="1428750"/>
                </a:cubicBezTo>
                <a:cubicBezTo>
                  <a:pt x="28532" y="1462782"/>
                  <a:pt x="30480" y="1497330"/>
                  <a:pt x="34290" y="1531620"/>
                </a:cubicBezTo>
                <a:cubicBezTo>
                  <a:pt x="30480" y="1623060"/>
                  <a:pt x="29621" y="1714671"/>
                  <a:pt x="22860" y="1805940"/>
                </a:cubicBezTo>
                <a:cubicBezTo>
                  <a:pt x="21970" y="1817955"/>
                  <a:pt x="11430" y="1828182"/>
                  <a:pt x="11430" y="1840230"/>
                </a:cubicBezTo>
                <a:cubicBezTo>
                  <a:pt x="11430" y="1873385"/>
                  <a:pt x="21791" y="1975787"/>
                  <a:pt x="45720" y="2011680"/>
                </a:cubicBezTo>
                <a:cubicBezTo>
                  <a:pt x="60960" y="2034540"/>
                  <a:pt x="68580" y="2065020"/>
                  <a:pt x="91440" y="2080260"/>
                </a:cubicBezTo>
                <a:cubicBezTo>
                  <a:pt x="135755" y="2109803"/>
                  <a:pt x="112698" y="2098776"/>
                  <a:pt x="160020" y="2114550"/>
                </a:cubicBezTo>
                <a:cubicBezTo>
                  <a:pt x="179070" y="2110740"/>
                  <a:pt x="198980" y="2109941"/>
                  <a:pt x="217170" y="2103120"/>
                </a:cubicBezTo>
                <a:cubicBezTo>
                  <a:pt x="259503" y="2087245"/>
                  <a:pt x="273473" y="2047240"/>
                  <a:pt x="297180" y="2011680"/>
                </a:cubicBezTo>
                <a:lnTo>
                  <a:pt x="320040" y="1977390"/>
                </a:lnTo>
                <a:lnTo>
                  <a:pt x="342900" y="1943100"/>
                </a:lnTo>
                <a:lnTo>
                  <a:pt x="365760" y="1908810"/>
                </a:lnTo>
                <a:cubicBezTo>
                  <a:pt x="369570" y="1893570"/>
                  <a:pt x="375627" y="1878721"/>
                  <a:pt x="377190" y="1863090"/>
                </a:cubicBezTo>
                <a:cubicBezTo>
                  <a:pt x="383268" y="1802314"/>
                  <a:pt x="380367" y="1740729"/>
                  <a:pt x="388620" y="1680210"/>
                </a:cubicBezTo>
                <a:cubicBezTo>
                  <a:pt x="391876" y="1656334"/>
                  <a:pt x="403860" y="1634490"/>
                  <a:pt x="411480" y="1611630"/>
                </a:cubicBezTo>
                <a:cubicBezTo>
                  <a:pt x="415290" y="1600200"/>
                  <a:pt x="416227" y="1587365"/>
                  <a:pt x="422910" y="1577340"/>
                </a:cubicBezTo>
                <a:lnTo>
                  <a:pt x="491490" y="1474470"/>
                </a:lnTo>
                <a:cubicBezTo>
                  <a:pt x="499110" y="1463040"/>
                  <a:pt x="504636" y="1449894"/>
                  <a:pt x="514350" y="1440180"/>
                </a:cubicBezTo>
                <a:cubicBezTo>
                  <a:pt x="535884" y="1418646"/>
                  <a:pt x="554286" y="1395761"/>
                  <a:pt x="582930" y="1383030"/>
                </a:cubicBezTo>
                <a:cubicBezTo>
                  <a:pt x="604950" y="1373243"/>
                  <a:pt x="628650" y="1367790"/>
                  <a:pt x="651510" y="1360170"/>
                </a:cubicBezTo>
                <a:cubicBezTo>
                  <a:pt x="662940" y="1356360"/>
                  <a:pt x="675775" y="1355423"/>
                  <a:pt x="685800" y="1348740"/>
                </a:cubicBezTo>
                <a:lnTo>
                  <a:pt x="720090" y="1325880"/>
                </a:lnTo>
                <a:cubicBezTo>
                  <a:pt x="727710" y="1314450"/>
                  <a:pt x="736134" y="1303517"/>
                  <a:pt x="742950" y="1291590"/>
                </a:cubicBezTo>
                <a:cubicBezTo>
                  <a:pt x="751404" y="1276796"/>
                  <a:pt x="753762" y="1257918"/>
                  <a:pt x="765810" y="1245870"/>
                </a:cubicBezTo>
                <a:cubicBezTo>
                  <a:pt x="774329" y="1237351"/>
                  <a:pt x="788670" y="1238250"/>
                  <a:pt x="800100" y="1234440"/>
                </a:cubicBezTo>
                <a:cubicBezTo>
                  <a:pt x="807720" y="1223010"/>
                  <a:pt x="811311" y="1207431"/>
                  <a:pt x="822960" y="1200150"/>
                </a:cubicBezTo>
                <a:cubicBezTo>
                  <a:pt x="843394" y="1187379"/>
                  <a:pt x="868680" y="1184910"/>
                  <a:pt x="891540" y="1177290"/>
                </a:cubicBezTo>
                <a:lnTo>
                  <a:pt x="960120" y="1154430"/>
                </a:lnTo>
                <a:lnTo>
                  <a:pt x="994410" y="1143000"/>
                </a:lnTo>
                <a:lnTo>
                  <a:pt x="1028700" y="1131570"/>
                </a:lnTo>
                <a:cubicBezTo>
                  <a:pt x="1055370" y="1135380"/>
                  <a:pt x="1082292" y="1137716"/>
                  <a:pt x="1108710" y="1143000"/>
                </a:cubicBezTo>
                <a:cubicBezTo>
                  <a:pt x="1120524" y="1145363"/>
                  <a:pt x="1135997" y="1144626"/>
                  <a:pt x="1143000" y="1154430"/>
                </a:cubicBezTo>
                <a:cubicBezTo>
                  <a:pt x="1154623" y="1170702"/>
                  <a:pt x="1161376" y="1240210"/>
                  <a:pt x="1188720" y="1257300"/>
                </a:cubicBezTo>
                <a:cubicBezTo>
                  <a:pt x="1209154" y="1270071"/>
                  <a:pt x="1257300" y="1280160"/>
                  <a:pt x="1257300" y="1280160"/>
                </a:cubicBezTo>
                <a:cubicBezTo>
                  <a:pt x="1291590" y="1276350"/>
                  <a:pt x="1328323" y="1282000"/>
                  <a:pt x="1360170" y="1268730"/>
                </a:cubicBezTo>
                <a:cubicBezTo>
                  <a:pt x="1377755" y="1261403"/>
                  <a:pt x="1383387" y="1238512"/>
                  <a:pt x="1394460" y="1223010"/>
                </a:cubicBezTo>
                <a:cubicBezTo>
                  <a:pt x="1415950" y="1192925"/>
                  <a:pt x="1420039" y="1189272"/>
                  <a:pt x="1428750" y="1154430"/>
                </a:cubicBezTo>
                <a:cubicBezTo>
                  <a:pt x="1435271" y="1128345"/>
                  <a:pt x="1438546" y="1089117"/>
                  <a:pt x="1451610" y="1062990"/>
                </a:cubicBezTo>
                <a:cubicBezTo>
                  <a:pt x="1457753" y="1050703"/>
                  <a:pt x="1468327" y="1040987"/>
                  <a:pt x="1474470" y="1028700"/>
                </a:cubicBezTo>
                <a:cubicBezTo>
                  <a:pt x="1479858" y="1017924"/>
                  <a:pt x="1480049" y="1004942"/>
                  <a:pt x="1485900" y="994410"/>
                </a:cubicBezTo>
                <a:cubicBezTo>
                  <a:pt x="1499243" y="970393"/>
                  <a:pt x="1516380" y="948690"/>
                  <a:pt x="1531620" y="925830"/>
                </a:cubicBezTo>
                <a:lnTo>
                  <a:pt x="1554480" y="891540"/>
                </a:lnTo>
                <a:cubicBezTo>
                  <a:pt x="1562100" y="880110"/>
                  <a:pt x="1567626" y="866964"/>
                  <a:pt x="1577340" y="857250"/>
                </a:cubicBezTo>
                <a:cubicBezTo>
                  <a:pt x="1588770" y="845820"/>
                  <a:pt x="1601282" y="835378"/>
                  <a:pt x="1611630" y="822960"/>
                </a:cubicBezTo>
                <a:cubicBezTo>
                  <a:pt x="1659255" y="765810"/>
                  <a:pt x="1605915" y="807720"/>
                  <a:pt x="1668780" y="765810"/>
                </a:cubicBezTo>
                <a:cubicBezTo>
                  <a:pt x="1689635" y="734528"/>
                  <a:pt x="1689835" y="724702"/>
                  <a:pt x="1725930" y="708660"/>
                </a:cubicBezTo>
                <a:cubicBezTo>
                  <a:pt x="1747950" y="698873"/>
                  <a:pt x="1771650" y="693420"/>
                  <a:pt x="1794510" y="685800"/>
                </a:cubicBezTo>
                <a:cubicBezTo>
                  <a:pt x="1805940" y="681990"/>
                  <a:pt x="1818775" y="681053"/>
                  <a:pt x="1828800" y="674370"/>
                </a:cubicBezTo>
                <a:cubicBezTo>
                  <a:pt x="1851660" y="659130"/>
                  <a:pt x="1877953" y="648077"/>
                  <a:pt x="1897380" y="628650"/>
                </a:cubicBezTo>
                <a:cubicBezTo>
                  <a:pt x="1997559" y="528471"/>
                  <a:pt x="1870481" y="651066"/>
                  <a:pt x="1965960" y="571500"/>
                </a:cubicBezTo>
                <a:cubicBezTo>
                  <a:pt x="2053967" y="498161"/>
                  <a:pt x="1949404" y="571107"/>
                  <a:pt x="2034540" y="514350"/>
                </a:cubicBezTo>
                <a:cubicBezTo>
                  <a:pt x="2042160" y="502920"/>
                  <a:pt x="2047686" y="489774"/>
                  <a:pt x="2057400" y="480060"/>
                </a:cubicBezTo>
                <a:cubicBezTo>
                  <a:pt x="2067114" y="470346"/>
                  <a:pt x="2084409" y="468849"/>
                  <a:pt x="2091690" y="457200"/>
                </a:cubicBezTo>
                <a:cubicBezTo>
                  <a:pt x="2104461" y="436766"/>
                  <a:pt x="2106930" y="411480"/>
                  <a:pt x="2114550" y="388620"/>
                </a:cubicBezTo>
                <a:lnTo>
                  <a:pt x="2125980" y="354330"/>
                </a:lnTo>
                <a:cubicBezTo>
                  <a:pt x="2123060" y="322208"/>
                  <a:pt x="2125109" y="238288"/>
                  <a:pt x="2103120" y="194310"/>
                </a:cubicBezTo>
                <a:cubicBezTo>
                  <a:pt x="2096977" y="182023"/>
                  <a:pt x="2091909" y="167301"/>
                  <a:pt x="2080260" y="160020"/>
                </a:cubicBezTo>
                <a:cubicBezTo>
                  <a:pt x="2059826" y="147249"/>
                  <a:pt x="2011680" y="137160"/>
                  <a:pt x="2011680" y="137160"/>
                </a:cubicBezTo>
                <a:cubicBezTo>
                  <a:pt x="1924050" y="140970"/>
                  <a:pt x="1836263" y="142111"/>
                  <a:pt x="1748790" y="148590"/>
                </a:cubicBezTo>
                <a:cubicBezTo>
                  <a:pt x="1733124" y="149750"/>
                  <a:pt x="1718117" y="155506"/>
                  <a:pt x="1703070" y="160020"/>
                </a:cubicBezTo>
                <a:cubicBezTo>
                  <a:pt x="1679990" y="166944"/>
                  <a:pt x="1657350" y="175260"/>
                  <a:pt x="1634490" y="182880"/>
                </a:cubicBezTo>
                <a:lnTo>
                  <a:pt x="1565910" y="205740"/>
                </a:lnTo>
                <a:cubicBezTo>
                  <a:pt x="1554480" y="209550"/>
                  <a:pt x="1543595" y="215839"/>
                  <a:pt x="1531620" y="217170"/>
                </a:cubicBezTo>
                <a:lnTo>
                  <a:pt x="1428750" y="228600"/>
                </a:lnTo>
                <a:cubicBezTo>
                  <a:pt x="1356360" y="224790"/>
                  <a:pt x="1283772" y="223733"/>
                  <a:pt x="1211580" y="217170"/>
                </a:cubicBezTo>
                <a:cubicBezTo>
                  <a:pt x="1199581" y="216079"/>
                  <a:pt x="1187822" y="211591"/>
                  <a:pt x="1177290" y="205740"/>
                </a:cubicBezTo>
                <a:cubicBezTo>
                  <a:pt x="1153273" y="192397"/>
                  <a:pt x="1108710" y="160020"/>
                  <a:pt x="1108710" y="160020"/>
                </a:cubicBezTo>
                <a:cubicBezTo>
                  <a:pt x="1101090" y="148590"/>
                  <a:pt x="1091993" y="138017"/>
                  <a:pt x="1085850" y="125730"/>
                </a:cubicBezTo>
                <a:cubicBezTo>
                  <a:pt x="1080462" y="114954"/>
                  <a:pt x="1082939" y="99959"/>
                  <a:pt x="1074420" y="91440"/>
                </a:cubicBezTo>
                <a:cubicBezTo>
                  <a:pt x="1054993" y="72013"/>
                  <a:pt x="1028700" y="60960"/>
                  <a:pt x="1005840" y="45720"/>
                </a:cubicBezTo>
                <a:cubicBezTo>
                  <a:pt x="994410" y="38100"/>
                  <a:pt x="984582" y="27204"/>
                  <a:pt x="971550" y="22860"/>
                </a:cubicBezTo>
                <a:lnTo>
                  <a:pt x="902970" y="0"/>
                </a:lnTo>
                <a:cubicBezTo>
                  <a:pt x="838200" y="3810"/>
                  <a:pt x="772824" y="1805"/>
                  <a:pt x="708660" y="11430"/>
                </a:cubicBezTo>
                <a:cubicBezTo>
                  <a:pt x="695075" y="13468"/>
                  <a:pt x="681438" y="22510"/>
                  <a:pt x="674370" y="34290"/>
                </a:cubicBezTo>
                <a:cubicBezTo>
                  <a:pt x="668489" y="44091"/>
                  <a:pt x="674370" y="57150"/>
                  <a:pt x="674370" y="6858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2120" y="501491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baseline="30000" dirty="0" smtClean="0"/>
              <a:t>*</a:t>
            </a:r>
            <a:r>
              <a:rPr kumimoji="1" lang="en-US" altLang="ja-JP" i="1" dirty="0" smtClean="0"/>
              <a:t>”SEM” is scanning electron microscope (=</a:t>
            </a:r>
            <a:r>
              <a:rPr kumimoji="1" lang="ja-JP" altLang="en-US" i="1" dirty="0" smtClean="0"/>
              <a:t>走査型電顕</a:t>
            </a:r>
            <a:r>
              <a:rPr kumimoji="1" lang="en-US" altLang="ja-JP" i="1" dirty="0" smtClean="0"/>
              <a:t>).</a:t>
            </a:r>
          </a:p>
          <a:p>
            <a:r>
              <a:rPr lang="en-US" altLang="ja-JP" i="1" baseline="30000" dirty="0" smtClean="0"/>
              <a:t>**</a:t>
            </a:r>
            <a:r>
              <a:rPr lang="en-US" altLang="ja-JP" i="1" dirty="0" smtClean="0"/>
              <a:t>A pore is outlined by yellow.</a:t>
            </a:r>
            <a:endParaRPr kumimoji="1" lang="ja-JP" altLang="en-US" i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6660232" y="4725144"/>
            <a:ext cx="32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76460" y="434279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100 ns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9590" y="22541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Why does N435 generate 8 </a:t>
            </a:r>
            <a:r>
              <a:rPr lang="en-US" altLang="ja-JP" sz="3200" b="1" dirty="0" err="1" smtClean="0"/>
              <a:t>mer</a:t>
            </a:r>
            <a:r>
              <a:rPr lang="en-US" altLang="ja-JP" sz="3200" b="1" dirty="0" smtClean="0"/>
              <a:t> in average, and 18 </a:t>
            </a:r>
            <a:r>
              <a:rPr lang="en-US" altLang="ja-JP" sz="3200" b="1" dirty="0" err="1" smtClean="0"/>
              <a:t>mer</a:t>
            </a:r>
            <a:r>
              <a:rPr lang="en-US" altLang="ja-JP" sz="3200" b="1" dirty="0" smtClean="0"/>
              <a:t> in maximum?</a:t>
            </a:r>
            <a:endParaRPr kumimoji="1" lang="ja-JP" altLang="en-US" sz="32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41581" y="1412776"/>
            <a:ext cx="48344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u="sng" dirty="0" smtClean="0"/>
              <a:t>Conjecture</a:t>
            </a:r>
            <a:endParaRPr lang="en-US" altLang="ja-JP" sz="2000" u="sng" dirty="0" smtClean="0"/>
          </a:p>
          <a:p>
            <a:pPr algn="just"/>
            <a:r>
              <a:rPr lang="en-US" altLang="ja-JP" sz="2400" dirty="0" smtClean="0"/>
              <a:t>Polymer elongation is carried out with multiple CALBs in a pore of N435 (see the right panel).</a:t>
            </a:r>
          </a:p>
          <a:p>
            <a:pPr algn="just"/>
            <a:endParaRPr lang="en-US" altLang="ja-JP" sz="1200" dirty="0" smtClean="0"/>
          </a:p>
          <a:p>
            <a:pPr algn="just"/>
            <a:r>
              <a:rPr lang="en-US" altLang="ja-JP" sz="2400" dirty="0" smtClean="0"/>
              <a:t>The following process could be assumed:</a:t>
            </a:r>
          </a:p>
          <a:p>
            <a:pPr marL="457200" indent="-457200" algn="just">
              <a:buAutoNum type="arabicParenBoth"/>
            </a:pPr>
            <a:r>
              <a:rPr lang="en-US" altLang="ja-JP" sz="2400" dirty="0" smtClean="0"/>
              <a:t>An </a:t>
            </a:r>
            <a:r>
              <a:rPr lang="en-US" altLang="ja-JP" sz="2400" dirty="0" err="1" smtClean="0"/>
              <a:t>oligomer</a:t>
            </a:r>
            <a:r>
              <a:rPr lang="en-US" altLang="ja-JP" sz="2400" dirty="0" smtClean="0"/>
              <a:t> is released from CALB in a pore.</a:t>
            </a:r>
          </a:p>
          <a:p>
            <a:pPr marL="457200" indent="-457200" algn="just">
              <a:buAutoNum type="arabicParenBoth"/>
            </a:pPr>
            <a:r>
              <a:rPr lang="en-US" altLang="ja-JP" sz="2400" dirty="0" smtClean="0"/>
              <a:t>It accesses to alternative CALB in the same pore.</a:t>
            </a:r>
          </a:p>
          <a:p>
            <a:pPr marL="457200" indent="-457200" algn="just">
              <a:buAutoNum type="arabicParenBoth"/>
            </a:pPr>
            <a:r>
              <a:rPr lang="en-US" altLang="ja-JP" sz="2400" dirty="0" smtClean="0"/>
              <a:t>Elongation reaction continues.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11086" y="142291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: CALB</a:t>
            </a:r>
            <a:endParaRPr kumimoji="1" lang="ja-JP" altLang="en-US" sz="2400" dirty="0"/>
          </a:p>
        </p:txBody>
      </p:sp>
      <p:sp>
        <p:nvSpPr>
          <p:cNvPr id="15" name="円/楕円 14"/>
          <p:cNvSpPr/>
          <p:nvPr/>
        </p:nvSpPr>
        <p:spPr>
          <a:xfrm rot="16200000" flipV="1">
            <a:off x="5344210" y="1521162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pSp>
        <p:nvGrpSpPr>
          <p:cNvPr id="2" name="グループ化 20"/>
          <p:cNvGrpSpPr/>
          <p:nvPr/>
        </p:nvGrpSpPr>
        <p:grpSpPr>
          <a:xfrm>
            <a:off x="5292080" y="1988840"/>
            <a:ext cx="3528392" cy="3553958"/>
            <a:chOff x="6372200" y="1754553"/>
            <a:chExt cx="2520280" cy="253854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1754553"/>
              <a:ext cx="2520280" cy="25385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1" name="フリーフォーム 10"/>
            <p:cNvSpPr/>
            <p:nvPr/>
          </p:nvSpPr>
          <p:spPr>
            <a:xfrm>
              <a:off x="6561956" y="2096297"/>
              <a:ext cx="2125980" cy="2114550"/>
            </a:xfrm>
            <a:custGeom>
              <a:avLst/>
              <a:gdLst>
                <a:gd name="connsiteX0" fmla="*/ 788670 w 2125980"/>
                <a:gd name="connsiteY0" fmla="*/ 0 h 2114550"/>
                <a:gd name="connsiteX1" fmla="*/ 685800 w 2125980"/>
                <a:gd name="connsiteY1" fmla="*/ 34290 h 2114550"/>
                <a:gd name="connsiteX2" fmla="*/ 662940 w 2125980"/>
                <a:gd name="connsiteY2" fmla="*/ 102870 h 2114550"/>
                <a:gd name="connsiteX3" fmla="*/ 640080 w 2125980"/>
                <a:gd name="connsiteY3" fmla="*/ 137160 h 2114550"/>
                <a:gd name="connsiteX4" fmla="*/ 605790 w 2125980"/>
                <a:gd name="connsiteY4" fmla="*/ 251460 h 2114550"/>
                <a:gd name="connsiteX5" fmla="*/ 628650 w 2125980"/>
                <a:gd name="connsiteY5" fmla="*/ 354330 h 2114550"/>
                <a:gd name="connsiteX6" fmla="*/ 617220 w 2125980"/>
                <a:gd name="connsiteY6" fmla="*/ 651510 h 2114550"/>
                <a:gd name="connsiteX7" fmla="*/ 594360 w 2125980"/>
                <a:gd name="connsiteY7" fmla="*/ 685800 h 2114550"/>
                <a:gd name="connsiteX8" fmla="*/ 491490 w 2125980"/>
                <a:gd name="connsiteY8" fmla="*/ 742950 h 2114550"/>
                <a:gd name="connsiteX9" fmla="*/ 388620 w 2125980"/>
                <a:gd name="connsiteY9" fmla="*/ 788670 h 2114550"/>
                <a:gd name="connsiteX10" fmla="*/ 354330 w 2125980"/>
                <a:gd name="connsiteY10" fmla="*/ 800100 h 2114550"/>
                <a:gd name="connsiteX11" fmla="*/ 320040 w 2125980"/>
                <a:gd name="connsiteY11" fmla="*/ 811530 h 2114550"/>
                <a:gd name="connsiteX12" fmla="*/ 251460 w 2125980"/>
                <a:gd name="connsiteY12" fmla="*/ 857250 h 2114550"/>
                <a:gd name="connsiteX13" fmla="*/ 171450 w 2125980"/>
                <a:gd name="connsiteY13" fmla="*/ 902970 h 2114550"/>
                <a:gd name="connsiteX14" fmla="*/ 148590 w 2125980"/>
                <a:gd name="connsiteY14" fmla="*/ 937260 h 2114550"/>
                <a:gd name="connsiteX15" fmla="*/ 91440 w 2125980"/>
                <a:gd name="connsiteY15" fmla="*/ 1005840 h 2114550"/>
                <a:gd name="connsiteX16" fmla="*/ 68580 w 2125980"/>
                <a:gd name="connsiteY16" fmla="*/ 1074420 h 2114550"/>
                <a:gd name="connsiteX17" fmla="*/ 11430 w 2125980"/>
                <a:gd name="connsiteY17" fmla="*/ 1143000 h 2114550"/>
                <a:gd name="connsiteX18" fmla="*/ 0 w 2125980"/>
                <a:gd name="connsiteY18" fmla="*/ 1177290 h 2114550"/>
                <a:gd name="connsiteX19" fmla="*/ 11430 w 2125980"/>
                <a:gd name="connsiteY19" fmla="*/ 1394460 h 2114550"/>
                <a:gd name="connsiteX20" fmla="*/ 22860 w 2125980"/>
                <a:gd name="connsiteY20" fmla="*/ 1428750 h 2114550"/>
                <a:gd name="connsiteX21" fmla="*/ 34290 w 2125980"/>
                <a:gd name="connsiteY21" fmla="*/ 1531620 h 2114550"/>
                <a:gd name="connsiteX22" fmla="*/ 22860 w 2125980"/>
                <a:gd name="connsiteY22" fmla="*/ 1805940 h 2114550"/>
                <a:gd name="connsiteX23" fmla="*/ 11430 w 2125980"/>
                <a:gd name="connsiteY23" fmla="*/ 1840230 h 2114550"/>
                <a:gd name="connsiteX24" fmla="*/ 45720 w 2125980"/>
                <a:gd name="connsiteY24" fmla="*/ 2011680 h 2114550"/>
                <a:gd name="connsiteX25" fmla="*/ 91440 w 2125980"/>
                <a:gd name="connsiteY25" fmla="*/ 2080260 h 2114550"/>
                <a:gd name="connsiteX26" fmla="*/ 160020 w 2125980"/>
                <a:gd name="connsiteY26" fmla="*/ 2114550 h 2114550"/>
                <a:gd name="connsiteX27" fmla="*/ 217170 w 2125980"/>
                <a:gd name="connsiteY27" fmla="*/ 2103120 h 2114550"/>
                <a:gd name="connsiteX28" fmla="*/ 297180 w 2125980"/>
                <a:gd name="connsiteY28" fmla="*/ 2011680 h 2114550"/>
                <a:gd name="connsiteX29" fmla="*/ 320040 w 2125980"/>
                <a:gd name="connsiteY29" fmla="*/ 1977390 h 2114550"/>
                <a:gd name="connsiteX30" fmla="*/ 342900 w 2125980"/>
                <a:gd name="connsiteY30" fmla="*/ 1943100 h 2114550"/>
                <a:gd name="connsiteX31" fmla="*/ 365760 w 2125980"/>
                <a:gd name="connsiteY31" fmla="*/ 1908810 h 2114550"/>
                <a:gd name="connsiteX32" fmla="*/ 377190 w 2125980"/>
                <a:gd name="connsiteY32" fmla="*/ 1863090 h 2114550"/>
                <a:gd name="connsiteX33" fmla="*/ 388620 w 2125980"/>
                <a:gd name="connsiteY33" fmla="*/ 1680210 h 2114550"/>
                <a:gd name="connsiteX34" fmla="*/ 411480 w 2125980"/>
                <a:gd name="connsiteY34" fmla="*/ 1611630 h 2114550"/>
                <a:gd name="connsiteX35" fmla="*/ 422910 w 2125980"/>
                <a:gd name="connsiteY35" fmla="*/ 1577340 h 2114550"/>
                <a:gd name="connsiteX36" fmla="*/ 491490 w 2125980"/>
                <a:gd name="connsiteY36" fmla="*/ 1474470 h 2114550"/>
                <a:gd name="connsiteX37" fmla="*/ 514350 w 2125980"/>
                <a:gd name="connsiteY37" fmla="*/ 1440180 h 2114550"/>
                <a:gd name="connsiteX38" fmla="*/ 582930 w 2125980"/>
                <a:gd name="connsiteY38" fmla="*/ 1383030 h 2114550"/>
                <a:gd name="connsiteX39" fmla="*/ 651510 w 2125980"/>
                <a:gd name="connsiteY39" fmla="*/ 1360170 h 2114550"/>
                <a:gd name="connsiteX40" fmla="*/ 685800 w 2125980"/>
                <a:gd name="connsiteY40" fmla="*/ 1348740 h 2114550"/>
                <a:gd name="connsiteX41" fmla="*/ 720090 w 2125980"/>
                <a:gd name="connsiteY41" fmla="*/ 1325880 h 2114550"/>
                <a:gd name="connsiteX42" fmla="*/ 742950 w 2125980"/>
                <a:gd name="connsiteY42" fmla="*/ 1291590 h 2114550"/>
                <a:gd name="connsiteX43" fmla="*/ 765810 w 2125980"/>
                <a:gd name="connsiteY43" fmla="*/ 1245870 h 2114550"/>
                <a:gd name="connsiteX44" fmla="*/ 800100 w 2125980"/>
                <a:gd name="connsiteY44" fmla="*/ 1234440 h 2114550"/>
                <a:gd name="connsiteX45" fmla="*/ 822960 w 2125980"/>
                <a:gd name="connsiteY45" fmla="*/ 1200150 h 2114550"/>
                <a:gd name="connsiteX46" fmla="*/ 891540 w 2125980"/>
                <a:gd name="connsiteY46" fmla="*/ 1177290 h 2114550"/>
                <a:gd name="connsiteX47" fmla="*/ 960120 w 2125980"/>
                <a:gd name="connsiteY47" fmla="*/ 1154430 h 2114550"/>
                <a:gd name="connsiteX48" fmla="*/ 994410 w 2125980"/>
                <a:gd name="connsiteY48" fmla="*/ 1143000 h 2114550"/>
                <a:gd name="connsiteX49" fmla="*/ 1028700 w 2125980"/>
                <a:gd name="connsiteY49" fmla="*/ 1131570 h 2114550"/>
                <a:gd name="connsiteX50" fmla="*/ 1108710 w 2125980"/>
                <a:gd name="connsiteY50" fmla="*/ 1143000 h 2114550"/>
                <a:gd name="connsiteX51" fmla="*/ 1143000 w 2125980"/>
                <a:gd name="connsiteY51" fmla="*/ 1154430 h 2114550"/>
                <a:gd name="connsiteX52" fmla="*/ 1188720 w 2125980"/>
                <a:gd name="connsiteY52" fmla="*/ 1257300 h 2114550"/>
                <a:gd name="connsiteX53" fmla="*/ 1257300 w 2125980"/>
                <a:gd name="connsiteY53" fmla="*/ 1280160 h 2114550"/>
                <a:gd name="connsiteX54" fmla="*/ 1360170 w 2125980"/>
                <a:gd name="connsiteY54" fmla="*/ 1268730 h 2114550"/>
                <a:gd name="connsiteX55" fmla="*/ 1394460 w 2125980"/>
                <a:gd name="connsiteY55" fmla="*/ 1223010 h 2114550"/>
                <a:gd name="connsiteX56" fmla="*/ 1428750 w 2125980"/>
                <a:gd name="connsiteY56" fmla="*/ 1154430 h 2114550"/>
                <a:gd name="connsiteX57" fmla="*/ 1451610 w 2125980"/>
                <a:gd name="connsiteY57" fmla="*/ 1062990 h 2114550"/>
                <a:gd name="connsiteX58" fmla="*/ 1474470 w 2125980"/>
                <a:gd name="connsiteY58" fmla="*/ 1028700 h 2114550"/>
                <a:gd name="connsiteX59" fmla="*/ 1485900 w 2125980"/>
                <a:gd name="connsiteY59" fmla="*/ 994410 h 2114550"/>
                <a:gd name="connsiteX60" fmla="*/ 1531620 w 2125980"/>
                <a:gd name="connsiteY60" fmla="*/ 925830 h 2114550"/>
                <a:gd name="connsiteX61" fmla="*/ 1554480 w 2125980"/>
                <a:gd name="connsiteY61" fmla="*/ 891540 h 2114550"/>
                <a:gd name="connsiteX62" fmla="*/ 1577340 w 2125980"/>
                <a:gd name="connsiteY62" fmla="*/ 857250 h 2114550"/>
                <a:gd name="connsiteX63" fmla="*/ 1611630 w 2125980"/>
                <a:gd name="connsiteY63" fmla="*/ 822960 h 2114550"/>
                <a:gd name="connsiteX64" fmla="*/ 1668780 w 2125980"/>
                <a:gd name="connsiteY64" fmla="*/ 765810 h 2114550"/>
                <a:gd name="connsiteX65" fmla="*/ 1725930 w 2125980"/>
                <a:gd name="connsiteY65" fmla="*/ 708660 h 2114550"/>
                <a:gd name="connsiteX66" fmla="*/ 1794510 w 2125980"/>
                <a:gd name="connsiteY66" fmla="*/ 685800 h 2114550"/>
                <a:gd name="connsiteX67" fmla="*/ 1828800 w 2125980"/>
                <a:gd name="connsiteY67" fmla="*/ 674370 h 2114550"/>
                <a:gd name="connsiteX68" fmla="*/ 1897380 w 2125980"/>
                <a:gd name="connsiteY68" fmla="*/ 628650 h 2114550"/>
                <a:gd name="connsiteX69" fmla="*/ 1965960 w 2125980"/>
                <a:gd name="connsiteY69" fmla="*/ 571500 h 2114550"/>
                <a:gd name="connsiteX70" fmla="*/ 2034540 w 2125980"/>
                <a:gd name="connsiteY70" fmla="*/ 514350 h 2114550"/>
                <a:gd name="connsiteX71" fmla="*/ 2057400 w 2125980"/>
                <a:gd name="connsiteY71" fmla="*/ 480060 h 2114550"/>
                <a:gd name="connsiteX72" fmla="*/ 2091690 w 2125980"/>
                <a:gd name="connsiteY72" fmla="*/ 457200 h 2114550"/>
                <a:gd name="connsiteX73" fmla="*/ 2114550 w 2125980"/>
                <a:gd name="connsiteY73" fmla="*/ 388620 h 2114550"/>
                <a:gd name="connsiteX74" fmla="*/ 2125980 w 2125980"/>
                <a:gd name="connsiteY74" fmla="*/ 354330 h 2114550"/>
                <a:gd name="connsiteX75" fmla="*/ 2103120 w 2125980"/>
                <a:gd name="connsiteY75" fmla="*/ 194310 h 2114550"/>
                <a:gd name="connsiteX76" fmla="*/ 2080260 w 2125980"/>
                <a:gd name="connsiteY76" fmla="*/ 160020 h 2114550"/>
                <a:gd name="connsiteX77" fmla="*/ 2011680 w 2125980"/>
                <a:gd name="connsiteY77" fmla="*/ 137160 h 2114550"/>
                <a:gd name="connsiteX78" fmla="*/ 1748790 w 2125980"/>
                <a:gd name="connsiteY78" fmla="*/ 148590 h 2114550"/>
                <a:gd name="connsiteX79" fmla="*/ 1703070 w 2125980"/>
                <a:gd name="connsiteY79" fmla="*/ 160020 h 2114550"/>
                <a:gd name="connsiteX80" fmla="*/ 1634490 w 2125980"/>
                <a:gd name="connsiteY80" fmla="*/ 182880 h 2114550"/>
                <a:gd name="connsiteX81" fmla="*/ 1565910 w 2125980"/>
                <a:gd name="connsiteY81" fmla="*/ 205740 h 2114550"/>
                <a:gd name="connsiteX82" fmla="*/ 1531620 w 2125980"/>
                <a:gd name="connsiteY82" fmla="*/ 217170 h 2114550"/>
                <a:gd name="connsiteX83" fmla="*/ 1428750 w 2125980"/>
                <a:gd name="connsiteY83" fmla="*/ 228600 h 2114550"/>
                <a:gd name="connsiteX84" fmla="*/ 1211580 w 2125980"/>
                <a:gd name="connsiteY84" fmla="*/ 217170 h 2114550"/>
                <a:gd name="connsiteX85" fmla="*/ 1177290 w 2125980"/>
                <a:gd name="connsiteY85" fmla="*/ 205740 h 2114550"/>
                <a:gd name="connsiteX86" fmla="*/ 1108710 w 2125980"/>
                <a:gd name="connsiteY86" fmla="*/ 160020 h 2114550"/>
                <a:gd name="connsiteX87" fmla="*/ 1085850 w 2125980"/>
                <a:gd name="connsiteY87" fmla="*/ 125730 h 2114550"/>
                <a:gd name="connsiteX88" fmla="*/ 1074420 w 2125980"/>
                <a:gd name="connsiteY88" fmla="*/ 91440 h 2114550"/>
                <a:gd name="connsiteX89" fmla="*/ 1005840 w 2125980"/>
                <a:gd name="connsiteY89" fmla="*/ 45720 h 2114550"/>
                <a:gd name="connsiteX90" fmla="*/ 971550 w 2125980"/>
                <a:gd name="connsiteY90" fmla="*/ 22860 h 2114550"/>
                <a:gd name="connsiteX91" fmla="*/ 902970 w 2125980"/>
                <a:gd name="connsiteY91" fmla="*/ 0 h 2114550"/>
                <a:gd name="connsiteX92" fmla="*/ 708660 w 2125980"/>
                <a:gd name="connsiteY92" fmla="*/ 11430 h 2114550"/>
                <a:gd name="connsiteX93" fmla="*/ 674370 w 2125980"/>
                <a:gd name="connsiteY93" fmla="*/ 34290 h 2114550"/>
                <a:gd name="connsiteX94" fmla="*/ 674370 w 2125980"/>
                <a:gd name="connsiteY94" fmla="*/ 68580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125980" h="2114550">
                  <a:moveTo>
                    <a:pt x="788670" y="0"/>
                  </a:moveTo>
                  <a:cubicBezTo>
                    <a:pt x="765392" y="3880"/>
                    <a:pt x="704488" y="4389"/>
                    <a:pt x="685800" y="34290"/>
                  </a:cubicBezTo>
                  <a:cubicBezTo>
                    <a:pt x="673029" y="54724"/>
                    <a:pt x="676306" y="82820"/>
                    <a:pt x="662940" y="102870"/>
                  </a:cubicBezTo>
                  <a:cubicBezTo>
                    <a:pt x="655320" y="114300"/>
                    <a:pt x="645659" y="124607"/>
                    <a:pt x="640080" y="137160"/>
                  </a:cubicBezTo>
                  <a:cubicBezTo>
                    <a:pt x="624178" y="172938"/>
                    <a:pt x="615289" y="213462"/>
                    <a:pt x="605790" y="251460"/>
                  </a:cubicBezTo>
                  <a:cubicBezTo>
                    <a:pt x="610198" y="269093"/>
                    <a:pt x="628650" y="339819"/>
                    <a:pt x="628650" y="354330"/>
                  </a:cubicBezTo>
                  <a:cubicBezTo>
                    <a:pt x="628650" y="453463"/>
                    <a:pt x="627421" y="552903"/>
                    <a:pt x="617220" y="651510"/>
                  </a:cubicBezTo>
                  <a:cubicBezTo>
                    <a:pt x="615806" y="665174"/>
                    <a:pt x="603154" y="675247"/>
                    <a:pt x="594360" y="685800"/>
                  </a:cubicBezTo>
                  <a:cubicBezTo>
                    <a:pt x="527097" y="766516"/>
                    <a:pt x="599158" y="671171"/>
                    <a:pt x="491490" y="742950"/>
                  </a:cubicBezTo>
                  <a:cubicBezTo>
                    <a:pt x="437150" y="779176"/>
                    <a:pt x="470232" y="761466"/>
                    <a:pt x="388620" y="788670"/>
                  </a:cubicBezTo>
                  <a:lnTo>
                    <a:pt x="354330" y="800100"/>
                  </a:lnTo>
                  <a:cubicBezTo>
                    <a:pt x="342900" y="803910"/>
                    <a:pt x="330065" y="804847"/>
                    <a:pt x="320040" y="811530"/>
                  </a:cubicBezTo>
                  <a:cubicBezTo>
                    <a:pt x="297180" y="826770"/>
                    <a:pt x="276034" y="844963"/>
                    <a:pt x="251460" y="857250"/>
                  </a:cubicBezTo>
                  <a:cubicBezTo>
                    <a:pt x="193453" y="886253"/>
                    <a:pt x="219917" y="870659"/>
                    <a:pt x="171450" y="902970"/>
                  </a:cubicBezTo>
                  <a:cubicBezTo>
                    <a:pt x="163830" y="914400"/>
                    <a:pt x="157384" y="926707"/>
                    <a:pt x="148590" y="937260"/>
                  </a:cubicBezTo>
                  <a:cubicBezTo>
                    <a:pt x="122955" y="968022"/>
                    <a:pt x="107656" y="969353"/>
                    <a:pt x="91440" y="1005840"/>
                  </a:cubicBezTo>
                  <a:cubicBezTo>
                    <a:pt x="81653" y="1027860"/>
                    <a:pt x="85619" y="1057381"/>
                    <a:pt x="68580" y="1074420"/>
                  </a:cubicBezTo>
                  <a:cubicBezTo>
                    <a:pt x="43301" y="1099699"/>
                    <a:pt x="27343" y="1111174"/>
                    <a:pt x="11430" y="1143000"/>
                  </a:cubicBezTo>
                  <a:cubicBezTo>
                    <a:pt x="6042" y="1153776"/>
                    <a:pt x="3810" y="1165860"/>
                    <a:pt x="0" y="1177290"/>
                  </a:cubicBezTo>
                  <a:cubicBezTo>
                    <a:pt x="3810" y="1249680"/>
                    <a:pt x="4867" y="1322268"/>
                    <a:pt x="11430" y="1394460"/>
                  </a:cubicBezTo>
                  <a:cubicBezTo>
                    <a:pt x="12521" y="1406459"/>
                    <a:pt x="20879" y="1416866"/>
                    <a:pt x="22860" y="1428750"/>
                  </a:cubicBezTo>
                  <a:cubicBezTo>
                    <a:pt x="28532" y="1462782"/>
                    <a:pt x="30480" y="1497330"/>
                    <a:pt x="34290" y="1531620"/>
                  </a:cubicBezTo>
                  <a:cubicBezTo>
                    <a:pt x="30480" y="1623060"/>
                    <a:pt x="29621" y="1714671"/>
                    <a:pt x="22860" y="1805940"/>
                  </a:cubicBezTo>
                  <a:cubicBezTo>
                    <a:pt x="21970" y="1817955"/>
                    <a:pt x="11430" y="1828182"/>
                    <a:pt x="11430" y="1840230"/>
                  </a:cubicBezTo>
                  <a:cubicBezTo>
                    <a:pt x="11430" y="1873385"/>
                    <a:pt x="21791" y="1975787"/>
                    <a:pt x="45720" y="2011680"/>
                  </a:cubicBezTo>
                  <a:cubicBezTo>
                    <a:pt x="60960" y="2034540"/>
                    <a:pt x="68580" y="2065020"/>
                    <a:pt x="91440" y="2080260"/>
                  </a:cubicBezTo>
                  <a:cubicBezTo>
                    <a:pt x="135755" y="2109803"/>
                    <a:pt x="112698" y="2098776"/>
                    <a:pt x="160020" y="2114550"/>
                  </a:cubicBezTo>
                  <a:cubicBezTo>
                    <a:pt x="179070" y="2110740"/>
                    <a:pt x="198980" y="2109941"/>
                    <a:pt x="217170" y="2103120"/>
                  </a:cubicBezTo>
                  <a:cubicBezTo>
                    <a:pt x="259503" y="2087245"/>
                    <a:pt x="273473" y="2047240"/>
                    <a:pt x="297180" y="2011680"/>
                  </a:cubicBezTo>
                  <a:lnTo>
                    <a:pt x="320040" y="1977390"/>
                  </a:lnTo>
                  <a:lnTo>
                    <a:pt x="342900" y="1943100"/>
                  </a:lnTo>
                  <a:lnTo>
                    <a:pt x="365760" y="1908810"/>
                  </a:lnTo>
                  <a:cubicBezTo>
                    <a:pt x="369570" y="1893570"/>
                    <a:pt x="375627" y="1878721"/>
                    <a:pt x="377190" y="1863090"/>
                  </a:cubicBezTo>
                  <a:cubicBezTo>
                    <a:pt x="383268" y="1802314"/>
                    <a:pt x="380367" y="1740729"/>
                    <a:pt x="388620" y="1680210"/>
                  </a:cubicBezTo>
                  <a:cubicBezTo>
                    <a:pt x="391876" y="1656334"/>
                    <a:pt x="403860" y="1634490"/>
                    <a:pt x="411480" y="1611630"/>
                  </a:cubicBezTo>
                  <a:cubicBezTo>
                    <a:pt x="415290" y="1600200"/>
                    <a:pt x="416227" y="1587365"/>
                    <a:pt x="422910" y="1577340"/>
                  </a:cubicBezTo>
                  <a:lnTo>
                    <a:pt x="491490" y="1474470"/>
                  </a:lnTo>
                  <a:cubicBezTo>
                    <a:pt x="499110" y="1463040"/>
                    <a:pt x="504636" y="1449894"/>
                    <a:pt x="514350" y="1440180"/>
                  </a:cubicBezTo>
                  <a:cubicBezTo>
                    <a:pt x="535884" y="1418646"/>
                    <a:pt x="554286" y="1395761"/>
                    <a:pt x="582930" y="1383030"/>
                  </a:cubicBezTo>
                  <a:cubicBezTo>
                    <a:pt x="604950" y="1373243"/>
                    <a:pt x="628650" y="1367790"/>
                    <a:pt x="651510" y="1360170"/>
                  </a:cubicBezTo>
                  <a:cubicBezTo>
                    <a:pt x="662940" y="1356360"/>
                    <a:pt x="675775" y="1355423"/>
                    <a:pt x="685800" y="1348740"/>
                  </a:cubicBezTo>
                  <a:lnTo>
                    <a:pt x="720090" y="1325880"/>
                  </a:lnTo>
                  <a:cubicBezTo>
                    <a:pt x="727710" y="1314450"/>
                    <a:pt x="736134" y="1303517"/>
                    <a:pt x="742950" y="1291590"/>
                  </a:cubicBezTo>
                  <a:cubicBezTo>
                    <a:pt x="751404" y="1276796"/>
                    <a:pt x="753762" y="1257918"/>
                    <a:pt x="765810" y="1245870"/>
                  </a:cubicBezTo>
                  <a:cubicBezTo>
                    <a:pt x="774329" y="1237351"/>
                    <a:pt x="788670" y="1238250"/>
                    <a:pt x="800100" y="1234440"/>
                  </a:cubicBezTo>
                  <a:cubicBezTo>
                    <a:pt x="807720" y="1223010"/>
                    <a:pt x="811311" y="1207431"/>
                    <a:pt x="822960" y="1200150"/>
                  </a:cubicBezTo>
                  <a:cubicBezTo>
                    <a:pt x="843394" y="1187379"/>
                    <a:pt x="868680" y="1184910"/>
                    <a:pt x="891540" y="1177290"/>
                  </a:cubicBezTo>
                  <a:lnTo>
                    <a:pt x="960120" y="1154430"/>
                  </a:lnTo>
                  <a:lnTo>
                    <a:pt x="994410" y="1143000"/>
                  </a:lnTo>
                  <a:lnTo>
                    <a:pt x="1028700" y="1131570"/>
                  </a:lnTo>
                  <a:cubicBezTo>
                    <a:pt x="1055370" y="1135380"/>
                    <a:pt x="1082292" y="1137716"/>
                    <a:pt x="1108710" y="1143000"/>
                  </a:cubicBezTo>
                  <a:cubicBezTo>
                    <a:pt x="1120524" y="1145363"/>
                    <a:pt x="1135997" y="1144626"/>
                    <a:pt x="1143000" y="1154430"/>
                  </a:cubicBezTo>
                  <a:cubicBezTo>
                    <a:pt x="1154623" y="1170702"/>
                    <a:pt x="1161376" y="1240210"/>
                    <a:pt x="1188720" y="1257300"/>
                  </a:cubicBezTo>
                  <a:cubicBezTo>
                    <a:pt x="1209154" y="1270071"/>
                    <a:pt x="1257300" y="1280160"/>
                    <a:pt x="1257300" y="1280160"/>
                  </a:cubicBezTo>
                  <a:cubicBezTo>
                    <a:pt x="1291590" y="1276350"/>
                    <a:pt x="1328323" y="1282000"/>
                    <a:pt x="1360170" y="1268730"/>
                  </a:cubicBezTo>
                  <a:cubicBezTo>
                    <a:pt x="1377755" y="1261403"/>
                    <a:pt x="1383387" y="1238512"/>
                    <a:pt x="1394460" y="1223010"/>
                  </a:cubicBezTo>
                  <a:cubicBezTo>
                    <a:pt x="1415950" y="1192925"/>
                    <a:pt x="1420039" y="1189272"/>
                    <a:pt x="1428750" y="1154430"/>
                  </a:cubicBezTo>
                  <a:cubicBezTo>
                    <a:pt x="1435271" y="1128345"/>
                    <a:pt x="1438546" y="1089117"/>
                    <a:pt x="1451610" y="1062990"/>
                  </a:cubicBezTo>
                  <a:cubicBezTo>
                    <a:pt x="1457753" y="1050703"/>
                    <a:pt x="1468327" y="1040987"/>
                    <a:pt x="1474470" y="1028700"/>
                  </a:cubicBezTo>
                  <a:cubicBezTo>
                    <a:pt x="1479858" y="1017924"/>
                    <a:pt x="1480049" y="1004942"/>
                    <a:pt x="1485900" y="994410"/>
                  </a:cubicBezTo>
                  <a:cubicBezTo>
                    <a:pt x="1499243" y="970393"/>
                    <a:pt x="1516380" y="948690"/>
                    <a:pt x="1531620" y="925830"/>
                  </a:cubicBezTo>
                  <a:lnTo>
                    <a:pt x="1554480" y="891540"/>
                  </a:lnTo>
                  <a:cubicBezTo>
                    <a:pt x="1562100" y="880110"/>
                    <a:pt x="1567626" y="866964"/>
                    <a:pt x="1577340" y="857250"/>
                  </a:cubicBezTo>
                  <a:cubicBezTo>
                    <a:pt x="1588770" y="845820"/>
                    <a:pt x="1601282" y="835378"/>
                    <a:pt x="1611630" y="822960"/>
                  </a:cubicBezTo>
                  <a:cubicBezTo>
                    <a:pt x="1659255" y="765810"/>
                    <a:pt x="1605915" y="807720"/>
                    <a:pt x="1668780" y="765810"/>
                  </a:cubicBezTo>
                  <a:cubicBezTo>
                    <a:pt x="1689635" y="734528"/>
                    <a:pt x="1689835" y="724702"/>
                    <a:pt x="1725930" y="708660"/>
                  </a:cubicBezTo>
                  <a:cubicBezTo>
                    <a:pt x="1747950" y="698873"/>
                    <a:pt x="1771650" y="693420"/>
                    <a:pt x="1794510" y="685800"/>
                  </a:cubicBezTo>
                  <a:cubicBezTo>
                    <a:pt x="1805940" y="681990"/>
                    <a:pt x="1818775" y="681053"/>
                    <a:pt x="1828800" y="674370"/>
                  </a:cubicBezTo>
                  <a:cubicBezTo>
                    <a:pt x="1851660" y="659130"/>
                    <a:pt x="1877953" y="648077"/>
                    <a:pt x="1897380" y="628650"/>
                  </a:cubicBezTo>
                  <a:cubicBezTo>
                    <a:pt x="1997559" y="528471"/>
                    <a:pt x="1870481" y="651066"/>
                    <a:pt x="1965960" y="571500"/>
                  </a:cubicBezTo>
                  <a:cubicBezTo>
                    <a:pt x="2053967" y="498161"/>
                    <a:pt x="1949404" y="571107"/>
                    <a:pt x="2034540" y="514350"/>
                  </a:cubicBezTo>
                  <a:cubicBezTo>
                    <a:pt x="2042160" y="502920"/>
                    <a:pt x="2047686" y="489774"/>
                    <a:pt x="2057400" y="480060"/>
                  </a:cubicBezTo>
                  <a:cubicBezTo>
                    <a:pt x="2067114" y="470346"/>
                    <a:pt x="2084409" y="468849"/>
                    <a:pt x="2091690" y="457200"/>
                  </a:cubicBezTo>
                  <a:cubicBezTo>
                    <a:pt x="2104461" y="436766"/>
                    <a:pt x="2106930" y="411480"/>
                    <a:pt x="2114550" y="388620"/>
                  </a:cubicBezTo>
                  <a:lnTo>
                    <a:pt x="2125980" y="354330"/>
                  </a:lnTo>
                  <a:cubicBezTo>
                    <a:pt x="2123060" y="322208"/>
                    <a:pt x="2125109" y="238288"/>
                    <a:pt x="2103120" y="194310"/>
                  </a:cubicBezTo>
                  <a:cubicBezTo>
                    <a:pt x="2096977" y="182023"/>
                    <a:pt x="2091909" y="167301"/>
                    <a:pt x="2080260" y="160020"/>
                  </a:cubicBezTo>
                  <a:cubicBezTo>
                    <a:pt x="2059826" y="147249"/>
                    <a:pt x="2011680" y="137160"/>
                    <a:pt x="2011680" y="137160"/>
                  </a:cubicBezTo>
                  <a:cubicBezTo>
                    <a:pt x="1924050" y="140970"/>
                    <a:pt x="1836263" y="142111"/>
                    <a:pt x="1748790" y="148590"/>
                  </a:cubicBezTo>
                  <a:cubicBezTo>
                    <a:pt x="1733124" y="149750"/>
                    <a:pt x="1718117" y="155506"/>
                    <a:pt x="1703070" y="160020"/>
                  </a:cubicBezTo>
                  <a:cubicBezTo>
                    <a:pt x="1679990" y="166944"/>
                    <a:pt x="1657350" y="175260"/>
                    <a:pt x="1634490" y="182880"/>
                  </a:cubicBezTo>
                  <a:lnTo>
                    <a:pt x="1565910" y="205740"/>
                  </a:lnTo>
                  <a:cubicBezTo>
                    <a:pt x="1554480" y="209550"/>
                    <a:pt x="1543595" y="215839"/>
                    <a:pt x="1531620" y="217170"/>
                  </a:cubicBezTo>
                  <a:lnTo>
                    <a:pt x="1428750" y="228600"/>
                  </a:lnTo>
                  <a:cubicBezTo>
                    <a:pt x="1356360" y="224790"/>
                    <a:pt x="1283772" y="223733"/>
                    <a:pt x="1211580" y="217170"/>
                  </a:cubicBezTo>
                  <a:cubicBezTo>
                    <a:pt x="1199581" y="216079"/>
                    <a:pt x="1187822" y="211591"/>
                    <a:pt x="1177290" y="205740"/>
                  </a:cubicBezTo>
                  <a:cubicBezTo>
                    <a:pt x="1153273" y="192397"/>
                    <a:pt x="1108710" y="160020"/>
                    <a:pt x="1108710" y="160020"/>
                  </a:cubicBezTo>
                  <a:cubicBezTo>
                    <a:pt x="1101090" y="148590"/>
                    <a:pt x="1091993" y="138017"/>
                    <a:pt x="1085850" y="125730"/>
                  </a:cubicBezTo>
                  <a:cubicBezTo>
                    <a:pt x="1080462" y="114954"/>
                    <a:pt x="1082939" y="99959"/>
                    <a:pt x="1074420" y="91440"/>
                  </a:cubicBezTo>
                  <a:cubicBezTo>
                    <a:pt x="1054993" y="72013"/>
                    <a:pt x="1028700" y="60960"/>
                    <a:pt x="1005840" y="45720"/>
                  </a:cubicBezTo>
                  <a:cubicBezTo>
                    <a:pt x="994410" y="38100"/>
                    <a:pt x="984582" y="27204"/>
                    <a:pt x="971550" y="22860"/>
                  </a:cubicBezTo>
                  <a:lnTo>
                    <a:pt x="902970" y="0"/>
                  </a:lnTo>
                  <a:cubicBezTo>
                    <a:pt x="838200" y="3810"/>
                    <a:pt x="772824" y="1805"/>
                    <a:pt x="708660" y="11430"/>
                  </a:cubicBezTo>
                  <a:cubicBezTo>
                    <a:pt x="695075" y="13468"/>
                    <a:pt x="681438" y="22510"/>
                    <a:pt x="674370" y="34290"/>
                  </a:cubicBezTo>
                  <a:cubicBezTo>
                    <a:pt x="668489" y="44091"/>
                    <a:pt x="674370" y="57150"/>
                    <a:pt x="674370" y="6858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 rot="16200000">
              <a:off x="7606623" y="3187615"/>
              <a:ext cx="33429" cy="3342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267921" y="4171393"/>
              <a:ext cx="324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140944" y="3916829"/>
              <a:ext cx="573908" cy="26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100 ns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円/楕円 23"/>
          <p:cNvSpPr/>
          <p:nvPr/>
        </p:nvSpPr>
        <p:spPr>
          <a:xfrm rot="16200000">
            <a:off x="7226357" y="4159019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16200000">
            <a:off x="6588224" y="4149080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16200000">
            <a:off x="6084168" y="4725144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16200000">
            <a:off x="5632242" y="4581128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16200000">
            <a:off x="5580112" y="4293096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16200000">
            <a:off x="5642181" y="4005064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16200000">
            <a:off x="6151567" y="4561251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16200000">
            <a:off x="6372200" y="4325349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16200000">
            <a:off x="6456582" y="2852936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16200000">
            <a:off x="6660232" y="2492896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16200000">
            <a:off x="7020272" y="2636912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 rot="16200000">
            <a:off x="6228184" y="3530825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 rot="16200000">
            <a:off x="7956376" y="2698981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16200000">
            <a:off x="7380312" y="2780928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16200000">
            <a:off x="7628588" y="3769162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16200000">
            <a:off x="7655024" y="2803242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16200000">
            <a:off x="7790927" y="3543200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16200000">
            <a:off x="8197608" y="3275046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16200000">
            <a:off x="5599990" y="5038384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 rot="16200000">
            <a:off x="5950091" y="5209323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888022" y="5619057"/>
            <a:ext cx="3004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baseline="30000" dirty="0" smtClean="0"/>
              <a:t>*</a:t>
            </a:r>
            <a:r>
              <a:rPr lang="en-US" altLang="ja-JP" i="1" dirty="0" smtClean="0"/>
              <a:t>This illustration is made from Figure 3 in Mei’s study.</a:t>
            </a:r>
            <a:endParaRPr lang="en-US" altLang="ja-JP" i="1" baseline="30000" dirty="0" smtClean="0"/>
          </a:p>
          <a:p>
            <a:r>
              <a:rPr lang="en-US" altLang="ja-JP" i="1" baseline="30000" dirty="0" smtClean="0"/>
              <a:t>**</a:t>
            </a:r>
            <a:r>
              <a:rPr lang="en-US" altLang="ja-JP" i="1" dirty="0" smtClean="0"/>
              <a:t>A pore is outlined by yellow.</a:t>
            </a:r>
            <a:endParaRPr lang="ja-JP" altLang="en-US" i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251520" y="6476196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Ref. Mei Y. et al., </a:t>
            </a:r>
            <a:r>
              <a:rPr lang="en-US" altLang="ja-JP" sz="1400" i="1" dirty="0" err="1" smtClean="0"/>
              <a:t>Biomacromolelules</a:t>
            </a:r>
            <a:r>
              <a:rPr lang="en-US" altLang="ja-JP" sz="1400" dirty="0" smtClean="0"/>
              <a:t> 2003, </a:t>
            </a:r>
            <a:r>
              <a:rPr lang="en-US" altLang="ja-JP" sz="1400" b="1" dirty="0" smtClean="0"/>
              <a:t>4</a:t>
            </a:r>
            <a:r>
              <a:rPr lang="en-US" altLang="ja-JP" sz="1400" dirty="0" smtClean="0"/>
              <a:t>, 70-74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10072" y="230912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 smtClean="0"/>
              <a:t>Preparing </a:t>
            </a:r>
            <a:r>
              <a:rPr lang="en-US" altLang="ja-JP" sz="4800" b="1" dirty="0" err="1" smtClean="0"/>
              <a:t>dimeric</a:t>
            </a:r>
            <a:r>
              <a:rPr lang="en-US" altLang="ja-JP" sz="4800" b="1" dirty="0" smtClean="0"/>
              <a:t> CALB and modifying MC/MD 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2676" y="234360"/>
            <a:ext cx="8398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Simulation for </a:t>
            </a:r>
            <a:r>
              <a:rPr lang="en-US" altLang="ja-JP" sz="3200" b="1" dirty="0" err="1" smtClean="0"/>
              <a:t>dimeric</a:t>
            </a:r>
            <a:r>
              <a:rPr lang="en-US" altLang="ja-JP" sz="3200" b="1" dirty="0" smtClean="0"/>
              <a:t> CALB can be minimum model to verify the conjecture</a:t>
            </a:r>
            <a:endParaRPr kumimoji="1" lang="ja-JP" altLang="en-US" sz="3200" b="1" dirty="0"/>
          </a:p>
        </p:txBody>
      </p:sp>
      <p:sp>
        <p:nvSpPr>
          <p:cNvPr id="6" name="円/楕円 5"/>
          <p:cNvSpPr/>
          <p:nvPr/>
        </p:nvSpPr>
        <p:spPr>
          <a:xfrm>
            <a:off x="1907704" y="3016116"/>
            <a:ext cx="2160240" cy="2160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 rot="16200000">
            <a:off x="3289570" y="3653902"/>
            <a:ext cx="916688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9"/>
          <p:cNvGrpSpPr/>
          <p:nvPr/>
        </p:nvGrpSpPr>
        <p:grpSpPr>
          <a:xfrm rot="10800000">
            <a:off x="4742294" y="3016116"/>
            <a:ext cx="2205970" cy="2160240"/>
            <a:chOff x="1340024" y="2933328"/>
            <a:chExt cx="2205970" cy="2160240"/>
          </a:xfrm>
        </p:grpSpPr>
        <p:sp>
          <p:nvSpPr>
            <p:cNvPr id="8" name="円/楕円 7"/>
            <p:cNvSpPr/>
            <p:nvPr/>
          </p:nvSpPr>
          <p:spPr>
            <a:xfrm>
              <a:off x="1340024" y="2933328"/>
              <a:ext cx="2160240" cy="21602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/>
          </p:nvSpPr>
          <p:spPr>
            <a:xfrm rot="16200000">
              <a:off x="2630450" y="3541381"/>
              <a:ext cx="916688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29826" y="177281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/>
              <a:t>For example, setting two CALBs face-to-face would support </a:t>
            </a:r>
            <a:r>
              <a:rPr lang="en-US" altLang="ja-JP" sz="2800" dirty="0" err="1" smtClean="0"/>
              <a:t>oligomer</a:t>
            </a:r>
            <a:r>
              <a:rPr lang="en-US" altLang="ja-JP" sz="2800" dirty="0" smtClean="0"/>
              <a:t> re-binding.</a:t>
            </a:r>
            <a:endParaRPr kumimoji="1" lang="ja-JP" altLang="en-US" sz="2800" dirty="0"/>
          </a:p>
        </p:txBody>
      </p:sp>
      <p:cxnSp>
        <p:nvCxnSpPr>
          <p:cNvPr id="12" name="直線コネクタ 11"/>
          <p:cNvCxnSpPr>
            <a:endCxn id="13" idx="4"/>
          </p:cNvCxnSpPr>
          <p:nvPr/>
        </p:nvCxnSpPr>
        <p:spPr>
          <a:xfrm flipH="1" flipV="1">
            <a:off x="3311860" y="4240253"/>
            <a:ext cx="252028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3131840" y="3880213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9832" y="5536397"/>
            <a:ext cx="11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Active site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72619" y="3858911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CALB</a:t>
            </a:r>
            <a:endParaRPr kumimoji="1" lang="ja-JP" altLang="en-US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51519" y="205260"/>
            <a:ext cx="54000" cy="111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3635896" y="4096236"/>
            <a:ext cx="1406769" cy="228600"/>
          </a:xfrm>
          <a:custGeom>
            <a:avLst/>
            <a:gdLst>
              <a:gd name="connsiteX0" fmla="*/ 0 w 1406769"/>
              <a:gd name="connsiteY0" fmla="*/ 87923 h 228600"/>
              <a:gd name="connsiteX1" fmla="*/ 246184 w 1406769"/>
              <a:gd name="connsiteY1" fmla="*/ 105508 h 228600"/>
              <a:gd name="connsiteX2" fmla="*/ 404446 w 1406769"/>
              <a:gd name="connsiteY2" fmla="*/ 158262 h 228600"/>
              <a:gd name="connsiteX3" fmla="*/ 562707 w 1406769"/>
              <a:gd name="connsiteY3" fmla="*/ 211016 h 228600"/>
              <a:gd name="connsiteX4" fmla="*/ 615461 w 1406769"/>
              <a:gd name="connsiteY4" fmla="*/ 228600 h 228600"/>
              <a:gd name="connsiteX5" fmla="*/ 773723 w 1406769"/>
              <a:gd name="connsiteY5" fmla="*/ 211016 h 228600"/>
              <a:gd name="connsiteX6" fmla="*/ 879230 w 1406769"/>
              <a:gd name="connsiteY6" fmla="*/ 158262 h 228600"/>
              <a:gd name="connsiteX7" fmla="*/ 931984 w 1406769"/>
              <a:gd name="connsiteY7" fmla="*/ 140677 h 228600"/>
              <a:gd name="connsiteX8" fmla="*/ 949569 w 1406769"/>
              <a:gd name="connsiteY8" fmla="*/ 52754 h 228600"/>
              <a:gd name="connsiteX9" fmla="*/ 1055077 w 1406769"/>
              <a:gd name="connsiteY9" fmla="*/ 0 h 228600"/>
              <a:gd name="connsiteX10" fmla="*/ 1213338 w 1406769"/>
              <a:gd name="connsiteY10" fmla="*/ 52754 h 228600"/>
              <a:gd name="connsiteX11" fmla="*/ 1266092 w 1406769"/>
              <a:gd name="connsiteY11" fmla="*/ 70339 h 228600"/>
              <a:gd name="connsiteX12" fmla="*/ 1318846 w 1406769"/>
              <a:gd name="connsiteY12" fmla="*/ 87923 h 228600"/>
              <a:gd name="connsiteX13" fmla="*/ 1406769 w 1406769"/>
              <a:gd name="connsiteY13" fmla="*/ 140677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769" h="228600">
                <a:moveTo>
                  <a:pt x="0" y="87923"/>
                </a:moveTo>
                <a:cubicBezTo>
                  <a:pt x="82061" y="93785"/>
                  <a:pt x="164824" y="93304"/>
                  <a:pt x="246184" y="105508"/>
                </a:cubicBezTo>
                <a:cubicBezTo>
                  <a:pt x="246193" y="105509"/>
                  <a:pt x="378065" y="149468"/>
                  <a:pt x="404446" y="158262"/>
                </a:cubicBezTo>
                <a:lnTo>
                  <a:pt x="562707" y="211016"/>
                </a:lnTo>
                <a:lnTo>
                  <a:pt x="615461" y="228600"/>
                </a:lnTo>
                <a:cubicBezTo>
                  <a:pt x="668215" y="222739"/>
                  <a:pt x="721367" y="219742"/>
                  <a:pt x="773723" y="211016"/>
                </a:cubicBezTo>
                <a:cubicBezTo>
                  <a:pt x="840021" y="199966"/>
                  <a:pt x="818471" y="188642"/>
                  <a:pt x="879230" y="158262"/>
                </a:cubicBezTo>
                <a:cubicBezTo>
                  <a:pt x="895809" y="149972"/>
                  <a:pt x="914399" y="146539"/>
                  <a:pt x="931984" y="140677"/>
                </a:cubicBezTo>
                <a:cubicBezTo>
                  <a:pt x="937846" y="111369"/>
                  <a:pt x="934740" y="78704"/>
                  <a:pt x="949569" y="52754"/>
                </a:cubicBezTo>
                <a:cubicBezTo>
                  <a:pt x="965610" y="24682"/>
                  <a:pt x="1028000" y="9026"/>
                  <a:pt x="1055077" y="0"/>
                </a:cubicBezTo>
                <a:lnTo>
                  <a:pt x="1213338" y="52754"/>
                </a:lnTo>
                <a:lnTo>
                  <a:pt x="1266092" y="70339"/>
                </a:lnTo>
                <a:lnTo>
                  <a:pt x="1318846" y="87923"/>
                </a:lnTo>
                <a:cubicBezTo>
                  <a:pt x="1382506" y="130362"/>
                  <a:pt x="1352697" y="113640"/>
                  <a:pt x="1406769" y="140677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endCxn id="19" idx="4"/>
          </p:cNvCxnSpPr>
          <p:nvPr/>
        </p:nvCxnSpPr>
        <p:spPr>
          <a:xfrm flipH="1" flipV="1">
            <a:off x="4251357" y="4324836"/>
            <a:ext cx="392651" cy="1139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496175" y="5472681"/>
            <a:ext cx="95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Polymer</a:t>
            </a:r>
            <a:endParaRPr kumimoji="1" lang="ja-JP" altLang="en-US" dirty="0"/>
          </a:p>
        </p:txBody>
      </p:sp>
      <p:sp>
        <p:nvSpPr>
          <p:cNvPr id="22" name="ストライプ矢印 21"/>
          <p:cNvSpPr/>
          <p:nvPr/>
        </p:nvSpPr>
        <p:spPr>
          <a:xfrm>
            <a:off x="4192082" y="3520172"/>
            <a:ext cx="504056" cy="479762"/>
          </a:xfrm>
          <a:prstGeom prst="stripedRightArrow">
            <a:avLst>
              <a:gd name="adj1" fmla="val 21288"/>
              <a:gd name="adj2" fmla="val 4759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1591" y="262070"/>
            <a:ext cx="865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Today’s contents</a:t>
            </a:r>
            <a:endParaRPr kumimoji="1" lang="ja-JP" altLang="en-US" sz="3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597" y="1268760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kumimoji="1" lang="en-US" altLang="ja-JP" sz="4400" b="1" dirty="0" smtClean="0"/>
              <a:t> Background of this research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/>
              <a:t>Our previous studies</a:t>
            </a:r>
            <a:endParaRPr lang="en-US" altLang="ja-JP" sz="4400" b="1" dirty="0" smtClean="0"/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/>
              <a:t>Preparing </a:t>
            </a:r>
            <a:r>
              <a:rPr lang="en-US" altLang="ja-JP" sz="4400" b="1" dirty="0" err="1" smtClean="0"/>
              <a:t>dimeric</a:t>
            </a:r>
            <a:r>
              <a:rPr lang="en-US" altLang="ja-JP" sz="4400" b="1" dirty="0" smtClean="0"/>
              <a:t> CALB and modifying MC/MD scripts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/>
              <a:t>Plan for the next three months</a:t>
            </a:r>
            <a:endParaRPr kumimoji="1" lang="ja-JP" altLang="en-US" sz="4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247006" y="297235"/>
            <a:ext cx="72008" cy="576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1020" y="22541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Design </a:t>
            </a:r>
            <a:r>
              <a:rPr lang="en-US" altLang="ja-JP" sz="3200" b="1" dirty="0" err="1" smtClean="0"/>
              <a:t>dimeric</a:t>
            </a:r>
            <a:r>
              <a:rPr lang="en-US" altLang="ja-JP" sz="3200" b="1" dirty="0" smtClean="0"/>
              <a:t> CALB</a:t>
            </a:r>
            <a:endParaRPr kumimoji="1" lang="ja-JP" altLang="en-US" sz="3200" b="1" dirty="0"/>
          </a:p>
        </p:txBody>
      </p:sp>
      <p:pic>
        <p:nvPicPr>
          <p:cNvPr id="9" name="図 8" descr="3w9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9580" y="1475492"/>
            <a:ext cx="3965453" cy="237626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798031" y="1047220"/>
            <a:ext cx="37289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/>
              <a:t>dimeric</a:t>
            </a:r>
            <a:r>
              <a:rPr lang="en-US" altLang="ja-JP" dirty="0" smtClean="0"/>
              <a:t> CALB (PDB entry: 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3W9B</a:t>
            </a:r>
            <a:r>
              <a:rPr lang="en-US" altLang="ja-JP" dirty="0" smtClean="0"/>
              <a:t>), </a:t>
            </a:r>
          </a:p>
          <a:p>
            <a:pPr algn="ctr"/>
            <a:r>
              <a:rPr lang="en-US" altLang="ja-JP" dirty="0" smtClean="0"/>
              <a:t>which misses several residues in CALB</a:t>
            </a:r>
            <a:endParaRPr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5862705" y="2483604"/>
            <a:ext cx="792088" cy="576064"/>
          </a:xfrm>
          <a:prstGeom prst="ellipse">
            <a:avLst/>
          </a:prstGeom>
          <a:noFill/>
          <a:ln>
            <a:solidFill>
              <a:srgbClr val="4D5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942825" y="2339588"/>
            <a:ext cx="792088" cy="576064"/>
          </a:xfrm>
          <a:prstGeom prst="ellipse">
            <a:avLst/>
          </a:prstGeom>
          <a:noFill/>
          <a:ln>
            <a:solidFill>
              <a:srgbClr val="4D5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1" idx="5"/>
          </p:cNvCxnSpPr>
          <p:nvPr/>
        </p:nvCxnSpPr>
        <p:spPr>
          <a:xfrm>
            <a:off x="6538794" y="2975305"/>
            <a:ext cx="548047" cy="660427"/>
          </a:xfrm>
          <a:prstGeom prst="line">
            <a:avLst/>
          </a:prstGeom>
          <a:ln w="28575">
            <a:solidFill>
              <a:srgbClr val="4D51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2" idx="4"/>
          </p:cNvCxnSpPr>
          <p:nvPr/>
        </p:nvCxnSpPr>
        <p:spPr>
          <a:xfrm flipV="1">
            <a:off x="7086841" y="2915652"/>
            <a:ext cx="252028" cy="720080"/>
          </a:xfrm>
          <a:prstGeom prst="line">
            <a:avLst/>
          </a:prstGeom>
          <a:ln w="28575">
            <a:solidFill>
              <a:srgbClr val="4D51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4k6G_chain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691" y="1478684"/>
            <a:ext cx="2880320" cy="2752564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79512" y="908720"/>
            <a:ext cx="4315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 smtClean="0"/>
              <a:t>monomeric</a:t>
            </a:r>
            <a:r>
              <a:rPr lang="en-US" altLang="ja-JP" dirty="0" smtClean="0"/>
              <a:t> CALB (PDB entry: 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4K6G</a:t>
            </a:r>
            <a:r>
              <a:rPr lang="en-US" altLang="ja-JP" dirty="0" smtClean="0"/>
              <a:t>), </a:t>
            </a:r>
          </a:p>
          <a:p>
            <a:pPr algn="ctr"/>
            <a:r>
              <a:rPr lang="en-US" altLang="ja-JP" dirty="0" smtClean="0"/>
              <a:t>which is ‘intact’ CALB and employed for MC/MD simulation</a:t>
            </a:r>
            <a:endParaRPr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2360578" y="2473444"/>
            <a:ext cx="792088" cy="576064"/>
          </a:xfrm>
          <a:prstGeom prst="ellipse">
            <a:avLst/>
          </a:prstGeom>
          <a:noFill/>
          <a:ln>
            <a:solidFill>
              <a:srgbClr val="4D5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stCxn id="23" idx="5"/>
          </p:cNvCxnSpPr>
          <p:nvPr/>
        </p:nvCxnSpPr>
        <p:spPr>
          <a:xfrm>
            <a:off x="3036667" y="2965145"/>
            <a:ext cx="671237" cy="319839"/>
          </a:xfrm>
          <a:prstGeom prst="line">
            <a:avLst/>
          </a:prstGeom>
          <a:ln w="28575">
            <a:solidFill>
              <a:srgbClr val="4D51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707904" y="306896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ctive site</a:t>
            </a:r>
            <a:endParaRPr kumimoji="1" lang="ja-JP" altLang="en-US" dirty="0"/>
          </a:p>
        </p:txBody>
      </p:sp>
      <p:sp>
        <p:nvSpPr>
          <p:cNvPr id="26" name="右矢印 25"/>
          <p:cNvSpPr/>
          <p:nvPr/>
        </p:nvSpPr>
        <p:spPr>
          <a:xfrm rot="5400000">
            <a:off x="2053218" y="3931558"/>
            <a:ext cx="1046644" cy="761608"/>
          </a:xfrm>
          <a:prstGeom prst="rightArrow">
            <a:avLst>
              <a:gd name="adj1" fmla="val 20650"/>
              <a:gd name="adj2" fmla="val 6886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87824" y="3717032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Superposed on </a:t>
            </a:r>
            <a:r>
              <a:rPr kumimoji="1" lang="en-US" altLang="ja-JP" dirty="0" err="1" smtClean="0"/>
              <a:t>dimeric</a:t>
            </a:r>
            <a:r>
              <a:rPr kumimoji="1" lang="en-US" altLang="ja-JP" dirty="0" smtClean="0"/>
              <a:t> ‘</a:t>
            </a:r>
            <a:r>
              <a:rPr kumimoji="1"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3W9B</a:t>
            </a:r>
            <a:r>
              <a:rPr kumimoji="1" lang="en-US" altLang="ja-JP" dirty="0" smtClean="0"/>
              <a:t>’</a:t>
            </a:r>
          </a:p>
          <a:p>
            <a:pPr algn="ctr"/>
            <a:r>
              <a:rPr lang="en-US" altLang="ja-JP" dirty="0" smtClean="0"/>
              <a:t>to prepare </a:t>
            </a:r>
            <a:r>
              <a:rPr lang="en-US" altLang="ja-JP" dirty="0" err="1" smtClean="0"/>
              <a:t>dimeric</a:t>
            </a:r>
            <a:r>
              <a:rPr lang="en-US" altLang="ja-JP" dirty="0" smtClean="0"/>
              <a:t> ‘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4K6G</a:t>
            </a:r>
            <a:r>
              <a:rPr lang="en-US" altLang="ja-JP" dirty="0" smtClean="0"/>
              <a:t>’</a:t>
            </a:r>
            <a:endParaRPr kumimoji="1" lang="ja-JP" altLang="en-US" dirty="0"/>
          </a:p>
        </p:txBody>
      </p:sp>
      <p:pic>
        <p:nvPicPr>
          <p:cNvPr id="29" name="図 28" descr="CLAB_dimer_TOL_LAC_WAT_0001_NPT_EXT_0010_40000step.bmp"/>
          <p:cNvPicPr>
            <a:picLocks noChangeAspect="1"/>
          </p:cNvPicPr>
          <p:nvPr/>
        </p:nvPicPr>
        <p:blipFill>
          <a:blip r:embed="rId4" cstate="print"/>
          <a:srcRect t="13346" b="13346"/>
          <a:stretch>
            <a:fillRect/>
          </a:stretch>
        </p:blipFill>
        <p:spPr>
          <a:xfrm>
            <a:off x="1547664" y="4907692"/>
            <a:ext cx="4178410" cy="1833676"/>
          </a:xfrm>
          <a:prstGeom prst="rect">
            <a:avLst/>
          </a:prstGeom>
        </p:spPr>
      </p:pic>
      <p:sp>
        <p:nvSpPr>
          <p:cNvPr id="30" name="円/楕円 29"/>
          <p:cNvSpPr/>
          <p:nvPr/>
        </p:nvSpPr>
        <p:spPr>
          <a:xfrm>
            <a:off x="2843808" y="5483756"/>
            <a:ext cx="792088" cy="576064"/>
          </a:xfrm>
          <a:prstGeom prst="ellipse">
            <a:avLst/>
          </a:prstGeom>
          <a:noFill/>
          <a:ln>
            <a:solidFill>
              <a:srgbClr val="4D5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3779912" y="5555764"/>
            <a:ext cx="792088" cy="576064"/>
          </a:xfrm>
          <a:prstGeom prst="ellipse">
            <a:avLst/>
          </a:prstGeom>
          <a:noFill/>
          <a:ln>
            <a:solidFill>
              <a:srgbClr val="4D5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>
            <a:stCxn id="30" idx="0"/>
          </p:cNvCxnSpPr>
          <p:nvPr/>
        </p:nvCxnSpPr>
        <p:spPr>
          <a:xfrm flipV="1">
            <a:off x="3239852" y="5051708"/>
            <a:ext cx="324036" cy="432048"/>
          </a:xfrm>
          <a:prstGeom prst="line">
            <a:avLst/>
          </a:prstGeom>
          <a:ln w="28575">
            <a:solidFill>
              <a:srgbClr val="4D51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31" idx="0"/>
          </p:cNvCxnSpPr>
          <p:nvPr/>
        </p:nvCxnSpPr>
        <p:spPr>
          <a:xfrm>
            <a:off x="3563888" y="5051708"/>
            <a:ext cx="612068" cy="504056"/>
          </a:xfrm>
          <a:prstGeom prst="line">
            <a:avLst/>
          </a:prstGeom>
          <a:ln w="28575">
            <a:solidFill>
              <a:srgbClr val="4D51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203848" y="4682376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ctive site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88224" y="3717032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ctive site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1020" y="22541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Setting up CALB system</a:t>
            </a:r>
            <a:endParaRPr kumimoji="1" lang="ja-JP" altLang="en-US" sz="3200" b="1" dirty="0"/>
          </a:p>
        </p:txBody>
      </p:sp>
      <p:pic>
        <p:nvPicPr>
          <p:cNvPr id="6" name="図 5" descr="CLAB_dimer_TOL_LAC_WAT_0001_NPT_EXT_0010_40000step_2.bmp"/>
          <p:cNvPicPr>
            <a:picLocks noChangeAspect="1"/>
          </p:cNvPicPr>
          <p:nvPr/>
        </p:nvPicPr>
        <p:blipFill>
          <a:blip r:embed="rId2" cstate="print"/>
          <a:srcRect t="8672" b="10406"/>
          <a:stretch>
            <a:fillRect/>
          </a:stretch>
        </p:blipFill>
        <p:spPr>
          <a:xfrm>
            <a:off x="75252" y="1450663"/>
            <a:ext cx="4141656" cy="32744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355976" y="1747768"/>
            <a:ext cx="4464496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System components</a:t>
            </a:r>
          </a:p>
          <a:p>
            <a:pPr marL="357188"/>
            <a:r>
              <a:rPr lang="en-US" altLang="ja-JP" sz="2800" dirty="0" smtClean="0"/>
              <a:t>CALB: 2</a:t>
            </a:r>
          </a:p>
          <a:p>
            <a:pPr marL="357188"/>
            <a:r>
              <a:rPr lang="en-US" altLang="ja-JP" sz="2800" dirty="0" smtClean="0">
                <a:latin typeface="Symbol" pitchFamily="18" charset="2"/>
              </a:rPr>
              <a:t>b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lactam</a:t>
            </a:r>
            <a:r>
              <a:rPr lang="en-US" altLang="ja-JP" sz="2800" dirty="0" smtClean="0"/>
              <a:t>: 124 (5 wt%)</a:t>
            </a:r>
          </a:p>
          <a:p>
            <a:pPr marL="357188"/>
            <a:r>
              <a:rPr lang="en-US" altLang="ja-JP" sz="2800" dirty="0" smtClean="0"/>
              <a:t>w</a:t>
            </a:r>
            <a:r>
              <a:rPr kumimoji="1" lang="en-US" altLang="ja-JP" sz="2800" dirty="0" smtClean="0"/>
              <a:t>ater: 24 (1 wt%)</a:t>
            </a:r>
          </a:p>
          <a:p>
            <a:pPr marL="357188"/>
            <a:r>
              <a:rPr lang="en-US" altLang="ja-JP" sz="2800" dirty="0" smtClean="0"/>
              <a:t>Na</a:t>
            </a:r>
            <a:r>
              <a:rPr lang="en-US" altLang="ja-JP" sz="2800" baseline="30000" dirty="0" smtClean="0"/>
              <a:t>+</a:t>
            </a:r>
            <a:r>
              <a:rPr lang="en-US" altLang="ja-JP" sz="2800" dirty="0" smtClean="0"/>
              <a:t>: 2</a:t>
            </a:r>
            <a:endParaRPr kumimoji="1" lang="en-US" altLang="ja-JP" sz="2800" dirty="0" smtClean="0"/>
          </a:p>
          <a:p>
            <a:pPr marL="357188"/>
            <a:r>
              <a:rPr kumimoji="1" lang="en-US" altLang="ja-JP" sz="2800" dirty="0" smtClean="0"/>
              <a:t>Toluene: 3616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308" y="515719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/>
              <a:t>The number of atoms is 62692, which is c.a. </a:t>
            </a:r>
            <a:r>
              <a:rPr lang="en-US" altLang="ja-JP" sz="2800" dirty="0" smtClean="0"/>
              <a:t>1.5-fold </a:t>
            </a:r>
            <a:r>
              <a:rPr lang="en-US" altLang="ja-JP" sz="2800" dirty="0" smtClean="0"/>
              <a:t>greater than that in </a:t>
            </a:r>
            <a:r>
              <a:rPr lang="en-US" altLang="ja-JP" sz="2800" dirty="0" err="1" smtClean="0"/>
              <a:t>monomeric</a:t>
            </a:r>
            <a:r>
              <a:rPr lang="en-US" altLang="ja-JP" sz="2800" dirty="0" smtClean="0"/>
              <a:t> CALB system.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1020" y="22541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Modifying MC/MD scripts</a:t>
            </a:r>
            <a:endParaRPr kumimoji="1" lang="ja-JP" altLang="en-US" sz="3200" b="1" dirty="0"/>
          </a:p>
        </p:txBody>
      </p:sp>
      <p:pic>
        <p:nvPicPr>
          <p:cNvPr id="7" name="図 6" descr="_AnomalousStructureGeneratedMCMDscript_01_leap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30" y="3789040"/>
            <a:ext cx="3089356" cy="295232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57605" y="1268760"/>
            <a:ext cx="8208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smtClean="0">
                <a:solidFill>
                  <a:srgbClr val="002060"/>
                </a:solidFill>
              </a:rPr>
              <a:t>E.g. ‘TER card’ insertion is arranged for </a:t>
            </a:r>
            <a:r>
              <a:rPr lang="en-US" altLang="ja-JP" sz="2800" b="1" i="1" dirty="0" err="1" smtClean="0">
                <a:solidFill>
                  <a:srgbClr val="002060"/>
                </a:solidFill>
              </a:rPr>
              <a:t>dimeric</a:t>
            </a:r>
            <a:r>
              <a:rPr lang="en-US" altLang="ja-JP" sz="2800" b="1" i="1" dirty="0" smtClean="0">
                <a:solidFill>
                  <a:srgbClr val="002060"/>
                </a:solidFill>
              </a:rPr>
              <a:t> CALB.</a:t>
            </a:r>
            <a:endParaRPr lang="en-US" altLang="ja-JP" sz="2000" b="1" i="1" dirty="0" smtClean="0">
              <a:solidFill>
                <a:srgbClr val="002060"/>
              </a:solidFill>
            </a:endParaRPr>
          </a:p>
          <a:p>
            <a:endParaRPr lang="en-US" altLang="ja-JP" sz="800" dirty="0" smtClean="0"/>
          </a:p>
          <a:p>
            <a:r>
              <a:rPr lang="en-US" altLang="ja-JP" sz="2000" dirty="0" err="1" smtClean="0"/>
              <a:t>egrep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-v "REMARK|TER|END" leapin.pdb | </a:t>
            </a:r>
            <a:r>
              <a:rPr lang="en-US" altLang="ja-JP" sz="2000" dirty="0" err="1" smtClean="0"/>
              <a:t>awk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\</a:t>
            </a:r>
          </a:p>
          <a:p>
            <a:r>
              <a:rPr lang="en-US" altLang="ja-JP" sz="2000" dirty="0" smtClean="0"/>
              <a:t>'BEGIN{</a:t>
            </a:r>
            <a:r>
              <a:rPr lang="en-US" altLang="ja-JP" sz="2000" dirty="0" err="1" smtClean="0"/>
              <a:t>i</a:t>
            </a:r>
            <a:r>
              <a:rPr lang="en-US" altLang="ja-JP" sz="2000" dirty="0" smtClean="0"/>
              <a:t>=320;j=320</a:t>
            </a:r>
            <a:r>
              <a:rPr lang="en-US" altLang="ja-JP" sz="2000" dirty="0" smtClean="0"/>
              <a:t>}{if(NR&gt;=4669){if(</a:t>
            </a:r>
            <a:r>
              <a:rPr lang="en-US" altLang="ja-JP" sz="2000" dirty="0" err="1" smtClean="0"/>
              <a:t>i</a:t>
            </a:r>
            <a:r>
              <a:rPr lang="en-US" altLang="ja-JP" sz="2000" dirty="0" smtClean="0"/>
              <a:t>!=$5){print "TER";j</a:t>
            </a:r>
            <a:r>
              <a:rPr lang="en-US" altLang="ja-JP" sz="2000" dirty="0" smtClean="0"/>
              <a:t>++;… &gt; </a:t>
            </a:r>
            <a:r>
              <a:rPr lang="en-US" altLang="ja-JP" sz="2000" dirty="0" smtClean="0"/>
              <a:t>_leapin.pdb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err="1" smtClean="0"/>
              <a:t>egrep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-v "REMARK|TER|END" leapin.pdb | </a:t>
            </a:r>
            <a:r>
              <a:rPr lang="en-US" altLang="ja-JP" sz="2000" dirty="0" err="1" smtClean="0"/>
              <a:t>awk</a:t>
            </a:r>
            <a:r>
              <a:rPr lang="en-US" altLang="ja-JP" sz="2000" dirty="0" smtClean="0"/>
              <a:t>\</a:t>
            </a:r>
          </a:p>
          <a:p>
            <a:r>
              <a:rPr lang="en-US" altLang="ja-JP" sz="2000" dirty="0" smtClean="0"/>
              <a:t>'BEGIN{</a:t>
            </a:r>
            <a:r>
              <a:rPr lang="en-US" altLang="ja-JP" sz="2000" dirty="0" err="1" smtClean="0"/>
              <a:t>i</a:t>
            </a:r>
            <a:r>
              <a:rPr lang="en-US" altLang="ja-JP" sz="2000" dirty="0" smtClean="0"/>
              <a:t>=640;j=640</a:t>
            </a:r>
            <a:r>
              <a:rPr lang="en-US" altLang="ja-JP" sz="2000" dirty="0" smtClean="0"/>
              <a:t>}{if(NR&gt;=9337){if(</a:t>
            </a:r>
            <a:r>
              <a:rPr lang="en-US" altLang="ja-JP" sz="2000" dirty="0" err="1" smtClean="0"/>
              <a:t>i</a:t>
            </a:r>
            <a:r>
              <a:rPr lang="en-US" altLang="ja-JP" sz="2000" dirty="0" smtClean="0"/>
              <a:t>!=$5){print "TER";j</a:t>
            </a:r>
            <a:r>
              <a:rPr lang="en-US" altLang="ja-JP" sz="2000" dirty="0" smtClean="0"/>
              <a:t>++;… &gt; _</a:t>
            </a:r>
            <a:r>
              <a:rPr lang="en-US" altLang="ja-JP" sz="2000" dirty="0" smtClean="0"/>
              <a:t>leapin.pdb</a:t>
            </a:r>
          </a:p>
        </p:txBody>
      </p:sp>
      <p:sp>
        <p:nvSpPr>
          <p:cNvPr id="10" name="下矢印 9"/>
          <p:cNvSpPr/>
          <p:nvPr/>
        </p:nvSpPr>
        <p:spPr>
          <a:xfrm>
            <a:off x="4241323" y="2564684"/>
            <a:ext cx="628648" cy="504169"/>
          </a:xfrm>
          <a:prstGeom prst="downArrow">
            <a:avLst>
              <a:gd name="adj1" fmla="val 33593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21901" y="466533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‘iwrap_mod_res.exe</a:t>
            </a:r>
            <a:r>
              <a:rPr lang="en-US" altLang="ja-JP" sz="2000" dirty="0" smtClean="0"/>
              <a:t>’ divides CALBs into peaces.</a:t>
            </a:r>
          </a:p>
          <a:p>
            <a:r>
              <a:rPr kumimoji="1" lang="en-US" altLang="ja-JP" sz="2000" dirty="0" smtClean="0"/>
              <a:t>This process could be replaced with </a:t>
            </a:r>
            <a:r>
              <a:rPr kumimoji="1" lang="en-US" altLang="ja-JP" sz="2000" dirty="0" err="1" smtClean="0"/>
              <a:t>cpptraj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50875" y="2309124"/>
            <a:ext cx="8027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 algn="just"/>
            <a:r>
              <a:rPr lang="en-US" altLang="ja-JP" sz="4800" b="1" dirty="0" smtClean="0"/>
              <a:t>Plan for the next three months</a:t>
            </a:r>
            <a:endParaRPr lang="ja-JP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1020" y="22541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Modifying MC/MD scripts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5353" y="1268760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US" altLang="ja-JP" sz="2800" dirty="0" smtClean="0"/>
              <a:t>Complete </a:t>
            </a:r>
            <a:r>
              <a:rPr lang="en-US" altLang="ja-JP" sz="2800" dirty="0" smtClean="0"/>
              <a:t>modification of MC/MD scripts adjusted for </a:t>
            </a:r>
            <a:r>
              <a:rPr lang="en-US" altLang="ja-JP" sz="2800" dirty="0" err="1" smtClean="0"/>
              <a:t>dimeric</a:t>
            </a:r>
            <a:r>
              <a:rPr lang="en-US" altLang="ja-JP" sz="2800" dirty="0" smtClean="0"/>
              <a:t> CALB system by the end of August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ja-JP" sz="2800" dirty="0" smtClean="0"/>
              <a:t>Carry out multiple MC/MD simulations and examine the performance of polymer elongation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ja-JP" sz="2800" dirty="0" smtClean="0"/>
              <a:t>Prepare alternative </a:t>
            </a:r>
            <a:r>
              <a:rPr lang="en-US" altLang="ja-JP" sz="2800" dirty="0" err="1" smtClean="0"/>
              <a:t>dimeric</a:t>
            </a:r>
            <a:r>
              <a:rPr lang="en-US" altLang="ja-JP" sz="2800" dirty="0" smtClean="0"/>
              <a:t> CALB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91880" y="4983359"/>
            <a:ext cx="507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/>
              <a:t>Thank you for your attention</a:t>
            </a:r>
            <a:endParaRPr kumimoji="1" lang="ja-JP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16445" y="2204864"/>
            <a:ext cx="76922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i="1" dirty="0" smtClean="0"/>
              <a:t>Supporting Information</a:t>
            </a:r>
            <a:endParaRPr kumimoji="1" lang="ja-JP" altLang="en-US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81337" y="522920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Is there an alternative strategy to promote polymer reorientation?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1591" y="224673"/>
            <a:ext cx="865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600" b="1" dirty="0" smtClean="0"/>
              <a:t>Problem is the </a:t>
            </a:r>
            <a:r>
              <a:rPr lang="en-US" altLang="ja-JP" sz="3600" b="1" i="1" dirty="0" smtClean="0"/>
              <a:t>N-terminal is away from Serine 105</a:t>
            </a:r>
            <a:endParaRPr lang="en-US" altLang="ja-JP" sz="3600" b="1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pic>
        <p:nvPicPr>
          <p:cNvPr id="6" name="図 5" descr="Sys1-EndPoint_mc_md_react_Cys2916_002_Fig_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" y="1700808"/>
            <a:ext cx="4104456" cy="3568832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752364" y="367552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351960" y="2173296"/>
            <a:ext cx="668547" cy="998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928024" y="31814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11" idx="0"/>
          </p:cNvCxnSpPr>
          <p:nvPr/>
        </p:nvCxnSpPr>
        <p:spPr>
          <a:xfrm>
            <a:off x="3008144" y="4005748"/>
            <a:ext cx="268210" cy="650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677921" y="4656255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0624" y="1813256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3" name="右中かっこ 12"/>
          <p:cNvSpPr/>
          <p:nvPr/>
        </p:nvSpPr>
        <p:spPr>
          <a:xfrm rot="18353578">
            <a:off x="2588926" y="2789322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60478" y="2697914"/>
            <a:ext cx="604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Å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67944" y="2210088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400" dirty="0" smtClean="0"/>
              <a:t>Polymer elongation would not continue in this simulation.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400" dirty="0" smtClean="0"/>
              <a:t>This should be due to that the N-terminal of the </a:t>
            </a:r>
            <a:r>
              <a:rPr lang="en-US" altLang="ja-JP" sz="2400" dirty="0" err="1" smtClean="0"/>
              <a:t>hexamer</a:t>
            </a:r>
            <a:r>
              <a:rPr lang="en-US" altLang="ja-JP" sz="2400" dirty="0" smtClean="0"/>
              <a:t> is distant by 15 Å from Ser105.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47006" y="262945"/>
            <a:ext cx="72008" cy="1080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 conformations derived from </a:t>
            </a:r>
            <a:r>
              <a:rPr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REMD with explicit water </a:t>
            </a:r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300K</a:t>
            </a:r>
            <a:endParaRPr kumimoji="1" lang="ja-JP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9" name="Picture 1" descr="C:\Users\kurisaki\DOCUME~1\PD_AT_~1\PRC4D7~1\_THEME~1\REMD_B~1\_4_ANA~1\_0_CLU~1\_PONTI~2\Mod_Rep-Clust05-01_remd_exWat_001_300K_noWat_No4_Clust-01.bmp"/>
          <p:cNvPicPr>
            <a:picLocks noChangeAspect="1" noChangeArrowheads="1"/>
          </p:cNvPicPr>
          <p:nvPr/>
        </p:nvPicPr>
        <p:blipFill>
          <a:blip r:embed="rId2" cstate="print"/>
          <a:srcRect t="32393" b="22426"/>
          <a:stretch>
            <a:fillRect/>
          </a:stretch>
        </p:blipFill>
        <p:spPr bwMode="auto">
          <a:xfrm>
            <a:off x="323528" y="2123985"/>
            <a:ext cx="3390330" cy="1464117"/>
          </a:xfrm>
          <a:prstGeom prst="rect">
            <a:avLst/>
          </a:prstGeom>
          <a:noFill/>
        </p:spPr>
      </p:pic>
      <p:pic>
        <p:nvPicPr>
          <p:cNvPr id="17410" name="Picture 2" descr="C:\Users\kurisaki\DOCUME~1\PD_AT_~1\PRC4D7~1\_THEME~1\REMD_B~1\_4_ANA~1\_0_CLU~1\_PONTI~2\Mod_Rep-Clust05-01_remd_exWat_001_300K_noWat_No4_Clust-0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12372"/>
            <a:ext cx="2022034" cy="1932826"/>
          </a:xfrm>
          <a:prstGeom prst="rect">
            <a:avLst/>
          </a:prstGeom>
          <a:noFill/>
        </p:spPr>
      </p:pic>
      <p:pic>
        <p:nvPicPr>
          <p:cNvPr id="17411" name="Picture 3" descr="C:\Users\kurisaki\DOCUME~1\PD_AT_~1\PRC4D7~1\_THEME~1\REMD_B~1\_4_ANA~1\_0_CLU~1\_PONTI~2\Mod_Rep-Clust05-01_remd_exWat_001_300K_noWat_No4_Clust-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8449" y="2066034"/>
            <a:ext cx="1843911" cy="1762562"/>
          </a:xfrm>
          <a:prstGeom prst="rect">
            <a:avLst/>
          </a:prstGeom>
          <a:noFill/>
        </p:spPr>
      </p:pic>
      <p:pic>
        <p:nvPicPr>
          <p:cNvPr id="17412" name="Picture 4" descr="C:\Users\kurisaki\DOCUME~1\PD_AT_~1\PRC4D7~1\_THEME~1\REMD_B~1\_4_ANA~1\_0_CLU~1\_PONTI~2\Mod_Rep-Clust05-01_remd_exWat_001_300K_noWat_No4_Clust-0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2232248" cy="2133766"/>
          </a:xfrm>
          <a:prstGeom prst="rect">
            <a:avLst/>
          </a:prstGeom>
          <a:noFill/>
        </p:spPr>
      </p:pic>
      <p:pic>
        <p:nvPicPr>
          <p:cNvPr id="17413" name="Picture 5" descr="C:\Users\kurisaki\DOCUME~1\PD_AT_~1\PRC4D7~1\_THEME~1\REMD_B~1\_4_ANA~1\_0_CLU~1\_PONTI~2\Mod_Rep-Clust05-01_remd_exWat_001_300K_noWat_No4_Clust-0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188636"/>
            <a:ext cx="1595134" cy="1524760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1257595" y="1628800"/>
            <a:ext cx="136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13785" y="16288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88346" y="162880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Ala3</a:t>
            </a:r>
            <a:endParaRPr kumimoji="1" lang="ja-JP" altLang="en-US" sz="2400" b="1" i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361257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Ala6</a:t>
            </a:r>
            <a:endParaRPr kumimoji="1" lang="ja-JP" altLang="en-US" sz="2400" b="1" i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28416" y="3612572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8064" y="4221088"/>
            <a:ext cx="3744416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Averaged # of HB: </a:t>
            </a:r>
            <a:r>
              <a:rPr lang="en-US" altLang="ja-JP" sz="2400" dirty="0" smtClean="0"/>
              <a:t>0.07</a:t>
            </a:r>
          </a:p>
          <a:p>
            <a:pPr algn="ctr"/>
            <a:r>
              <a:rPr kumimoji="1" lang="en-US" altLang="ja-JP" sz="2400" dirty="0" smtClean="0"/>
              <a:t>(total 45,000 conf.)</a:t>
            </a:r>
          </a:p>
          <a:p>
            <a:pPr algn="ctr"/>
            <a:r>
              <a:rPr lang="en-US" altLang="ja-JP" sz="2400" dirty="0" smtClean="0">
                <a:sym typeface="Wingdings" pitchFamily="2" charset="2"/>
              </a:rPr>
              <a:t> Supported by the earlier experimental study</a:t>
            </a:r>
            <a:r>
              <a:rPr lang="en-US" altLang="ja-JP" sz="2400" baseline="30000" dirty="0" smtClean="0">
                <a:sym typeface="Wingdings" pitchFamily="2" charset="2"/>
              </a:rPr>
              <a:t>1</a:t>
            </a:r>
            <a:endParaRPr kumimoji="1" lang="ja-JP" altLang="en-US" sz="2400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3" y="645494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[1] </a:t>
            </a:r>
            <a:r>
              <a:rPr lang="en-US" altLang="ja-JP" sz="1600" dirty="0" smtClean="0"/>
              <a:t>J. D. </a:t>
            </a:r>
            <a:r>
              <a:rPr kumimoji="1" lang="en-US" altLang="ja-JP" sz="1600" dirty="0" err="1" smtClean="0"/>
              <a:t>Glickson</a:t>
            </a:r>
            <a:r>
              <a:rPr kumimoji="1" lang="en-US" altLang="ja-JP" sz="1600" dirty="0" smtClean="0"/>
              <a:t> and J. </a:t>
            </a:r>
            <a:r>
              <a:rPr kumimoji="1" lang="en-US" altLang="ja-JP" sz="1600" dirty="0" err="1" smtClean="0"/>
              <a:t>Applequist</a:t>
            </a:r>
            <a:r>
              <a:rPr kumimoji="1" lang="en-US" altLang="ja-JP" sz="1600" dirty="0" smtClean="0"/>
              <a:t>. </a:t>
            </a:r>
            <a:r>
              <a:rPr kumimoji="1" lang="en-US" altLang="ja-JP" sz="1600" i="1" dirty="0" smtClean="0"/>
              <a:t>J.A.C.S.</a:t>
            </a:r>
            <a:r>
              <a:rPr kumimoji="1" lang="en-US" altLang="ja-JP" sz="1600" dirty="0" smtClean="0"/>
              <a:t>, 1971, </a:t>
            </a:r>
            <a:r>
              <a:rPr kumimoji="1" lang="en-US" altLang="ja-JP" sz="1600" b="1" dirty="0" smtClean="0"/>
              <a:t>93</a:t>
            </a:r>
            <a:r>
              <a:rPr kumimoji="1" lang="en-US" altLang="ja-JP" sz="1600" dirty="0" smtClean="0"/>
              <a:t>, 3276-3286</a:t>
            </a:r>
            <a:endParaRPr kumimoji="1" lang="ja-JP" altLang="en-US" sz="1600" dirty="0"/>
          </a:p>
        </p:txBody>
      </p:sp>
      <p:sp>
        <p:nvSpPr>
          <p:cNvPr id="15" name="正方形/長方形 14"/>
          <p:cNvSpPr/>
          <p:nvPr/>
        </p:nvSpPr>
        <p:spPr>
          <a:xfrm>
            <a:off x="0" y="637940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97092" y="6453336"/>
            <a:ext cx="27394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FY2015 6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1519" y="222228"/>
            <a:ext cx="54000" cy="10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160" y="20255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Toward improving enzymatic polymerization reaction simulation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41277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dirty="0" smtClean="0"/>
              <a:t>The first subject is to reproduce 8 </a:t>
            </a:r>
            <a:r>
              <a:rPr kumimoji="1" lang="en-US" altLang="ja-JP" sz="3200" dirty="0" err="1" smtClean="0"/>
              <a:t>mer</a:t>
            </a:r>
            <a:r>
              <a:rPr lang="en-US" altLang="ja-JP" sz="3200" dirty="0" smtClean="0"/>
              <a:t> by addressing the following issues.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71600" y="2697490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altLang="ja-JP" sz="2400" dirty="0" smtClean="0"/>
              <a:t>Remembering structural characteristics of N435, prepare simulation systems</a:t>
            </a:r>
          </a:p>
          <a:p>
            <a:pPr marL="804863" lvl="1" indent="-347663" algn="just"/>
            <a:r>
              <a:rPr lang="en-US" altLang="ja-JP" sz="2400" dirty="0" smtClean="0">
                <a:sym typeface="Wingdings" pitchFamily="2" charset="2"/>
              </a:rPr>
              <a:t>This would require a brief modification in ligand binding scheme.</a:t>
            </a:r>
            <a:endParaRPr lang="en-US" altLang="ja-JP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sz="2400" dirty="0" smtClean="0"/>
              <a:t>Accelerate molecular dynamics with…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n-US" altLang="ja-JP" sz="2400" dirty="0" smtClean="0"/>
              <a:t>biased potential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n-US" altLang="ja-JP" sz="2400" dirty="0" smtClean="0"/>
              <a:t>faster MD engines (</a:t>
            </a:r>
            <a:r>
              <a:rPr lang="en-US" altLang="ja-JP" sz="2400" dirty="0" err="1" smtClean="0"/>
              <a:t>pmemd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pmemd.cuda</a:t>
            </a:r>
            <a:r>
              <a:rPr lang="en-US" altLang="ja-JP" sz="2400" dirty="0" smtClean="0"/>
              <a:t>) </a:t>
            </a:r>
          </a:p>
          <a:p>
            <a:pPr marL="804863" lvl="1" indent="-347663" algn="just"/>
            <a:r>
              <a:rPr lang="en-US" altLang="ja-JP" sz="2400" dirty="0" smtClean="0">
                <a:sym typeface="Wingdings" pitchFamily="2" charset="2"/>
              </a:rPr>
              <a:t></a:t>
            </a:r>
            <a:r>
              <a:rPr lang="en-US" altLang="ja-JP" sz="2400" dirty="0" smtClean="0"/>
              <a:t>As for the second option, we have to prepare alternative script to edit PDB file.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24050" y="2348880"/>
            <a:ext cx="7275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/>
              <a:t>Background of this research</a:t>
            </a:r>
            <a:endParaRPr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  <a:r>
              <a:rPr lang="ja-JP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endParaRPr kumimoji="1" lang="ja-JP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7912" y="1292567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800" dirty="0" smtClean="0"/>
              <a:t>E</a:t>
            </a:r>
            <a:r>
              <a:rPr kumimoji="1" lang="en-US" altLang="ja-JP" sz="2800" dirty="0" smtClean="0"/>
              <a:t>xchange probabilities between adjacent replicas have to be </a:t>
            </a:r>
            <a:r>
              <a:rPr kumimoji="1" lang="en-US" altLang="ja-JP" sz="2800" b="1" i="1" dirty="0" smtClean="0">
                <a:solidFill>
                  <a:srgbClr val="002060"/>
                </a:solidFill>
              </a:rPr>
              <a:t>similar between replica pairs</a:t>
            </a:r>
            <a:r>
              <a:rPr kumimoji="1" lang="en-US" altLang="ja-JP" sz="2800" dirty="0" smtClean="0"/>
              <a:t>.</a:t>
            </a:r>
            <a:endParaRPr lang="en-US" altLang="ja-JP" sz="2800" dirty="0" smtClean="0"/>
          </a:p>
          <a:p>
            <a:pPr marL="355600" indent="-355600" algn="just">
              <a:buFont typeface="Arial" pitchFamily="34" charset="0"/>
              <a:buChar char="•"/>
            </a:pPr>
            <a:r>
              <a:rPr kumimoji="1" lang="en-US" altLang="ja-JP" sz="2800" dirty="0" smtClean="0"/>
              <a:t>In earlier studies, exchange probability is chosen to be around </a:t>
            </a:r>
            <a:r>
              <a:rPr kumimoji="1" lang="en-US" altLang="ja-JP" sz="2800" b="1" i="1" dirty="0" smtClean="0">
                <a:solidFill>
                  <a:srgbClr val="002060"/>
                </a:solidFill>
              </a:rPr>
              <a:t>30-40</a:t>
            </a:r>
            <a:r>
              <a:rPr kumimoji="1" lang="en-US" altLang="ja-JP" sz="2800" dirty="0" smtClean="0"/>
              <a:t>%.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15352"/>
            <a:ext cx="363649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5435" y="641893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[1] A. </a:t>
            </a:r>
            <a:r>
              <a:rPr kumimoji="1" lang="en-US" altLang="ja-JP" sz="1600" dirty="0" err="1" smtClean="0"/>
              <a:t>Mitsutake</a:t>
            </a:r>
            <a:r>
              <a:rPr kumimoji="1" lang="en-US" altLang="ja-JP" sz="1600" dirty="0" smtClean="0"/>
              <a:t> et al. </a:t>
            </a:r>
            <a:r>
              <a:rPr kumimoji="1" lang="en-US" altLang="ja-JP" sz="1600" i="1" dirty="0" smtClean="0"/>
              <a:t>Biopolymer</a:t>
            </a:r>
            <a:r>
              <a:rPr kumimoji="1" lang="en-US" altLang="ja-JP" sz="1600" dirty="0" smtClean="0"/>
              <a:t>, 2001, </a:t>
            </a:r>
            <a:r>
              <a:rPr kumimoji="1" lang="en-US" altLang="ja-JP" sz="1600" b="1" dirty="0" smtClean="0"/>
              <a:t>60</a:t>
            </a:r>
            <a:r>
              <a:rPr kumimoji="1" lang="en-US" altLang="ja-JP" sz="1600" dirty="0" smtClean="0"/>
              <a:t>, 96-123; [2] </a:t>
            </a:r>
            <a:r>
              <a:rPr lang="en-US" altLang="ja-JP" sz="1600" dirty="0" smtClean="0"/>
              <a:t>Amber 14 manual.</a:t>
            </a:r>
            <a:endParaRPr kumimoji="1"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6381328"/>
            <a:ext cx="9144000" cy="3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995936" y="3861048"/>
            <a:ext cx="4679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600" b="1" dirty="0" smtClean="0"/>
              <a:t>Figure 21. 1.</a:t>
            </a:r>
            <a:r>
              <a:rPr lang="en-US" altLang="ja-JP" sz="1600" dirty="0" smtClean="0"/>
              <a:t>: Replica exchange schematic showing 5 replicas combined in an expanded ensemble. Large arrows represent MD trajectories of sub-ensembles while the smaller arrows represent attempted swaps between replicas in state space. Question marks represent Monte Carlo exchange attempts (green for successful, red for failed)</a:t>
            </a:r>
            <a:r>
              <a:rPr lang="en-US" altLang="ja-JP" sz="1600" baseline="30000" dirty="0" smtClean="0"/>
              <a:t>2</a:t>
            </a:r>
            <a:r>
              <a:rPr lang="en-US" altLang="ja-JP" sz="1600" dirty="0" smtClean="0"/>
              <a:t>.</a:t>
            </a:r>
            <a:endParaRPr lang="ja-JP" altLang="en-US" sz="1600" baseline="30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 of temperatures REMD</a:t>
            </a:r>
            <a:endParaRPr kumimoji="1" lang="ja-JP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566415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 smtClean="0"/>
              <a:t>Discarding initial 5 ns MD trajectories, 45,000 snapshot structures at 300 K are classified using the clustering method</a:t>
            </a:r>
            <a:r>
              <a:rPr lang="en-US" altLang="ja-JP" sz="2400" baseline="30000" dirty="0" smtClean="0"/>
              <a:t>*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r>
              <a:rPr kumimoji="1" lang="en-US" altLang="ja-JP" sz="1600" baseline="30000" dirty="0" smtClean="0"/>
              <a:t>*</a:t>
            </a:r>
            <a:r>
              <a:rPr kumimoji="1" lang="en-US" altLang="ja-JP" sz="1600" dirty="0" smtClean="0"/>
              <a:t>Algorism</a:t>
            </a:r>
            <a:r>
              <a:rPr lang="en-US" altLang="ja-JP" sz="1600" dirty="0" smtClean="0"/>
              <a:t>: </a:t>
            </a:r>
            <a:r>
              <a:rPr kumimoji="1" lang="en-US" altLang="ja-JP" sz="1600" dirty="0" smtClean="0"/>
              <a:t>K-means; Cluster number: 5</a:t>
            </a:r>
            <a:endParaRPr kumimoji="1" lang="ja-JP" altLang="en-US" sz="16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251520" y="2276872"/>
          <a:ext cx="8653275" cy="3240362"/>
        </p:xfrm>
        <a:graphic>
          <a:graphicData uri="http://schemas.openxmlformats.org/drawingml/2006/table">
            <a:tbl>
              <a:tblPr/>
              <a:tblGrid>
                <a:gridCol w="1378616"/>
                <a:gridCol w="664690"/>
                <a:gridCol w="160017"/>
                <a:gridCol w="1378616"/>
                <a:gridCol w="664690"/>
                <a:gridCol w="160017"/>
                <a:gridCol w="1378616"/>
                <a:gridCol w="664690"/>
                <a:gridCol w="160017"/>
                <a:gridCol w="1378616"/>
                <a:gridCol w="664690"/>
              </a:tblGrid>
              <a:tr h="1938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temperature pair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exchange probability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temperature pair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exchange probability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temperature pair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exchange probability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temperature pair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exchange probability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268.00 ↔ 272.00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0.261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324.00 ↔ 328.00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0.39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392.00 ↔ 398.00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0.326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484.00 ↔ 492.00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0.362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272.00 ↔ 276.00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0.242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328.00 ↔ 332.00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0.404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398.00 ↔ 404.00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0.343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492.00 ↔ 500.00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0.376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276.00 ↔ 280.00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0.26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332.00 ↔ 336.00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0.413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404.00 ↔ 410.00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0.359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500.00 ↔ 508.00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0.389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280.00 ↔ 284.00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0.27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336.00 ↔ 340.00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0.428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410.00 ↔ 416.00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0.377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508.00 ↔ 516.00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0.413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284.00 ↔ 288.00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0.281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340.00 ↔ 344.00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0.441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416.00 ↔ 422.00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0.388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516.00 ↔ 526.00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0.288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288.00 ↔ 292.00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0.29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344.00 ↔ 349.00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0.313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422.00 ↔ 428.00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0.406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526.00 ↔ 536.00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0.304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292.00 ↔ 296.00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0.305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349.00 ↔ 354.00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0.328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428.00 ↔ 435.00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0.324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536.00 ↔ 546.00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0.333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296.00 ↔ 300.00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0.311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354.00 ↔ 359.00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0.345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435.00 ↔ 442.00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0.337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546.00 ↔ 556.00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0.345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300.00 ↔ 304.00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0.334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359.00 ↔ 364.00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0.358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442.00 ↔ 449.00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0.361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556.00 ↔ 566.00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0.359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304.00 ↔ 308.00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0.338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364.00 ↔ 369.00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0.383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449.00 ↔ 456.00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0.366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566.00 ↔ 576.00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0.385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308.00 ↔ 312.00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0.353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369.00 ↔ 375.00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0.272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456.00 ↔ 463.00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0.384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576.00 ↔ 588.00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0.305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312.00 ↔ 316.00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0.357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375.00 ↔ 381.00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0.291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463.00 ↔ 470.00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0.393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316.00 ↔ 320.00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0.371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381.00 ↔ 387.00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0.304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470.00 ↔ 476.00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0.505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320.00 ↔ 324.00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0.38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387.00 ↔ 392.00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0.438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476.00 ↔ 484.00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0.337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32" marR="9232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78816" y="126091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/>
              <a:t>In this present simulation, 54 replicas are employed for explicit solvent REMD. Each replica simulation consists of 50000 x 1ps MD run.</a:t>
            </a:r>
            <a:endParaRPr kumimoji="1" lang="ja-JP" altLang="en-US" sz="24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1591" y="258963"/>
            <a:ext cx="865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Research background</a:t>
            </a:r>
            <a:endParaRPr kumimoji="1" lang="ja-JP" altLang="en-US" sz="3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137" y="4745022"/>
            <a:ext cx="3341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2060"/>
                </a:solidFill>
              </a:rPr>
              <a:t>The illustration is gifted from Dr. Barberot.</a:t>
            </a:r>
            <a:endParaRPr kumimoji="1" lang="ja-JP" altLang="en-US" sz="1400" b="1" i="1" dirty="0">
              <a:solidFill>
                <a:srgbClr val="002060"/>
              </a:solidFill>
            </a:endParaRPr>
          </a:p>
        </p:txBody>
      </p:sp>
      <p:pic>
        <p:nvPicPr>
          <p:cNvPr id="8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1628800"/>
            <a:ext cx="3250299" cy="31469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8026" y="1268760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Enzyme catalyzed polymerization reaction has drawn attention in the field of green chemistry.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i="1" dirty="0" smtClean="0"/>
              <a:t>Candida </a:t>
            </a:r>
            <a:r>
              <a:rPr kumimoji="1" lang="en-US" altLang="ja-JP" sz="2400" i="1" dirty="0" err="1" smtClean="0"/>
              <a:t>Antarica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dirty="0" smtClean="0"/>
              <a:t>Lipase B (CALB) has long been studied in this purpose.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n-US" altLang="ja-JP" sz="2400" dirty="0" smtClean="0"/>
              <a:t>This enzyme catalyzes polymerization of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lactam</a:t>
            </a:r>
            <a:r>
              <a:rPr lang="en-US" altLang="ja-JP" sz="2400" dirty="0" smtClean="0"/>
              <a:t> to generate 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), nylon-3.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However, this reaction system has rooms to be improved because the product </a:t>
            </a:r>
            <a:r>
              <a:rPr lang="en-US" altLang="ja-JP" sz="2400" dirty="0" smtClean="0"/>
              <a:t>do not satisfy industrial quality, as for the length and yield.</a:t>
            </a:r>
            <a:endParaRPr kumimoji="1" lang="ja-JP" altLang="en-US" sz="2400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47006" y="297235"/>
            <a:ext cx="72008" cy="576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50196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85093" y="465313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Scheme 2. The proposed pathway of the ring-opening polymerization. The </a:t>
            </a:r>
            <a:r>
              <a:rPr lang="en-US" altLang="ja-JP" dirty="0" err="1" smtClean="0"/>
              <a:t>acyl</a:t>
            </a:r>
            <a:r>
              <a:rPr lang="en-US" altLang="ja-JP" dirty="0" smtClean="0"/>
              <a:t>-enzyme intermediate is formed and attacked. (1) By water to release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. (2) By a growing </a:t>
            </a:r>
            <a:r>
              <a:rPr lang="en-US" altLang="ja-JP" dirty="0" err="1" smtClean="0"/>
              <a:t>oligomer</a:t>
            </a:r>
            <a:r>
              <a:rPr lang="en-US" altLang="ja-JP" dirty="0" smtClean="0"/>
              <a:t> (n.1, 2, . . .) to yield the poly(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).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6453336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Ref. Schwab L. et al., </a:t>
            </a:r>
            <a:r>
              <a:rPr kumimoji="1" lang="en-US" altLang="ja-JP" sz="1400" i="1" dirty="0" err="1" smtClean="0"/>
              <a:t>Macromol</a:t>
            </a:r>
            <a:r>
              <a:rPr kumimoji="1" lang="en-US" altLang="ja-JP" sz="1400" i="1" dirty="0" smtClean="0"/>
              <a:t>. Rapid </a:t>
            </a:r>
            <a:r>
              <a:rPr kumimoji="1" lang="en-US" altLang="ja-JP" sz="1400" i="1" dirty="0" err="1" smtClean="0"/>
              <a:t>Commun</a:t>
            </a:r>
            <a:r>
              <a:rPr kumimoji="1" lang="en-US" altLang="ja-JP" sz="1400" i="1" dirty="0" smtClean="0"/>
              <a:t>.</a:t>
            </a:r>
            <a:r>
              <a:rPr lang="en-US" altLang="ja-JP" sz="1400" dirty="0" smtClean="0"/>
              <a:t>, </a:t>
            </a:r>
            <a:r>
              <a:rPr lang="en-US" altLang="ja-JP" sz="1400" b="1" dirty="0"/>
              <a:t>2008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i="1" dirty="0" smtClean="0"/>
              <a:t>29</a:t>
            </a:r>
            <a:r>
              <a:rPr kumimoji="1" lang="en-US" altLang="ja-JP" sz="1400" dirty="0" smtClean="0"/>
              <a:t>, 794-797: </a:t>
            </a:r>
            <a:endParaRPr kumimoji="1"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241077" y="2172612"/>
            <a:ext cx="4824536" cy="42484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860032" y="267666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995936" y="3468756"/>
            <a:ext cx="14401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4932040" y="4188836"/>
            <a:ext cx="503560" cy="517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95536" y="151026"/>
            <a:ext cx="8342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b="1" dirty="0" smtClean="0"/>
              <a:t>When N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or C</a:t>
            </a:r>
            <a:r>
              <a:rPr kumimoji="1" lang="en-US" altLang="ja-JP" sz="3200" b="1" dirty="0" smtClean="0"/>
              <a:t>-terminal of poly 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 approaches </a:t>
            </a:r>
            <a:r>
              <a:rPr kumimoji="1" lang="en-US" altLang="ja-JP" sz="3200" b="1" dirty="0" err="1" smtClean="0"/>
              <a:t>O</a:t>
            </a:r>
            <a:r>
              <a:rPr kumimoji="1" lang="en-US" altLang="ja-JP" sz="3200" b="1" dirty="0" err="1" smtClean="0">
                <a:latin typeface="Symbol" pitchFamily="18" charset="2"/>
              </a:rPr>
              <a:t>g</a:t>
            </a:r>
            <a:r>
              <a:rPr kumimoji="1" lang="en-US" altLang="ja-JP" sz="3200" b="1" dirty="0" smtClean="0"/>
              <a:t> of Ser105 in </a:t>
            </a:r>
            <a:r>
              <a:rPr kumimoji="1" lang="en-US" altLang="ja-JP" sz="3200" b="1" dirty="0" err="1" smtClean="0"/>
              <a:t>acyl</a:t>
            </a:r>
            <a:r>
              <a:rPr kumimoji="1" lang="en-US" altLang="ja-JP" sz="3200" b="1" dirty="0" smtClean="0"/>
              <a:t>-enzyme intermediate, the polymer elongation reaction occurs</a:t>
            </a:r>
            <a:endParaRPr kumimoji="1" lang="ja-JP" altLang="en-US" sz="32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36096" y="2215866"/>
            <a:ext cx="346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(A) </a:t>
            </a:r>
            <a:r>
              <a:rPr kumimoji="1" lang="en-US" altLang="ja-JP" dirty="0" smtClean="0"/>
              <a:t>CALB forms </a:t>
            </a:r>
            <a:r>
              <a:rPr kumimoji="1" lang="en-US" altLang="ja-JP" dirty="0" err="1" smtClean="0"/>
              <a:t>acyl</a:t>
            </a:r>
            <a:r>
              <a:rPr kumimoji="1" lang="en-US" altLang="ja-JP" dirty="0" smtClean="0"/>
              <a:t>-enzyme intermediate via </a:t>
            </a:r>
            <a:r>
              <a:rPr kumimoji="1" lang="en-US" altLang="ja-JP" dirty="0" smtClean="0">
                <a:latin typeface="Symbol" pitchFamily="18" charset="2"/>
              </a:rPr>
              <a:t>b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lactam</a:t>
            </a:r>
            <a:r>
              <a:rPr kumimoji="1" lang="en-US" altLang="ja-JP" dirty="0" smtClean="0"/>
              <a:t> ring opening reaction.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36096" y="3252732"/>
            <a:ext cx="346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(B)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 is generated from hydrolysis reaction of the </a:t>
            </a:r>
            <a:r>
              <a:rPr kumimoji="1" lang="en-US" altLang="ja-JP" dirty="0" err="1" smtClean="0"/>
              <a:t>acyl</a:t>
            </a:r>
            <a:r>
              <a:rPr kumimoji="1" lang="en-US" altLang="ja-JP" dirty="0" smtClean="0"/>
              <a:t>-enzyme intermediate.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36096" y="4404860"/>
            <a:ext cx="346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(C) Poly (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) is elongated via reaction between polymer and </a:t>
            </a:r>
            <a:r>
              <a:rPr lang="en-US" altLang="ja-JP" dirty="0" err="1" smtClean="0"/>
              <a:t>acyl</a:t>
            </a:r>
            <a:r>
              <a:rPr lang="en-US" altLang="ja-JP" dirty="0" smtClean="0"/>
              <a:t>-enzyme complex.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56814" y="6123760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(A)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(B)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(A)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(C)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(A)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(C)…</a:t>
            </a:r>
            <a:endParaRPr kumimoji="1" lang="ja-JP" altLang="en-US" dirty="0"/>
          </a:p>
        </p:txBody>
      </p:sp>
      <p:sp>
        <p:nvSpPr>
          <p:cNvPr id="30" name="右中かっこ 29"/>
          <p:cNvSpPr/>
          <p:nvPr/>
        </p:nvSpPr>
        <p:spPr>
          <a:xfrm rot="16200000">
            <a:off x="6107219" y="5077888"/>
            <a:ext cx="288032" cy="1800200"/>
          </a:xfrm>
          <a:prstGeom prst="rightBrace">
            <a:avLst>
              <a:gd name="adj1" fmla="val 5902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31" name="右中かっこ 30"/>
          <p:cNvSpPr/>
          <p:nvPr/>
        </p:nvSpPr>
        <p:spPr>
          <a:xfrm rot="16200000">
            <a:off x="7597074" y="5511046"/>
            <a:ext cx="288032" cy="936104"/>
          </a:xfrm>
          <a:prstGeom prst="rightBrace">
            <a:avLst>
              <a:gd name="adj1" fmla="val 5902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400830" y="5484980"/>
            <a:ext cx="172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dimer</a:t>
            </a:r>
            <a:r>
              <a:rPr lang="en-US" altLang="ja-JP" dirty="0" smtClean="0"/>
              <a:t> formation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203044" y="5484980"/>
            <a:ext cx="17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trimer</a:t>
            </a:r>
            <a:r>
              <a:rPr lang="en-US" altLang="ja-JP" dirty="0" smtClean="0"/>
              <a:t> formation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1591" y="236103"/>
            <a:ext cx="865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Issue we are addressing</a:t>
            </a:r>
            <a:endParaRPr kumimoji="1" lang="ja-JP" alt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0" y="2901332"/>
            <a:ext cx="3358022" cy="28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flipH="1">
            <a:off x="2843808" y="4542708"/>
            <a:ext cx="72008" cy="4468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20078" y="4162790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18-mer (maximum)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6660" y="23488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6-mer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971600" y="2670500"/>
            <a:ext cx="216024" cy="302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26700" y="2742508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8-mer (average)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282684" y="3064128"/>
            <a:ext cx="28803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7504" y="6453336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Ref. Schwab L. et al., </a:t>
            </a:r>
            <a:r>
              <a:rPr kumimoji="1" lang="en-US" altLang="ja-JP" sz="1400" i="1" dirty="0" err="1" smtClean="0"/>
              <a:t>Macromol</a:t>
            </a:r>
            <a:r>
              <a:rPr kumimoji="1" lang="en-US" altLang="ja-JP" sz="1400" i="1" dirty="0" smtClean="0"/>
              <a:t>. Rapid </a:t>
            </a:r>
            <a:r>
              <a:rPr kumimoji="1" lang="en-US" altLang="ja-JP" sz="1400" i="1" dirty="0" err="1" smtClean="0"/>
              <a:t>Commun</a:t>
            </a:r>
            <a:r>
              <a:rPr kumimoji="1" lang="en-US" altLang="ja-JP" sz="1400" i="1" dirty="0" smtClean="0"/>
              <a:t>.</a:t>
            </a:r>
            <a:r>
              <a:rPr lang="en-US" altLang="ja-JP" sz="1400" dirty="0" smtClean="0"/>
              <a:t>, </a:t>
            </a:r>
            <a:r>
              <a:rPr lang="en-US" altLang="ja-JP" sz="1400" b="1" dirty="0"/>
              <a:t>2008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i="1" dirty="0" smtClean="0"/>
              <a:t>29</a:t>
            </a:r>
            <a:r>
              <a:rPr kumimoji="1" lang="en-US" altLang="ja-JP" sz="1400" dirty="0" smtClean="0"/>
              <a:t>, 794-797: 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51920" y="2132856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altLang="ja-JP" sz="2000" dirty="0" smtClean="0"/>
              <a:t>With conventional methods:</a:t>
            </a:r>
          </a:p>
          <a:p>
            <a:pPr marL="176213" indent="-176213" algn="just"/>
            <a:r>
              <a:rPr lang="en-US" altLang="ja-JP" sz="2000" dirty="0" smtClean="0"/>
              <a:t>	 Average DP: </a:t>
            </a:r>
            <a:r>
              <a:rPr lang="en-US" altLang="ja-JP" sz="2000" b="1" dirty="0" smtClean="0"/>
              <a:t>24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</a:t>
            </a:r>
            <a:r>
              <a:rPr lang="en-US" altLang="ja-JP" sz="2000" b="1" dirty="0" smtClean="0"/>
              <a:t>58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endParaRPr kumimoji="1" lang="en-US" altLang="ja-JP" sz="2000" dirty="0" smtClean="0"/>
          </a:p>
          <a:p>
            <a:pPr marL="176213" indent="-176213" algn="just"/>
            <a:r>
              <a:rPr kumimoji="1" lang="en-US" altLang="ja-JP" sz="2000" dirty="0" smtClean="0"/>
              <a:t>With CALB catalyzed poly(</a:t>
            </a:r>
            <a:r>
              <a:rPr kumimoji="1" lang="en-US" altLang="ja-JP" sz="2000" dirty="0" smtClean="0">
                <a:latin typeface="Symbol" pitchFamily="18" charset="2"/>
              </a:rPr>
              <a:t>b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alanine</a:t>
            </a:r>
            <a:r>
              <a:rPr kumimoji="1" lang="en-US" altLang="ja-JP" sz="2000" dirty="0" smtClean="0"/>
              <a:t>) synthesis:</a:t>
            </a:r>
          </a:p>
          <a:p>
            <a:pPr marL="176213" indent="-176213" algn="just"/>
            <a:r>
              <a:rPr lang="en-US" altLang="ja-JP" sz="2000" dirty="0" smtClean="0"/>
              <a:t>    Average DP: </a:t>
            </a:r>
            <a:r>
              <a:rPr lang="en-US" altLang="ja-JP" sz="2000" b="1" dirty="0" smtClean="0"/>
              <a:t>8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</a:t>
            </a:r>
            <a:r>
              <a:rPr lang="en-US" altLang="ja-JP" sz="2000" b="1" dirty="0" smtClean="0"/>
              <a:t>18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endParaRPr lang="en-US" altLang="ja-JP" sz="2000" dirty="0" smtClean="0"/>
          </a:p>
          <a:p>
            <a:pPr marL="447675" indent="-447675" algn="just"/>
            <a:r>
              <a:rPr lang="en-US" altLang="ja-JP" sz="2000" dirty="0" smtClean="0">
                <a:sym typeface="Wingdings" pitchFamily="2" charset="2"/>
              </a:rPr>
              <a:t> Polymer generated by using CALB is still </a:t>
            </a:r>
            <a:r>
              <a:rPr lang="en-US" altLang="ja-JP" sz="2000" b="1" i="1" dirty="0" smtClean="0">
                <a:solidFill>
                  <a:srgbClr val="002060"/>
                </a:solidFill>
                <a:sym typeface="Wingdings" pitchFamily="2" charset="2"/>
              </a:rPr>
              <a:t>shorter by three times</a:t>
            </a:r>
            <a:r>
              <a:rPr lang="en-US" altLang="ja-JP" sz="2000" dirty="0" smtClean="0">
                <a:sym typeface="Wingdings" pitchFamily="2" charset="2"/>
              </a:rPr>
              <a:t>.</a:t>
            </a:r>
            <a:endParaRPr lang="en-US" altLang="ja-JP" sz="2000" dirty="0" smtClean="0"/>
          </a:p>
          <a:p>
            <a:pPr marL="176213" indent="-176213" algn="just"/>
            <a:endParaRPr kumimoji="1" lang="en-US" altLang="ja-JP" sz="1000" dirty="0"/>
          </a:p>
          <a:p>
            <a:pPr algn="just"/>
            <a:r>
              <a:rPr lang="en-US" altLang="ja-JP" sz="2000" dirty="0" smtClean="0"/>
              <a:t>Toward the industrial usage of CALB, ‘optimizing reaction condition’ and/or ‘redesigning CALB as biocatalyst’ are indispensable.</a:t>
            </a:r>
            <a:endParaRPr kumimoji="1" lang="en-US" altLang="ja-JP" sz="2000" dirty="0" smtClean="0"/>
          </a:p>
          <a:p>
            <a:pPr algn="just"/>
            <a:r>
              <a:rPr lang="en-US" altLang="ja-JP" sz="2000" dirty="0" smtClean="0"/>
              <a:t>Insights into the reaction mechanism would provide strategies to address the problems.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920" y="980728"/>
            <a:ext cx="799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polymerization (DP) is insufficient for industrial usage</a:t>
            </a:r>
            <a:endParaRPr kumimoji="1" lang="ja-JP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7006" y="274375"/>
            <a:ext cx="72008" cy="576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49558" y="2348880"/>
            <a:ext cx="5444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 algn="just"/>
            <a:r>
              <a:rPr lang="en-US" altLang="ja-JP" sz="4800" b="1" dirty="0" smtClean="0"/>
              <a:t>Our previous studies</a:t>
            </a:r>
            <a:endParaRPr lang="en-US" altLang="ja-JP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51520" y="1411126"/>
            <a:ext cx="8243308" cy="5254263"/>
            <a:chOff x="179512" y="940658"/>
            <a:chExt cx="8243308" cy="5254263"/>
          </a:xfrm>
        </p:grpSpPr>
        <p:pic>
          <p:nvPicPr>
            <p:cNvPr id="3" name="Picture 2" descr="K:\Illustration_For_Scheme\Monomer-Activation.tif"/>
            <p:cNvPicPr>
              <a:picLocks noChangeAspect="1" noChangeArrowheads="1"/>
            </p:cNvPicPr>
            <p:nvPr/>
          </p:nvPicPr>
          <p:blipFill>
            <a:blip r:embed="rId2" cstate="print"/>
            <a:srcRect r="57476"/>
            <a:stretch>
              <a:fillRect/>
            </a:stretch>
          </p:blipFill>
          <p:spPr bwMode="auto">
            <a:xfrm>
              <a:off x="395536" y="1124744"/>
              <a:ext cx="2956458" cy="981075"/>
            </a:xfrm>
            <a:prstGeom prst="rect">
              <a:avLst/>
            </a:prstGeom>
            <a:noFill/>
          </p:spPr>
        </p:pic>
        <p:pic>
          <p:nvPicPr>
            <p:cNvPr id="4" name="Picture 3" descr="K:\Illustration_For_Scheme\Path-A.tif"/>
            <p:cNvPicPr>
              <a:picLocks noChangeAspect="1" noChangeArrowheads="1"/>
            </p:cNvPicPr>
            <p:nvPr/>
          </p:nvPicPr>
          <p:blipFill>
            <a:blip r:embed="rId3" cstate="print"/>
            <a:srcRect r="69102"/>
            <a:stretch>
              <a:fillRect/>
            </a:stretch>
          </p:blipFill>
          <p:spPr bwMode="auto">
            <a:xfrm>
              <a:off x="1907704" y="2446006"/>
              <a:ext cx="1496403" cy="874712"/>
            </a:xfrm>
            <a:prstGeom prst="rect">
              <a:avLst/>
            </a:prstGeom>
            <a:noFill/>
          </p:spPr>
        </p:pic>
        <p:pic>
          <p:nvPicPr>
            <p:cNvPr id="5" name="Picture 6" descr="K:\Illustration_For_Scheme\b-alanine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4891" y="4549868"/>
              <a:ext cx="1849437" cy="735013"/>
            </a:xfrm>
            <a:prstGeom prst="rect">
              <a:avLst/>
            </a:prstGeom>
            <a:noFill/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3532363" y="94065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kumimoji="1" lang="ja-JP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334096" y="26569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kumimoji="1" lang="ja-JP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919661" y="26605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kumimoji="1" lang="ja-JP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486300" y="3110938"/>
              <a:ext cx="15258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円弧 9"/>
            <p:cNvSpPr/>
            <p:nvPr/>
          </p:nvSpPr>
          <p:spPr>
            <a:xfrm rot="16200000">
              <a:off x="6056741" y="3040141"/>
              <a:ext cx="914400" cy="987931"/>
            </a:xfrm>
            <a:prstGeom prst="arc">
              <a:avLst>
                <a:gd name="adj1" fmla="val 11143318"/>
                <a:gd name="adj2" fmla="val 20997789"/>
              </a:avLst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flipV="1">
              <a:off x="5292080" y="2524156"/>
              <a:ext cx="0" cy="589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K:\Illustration_For_Scheme\b-alanine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4651" y="4549868"/>
              <a:ext cx="1849437" cy="735013"/>
            </a:xfrm>
            <a:prstGeom prst="rect">
              <a:avLst/>
            </a:prstGeom>
            <a:noFill/>
          </p:spPr>
        </p:pic>
        <p:pic>
          <p:nvPicPr>
            <p:cNvPr id="13" name="Picture 2" descr="K:\Illustration_For_Scheme\Monomer-Activation.tif"/>
            <p:cNvPicPr>
              <a:picLocks noChangeAspect="1" noChangeArrowheads="1"/>
            </p:cNvPicPr>
            <p:nvPr/>
          </p:nvPicPr>
          <p:blipFill>
            <a:blip r:embed="rId2" cstate="print"/>
            <a:srcRect l="79070"/>
            <a:stretch>
              <a:fillRect/>
            </a:stretch>
          </p:blipFill>
          <p:spPr bwMode="auto">
            <a:xfrm>
              <a:off x="2508943" y="3501008"/>
              <a:ext cx="1455250" cy="981075"/>
            </a:xfrm>
            <a:prstGeom prst="rect">
              <a:avLst/>
            </a:prstGeom>
            <a:noFill/>
          </p:spPr>
        </p:pic>
        <p:sp>
          <p:nvSpPr>
            <p:cNvPr id="14" name="円弧 13"/>
            <p:cNvSpPr/>
            <p:nvPr/>
          </p:nvSpPr>
          <p:spPr>
            <a:xfrm rot="5400000" flipH="1">
              <a:off x="3536195" y="3032194"/>
              <a:ext cx="914400" cy="987931"/>
            </a:xfrm>
            <a:prstGeom prst="arc">
              <a:avLst>
                <a:gd name="adj1" fmla="val 11143318"/>
                <a:gd name="adj2" fmla="val 20997789"/>
              </a:avLst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3419872" y="1772816"/>
              <a:ext cx="576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4492177" y="3108035"/>
              <a:ext cx="0" cy="13290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6026908" y="3100220"/>
              <a:ext cx="0" cy="13290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2443020" y="2113594"/>
              <a:ext cx="917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Symbol" pitchFamily="18" charset="2"/>
                </a:rPr>
                <a:t>b</a:t>
              </a:r>
              <a:r>
                <a:rPr kumimoji="1" lang="en-US" altLang="ja-JP" sz="1600" dirty="0" smtClean="0"/>
                <a:t>-</a:t>
              </a:r>
              <a:r>
                <a:rPr kumimoji="1" lang="en-US" altLang="ja-JP" sz="1600" dirty="0" err="1" smtClean="0"/>
                <a:t>lactam</a:t>
              </a:r>
              <a:endParaRPr kumimoji="1" lang="ja-JP" altLang="en-US" sz="16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052314" y="2113594"/>
              <a:ext cx="3660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CALB </a:t>
              </a:r>
              <a:r>
                <a:rPr lang="en-US" altLang="ja-JP" sz="1600" dirty="0" smtClean="0"/>
                <a:t>-</a:t>
              </a:r>
              <a:r>
                <a:rPr kumimoji="1" lang="en-US" altLang="ja-JP" sz="1600" dirty="0" smtClean="0">
                  <a:latin typeface="Symbol" pitchFamily="18" charset="2"/>
                </a:rPr>
                <a:t>b</a:t>
              </a:r>
              <a:r>
                <a:rPr kumimoji="1" lang="en-US" altLang="ja-JP" sz="1600" dirty="0" smtClean="0"/>
                <a:t>-</a:t>
              </a:r>
              <a:r>
                <a:rPr kumimoji="1" lang="en-US" altLang="ja-JP" sz="1600" dirty="0" err="1" smtClean="0"/>
                <a:t>lactam</a:t>
              </a:r>
              <a:r>
                <a:rPr kumimoji="1" lang="en-US" altLang="ja-JP" sz="1600" dirty="0" smtClean="0"/>
                <a:t> </a:t>
              </a:r>
              <a:r>
                <a:rPr kumimoji="1" lang="en-US" altLang="ja-JP" sz="1600" dirty="0" err="1" smtClean="0"/>
                <a:t>acyl</a:t>
              </a:r>
              <a:r>
                <a:rPr kumimoji="1" lang="en-US" altLang="ja-JP" sz="1600" dirty="0" smtClean="0"/>
                <a:t>-enzyme intermediate</a:t>
              </a:r>
              <a:endParaRPr kumimoji="1" lang="ja-JP" altLang="en-US" sz="16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2485" y="1541162"/>
              <a:ext cx="744114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100" dirty="0" smtClean="0"/>
                <a:t>CALB</a:t>
              </a:r>
              <a:endParaRPr kumimoji="1" lang="ja-JP" altLang="en-US" sz="21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940822" y="5291720"/>
              <a:ext cx="9653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Symbol" pitchFamily="18" charset="2"/>
                </a:rPr>
                <a:t>b</a:t>
              </a:r>
              <a:r>
                <a:rPr kumimoji="1" lang="en-US" altLang="ja-JP" sz="1600" dirty="0" smtClean="0"/>
                <a:t>-</a:t>
              </a:r>
              <a:r>
                <a:rPr kumimoji="1" lang="en-US" altLang="ja-JP" sz="1600" dirty="0" err="1" smtClean="0"/>
                <a:t>alanine</a:t>
              </a:r>
              <a:endParaRPr kumimoji="1" lang="ja-JP" altLang="en-US" sz="1600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79512" y="1196752"/>
              <a:ext cx="208823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" name="グループ化 48"/>
            <p:cNvGrpSpPr/>
            <p:nvPr/>
          </p:nvGrpSpPr>
          <p:grpSpPr>
            <a:xfrm>
              <a:off x="329670" y="1508229"/>
              <a:ext cx="1898208" cy="504056"/>
              <a:chOff x="459729" y="332656"/>
              <a:chExt cx="1898208" cy="504056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59729" y="400018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CALB</a:t>
                </a:r>
                <a:endParaRPr kumimoji="1" lang="ja-JP" altLang="en-US" dirty="0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467544" y="332656"/>
                <a:ext cx="648072" cy="5040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" name="直線コネクタ 44"/>
              <p:cNvCxnSpPr/>
              <p:nvPr/>
            </p:nvCxnSpPr>
            <p:spPr>
              <a:xfrm>
                <a:off x="1125104" y="584684"/>
                <a:ext cx="1440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テキスト ボックス 45"/>
              <p:cNvSpPr txBox="1"/>
              <p:nvPr/>
            </p:nvSpPr>
            <p:spPr>
              <a:xfrm>
                <a:off x="1195439" y="348286"/>
                <a:ext cx="1162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OH</a:t>
                </a:r>
                <a:r>
                  <a:rPr kumimoji="1" lang="en-US" altLang="ja-JP" sz="2400" baseline="30000" dirty="0" smtClean="0"/>
                  <a:t>Ser105</a:t>
                </a:r>
                <a:endParaRPr kumimoji="1" lang="ja-JP" altLang="en-US" sz="2400" baseline="30000" dirty="0"/>
              </a:p>
            </p:txBody>
          </p:sp>
        </p:grpSp>
        <p:grpSp>
          <p:nvGrpSpPr>
            <p:cNvPr id="24" name="グループ化 51"/>
            <p:cNvGrpSpPr/>
            <p:nvPr/>
          </p:nvGrpSpPr>
          <p:grpSpPr>
            <a:xfrm>
              <a:off x="6524612" y="3732662"/>
              <a:ext cx="1898208" cy="504056"/>
              <a:chOff x="459729" y="332656"/>
              <a:chExt cx="1898208" cy="504056"/>
            </a:xfrm>
          </p:grpSpPr>
          <p:sp>
            <p:nvSpPr>
              <p:cNvPr id="39" name="テキスト ボックス 38"/>
              <p:cNvSpPr txBox="1"/>
              <p:nvPr/>
            </p:nvSpPr>
            <p:spPr>
              <a:xfrm>
                <a:off x="459729" y="400018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CALB</a:t>
                </a:r>
                <a:endParaRPr kumimoji="1" lang="ja-JP" altLang="en-US" dirty="0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467544" y="332656"/>
                <a:ext cx="648072" cy="5040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1" name="直線コネクタ 40"/>
              <p:cNvCxnSpPr/>
              <p:nvPr/>
            </p:nvCxnSpPr>
            <p:spPr>
              <a:xfrm>
                <a:off x="1125104" y="584684"/>
                <a:ext cx="1440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テキスト ボックス 41"/>
              <p:cNvSpPr txBox="1"/>
              <p:nvPr/>
            </p:nvSpPr>
            <p:spPr>
              <a:xfrm>
                <a:off x="1195439" y="348286"/>
                <a:ext cx="1162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OH</a:t>
                </a:r>
                <a:r>
                  <a:rPr kumimoji="1" lang="en-US" altLang="ja-JP" sz="2400" baseline="30000" dirty="0" smtClean="0"/>
                  <a:t>Ser105</a:t>
                </a:r>
                <a:endParaRPr kumimoji="1" lang="ja-JP" altLang="en-US" sz="2400" baseline="30000" dirty="0"/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898492" y="3967485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CALB</a:t>
              </a:r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906307" y="3900123"/>
              <a:ext cx="648072" cy="5040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1563867" y="4152151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1634202" y="3915753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O</a:t>
              </a:r>
              <a:r>
                <a:rPr kumimoji="1" lang="en-US" altLang="ja-JP" sz="2400" baseline="30000" dirty="0" smtClean="0"/>
                <a:t>Ser105</a:t>
              </a:r>
              <a:endParaRPr kumimoji="1" lang="ja-JP" altLang="en-US" sz="2400" baseline="30000" dirty="0"/>
            </a:p>
          </p:txBody>
        </p:sp>
        <p:pic>
          <p:nvPicPr>
            <p:cNvPr id="29" name="Picture 2" descr="K:\Illustration_For_Scheme\Monomer-Activation.tif"/>
            <p:cNvPicPr>
              <a:picLocks noChangeAspect="1" noChangeArrowheads="1"/>
            </p:cNvPicPr>
            <p:nvPr/>
          </p:nvPicPr>
          <p:blipFill>
            <a:blip r:embed="rId2" cstate="print"/>
            <a:srcRect l="79070"/>
            <a:stretch>
              <a:fillRect/>
            </a:stretch>
          </p:blipFill>
          <p:spPr bwMode="auto">
            <a:xfrm>
              <a:off x="5781046" y="1109114"/>
              <a:ext cx="1455250" cy="981075"/>
            </a:xfrm>
            <a:prstGeom prst="rect">
              <a:avLst/>
            </a:prstGeom>
            <a:noFill/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4170595" y="1575591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CALB</a:t>
              </a:r>
              <a:endParaRPr kumimoji="1" lang="ja-JP" altLang="en-US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4178410" y="1508229"/>
              <a:ext cx="648072" cy="5040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4835970" y="1760257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4906305" y="1523859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O</a:t>
              </a:r>
              <a:r>
                <a:rPr kumimoji="1" lang="en-US" altLang="ja-JP" sz="2400" baseline="30000" dirty="0" smtClean="0"/>
                <a:t>Ser105</a:t>
              </a:r>
              <a:endParaRPr kumimoji="1" lang="ja-JP" altLang="en-US" sz="2400" baseline="300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316604" y="2821676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H</a:t>
              </a:r>
              <a:r>
                <a:rPr kumimoji="1" lang="en-US" altLang="ja-JP" sz="2400" baseline="-25000" dirty="0" smtClean="0"/>
                <a:t>2</a:t>
              </a:r>
              <a:r>
                <a:rPr kumimoji="1" lang="en-US" altLang="ja-JP" sz="2400" dirty="0" smtClean="0"/>
                <a:t>O</a:t>
              </a:r>
              <a:endParaRPr kumimoji="1" lang="ja-JP" altLang="en-US" sz="24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444208" y="2852936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H</a:t>
              </a:r>
              <a:r>
                <a:rPr kumimoji="1" lang="en-US" altLang="ja-JP" sz="2400" baseline="-25000" dirty="0" smtClean="0"/>
                <a:t>2</a:t>
              </a:r>
              <a:r>
                <a:rPr kumimoji="1" lang="en-US" altLang="ja-JP" sz="2400" dirty="0" smtClean="0"/>
                <a:t>O</a:t>
              </a:r>
              <a:endParaRPr kumimoji="1" lang="ja-JP" altLang="en-US" sz="24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417020" y="1253392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H</a:t>
              </a:r>
              <a:r>
                <a:rPr kumimoji="1" lang="en-US" altLang="ja-JP" sz="2400" baseline="-25000" dirty="0" smtClean="0"/>
                <a:t>2</a:t>
              </a:r>
              <a:r>
                <a:rPr kumimoji="1" lang="en-US" altLang="ja-JP" sz="2400" dirty="0" smtClean="0"/>
                <a:t>O</a:t>
              </a:r>
              <a:endParaRPr kumimoji="1" lang="ja-JP" altLang="en-US" sz="24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011340" y="5733256"/>
              <a:ext cx="1044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Path-A</a:t>
              </a:r>
              <a:endParaRPr kumimoji="1" lang="ja-JP" altLang="en-US" sz="2400" b="1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652120" y="5733256"/>
              <a:ext cx="1031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Path-B</a:t>
              </a:r>
              <a:endParaRPr kumimoji="1" lang="ja-JP" altLang="en-US" sz="2400" b="1" dirty="0"/>
            </a:p>
          </p:txBody>
        </p:sp>
      </p:grpSp>
      <p:sp>
        <p:nvSpPr>
          <p:cNvPr id="47" name="円/楕円 46"/>
          <p:cNvSpPr/>
          <p:nvPr/>
        </p:nvSpPr>
        <p:spPr>
          <a:xfrm>
            <a:off x="5436096" y="6237312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6967" y="116632"/>
            <a:ext cx="8539135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dirty="0" smtClean="0"/>
              <a:t>QM/MM </a:t>
            </a:r>
            <a:r>
              <a:rPr lang="en-US" altLang="ja-JP" sz="3600" b="1" dirty="0" smtClean="0"/>
              <a:t>simulation of </a:t>
            </a:r>
            <a:r>
              <a:rPr lang="en-US" altLang="ja-JP" sz="3600" b="1" dirty="0" smtClean="0">
                <a:latin typeface="Arial" pitchFamily="34" charset="0"/>
                <a:cs typeface="Arial" pitchFamily="34" charset="0"/>
              </a:rPr>
              <a:t>CALB-catalyzed </a:t>
            </a:r>
            <a:r>
              <a:rPr lang="en-US" altLang="ja-JP" sz="3600" b="1" dirty="0" smtClean="0">
                <a:latin typeface="Symbol" pitchFamily="18" charset="2"/>
              </a:rPr>
              <a:t>b-</a:t>
            </a:r>
            <a:r>
              <a:rPr lang="en-US" altLang="ja-JP" sz="3600" b="1" dirty="0" err="1" smtClean="0"/>
              <a:t>Alanine</a:t>
            </a:r>
            <a:r>
              <a:rPr lang="en-US" altLang="ja-JP" sz="3600" b="1" dirty="0" smtClean="0"/>
              <a:t> polymerization reaction</a:t>
            </a:r>
            <a:r>
              <a:rPr lang="en-US" altLang="ja-JP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1" lang="ja-JP" altLang="en-US" sz="3600" b="1" dirty="0"/>
          </a:p>
        </p:txBody>
      </p:sp>
      <p:pic>
        <p:nvPicPr>
          <p:cNvPr id="49" name="図 48" descr="TOC_2016_08_19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5462" y="2419238"/>
            <a:ext cx="4738362" cy="2592288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sp>
        <p:nvSpPr>
          <p:cNvPr id="50" name="テキスト ボックス 49"/>
          <p:cNvSpPr txBox="1"/>
          <p:nvPr/>
        </p:nvSpPr>
        <p:spPr>
          <a:xfrm>
            <a:off x="87626" y="6414227"/>
            <a:ext cx="382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Ref. Barberot, IK et al. </a:t>
            </a:r>
            <a:r>
              <a:rPr kumimoji="1" lang="en-US" altLang="ja-JP" i="1" dirty="0" smtClean="0"/>
              <a:t>to be submitted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413472" y="5805264"/>
            <a:ext cx="237981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Energetically favorable!</a:t>
            </a:r>
            <a:endParaRPr kumimoji="1" lang="ja-JP" alt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urisaki\Documents\PD_at_Nagoya-u\Project_EnzymaticPolymerization\_Theme-1_CALB_ring-open-polymerization\REMD_b-alanine\_4_Analyses\_0_Clustering_bAla8_ExplicitToluene\Rep-Clust04-01_remd_001_exTol-1_374K_noTol_no2_Cluser_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39480"/>
            <a:ext cx="2520280" cy="2408494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251520" y="148281"/>
            <a:ext cx="8640960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Replica Exchange MD </a:t>
            </a:r>
            <a:r>
              <a:rPr lang="en-US" altLang="ja-JP" sz="3600" b="1" dirty="0" smtClean="0"/>
              <a:t>simulation of </a:t>
            </a:r>
            <a:r>
              <a:rPr lang="en-US" altLang="ja-JP" sz="3600" b="1" dirty="0" smtClean="0">
                <a:latin typeface="Symbol" pitchFamily="18" charset="2"/>
              </a:rPr>
              <a:t>b</a:t>
            </a:r>
            <a:r>
              <a:rPr lang="en-US" altLang="ja-JP" sz="3600" b="1" dirty="0" smtClean="0"/>
              <a:t>Ala</a:t>
            </a:r>
            <a:r>
              <a:rPr lang="en-US" altLang="ja-JP" sz="3600" b="1" baseline="-25000" dirty="0" smtClean="0"/>
              <a:t>8</a:t>
            </a:r>
            <a:r>
              <a:rPr lang="en-US" altLang="ja-JP" sz="3600" b="1" dirty="0" smtClean="0"/>
              <a:t> in toluene @ 374 K</a:t>
            </a:r>
            <a:endParaRPr kumimoji="1" lang="ja-JP" altLang="en-US" sz="3600" b="1" dirty="0"/>
          </a:p>
        </p:txBody>
      </p:sp>
      <p:pic>
        <p:nvPicPr>
          <p:cNvPr id="1026" name="Picture 2" descr="C:\Users\kurisaki\Documents\PD_at_Nagoya-u\Project_EnzymaticPolymerization\_Theme-1_CALB_ring-open-polymerization\REMD_b-alanine\_4_Analyses\_0_Clustering_bAla8_ExplicitToluene\Rep-Clust04-01_remd_001_exTol-1_374K_noTol_no2_Cluser_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71528"/>
            <a:ext cx="1511811" cy="1444755"/>
          </a:xfrm>
          <a:prstGeom prst="rect">
            <a:avLst/>
          </a:prstGeom>
          <a:noFill/>
        </p:spPr>
      </p:pic>
      <p:pic>
        <p:nvPicPr>
          <p:cNvPr id="1027" name="Picture 3" descr="C:\Users\kurisaki\Documents\PD_at_Nagoya-u\Project_EnzymaticPolymerization\_Theme-1_CALB_ring-open-polymerization\REMD_b-alanine\_4_Analyses\_0_Clustering_bAla8_ExplicitToluene\Rep-Clust04-01_remd_001_exTol-1_374K_noTol_no2_Cluser_0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015544"/>
            <a:ext cx="1511811" cy="1444755"/>
          </a:xfrm>
          <a:prstGeom prst="rect">
            <a:avLst/>
          </a:prstGeom>
          <a:noFill/>
        </p:spPr>
      </p:pic>
      <p:pic>
        <p:nvPicPr>
          <p:cNvPr id="1028" name="Picture 4" descr="C:\Users\kurisaki\Documents\PD_at_Nagoya-u\Project_EnzymaticPolymerization\_Theme-1_CALB_ring-open-polymerization\REMD_b-alanine\_4_Analyses\_0_Clustering_bAla8_ExplicitToluene\Rep-Clust04-01_remd_001_exTol-1_374K_noTol_no2_Cluser_0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015544"/>
            <a:ext cx="1511811" cy="1444755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353345" y="5500389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b="1" dirty="0" smtClean="0"/>
              <a:t>In non-polarized solvent, a polymer mainly assumes folded conformation with </a:t>
            </a:r>
            <a:r>
              <a:rPr kumimoji="1" lang="en-US" altLang="ja-JP" sz="2800" b="1" dirty="0" err="1" smtClean="0"/>
              <a:t>intramolecular</a:t>
            </a:r>
            <a:r>
              <a:rPr kumimoji="1" lang="en-US" altLang="ja-JP" sz="2800" b="1" dirty="0" smtClean="0"/>
              <a:t> hydrogen bonds, so that our results seems to be reasonable.</a:t>
            </a:r>
            <a:endParaRPr kumimoji="1" lang="ja-JP" altLang="en-US" sz="2800" b="1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95536" y="3268141"/>
          <a:ext cx="3434723" cy="2081138"/>
        </p:xfrm>
        <a:graphic>
          <a:graphicData uri="http://schemas.openxmlformats.org/presentationml/2006/ole">
            <p:oleObj spid="_x0000_s21506" name="ワークシート" r:id="rId7" imgW="1933457" imgH="1171513" progId="Excel.Sheet.12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739250" y="1323925"/>
            <a:ext cx="1361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i="1" dirty="0" smtClean="0"/>
              <a:t>f</a:t>
            </a:r>
            <a:r>
              <a:rPr kumimoji="1" lang="en-US" altLang="ja-JP" sz="2400" b="1" i="1" dirty="0" smtClean="0"/>
              <a:t>ull</a:t>
            </a:r>
          </a:p>
          <a:p>
            <a:pPr algn="ctr"/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49674" y="1508591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635" y="1508591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7294" y="1323925"/>
            <a:ext cx="1361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i="1" dirty="0" smtClean="0"/>
              <a:t>p</a:t>
            </a:r>
            <a:r>
              <a:rPr kumimoji="1" lang="en-US" altLang="ja-JP" sz="2400" b="1" i="1" dirty="0" smtClean="0"/>
              <a:t>artially </a:t>
            </a:r>
          </a:p>
          <a:p>
            <a:pPr algn="ctr"/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58005" y="3700189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/>
              <a:t>It is unclear why 8 </a:t>
            </a:r>
            <a:r>
              <a:rPr kumimoji="1" lang="en-US" altLang="ja-JP" sz="2400" dirty="0" err="1" smtClean="0"/>
              <a:t>mer</a:t>
            </a:r>
            <a:r>
              <a:rPr kumimoji="1" lang="en-US" altLang="ja-JP" sz="2400" dirty="0" smtClean="0"/>
              <a:t> is </a:t>
            </a:r>
            <a:r>
              <a:rPr lang="en-US" altLang="ja-JP" sz="2400" dirty="0" smtClean="0"/>
              <a:t>average</a:t>
            </a:r>
            <a:r>
              <a:rPr kumimoji="1" lang="en-US" altLang="ja-JP" sz="2400" dirty="0" smtClean="0"/>
              <a:t> in CALB-catalyzed poly(</a:t>
            </a:r>
            <a:r>
              <a:rPr kumimoji="1" lang="en-US" altLang="ja-JP" sz="2400" dirty="0" smtClean="0">
                <a:latin typeface="Symbol" pitchFamily="18" charset="2"/>
              </a:rPr>
              <a:t>b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err="1" smtClean="0"/>
              <a:t>alanine</a:t>
            </a:r>
            <a:r>
              <a:rPr kumimoji="1" lang="en-US" altLang="ja-JP" sz="2400" dirty="0" smtClean="0"/>
              <a:t>) synthesis. What does lead to the limitation?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1929</Words>
  <Application>Microsoft Office PowerPoint</Application>
  <PresentationFormat>画面に合わせる (4:3)</PresentationFormat>
  <Paragraphs>360</Paragraphs>
  <Slides>31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34" baseType="lpstr">
      <vt:lpstr>Office テーマ</vt:lpstr>
      <vt:lpstr>ワークシート</vt:lpstr>
      <vt:lpstr>ｸﾞﾗﾌ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kurisaki</dc:creator>
  <cp:lastModifiedBy>kurisaki</cp:lastModifiedBy>
  <cp:revision>63</cp:revision>
  <dcterms:created xsi:type="dcterms:W3CDTF">2017-07-18T09:07:42Z</dcterms:created>
  <dcterms:modified xsi:type="dcterms:W3CDTF">2017-07-24T05:34:15Z</dcterms:modified>
</cp:coreProperties>
</file>