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72" r:id="rId2"/>
    <p:sldId id="295" r:id="rId3"/>
    <p:sldId id="296" r:id="rId4"/>
    <p:sldId id="297" r:id="rId5"/>
    <p:sldId id="298" r:id="rId6"/>
    <p:sldId id="312" r:id="rId7"/>
    <p:sldId id="313" r:id="rId8"/>
    <p:sldId id="311" r:id="rId9"/>
    <p:sldId id="315" r:id="rId10"/>
    <p:sldId id="314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9144000" cy="6858000" type="screen4x3"/>
  <p:notesSz cx="6802438" cy="9937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207" autoAdjust="0"/>
  </p:normalViewPr>
  <p:slideViewPr>
    <p:cSldViewPr snapToGrid="0" showGuides="1">
      <p:cViewPr varScale="1">
        <p:scale>
          <a:sx n="90" d="100"/>
          <a:sy n="90" d="100"/>
        </p:scale>
        <p:origin x="2112" y="78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27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4" Type="http://schemas.openxmlformats.org/officeDocument/2006/relationships/image" Target="../media/image5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Relationship Id="rId5" Type="http://schemas.openxmlformats.org/officeDocument/2006/relationships/image" Target="../media/image62.emf"/><Relationship Id="rId4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7723" cy="498614"/>
          </a:xfrm>
          <a:prstGeom prst="rect">
            <a:avLst/>
          </a:prstGeom>
        </p:spPr>
        <p:txBody>
          <a:bodyPr vert="horz" lIns="91492" tIns="45746" rIns="91492" bIns="457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3144" y="0"/>
            <a:ext cx="2947723" cy="498614"/>
          </a:xfrm>
          <a:prstGeom prst="rect">
            <a:avLst/>
          </a:prstGeom>
        </p:spPr>
        <p:txBody>
          <a:bodyPr vert="horz" lIns="91492" tIns="45746" rIns="91492" bIns="45746" rtlCol="0"/>
          <a:lstStyle>
            <a:lvl1pPr algn="r">
              <a:defRPr sz="1200"/>
            </a:lvl1pPr>
          </a:lstStyle>
          <a:p>
            <a:fld id="{135D2708-319F-4A82-8AFE-F2FEF56D5C09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68812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2" tIns="45746" rIns="91492" bIns="457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5" y="4782545"/>
            <a:ext cx="5441950" cy="3912989"/>
          </a:xfrm>
          <a:prstGeom prst="rect">
            <a:avLst/>
          </a:prstGeom>
        </p:spPr>
        <p:txBody>
          <a:bodyPr vert="horz" lIns="91492" tIns="45746" rIns="91492" bIns="457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39142"/>
            <a:ext cx="2947723" cy="498613"/>
          </a:xfrm>
          <a:prstGeom prst="rect">
            <a:avLst/>
          </a:prstGeom>
        </p:spPr>
        <p:txBody>
          <a:bodyPr vert="horz" lIns="91492" tIns="45746" rIns="91492" bIns="457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3144" y="9439142"/>
            <a:ext cx="2947723" cy="498613"/>
          </a:xfrm>
          <a:prstGeom prst="rect">
            <a:avLst/>
          </a:prstGeom>
        </p:spPr>
        <p:txBody>
          <a:bodyPr vert="horz" lIns="91492" tIns="45746" rIns="91492" bIns="45746" rtlCol="0" anchor="b"/>
          <a:lstStyle>
            <a:lvl1pPr algn="r">
              <a:defRPr sz="1200"/>
            </a:lvl1pPr>
          </a:lstStyle>
          <a:p>
            <a:fld id="{843E8870-D769-4153-AD71-3626EDD6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E8870-D769-4153-AD71-3626EDD6F6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8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E8870-D769-4153-AD71-3626EDD6F6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E8870-D769-4153-AD71-3626EDD6F6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3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E8870-D769-4153-AD71-3626EDD6F6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7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A735-5B38-4FF7-87F1-5D64218D32C9}" type="datetime1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6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36D5-63E7-48FF-866D-143C5BDF1F2D}" type="datetime1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3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A8AD-D07F-4391-809E-8EEE8E11D436}" type="datetime1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1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7513-C139-4899-8A33-75CB559E11C9}" type="datetime1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8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DD3E-9736-4AE5-90D6-129E217EA861}" type="datetime1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C388-14BA-4DAD-8EB2-5ADBDCA8B770}" type="datetime1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0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7B93-3C00-4ACF-A296-DEFC5D78A347}" type="datetime1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4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B9A09-B08B-4A77-BCFC-C62456162D82}" type="datetime1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5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E3F5-9C4C-44E0-BF61-764F32819F7B}" type="datetime1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9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44DF-8EC6-41C8-A3B9-A40F41E923AC}" type="datetime1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9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232B-3E64-45C1-A902-FB47D177793C}" type="datetime1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8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4BB2-6E57-487A-B4D8-31E48686F1D7}" type="datetime1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9EE92-E640-4629-8F56-D3868E5A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1.jpeg"/><Relationship Id="rId5" Type="http://schemas.openxmlformats.org/officeDocument/2006/relationships/image" Target="../media/image38.png"/><Relationship Id="rId10" Type="http://schemas.openxmlformats.org/officeDocument/2006/relationships/image" Target="../media/image40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58.emf"/><Relationship Id="rId4" Type="http://schemas.openxmlformats.org/officeDocument/2006/relationships/image" Target="../media/image55.emf"/><Relationship Id="rId9" Type="http://schemas.openxmlformats.org/officeDocument/2006/relationships/oleObject" Target="../embeddings/oleObject6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62.emf"/><Relationship Id="rId3" Type="http://schemas.openxmlformats.org/officeDocument/2006/relationships/image" Target="../media/image63.jpeg"/><Relationship Id="rId7" Type="http://schemas.openxmlformats.org/officeDocument/2006/relationships/image" Target="../media/image60.emf"/><Relationship Id="rId12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4.jpe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57.emf"/><Relationship Id="rId5" Type="http://schemas.openxmlformats.org/officeDocument/2006/relationships/image" Target="../media/image59.emf"/><Relationship Id="rId15" Type="http://schemas.openxmlformats.org/officeDocument/2006/relationships/oleObject" Target="../embeddings/oleObject70.bin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4.bin"/><Relationship Id="rId9" Type="http://schemas.openxmlformats.org/officeDocument/2006/relationships/image" Target="../media/image61.emf"/><Relationship Id="rId14" Type="http://schemas.openxmlformats.org/officeDocument/2006/relationships/oleObject" Target="../embeddings/oleObject6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oleObject" Target="../embeddings/oleObject71.bin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69.jpg"/><Relationship Id="rId4" Type="http://schemas.openxmlformats.org/officeDocument/2006/relationships/image" Target="../media/image62.emf"/><Relationship Id="rId9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image" Target="../media/image8.emf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0.bin"/><Relationship Id="rId18" Type="http://schemas.openxmlformats.org/officeDocument/2006/relationships/image" Target="../media/image14.emf"/><Relationship Id="rId26" Type="http://schemas.openxmlformats.org/officeDocument/2006/relationships/oleObject" Target="../embeddings/oleObject20.bin"/><Relationship Id="rId39" Type="http://schemas.openxmlformats.org/officeDocument/2006/relationships/image" Target="../media/image20.emf"/><Relationship Id="rId21" Type="http://schemas.openxmlformats.org/officeDocument/2006/relationships/image" Target="../media/image15.emf"/><Relationship Id="rId34" Type="http://schemas.openxmlformats.org/officeDocument/2006/relationships/oleObject" Target="../embeddings/oleObject24.bin"/><Relationship Id="rId42" Type="http://schemas.openxmlformats.org/officeDocument/2006/relationships/image" Target="../media/image21.emf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5.bin"/><Relationship Id="rId29" Type="http://schemas.openxmlformats.org/officeDocument/2006/relationships/image" Target="../media/image17.emf"/><Relationship Id="rId41" Type="http://schemas.openxmlformats.org/officeDocument/2006/relationships/oleObject" Target="../embeddings/oleObject3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9.bin"/><Relationship Id="rId24" Type="http://schemas.openxmlformats.org/officeDocument/2006/relationships/oleObject" Target="../embeddings/oleObject18.bin"/><Relationship Id="rId32" Type="http://schemas.openxmlformats.org/officeDocument/2006/relationships/oleObject" Target="../embeddings/oleObject23.bin"/><Relationship Id="rId37" Type="http://schemas.openxmlformats.org/officeDocument/2006/relationships/oleObject" Target="../embeddings/oleObject27.bin"/><Relationship Id="rId40" Type="http://schemas.openxmlformats.org/officeDocument/2006/relationships/oleObject" Target="../embeddings/oleObject29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13.emf"/><Relationship Id="rId23" Type="http://schemas.openxmlformats.org/officeDocument/2006/relationships/oleObject" Target="../embeddings/oleObject17.bin"/><Relationship Id="rId28" Type="http://schemas.openxmlformats.org/officeDocument/2006/relationships/oleObject" Target="../embeddings/oleObject21.bin"/><Relationship Id="rId36" Type="http://schemas.openxmlformats.org/officeDocument/2006/relationships/oleObject" Target="../embeddings/oleObject26.bin"/><Relationship Id="rId10" Type="http://schemas.openxmlformats.org/officeDocument/2006/relationships/image" Target="../media/image11.emf"/><Relationship Id="rId19" Type="http://schemas.openxmlformats.org/officeDocument/2006/relationships/oleObject" Target="../embeddings/oleObject14.bin"/><Relationship Id="rId31" Type="http://schemas.openxmlformats.org/officeDocument/2006/relationships/image" Target="../media/image18.emf"/><Relationship Id="rId4" Type="http://schemas.openxmlformats.org/officeDocument/2006/relationships/image" Target="../media/image10.e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6.bin"/><Relationship Id="rId27" Type="http://schemas.openxmlformats.org/officeDocument/2006/relationships/image" Target="../media/image16.emf"/><Relationship Id="rId30" Type="http://schemas.openxmlformats.org/officeDocument/2006/relationships/oleObject" Target="../embeddings/oleObject22.bin"/><Relationship Id="rId35" Type="http://schemas.openxmlformats.org/officeDocument/2006/relationships/oleObject" Target="../embeddings/oleObject25.bin"/><Relationship Id="rId43" Type="http://schemas.openxmlformats.org/officeDocument/2006/relationships/oleObject" Target="../embeddings/oleObject31.bin"/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4.bin"/><Relationship Id="rId12" Type="http://schemas.openxmlformats.org/officeDocument/2006/relationships/image" Target="../media/image12.emf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9.bin"/><Relationship Id="rId33" Type="http://schemas.openxmlformats.org/officeDocument/2006/relationships/image" Target="../media/image19.emf"/><Relationship Id="rId38" Type="http://schemas.openxmlformats.org/officeDocument/2006/relationships/oleObject" Target="../embeddings/oleObject2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emf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27.emf"/><Relationship Id="rId5" Type="http://schemas.openxmlformats.org/officeDocument/2006/relationships/image" Target="../media/image29.jpeg"/><Relationship Id="rId10" Type="http://schemas.openxmlformats.org/officeDocument/2006/relationships/oleObject" Target="../embeddings/oleObject34.bin"/><Relationship Id="rId4" Type="http://schemas.openxmlformats.org/officeDocument/2006/relationships/image" Target="../media/image28.jpeg"/><Relationship Id="rId9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42.bin"/><Relationship Id="rId18" Type="http://schemas.openxmlformats.org/officeDocument/2006/relationships/image" Target="../media/image14.emf"/><Relationship Id="rId26" Type="http://schemas.openxmlformats.org/officeDocument/2006/relationships/oleObject" Target="../embeddings/oleObject52.bin"/><Relationship Id="rId3" Type="http://schemas.openxmlformats.org/officeDocument/2006/relationships/oleObject" Target="../embeddings/oleObject36.bin"/><Relationship Id="rId21" Type="http://schemas.openxmlformats.org/officeDocument/2006/relationships/image" Target="../media/image15.emf"/><Relationship Id="rId34" Type="http://schemas.openxmlformats.org/officeDocument/2006/relationships/oleObject" Target="../embeddings/oleObject59.bin"/><Relationship Id="rId7" Type="http://schemas.openxmlformats.org/officeDocument/2006/relationships/image" Target="../media/image22.png"/><Relationship Id="rId12" Type="http://schemas.openxmlformats.org/officeDocument/2006/relationships/image" Target="../media/image12.emf"/><Relationship Id="rId17" Type="http://schemas.openxmlformats.org/officeDocument/2006/relationships/oleObject" Target="../embeddings/oleObject45.bin"/><Relationship Id="rId25" Type="http://schemas.openxmlformats.org/officeDocument/2006/relationships/oleObject" Target="../embeddings/oleObject51.bin"/><Relationship Id="rId33" Type="http://schemas.openxmlformats.org/officeDocument/2006/relationships/oleObject" Target="../embeddings/oleObject58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4.bin"/><Relationship Id="rId20" Type="http://schemas.openxmlformats.org/officeDocument/2006/relationships/oleObject" Target="../embeddings/oleObject47.bin"/><Relationship Id="rId29" Type="http://schemas.openxmlformats.org/officeDocument/2006/relationships/oleObject" Target="../embeddings/oleObject54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8.bin"/><Relationship Id="rId11" Type="http://schemas.openxmlformats.org/officeDocument/2006/relationships/oleObject" Target="../embeddings/oleObject41.bin"/><Relationship Id="rId24" Type="http://schemas.openxmlformats.org/officeDocument/2006/relationships/oleObject" Target="../embeddings/oleObject50.bin"/><Relationship Id="rId32" Type="http://schemas.openxmlformats.org/officeDocument/2006/relationships/oleObject" Target="../embeddings/oleObject57.bin"/><Relationship Id="rId5" Type="http://schemas.openxmlformats.org/officeDocument/2006/relationships/oleObject" Target="../embeddings/oleObject37.bin"/><Relationship Id="rId15" Type="http://schemas.openxmlformats.org/officeDocument/2006/relationships/image" Target="../media/image13.emf"/><Relationship Id="rId23" Type="http://schemas.openxmlformats.org/officeDocument/2006/relationships/oleObject" Target="../embeddings/oleObject49.bin"/><Relationship Id="rId28" Type="http://schemas.openxmlformats.org/officeDocument/2006/relationships/oleObject" Target="../embeddings/oleObject53.bin"/><Relationship Id="rId10" Type="http://schemas.openxmlformats.org/officeDocument/2006/relationships/image" Target="../media/image11.emf"/><Relationship Id="rId19" Type="http://schemas.openxmlformats.org/officeDocument/2006/relationships/oleObject" Target="../embeddings/oleObject46.bin"/><Relationship Id="rId31" Type="http://schemas.openxmlformats.org/officeDocument/2006/relationships/oleObject" Target="../embeddings/oleObject56.bin"/><Relationship Id="rId4" Type="http://schemas.openxmlformats.org/officeDocument/2006/relationships/image" Target="../media/image10.emf"/><Relationship Id="rId9" Type="http://schemas.openxmlformats.org/officeDocument/2006/relationships/oleObject" Target="../embeddings/oleObject40.bin"/><Relationship Id="rId14" Type="http://schemas.openxmlformats.org/officeDocument/2006/relationships/oleObject" Target="../embeddings/oleObject43.bin"/><Relationship Id="rId22" Type="http://schemas.openxmlformats.org/officeDocument/2006/relationships/oleObject" Target="../embeddings/oleObject48.bin"/><Relationship Id="rId27" Type="http://schemas.openxmlformats.org/officeDocument/2006/relationships/image" Target="../media/image27.emf"/><Relationship Id="rId30" Type="http://schemas.openxmlformats.org/officeDocument/2006/relationships/oleObject" Target="../embeddings/oleObject55.bin"/><Relationship Id="rId8" Type="http://schemas.openxmlformats.org/officeDocument/2006/relationships/oleObject" Target="../embeddings/oleObject3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43220"/>
            <a:ext cx="9144000" cy="65724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Towards Understanding 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Zr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-FI 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Catalyzed Polymerization 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R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eaction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</a:br>
            <a:endParaRPr lang="en-US" sz="4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</a:b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Soumen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Saha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Nagaoka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Laboratory, 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Graduate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School of Informatics, 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Nagoya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University,</a:t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Japan</a:t>
            </a:r>
          </a:p>
          <a:p>
            <a:pPr algn="ctr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20/XI/2018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</a:b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12" y="6063538"/>
            <a:ext cx="656575" cy="656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21392" y="2622"/>
            <a:ext cx="20158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AEAE00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b="1" dirty="0" smtClean="0">
                <a:solidFill>
                  <a:srgbClr val="AEAE00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1600" b="1" baseline="30000" dirty="0" smtClean="0">
                <a:solidFill>
                  <a:srgbClr val="AEAE00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rd</a:t>
            </a:r>
            <a:r>
              <a:rPr lang="en-US" sz="1600" b="1" dirty="0" smtClean="0">
                <a:solidFill>
                  <a:srgbClr val="AEAE00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AEAE00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CREST-WS</a:t>
            </a:r>
            <a:endParaRPr lang="en-US" sz="1600" dirty="0">
              <a:solidFill>
                <a:srgbClr val="AEA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9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67645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lvl="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Ion-pair &amp; Monomer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3" name="グループ化 30"/>
          <p:cNvGrpSpPr/>
          <p:nvPr/>
        </p:nvGrpSpPr>
        <p:grpSpPr>
          <a:xfrm>
            <a:off x="251520" y="18514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4" name="正方形/長方形 31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コネクタ 32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60823" y="5279332"/>
          <a:ext cx="70363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8185"/>
                <a:gridCol w="351818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3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1.28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833043" y="4982073"/>
            <a:ext cx="966931" cy="388696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M06/B1</a:t>
            </a:r>
            <a:endParaRPr lang="en-US" sz="24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02" y="5176421"/>
            <a:ext cx="1135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Free Energy</a:t>
            </a:r>
            <a:endParaRPr lang="en-US" sz="1400" b="1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(kcal/</a:t>
            </a:r>
            <a:r>
              <a:rPr lang="en-US" sz="1400" b="1" dirty="0" err="1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mol</a:t>
            </a:r>
            <a:r>
              <a:rPr lang="en-US" sz="1400" b="1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7" y="942754"/>
            <a:ext cx="4129973" cy="4118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14" y="798926"/>
            <a:ext cx="4423410" cy="39547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040" y="6581001"/>
            <a:ext cx="1639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Most Stable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20" y="6035058"/>
            <a:ext cx="91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Forming Hexa-coordinated </a:t>
            </a:r>
            <a:r>
              <a:rPr lang="en-US" sz="20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lang="en-US" sz="20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</a:t>
            </a:r>
            <a:r>
              <a:rPr lang="en-US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system.</a:t>
            </a:r>
            <a:endParaRPr lang="en-US" sz="20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040" y="6407021"/>
            <a:ext cx="32592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6-31G** 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(LANL2DZ +f 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polarization 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functions: </a:t>
            </a:r>
            <a:r>
              <a:rPr lang="en-GB" alt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); </a:t>
            </a:r>
            <a:endParaRPr lang="en-US" sz="105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0" y="5598415"/>
            <a:ext cx="4290536" cy="884111"/>
          </a:xfrm>
          <a:prstGeom prst="rect">
            <a:avLst/>
          </a:prstGeom>
        </p:spPr>
      </p:pic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Ethylene 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Insertion Polymerization by </a:t>
            </a:r>
            <a:r>
              <a:rPr kumimoji="1" lang="en-US" altLang="ja-JP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Catalyst</a:t>
            </a:r>
          </a:p>
        </p:txBody>
      </p:sp>
      <p:grpSp>
        <p:nvGrpSpPr>
          <p:cNvPr id="9" name="グループ化 13"/>
          <p:cNvGrpSpPr/>
          <p:nvPr/>
        </p:nvGrpSpPr>
        <p:grpSpPr>
          <a:xfrm>
            <a:off x="251520" y="1852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10" name="正方形/長方形 15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直線コネクタ 16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51519" y="691488"/>
            <a:ext cx="690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Olefin</a:t>
            </a:r>
            <a:r>
              <a:rPr lang="en-US" alt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Polymerization </a:t>
            </a:r>
            <a:r>
              <a:rPr lang="en-US" alt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Reaction</a:t>
            </a:r>
            <a:r>
              <a:rPr lang="en-US" altLang="en-US" sz="2400" baseline="30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[1,2]</a:t>
            </a:r>
            <a:endParaRPr lang="en-US" altLang="en-US" sz="2400" baseline="30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9" name="テキスト ボックス 12"/>
          <p:cNvSpPr txBox="1"/>
          <p:nvPr/>
        </p:nvSpPr>
        <p:spPr>
          <a:xfrm>
            <a:off x="-31624" y="6421212"/>
            <a:ext cx="9175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[1] </a:t>
            </a:r>
            <a:r>
              <a:rPr lang="en-US" altLang="ja-JP" sz="1200" i="1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J. Chem. Theory </a:t>
            </a:r>
            <a:r>
              <a:rPr lang="en-US" altLang="ja-JP" sz="1200" i="1" dirty="0" err="1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Comput</a:t>
            </a:r>
            <a:r>
              <a:rPr lang="en-US" altLang="ja-JP" sz="1200" i="1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. </a:t>
            </a:r>
            <a:r>
              <a:rPr lang="en-US" altLang="ja-JP" sz="1200" b="1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2013</a:t>
            </a:r>
            <a:r>
              <a:rPr lang="en-US" altLang="ja-JP" sz="1200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200" i="1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9</a:t>
            </a:r>
            <a:r>
              <a:rPr lang="en-US" altLang="ja-JP" sz="1200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, 3491</a:t>
            </a:r>
            <a:r>
              <a:rPr lang="en-US" altLang="ja-JP" sz="1200" dirty="0" smtClean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. </a:t>
            </a:r>
            <a:r>
              <a:rPr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[2]. </a:t>
            </a:r>
            <a:r>
              <a:rPr lang="en-US" altLang="ja-JP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Osakada</a:t>
            </a:r>
            <a:r>
              <a:rPr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en-US" altLang="ja-JP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Organometallic Reactions and Polymerization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Vol.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85. </a:t>
            </a:r>
            <a:r>
              <a:rPr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[3]. </a:t>
            </a:r>
            <a:r>
              <a:rPr lang="en-US" altLang="ja-JP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Rappé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K.; Skiff, W. M.;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Casewit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C. J.;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Rev.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1435</a:t>
            </a:r>
            <a:endParaRPr lang="en-US" altLang="ja-JP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36312" y="2264714"/>
            <a:ext cx="157276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29964" y="1990791"/>
            <a:ext cx="8374" cy="27432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943726" y="1997785"/>
            <a:ext cx="8374" cy="27432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7713" y="2217145"/>
            <a:ext cx="185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Insertion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88013" y="2217145"/>
            <a:ext cx="185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Insertion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" y="1249333"/>
            <a:ext cx="9091476" cy="80151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4" name="Straight Connector 33"/>
          <p:cNvCxnSpPr/>
          <p:nvPr/>
        </p:nvCxnSpPr>
        <p:spPr>
          <a:xfrm>
            <a:off x="2759637" y="2266393"/>
            <a:ext cx="199339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753289" y="1992470"/>
            <a:ext cx="8374" cy="27432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748887" y="1999464"/>
            <a:ext cx="8374" cy="27432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785867" y="2268069"/>
            <a:ext cx="265176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779519" y="1994146"/>
            <a:ext cx="8374" cy="27432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428253" y="2001140"/>
            <a:ext cx="8374" cy="27432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99382" y="2217145"/>
            <a:ext cx="185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Termination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Hydrogenolysis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タイトル 1"/>
          <p:cNvSpPr txBox="1">
            <a:spLocks/>
          </p:cNvSpPr>
          <p:nvPr/>
        </p:nvSpPr>
        <p:spPr>
          <a:xfrm>
            <a:off x="-4278" y="2799833"/>
            <a:ext cx="1998421" cy="430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b="1" i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Termination</a:t>
            </a:r>
            <a:r>
              <a:rPr lang="en-US" altLang="ja-JP" sz="2000" baseline="30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[2,3]</a:t>
            </a:r>
            <a:endParaRPr lang="en-US" sz="2000" baseline="30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2" b="79152"/>
          <a:stretch/>
        </p:blipFill>
        <p:spPr>
          <a:xfrm>
            <a:off x="2732566" y="3439823"/>
            <a:ext cx="3681894" cy="858490"/>
          </a:xfrm>
          <a:prstGeom prst="rect">
            <a:avLst/>
          </a:prstGeom>
        </p:spPr>
      </p:pic>
      <p:pic>
        <p:nvPicPr>
          <p:cNvPr id="43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4" r="9068" b="43558"/>
          <a:stretch/>
        </p:blipFill>
        <p:spPr>
          <a:xfrm>
            <a:off x="2711802" y="4406552"/>
            <a:ext cx="3701712" cy="916329"/>
          </a:xfrm>
          <a:prstGeom prst="rect">
            <a:avLst/>
          </a:prstGeom>
        </p:spPr>
      </p:pic>
      <p:sp>
        <p:nvSpPr>
          <p:cNvPr id="45" name="テキスト ボックス 8"/>
          <p:cNvSpPr txBox="1"/>
          <p:nvPr/>
        </p:nvSpPr>
        <p:spPr>
          <a:xfrm>
            <a:off x="282497" y="3114011"/>
            <a:ext cx="73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-hydrogen elimination (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-hydrogen transfer to m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etal): </a:t>
            </a:r>
            <a:r>
              <a:rPr lang="en-US" altLang="ja-JP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Unfavorable</a:t>
            </a:r>
            <a:endParaRPr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9"/>
          <p:cNvSpPr txBox="1"/>
          <p:nvPr/>
        </p:nvSpPr>
        <p:spPr>
          <a:xfrm>
            <a:off x="282500" y="4179353"/>
            <a:ext cx="73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-hydrogen transfer to monomer</a:t>
            </a:r>
          </a:p>
        </p:txBody>
      </p:sp>
      <p:sp>
        <p:nvSpPr>
          <p:cNvPr id="47" name="テキスト ボックス 10"/>
          <p:cNvSpPr txBox="1"/>
          <p:nvPr/>
        </p:nvSpPr>
        <p:spPr>
          <a:xfrm>
            <a:off x="282496" y="5251909"/>
            <a:ext cx="886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Metal-carbon bond cleavage by hydrogen molecule (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Hydrogenolysis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ja-JP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Commercial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7086599" y="6494580"/>
            <a:ext cx="2057400" cy="365125"/>
          </a:xfrm>
        </p:spPr>
        <p:txBody>
          <a:bodyPr/>
          <a:lstStyle/>
          <a:p>
            <a:fld id="{14B9EE92-E640-4629-8F56-D3868E5AAFB9}" type="slidenum">
              <a:rPr lang="en-US" smtClean="0"/>
              <a:t>11</a:t>
            </a:fld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779667" y="6010284"/>
            <a:ext cx="129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Mt =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89" y="2797041"/>
            <a:ext cx="2379536" cy="1407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Ethylene 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Insertion Polymerization by </a:t>
            </a:r>
            <a:r>
              <a:rPr kumimoji="1" lang="en-US" altLang="ja-JP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</a:t>
            </a: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Cation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3" name="グループ化 13"/>
          <p:cNvGrpSpPr/>
          <p:nvPr/>
        </p:nvGrpSpPr>
        <p:grpSpPr>
          <a:xfrm>
            <a:off x="251520" y="1852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4" name="正方形/長方形 15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コネクタ 16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38" y="1953373"/>
            <a:ext cx="8807349" cy="7764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12443" y="6650119"/>
            <a:ext cx="4476207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5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B1 = 6-31G** (LANL2DZ +f polarization functions: </a:t>
            </a:r>
            <a:r>
              <a:rPr lang="en-GB" altLang="en-US" sz="105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05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). </a:t>
            </a:r>
            <a:endParaRPr lang="en-US" sz="105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29" y="3264255"/>
            <a:ext cx="9144000" cy="3273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08213" y="6645363"/>
                <a:ext cx="5481092" cy="271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[Single point SMD calculation: </a:t>
                </a:r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Solvent= </a:t>
                </a:r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Heptane,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𝑠𝑜𝑙𝑣𝑒𝑛𝑡</m:t>
                        </m:r>
                      </m:sub>
                    </m:sSub>
                  </m:oMath>
                </a14:m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𝐶𝑜𝑟𝑟</m:t>
                        </m:r>
                      </m:sup>
                    </m:sSubSup>
                  </m:oMath>
                </a14:m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213" y="6645363"/>
                <a:ext cx="5481092" cy="271356"/>
              </a:xfrm>
              <a:prstGeom prst="rect">
                <a:avLst/>
              </a:prstGeom>
              <a:blipFill rotWithShape="0"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034633" y="974502"/>
            <a:ext cx="3065334" cy="976746"/>
            <a:chOff x="2783425" y="1076304"/>
            <a:chExt cx="3065334" cy="9767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425" y="1076304"/>
              <a:ext cx="1997888" cy="976746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267169" y="1222763"/>
              <a:ext cx="581590" cy="448853"/>
              <a:chOff x="2596959" y="1216563"/>
              <a:chExt cx="581590" cy="44885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/>
              <a:srcRect r="36922" b="43361"/>
              <a:stretch/>
            </p:blipFill>
            <p:spPr>
              <a:xfrm>
                <a:off x="2596959" y="1216563"/>
                <a:ext cx="581590" cy="448853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944166" y="1601609"/>
                <a:ext cx="60291" cy="63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4821505" y="1545504"/>
              <a:ext cx="365760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262938" y="676968"/>
            <a:ext cx="237196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ja-JP" sz="2400" b="1" i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QM Results</a:t>
            </a:r>
            <a:endParaRPr lang="en-US" altLang="en-US" sz="2400" b="1" i="1" baseline="30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2250546" y="4896488"/>
            <a:ext cx="712787" cy="479845"/>
          </a:xfrm>
          <a:prstGeom prst="flowChartProcess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2606940" y="4204136"/>
            <a:ext cx="0" cy="6923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12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6600" y="3417152"/>
            <a:ext cx="614725" cy="4436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4747" y="3558239"/>
            <a:ext cx="613410" cy="4533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7048" y="3069193"/>
            <a:ext cx="3074568" cy="50250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4584" y="3482723"/>
            <a:ext cx="2519497" cy="107792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5603398" y="2753289"/>
            <a:ext cx="3381868" cy="17509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98383" y="2753289"/>
            <a:ext cx="319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-hydrogen transfer to monomer</a:t>
            </a:r>
          </a:p>
        </p:txBody>
      </p:sp>
    </p:spTree>
    <p:extLst>
      <p:ext uri="{BB962C8B-B14F-4D97-AF65-F5344CB8AC3E}">
        <p14:creationId xmlns:p14="http://schemas.microsoft.com/office/powerpoint/2010/main" val="324455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8" grpId="0" animBg="1"/>
      <p:bldP spid="48" grpId="0" animBg="1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Ethylene 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Insertion Polymerization by </a:t>
            </a:r>
            <a:r>
              <a:rPr kumimoji="1" lang="en-US" altLang="ja-JP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</a:t>
            </a: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Cation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3" name="グループ化 13"/>
          <p:cNvGrpSpPr/>
          <p:nvPr/>
        </p:nvGrpSpPr>
        <p:grpSpPr>
          <a:xfrm>
            <a:off x="251520" y="1852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4" name="正方形/長方形 15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コネクタ 16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タイトル 1"/>
          <p:cNvSpPr txBox="1">
            <a:spLocks/>
          </p:cNvSpPr>
          <p:nvPr/>
        </p:nvSpPr>
        <p:spPr>
          <a:xfrm>
            <a:off x="249906" y="683742"/>
            <a:ext cx="3672623" cy="430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i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Red </a:t>
            </a:r>
            <a:r>
              <a:rPr lang="en-US" altLang="ja-JP" sz="2400" b="1" i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Moon simulation</a:t>
            </a:r>
            <a:endParaRPr lang="en-US" sz="2400" b="1" i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7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1871" y="1489482"/>
            <a:ext cx="4641297" cy="43296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7519" y="1933663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927" y="3218877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Ethylene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1" t="32881" r="40875" b="28879"/>
          <a:stretch/>
        </p:blipFill>
        <p:spPr>
          <a:xfrm>
            <a:off x="22696" y="1570592"/>
            <a:ext cx="1077362" cy="1167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6" y="3265660"/>
            <a:ext cx="565584" cy="342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97" t="30213" r="16018" b="44293"/>
          <a:stretch/>
        </p:blipFill>
        <p:spPr>
          <a:xfrm>
            <a:off x="17527" y="4820124"/>
            <a:ext cx="1089218" cy="6004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9564" y="6229139"/>
            <a:ext cx="6563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Molecules: 1 Cation, 120 ethylene and 480 heptane</a:t>
            </a:r>
            <a:r>
              <a:rPr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</a:p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energy (</a:t>
            </a:r>
            <a:r>
              <a:rPr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in ‘Gas Phase (QM)’ :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7.06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kcal/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0575" y="493569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Heptane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3798" y="2824032"/>
            <a:ext cx="9144000" cy="4080750"/>
          </a:xfrm>
          <a:prstGeom prst="rect">
            <a:avLst/>
          </a:prstGeom>
        </p:spPr>
      </p:pic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Ethylene 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Insertion Polymerization by </a:t>
            </a:r>
            <a:r>
              <a:rPr kumimoji="1" lang="en-US" altLang="ja-JP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</a:t>
            </a: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Ion-pair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3" name="グループ化 13"/>
          <p:cNvGrpSpPr/>
          <p:nvPr/>
        </p:nvGrpSpPr>
        <p:grpSpPr>
          <a:xfrm>
            <a:off x="251520" y="1852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4" name="正方形/長方形 15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コネクタ 16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1872780" y="6288811"/>
            <a:ext cx="13716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034633" y="790864"/>
            <a:ext cx="2940865" cy="1422057"/>
            <a:chOff x="3034633" y="1005967"/>
            <a:chExt cx="3262148" cy="168449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633" y="1005967"/>
              <a:ext cx="1997888" cy="97674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5072713" y="1887148"/>
              <a:ext cx="365760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4974" y="1982713"/>
              <a:ext cx="1151698" cy="707747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H="1">
              <a:off x="3870775" y="1621375"/>
              <a:ext cx="130628" cy="42203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5587993" y="1418974"/>
              <a:ext cx="708788" cy="760226"/>
              <a:chOff x="3404023" y="4624003"/>
              <a:chExt cx="708788" cy="76022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t="1" r="37054" b="46216"/>
              <a:stretch/>
            </p:blipFill>
            <p:spPr>
              <a:xfrm>
                <a:off x="3404023" y="4624003"/>
                <a:ext cx="585173" cy="430318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3757040" y="5009291"/>
                <a:ext cx="79640" cy="79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3560549" y="5063926"/>
                <a:ext cx="552262" cy="320303"/>
                <a:chOff x="6660236" y="499193"/>
                <a:chExt cx="552262" cy="320303"/>
              </a:xfrm>
            </p:grpSpPr>
            <p:sp>
              <p:nvSpPr>
                <p:cNvPr id="18" name="Oval 17"/>
                <p:cNvSpPr>
                  <a:spLocks noChangeAspect="1"/>
                </p:cNvSpPr>
                <p:nvPr/>
              </p:nvSpPr>
              <p:spPr>
                <a:xfrm>
                  <a:off x="6777733" y="502805"/>
                  <a:ext cx="317268" cy="316691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6660236" y="499193"/>
                  <a:ext cx="55226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An</a:t>
                  </a:r>
                  <a:r>
                    <a:rPr lang="en-US" sz="1400" b="1" baseline="30000" dirty="0" smtClean="0"/>
                    <a:t>-</a:t>
                  </a:r>
                  <a:endParaRPr lang="en-US" sz="1400" b="1" baseline="30000" dirty="0"/>
                </a:p>
              </p:txBody>
            </p:sp>
          </p:grp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326" y="2182809"/>
            <a:ext cx="8857673" cy="7765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696" y="6210592"/>
            <a:ext cx="2012089" cy="3886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M06/B1 [Heptane]</a:t>
            </a:r>
            <a:endParaRPr lang="en-US" sz="24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443" y="6650119"/>
            <a:ext cx="4476207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5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B1 = 6-31G** (LANL2DZ +f polarization functions: </a:t>
            </a:r>
            <a:r>
              <a:rPr lang="en-GB" altLang="en-US" sz="105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05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). </a:t>
            </a:r>
            <a:endParaRPr lang="en-US" sz="105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108213" y="6645363"/>
                <a:ext cx="5481092" cy="271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[Single point SMD calculation: </a:t>
                </a:r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Solvent= </a:t>
                </a:r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Heptane,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𝑠𝑜𝑙𝑣𝑒𝑛𝑡</m:t>
                        </m:r>
                      </m:sub>
                    </m:sSub>
                  </m:oMath>
                </a14:m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𝐶𝑜𝑟𝑟</m:t>
                        </m:r>
                      </m:sup>
                    </m:sSubSup>
                  </m:oMath>
                </a14:m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213" y="6645363"/>
                <a:ext cx="5481092" cy="271356"/>
              </a:xfrm>
              <a:prstGeom prst="rect">
                <a:avLst/>
              </a:prstGeom>
              <a:blipFill rotWithShape="0">
                <a:blip r:embed="rId7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262938" y="676968"/>
            <a:ext cx="237196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ja-JP" sz="2400" b="1" i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QM Results</a:t>
            </a:r>
            <a:endParaRPr lang="en-US" altLang="en-US" sz="2400" b="1" i="1" baseline="30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147777" y="4588136"/>
            <a:ext cx="666698" cy="441061"/>
          </a:xfrm>
          <a:prstGeom prst="flowChartProcess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2395662" y="4220915"/>
            <a:ext cx="7296" cy="3666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2805" y="2895615"/>
            <a:ext cx="2140654" cy="1340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7086599" y="6493672"/>
            <a:ext cx="2057400" cy="365125"/>
          </a:xfrm>
        </p:spPr>
        <p:txBody>
          <a:bodyPr/>
          <a:lstStyle/>
          <a:p>
            <a:fld id="{14B9EE92-E640-4629-8F56-D3868E5AAFB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Ethylene 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Insertion Polymerization by </a:t>
            </a:r>
            <a:r>
              <a:rPr kumimoji="1" lang="en-US" altLang="ja-JP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</a:t>
            </a: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Ion-pair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16" name="グループ化 13"/>
          <p:cNvGrpSpPr/>
          <p:nvPr/>
        </p:nvGrpSpPr>
        <p:grpSpPr>
          <a:xfrm>
            <a:off x="251520" y="1852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17" name="正方形/長方形 15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直線コネクタ 16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タイトル 1"/>
          <p:cNvSpPr txBox="1">
            <a:spLocks/>
          </p:cNvSpPr>
          <p:nvPr/>
        </p:nvSpPr>
        <p:spPr>
          <a:xfrm>
            <a:off x="249906" y="675347"/>
            <a:ext cx="3672623" cy="430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i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Red </a:t>
            </a:r>
            <a:r>
              <a:rPr lang="en-US" altLang="ja-JP" sz="2400" b="1" i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Moon simulation</a:t>
            </a:r>
            <a:endParaRPr lang="en-US" sz="2400" b="1" i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39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0637" y="1339480"/>
            <a:ext cx="4646282" cy="43342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24256" r="19967" b="23431"/>
          <a:stretch/>
        </p:blipFill>
        <p:spPr>
          <a:xfrm>
            <a:off x="112074" y="2733152"/>
            <a:ext cx="932469" cy="85700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017519" y="170255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Cation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914927" y="4002647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Ethylene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1" t="32881" r="40875" b="28879"/>
          <a:stretch/>
        </p:blipFill>
        <p:spPr>
          <a:xfrm>
            <a:off x="22696" y="1339481"/>
            <a:ext cx="1077362" cy="11678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6" y="4049430"/>
            <a:ext cx="565584" cy="34277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97" t="30213" r="16018" b="44293"/>
          <a:stretch/>
        </p:blipFill>
        <p:spPr>
          <a:xfrm>
            <a:off x="17527" y="5011043"/>
            <a:ext cx="1089218" cy="600466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940575" y="5126610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Heptane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803868" y="6229139"/>
            <a:ext cx="7566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Molecules: 1 Cation,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Anion, 120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ethylene and 480 heptane</a:t>
            </a:r>
            <a:r>
              <a:rPr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</a:p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energy (</a:t>
            </a:r>
            <a:r>
              <a:rPr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in ‘Gas Phase (QM)’ : 8.34 kcal/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36755" y="2986636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Anion</a:t>
            </a:r>
            <a:endParaRPr lang="en-US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4B9EE92-E640-4629-8F56-D3868E5AAFB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78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66"/>
          <p:cNvGrpSpPr/>
          <p:nvPr/>
        </p:nvGrpSpPr>
        <p:grpSpPr>
          <a:xfrm>
            <a:off x="251520" y="18512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3" name="正方形/長方形 6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直線コネクタ 6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CCTP </a:t>
            </a: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by </a:t>
            </a:r>
            <a:r>
              <a:rPr kumimoji="1" lang="en-US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</a:t>
            </a:r>
            <a:r>
              <a:rPr kumimoji="1" 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Cation </a:t>
            </a: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and </a:t>
            </a:r>
            <a:r>
              <a:rPr kumimoji="1" 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ZnEt</a:t>
            </a:r>
            <a:r>
              <a:rPr kumimoji="1" lang="en-US" sz="2400" b="1" baseline="-25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</a:t>
            </a:r>
            <a:endParaRPr kumimoji="1" lang="en-US" sz="2400" b="1" baseline="-25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82731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Coordinative Chain T</a:t>
            </a:r>
            <a:r>
              <a:rPr lang="en-US" sz="22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ransfer Polymerization (CCTP) </a:t>
            </a:r>
            <a:r>
              <a:rPr lang="en-US" sz="22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Reaction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488" t="73655" r="89165" b="16085"/>
          <a:stretch/>
        </p:blipFill>
        <p:spPr>
          <a:xfrm>
            <a:off x="1512145" y="4146396"/>
            <a:ext cx="496101" cy="566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7990" t="35356" r="68760" b="55427"/>
          <a:stretch/>
        </p:blipFill>
        <p:spPr>
          <a:xfrm>
            <a:off x="1641662" y="5235097"/>
            <a:ext cx="237066" cy="3254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0858" t="35356" r="62040" b="55827"/>
          <a:stretch/>
        </p:blipFill>
        <p:spPr>
          <a:xfrm>
            <a:off x="1501198" y="5998273"/>
            <a:ext cx="517994" cy="311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07" y="3800312"/>
            <a:ext cx="2575209" cy="12589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70883" y="4229752"/>
            <a:ext cx="1838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lang="en-US" altLang="ja-JP" sz="2000" b="1" dirty="0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</a:t>
            </a:r>
            <a:r>
              <a:rPr lang="en-US" altLang="ja-JP" sz="2000" b="1" dirty="0" smtClean="0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Cation</a:t>
            </a:r>
            <a:endParaRPr lang="en-US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047475" y="4429807"/>
            <a:ext cx="36576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047475" y="5397842"/>
            <a:ext cx="36576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565671" y="5197787"/>
            <a:ext cx="1152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Ethylene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6056833" y="5197787"/>
            <a:ext cx="1467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Monomer</a:t>
            </a:r>
            <a:endParaRPr lang="en-US" altLang="ja-JP" sz="2000" b="1" dirty="0">
              <a:solidFill>
                <a:srgbClr val="7030A0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047475" y="6170887"/>
            <a:ext cx="36576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721964" y="5970832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ZnEt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5272323" y="5970832"/>
            <a:ext cx="3036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Chain Transfer Agent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" y="1690439"/>
            <a:ext cx="8845841" cy="1517785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66"/>
          <p:cNvGrpSpPr/>
          <p:nvPr/>
        </p:nvGrpSpPr>
        <p:grpSpPr>
          <a:xfrm>
            <a:off x="251520" y="18512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3" name="正方形/長方形 6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直線コネクタ 6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CCTP </a:t>
            </a: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by </a:t>
            </a:r>
            <a:r>
              <a:rPr kumimoji="1" lang="en-US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Catalyst and </a:t>
            </a:r>
            <a:r>
              <a:rPr kumimoji="1" 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ZnEt</a:t>
            </a:r>
            <a:r>
              <a:rPr kumimoji="1" lang="en-US" sz="2400" b="1" baseline="-25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</a:t>
            </a:r>
            <a:endParaRPr kumimoji="1" lang="en-US" sz="2400" b="1" baseline="-25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335197" y="1743187"/>
            <a:ext cx="54864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533689"/>
              </p:ext>
            </p:extLst>
          </p:nvPr>
        </p:nvGraphicFramePr>
        <p:xfrm>
          <a:off x="3769931" y="1276462"/>
          <a:ext cx="1217612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6" name="CS ChemDraw Drawing" r:id="rId3" imgW="1380379" imgH="1058940" progId="ChemDraw.Document.6.0">
                  <p:embed/>
                </p:oleObj>
              </mc:Choice>
              <mc:Fallback>
                <p:oleObj name="CS ChemDraw Drawing" r:id="rId3" imgW="1380379" imgH="10589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931" y="1276462"/>
                        <a:ext cx="1217612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5831554" y="1743187"/>
            <a:ext cx="54864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789582"/>
              </p:ext>
            </p:extLst>
          </p:nvPr>
        </p:nvGraphicFramePr>
        <p:xfrm>
          <a:off x="6844629" y="1147080"/>
          <a:ext cx="712787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7" name="CS ChemDraw Drawing" r:id="rId5" imgW="712881" imgH="258660" progId="ChemDraw.Document.6.0">
                  <p:embed/>
                </p:oleObj>
              </mc:Choice>
              <mc:Fallback>
                <p:oleObj name="CS ChemDraw Drawing" r:id="rId5" imgW="712881" imgH="2586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4629" y="1147080"/>
                        <a:ext cx="712787" cy="25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230292"/>
              </p:ext>
            </p:extLst>
          </p:nvPr>
        </p:nvGraphicFramePr>
        <p:xfrm>
          <a:off x="7040198" y="1353379"/>
          <a:ext cx="1176867" cy="684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8" name="CS ChemDraw Drawing" r:id="rId7" imgW="1255308" imgH="729540" progId="ChemDraw.Document.6.0">
                  <p:embed/>
                </p:oleObj>
              </mc:Choice>
              <mc:Fallback>
                <p:oleObj name="CS ChemDraw Drawing" r:id="rId7" imgW="1255308" imgH="7295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40198" y="1353379"/>
                        <a:ext cx="1176867" cy="684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521208"/>
              </p:ext>
            </p:extLst>
          </p:nvPr>
        </p:nvGraphicFramePr>
        <p:xfrm>
          <a:off x="703915" y="1207406"/>
          <a:ext cx="1131887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9" name="CS ChemDraw Drawing" r:id="rId9" imgW="1132127" imgH="1071090" progId="ChemDraw.Document.6.0">
                  <p:embed/>
                </p:oleObj>
              </mc:Choice>
              <mc:Fallback>
                <p:oleObj name="CS ChemDraw Drawing" r:id="rId9" imgW="1132127" imgH="10710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3915" y="1207406"/>
                        <a:ext cx="1131887" cy="107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90458" y="2391584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13064" y="2391584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36909" y="2391584"/>
            <a:ext cx="78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Pdt.C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2748656" y="3291956"/>
            <a:ext cx="1518817" cy="1617443"/>
          </a:xfrm>
          <a:prstGeom prst="line">
            <a:avLst/>
          </a:prstGeom>
          <a:ln w="25400">
            <a:solidFill>
              <a:srgbClr val="AEA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41155" y="3787107"/>
            <a:ext cx="365760" cy="0"/>
          </a:xfrm>
          <a:prstGeom prst="line">
            <a:avLst/>
          </a:prstGeom>
          <a:ln w="88900">
            <a:solidFill>
              <a:srgbClr val="AEA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575531" y="3276910"/>
            <a:ext cx="747608" cy="511001"/>
          </a:xfrm>
          <a:prstGeom prst="line">
            <a:avLst/>
          </a:prstGeom>
          <a:ln w="25400">
            <a:solidFill>
              <a:srgbClr val="AEA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3141" y="3784685"/>
            <a:ext cx="479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</a:t>
            </a:r>
            <a:endParaRPr lang="en-GB" sz="1600" b="1" dirty="0">
              <a:solidFill>
                <a:srgbClr val="AEA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99217" y="3248830"/>
            <a:ext cx="537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TS1</a:t>
            </a:r>
            <a:endParaRPr lang="en-US" sz="16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312006" y="4922733"/>
            <a:ext cx="365760" cy="0"/>
          </a:xfrm>
          <a:prstGeom prst="line">
            <a:avLst/>
          </a:prstGeom>
          <a:ln w="88900">
            <a:solidFill>
              <a:srgbClr val="AEA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692639" y="3494052"/>
            <a:ext cx="1495882" cy="1420245"/>
          </a:xfrm>
          <a:prstGeom prst="line">
            <a:avLst/>
          </a:prstGeom>
          <a:ln w="25400">
            <a:solidFill>
              <a:srgbClr val="AEA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90172" y="3479973"/>
            <a:ext cx="365760" cy="1588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38276" y="3427641"/>
            <a:ext cx="1091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 (</a:t>
            </a:r>
            <a:r>
              <a:rPr lang="en-GB" sz="1600" b="1" i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</a:t>
            </a:r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b="1" dirty="0">
              <a:solidFill>
                <a:srgbClr val="AEA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21000" y="2884177"/>
            <a:ext cx="1091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4.76 (</a:t>
            </a:r>
            <a:r>
              <a:rPr lang="en-GB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2.46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98844" y="4935887"/>
            <a:ext cx="4122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endParaRPr lang="en-GB" sz="1600" b="1" dirty="0">
              <a:solidFill>
                <a:srgbClr val="AEA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77381" y="4523559"/>
            <a:ext cx="143500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-16.22 </a:t>
            </a:r>
            <a:r>
              <a:rPr lang="en-GB" sz="1600" b="1" i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(-13.77</a:t>
            </a:r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b="1" dirty="0">
              <a:solidFill>
                <a:srgbClr val="AEA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12569" y="3505438"/>
            <a:ext cx="537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TS2</a:t>
            </a:r>
            <a:endParaRPr lang="en-US" sz="1600" b="1" dirty="0"/>
          </a:p>
        </p:txBody>
      </p:sp>
      <p:sp>
        <p:nvSpPr>
          <p:cNvPr id="28" name="Rectangle 27"/>
          <p:cNvSpPr/>
          <p:nvPr/>
        </p:nvSpPr>
        <p:spPr>
          <a:xfrm>
            <a:off x="5816249" y="3122679"/>
            <a:ext cx="1091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2.51 (</a:t>
            </a:r>
            <a:r>
              <a:rPr lang="en-GB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2.43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544525" y="4016376"/>
            <a:ext cx="365760" cy="1588"/>
          </a:xfrm>
          <a:prstGeom prst="line">
            <a:avLst/>
          </a:prstGeom>
          <a:ln w="88900">
            <a:solidFill>
              <a:srgbClr val="00A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6555932" y="3498924"/>
            <a:ext cx="988959" cy="525471"/>
          </a:xfrm>
          <a:prstGeom prst="line">
            <a:avLst/>
          </a:prstGeom>
          <a:ln w="25400">
            <a:solidFill>
              <a:srgbClr val="00AA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408356" y="4024395"/>
            <a:ext cx="691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 smtClean="0">
                <a:solidFill>
                  <a:srgbClr val="00A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Pdt.C</a:t>
            </a:r>
            <a:endParaRPr lang="en-US" sz="16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2390209" y="3238552"/>
            <a:ext cx="365760" cy="1588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408356" y="3660170"/>
            <a:ext cx="1229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00A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-1.74 (</a:t>
            </a:r>
            <a:r>
              <a:rPr lang="en-GB" sz="1600" b="1" i="1" dirty="0" smtClean="0">
                <a:solidFill>
                  <a:srgbClr val="00A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-2.06</a:t>
            </a:r>
            <a:r>
              <a:rPr lang="en-GB" sz="1600" b="1" dirty="0" smtClean="0">
                <a:solidFill>
                  <a:srgbClr val="00A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99116" y="2779847"/>
            <a:ext cx="0" cy="20992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flipV="1">
            <a:off x="-198228" y="3003613"/>
            <a:ext cx="615553" cy="19006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(kcal/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53181" y="6608739"/>
            <a:ext cx="89939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6-31G*  and LANL2DZ 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+f polarization </a:t>
            </a:r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functions for </a:t>
            </a:r>
            <a:r>
              <a:rPr lang="en-GB" alt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GB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6-31G</a:t>
            </a:r>
            <a:r>
              <a:rPr lang="en-GB" alt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**; LANL2DZ for Zn and </a:t>
            </a:r>
            <a:r>
              <a:rPr lang="en-GB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LANL2DZ +f </a:t>
            </a:r>
            <a:r>
              <a:rPr lang="en-GB" alt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polarization functions </a:t>
            </a:r>
            <a:r>
              <a:rPr lang="en-GB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for </a:t>
            </a:r>
            <a:r>
              <a:rPr lang="en-GB" alt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endParaRPr lang="en-US" sz="1200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4711137" y="4915776"/>
            <a:ext cx="1938759" cy="1"/>
          </a:xfrm>
          <a:prstGeom prst="line">
            <a:avLst/>
          </a:prstGeom>
          <a:ln>
            <a:solidFill>
              <a:schemeClr val="tx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362232" y="3740885"/>
            <a:ext cx="0" cy="1173412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787128" y="4079439"/>
            <a:ext cx="1297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18.73 (</a:t>
            </a:r>
            <a:r>
              <a:rPr lang="en-GB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16.20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>
          <a:xfrm>
            <a:off x="7084278" y="6503464"/>
            <a:ext cx="2057400" cy="365125"/>
          </a:xfrm>
        </p:spPr>
        <p:txBody>
          <a:bodyPr/>
          <a:lstStyle/>
          <a:p>
            <a:fld id="{14B9EE92-E640-4629-8F56-D3868E5AAFB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06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66"/>
          <p:cNvGrpSpPr/>
          <p:nvPr/>
        </p:nvGrpSpPr>
        <p:grpSpPr>
          <a:xfrm>
            <a:off x="251520" y="18512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3" name="正方形/長方形 6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直線コネクタ 6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CCTP </a:t>
            </a: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by </a:t>
            </a:r>
            <a:r>
              <a:rPr kumimoji="1" lang="en-US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Catalyst and </a:t>
            </a:r>
            <a:r>
              <a:rPr kumimoji="1" 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ZnEt</a:t>
            </a:r>
            <a:r>
              <a:rPr kumimoji="1" lang="en-US" sz="2400" b="1" baseline="-25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</a:t>
            </a:r>
            <a:endParaRPr kumimoji="1" lang="en-US" sz="2400" b="1" baseline="-25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80" y="3534858"/>
            <a:ext cx="4238880" cy="3133418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15667"/>
              </p:ext>
            </p:extLst>
          </p:nvPr>
        </p:nvGraphicFramePr>
        <p:xfrm>
          <a:off x="1034054" y="1325338"/>
          <a:ext cx="653364" cy="29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1" name="CS ChemDraw Drawing" r:id="rId4" imgW="810399" imgH="360990" progId="ChemDraw.Document.6.0">
                  <p:embed/>
                </p:oleObj>
              </mc:Choice>
              <mc:Fallback>
                <p:oleObj name="CS ChemDraw Drawing" r:id="rId4" imgW="810399" imgH="3609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4054" y="1325338"/>
                        <a:ext cx="653364" cy="290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41129" y="1347634"/>
            <a:ext cx="3519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+</a:t>
            </a:r>
            <a:endParaRPr lang="en-US" sz="1000" b="1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150708"/>
              </p:ext>
            </p:extLst>
          </p:nvPr>
        </p:nvGraphicFramePr>
        <p:xfrm>
          <a:off x="0" y="1111760"/>
          <a:ext cx="803577" cy="717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2" name="CS ChemDraw Drawing" r:id="rId6" imgW="1132127" imgH="1011690" progId="ChemDraw.Document.6.0">
                  <p:embed/>
                </p:oleObj>
              </mc:Choice>
              <mc:Fallback>
                <p:oleObj name="CS ChemDraw Drawing" r:id="rId6" imgW="1132127" imgH="10116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111760"/>
                        <a:ext cx="803577" cy="717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4037792" y="1470744"/>
            <a:ext cx="54864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7548271" y="1002698"/>
            <a:ext cx="1100644" cy="936092"/>
            <a:chOff x="7548271" y="882500"/>
            <a:chExt cx="1100644" cy="93609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4938053"/>
                </p:ext>
              </p:extLst>
            </p:nvPr>
          </p:nvGraphicFramePr>
          <p:xfrm>
            <a:off x="7548271" y="882500"/>
            <a:ext cx="612775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63" name="CS ChemDraw Drawing" r:id="rId8" imgW="814991" imgH="676080" progId="ChemDraw.Document.6.0">
                    <p:embed/>
                  </p:oleObj>
                </mc:Choice>
                <mc:Fallback>
                  <p:oleObj name="CS ChemDraw Drawing" r:id="rId8" imgW="814991" imgH="676080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548271" y="882500"/>
                          <a:ext cx="612775" cy="50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0787895"/>
                </p:ext>
              </p:extLst>
            </p:nvPr>
          </p:nvGraphicFramePr>
          <p:xfrm>
            <a:off x="7654881" y="1240520"/>
            <a:ext cx="994034" cy="5780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64" name="CS ChemDraw Drawing" r:id="rId10" imgW="1255308" imgH="729540" progId="ChemDraw.Document.6.0">
                    <p:embed/>
                  </p:oleObj>
                </mc:Choice>
                <mc:Fallback>
                  <p:oleObj name="CS ChemDraw Drawing" r:id="rId10" imgW="1255308" imgH="729540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654881" y="1240520"/>
                          <a:ext cx="994034" cy="5780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Box 13"/>
          <p:cNvSpPr txBox="1"/>
          <p:nvPr/>
        </p:nvSpPr>
        <p:spPr>
          <a:xfrm>
            <a:off x="5342472" y="2197924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37178" y="2198603"/>
            <a:ext cx="99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Pdt.C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822804" y="1470744"/>
            <a:ext cx="54864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003830"/>
              </p:ext>
            </p:extLst>
          </p:nvPr>
        </p:nvGraphicFramePr>
        <p:xfrm>
          <a:off x="4903172" y="941313"/>
          <a:ext cx="1674813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5" name="CS ChemDraw Drawing" r:id="rId12" imgW="1674284" imgH="1058670" progId="ChemDraw.Document.6.0">
                  <p:embed/>
                </p:oleObj>
              </mc:Choice>
              <mc:Fallback>
                <p:oleObj name="CS ChemDraw Drawing" r:id="rId12" imgW="1674284" imgH="10586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03172" y="941313"/>
                        <a:ext cx="1674813" cy="1058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20784" y="2197924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795026" y="1470744"/>
            <a:ext cx="54864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851012" y="1111760"/>
            <a:ext cx="946390" cy="717969"/>
            <a:chOff x="2427677" y="1047461"/>
            <a:chExt cx="946390" cy="717969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660681"/>
                </p:ext>
              </p:extLst>
            </p:nvPr>
          </p:nvGraphicFramePr>
          <p:xfrm>
            <a:off x="2427677" y="1115633"/>
            <a:ext cx="653364" cy="290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66" name="CS ChemDraw Drawing" r:id="rId14" imgW="810399" imgH="360990" progId="ChemDraw.Document.6.0">
                    <p:embed/>
                  </p:oleObj>
                </mc:Choice>
                <mc:Fallback>
                  <p:oleObj name="CS ChemDraw Drawing" r:id="rId14" imgW="810399" imgH="360990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427677" y="1115633"/>
                          <a:ext cx="653364" cy="290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4055078"/>
                </p:ext>
              </p:extLst>
            </p:nvPr>
          </p:nvGraphicFramePr>
          <p:xfrm>
            <a:off x="2570490" y="1047461"/>
            <a:ext cx="803577" cy="717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67" name="CS ChemDraw Drawing" r:id="rId15" imgW="1132127" imgH="1011690" progId="ChemDraw.Document.6.0">
                    <p:embed/>
                  </p:oleObj>
                </mc:Choice>
                <mc:Fallback>
                  <p:oleObj name="CS ChemDraw Drawing" r:id="rId15" imgW="1132127" imgH="1011690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570490" y="1047461"/>
                          <a:ext cx="803577" cy="7179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Box 22"/>
          <p:cNvSpPr txBox="1"/>
          <p:nvPr/>
        </p:nvSpPr>
        <p:spPr>
          <a:xfrm>
            <a:off x="3057828" y="2197924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RC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504376" y="3721041"/>
            <a:ext cx="469898" cy="137022"/>
          </a:xfrm>
          <a:prstGeom prst="line">
            <a:avLst/>
          </a:prstGeom>
          <a:ln w="25400">
            <a:solidFill>
              <a:srgbClr val="AEA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41155" y="3123948"/>
            <a:ext cx="365760" cy="0"/>
          </a:xfrm>
          <a:prstGeom prst="line">
            <a:avLst/>
          </a:prstGeom>
          <a:ln w="88900">
            <a:solidFill>
              <a:srgbClr val="AEA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75531" y="3124753"/>
            <a:ext cx="1537435" cy="734059"/>
          </a:xfrm>
          <a:prstGeom prst="line">
            <a:avLst/>
          </a:prstGeom>
          <a:ln w="25400">
            <a:solidFill>
              <a:srgbClr val="AEA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146879" y="3121526"/>
            <a:ext cx="332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sz="1600" b="1" dirty="0">
              <a:solidFill>
                <a:srgbClr val="AEA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9095" y="3923575"/>
            <a:ext cx="479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RC</a:t>
            </a:r>
            <a:endParaRPr lang="en-US" sz="160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5361728" y="3866093"/>
            <a:ext cx="365760" cy="0"/>
          </a:xfrm>
          <a:prstGeom prst="line">
            <a:avLst/>
          </a:prstGeom>
          <a:ln w="88900">
            <a:solidFill>
              <a:srgbClr val="AEA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740578" y="3180883"/>
            <a:ext cx="1118462" cy="677181"/>
          </a:xfrm>
          <a:prstGeom prst="line">
            <a:avLst/>
          </a:prstGeom>
          <a:ln w="25400">
            <a:solidFill>
              <a:srgbClr val="AEA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859040" y="3180883"/>
            <a:ext cx="365760" cy="1588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38276" y="2764482"/>
            <a:ext cx="1091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 (</a:t>
            </a:r>
            <a:r>
              <a:rPr lang="en-GB" sz="1600" b="1" i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</a:t>
            </a:r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b="1" dirty="0">
              <a:solidFill>
                <a:srgbClr val="AEA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41542" y="3497918"/>
            <a:ext cx="715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-22.19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61728" y="3926971"/>
            <a:ext cx="4122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endParaRPr lang="en-GB" sz="1600" b="1" dirty="0">
              <a:solidFill>
                <a:srgbClr val="AEA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19880" y="3497918"/>
            <a:ext cx="71525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solidFill>
                  <a:srgbClr val="AEA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-22.52</a:t>
            </a:r>
            <a:endParaRPr lang="en-GB" sz="1600" b="1" dirty="0">
              <a:solidFill>
                <a:srgbClr val="AEA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80329" y="3185715"/>
            <a:ext cx="537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TS2</a:t>
            </a:r>
            <a:endParaRPr lang="en-US" sz="1600" b="1" dirty="0"/>
          </a:p>
        </p:txBody>
      </p:sp>
      <p:sp>
        <p:nvSpPr>
          <p:cNvPr id="37" name="Rectangle 36"/>
          <p:cNvSpPr/>
          <p:nvPr/>
        </p:nvSpPr>
        <p:spPr>
          <a:xfrm>
            <a:off x="6724766" y="2823589"/>
            <a:ext cx="612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-3.42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232992" y="3535490"/>
            <a:ext cx="365760" cy="1588"/>
          </a:xfrm>
          <a:prstGeom prst="line">
            <a:avLst/>
          </a:prstGeom>
          <a:ln w="88900">
            <a:solidFill>
              <a:srgbClr val="00A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7244400" y="3195840"/>
            <a:ext cx="1012630" cy="328429"/>
          </a:xfrm>
          <a:prstGeom prst="line">
            <a:avLst/>
          </a:prstGeom>
          <a:ln w="25400">
            <a:solidFill>
              <a:srgbClr val="00AA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096823" y="3543509"/>
            <a:ext cx="691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 smtClean="0">
                <a:solidFill>
                  <a:srgbClr val="00A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Pdt.C</a:t>
            </a:r>
            <a:endParaRPr lang="en-US" sz="16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3138616" y="3858812"/>
            <a:ext cx="365760" cy="1588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8096823" y="3179284"/>
            <a:ext cx="703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00A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-11.92</a:t>
            </a:r>
            <a:endParaRPr lang="en-US" sz="1600" b="1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99116" y="2023551"/>
            <a:ext cx="0" cy="20992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flipV="1">
            <a:off x="-198228" y="2247317"/>
            <a:ext cx="615553" cy="19006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(kcal/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5740578" y="3858063"/>
            <a:ext cx="1630866" cy="5959"/>
          </a:xfrm>
          <a:prstGeom prst="line">
            <a:avLst/>
          </a:prstGeom>
          <a:ln>
            <a:solidFill>
              <a:schemeClr val="tx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041920" y="3263576"/>
            <a:ext cx="0" cy="594360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017493" y="3382487"/>
            <a:ext cx="634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19.11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9" y="3921988"/>
            <a:ext cx="3655635" cy="2645670"/>
          </a:xfrm>
          <a:prstGeom prst="rect">
            <a:avLst/>
          </a:prstGeom>
          <a:ln>
            <a:noFill/>
          </a:ln>
        </p:spPr>
      </p:pic>
      <p:sp>
        <p:nvSpPr>
          <p:cNvPr id="49" name="Rectangle 48"/>
          <p:cNvSpPr/>
          <p:nvPr/>
        </p:nvSpPr>
        <p:spPr>
          <a:xfrm>
            <a:off x="-53181" y="6625673"/>
            <a:ext cx="55734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M06/6-31G**; LANL2DZ for Zn and 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LANL2DZ +f </a:t>
            </a:r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polarization functions 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for </a:t>
            </a:r>
            <a:r>
              <a:rPr lang="en-GB" alt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1200" dirty="0"/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4401442" y="3697988"/>
            <a:ext cx="941031" cy="175424"/>
          </a:xfrm>
          <a:prstGeom prst="line">
            <a:avLst/>
          </a:prstGeom>
          <a:ln w="25400">
            <a:solidFill>
              <a:srgbClr val="AEA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092679" y="3697988"/>
            <a:ext cx="365760" cy="1588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725086" y="3702820"/>
            <a:ext cx="537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TS1</a:t>
            </a:r>
            <a:endParaRPr lang="en-US" sz="1600" b="1" dirty="0"/>
          </a:p>
        </p:txBody>
      </p:sp>
      <p:sp>
        <p:nvSpPr>
          <p:cNvPr id="57" name="Rectangle 56"/>
          <p:cNvSpPr/>
          <p:nvPr/>
        </p:nvSpPr>
        <p:spPr>
          <a:xfrm>
            <a:off x="3907109" y="3340694"/>
            <a:ext cx="715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21.50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3333301" y="3872125"/>
            <a:ext cx="1630866" cy="5959"/>
          </a:xfrm>
          <a:prstGeom prst="line">
            <a:avLst/>
          </a:prstGeom>
          <a:ln>
            <a:solidFill>
              <a:schemeClr val="tx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262413" y="3721041"/>
            <a:ext cx="0" cy="182880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4250289" y="3630871"/>
            <a:ext cx="543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0.69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66"/>
          <p:cNvGrpSpPr/>
          <p:nvPr/>
        </p:nvGrpSpPr>
        <p:grpSpPr>
          <a:xfrm>
            <a:off x="251520" y="18512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3" name="正方形/長方形 6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直線コネクタ 6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CCTP </a:t>
            </a: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by </a:t>
            </a:r>
            <a:r>
              <a:rPr kumimoji="1" lang="en-US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Catalyst and </a:t>
            </a:r>
            <a:r>
              <a:rPr kumimoji="1" lang="en-US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ZnEt</a:t>
            </a:r>
            <a:r>
              <a:rPr kumimoji="1" lang="en-US" sz="2400" b="1" baseline="-25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</a:t>
            </a:r>
            <a:endParaRPr kumimoji="1" lang="en-US" sz="2400" b="1" baseline="-25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319" y="705873"/>
            <a:ext cx="655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4-membered and 5-membered IC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977" y="2321998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C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792868"/>
              </p:ext>
            </p:extLst>
          </p:nvPr>
        </p:nvGraphicFramePr>
        <p:xfrm>
          <a:off x="187238" y="1078383"/>
          <a:ext cx="1674813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8" name="CS ChemDraw Drawing" r:id="rId3" imgW="1674284" imgH="1058670" progId="ChemDraw.Document.6.0">
                  <p:embed/>
                </p:oleObj>
              </mc:Choice>
              <mc:Fallback>
                <p:oleObj name="CS ChemDraw Drawing" r:id="rId3" imgW="1674284" imgH="10586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238" y="1078383"/>
                        <a:ext cx="1674813" cy="1058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4312" y="4489463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C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873062"/>
              </p:ext>
            </p:extLst>
          </p:nvPr>
        </p:nvGraphicFramePr>
        <p:xfrm>
          <a:off x="187325" y="3389313"/>
          <a:ext cx="1674813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9" name="CS ChemDraw Drawing" r:id="rId5" imgW="1674554" imgH="924750" progId="ChemDraw.Document.6.0">
                  <p:embed/>
                </p:oleObj>
              </mc:Choice>
              <mc:Fallback>
                <p:oleObj name="CS ChemDraw Drawing" r:id="rId5" imgW="1674554" imgH="9247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325" y="3389313"/>
                        <a:ext cx="1674813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54" y="3161452"/>
            <a:ext cx="2197798" cy="3194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43" y="3446816"/>
            <a:ext cx="2689058" cy="2630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26" y="3301288"/>
            <a:ext cx="2315574" cy="2915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70" y="622810"/>
            <a:ext cx="2263197" cy="29374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5808" y="2654571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41614" y="6223977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8.56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4839642" y="6223977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4.54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7330080" y="6223977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7.02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-53181" y="6625673"/>
            <a:ext cx="5725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M06/6-31G**; LANL2DZ for Zn and 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LANL2DZ +f </a:t>
            </a:r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polarization functions 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for </a:t>
            </a:r>
            <a:r>
              <a:rPr lang="en-GB" alt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6904628" y="6622907"/>
            <a:ext cx="2059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energy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kcal/</a:t>
            </a:r>
            <a:r>
              <a:rPr lang="en-GB" alt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mol</a:t>
            </a:r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1510704" y="2471927"/>
            <a:ext cx="4216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5-membered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 is more stable.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644892" y="3161452"/>
            <a:ext cx="4540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0"/>
          <p:cNvGrpSpPr/>
          <p:nvPr/>
        </p:nvGrpSpPr>
        <p:grpSpPr>
          <a:xfrm>
            <a:off x="251520" y="18514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5" name="正方形/長方形 31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コネクタ 32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タイトル 11"/>
          <p:cNvSpPr txBox="1">
            <a:spLocks/>
          </p:cNvSpPr>
          <p:nvPr/>
        </p:nvSpPr>
        <p:spPr>
          <a:xfrm>
            <a:off x="395536" y="91799"/>
            <a:ext cx="867645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lvl="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Outline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3837" y="771636"/>
            <a:ext cx="8640961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Most Preferable </a:t>
            </a:r>
            <a:r>
              <a:rPr lang="en-US" sz="2000" b="1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</a:t>
            </a:r>
            <a:r>
              <a:rPr lang="en-US" sz="2000" b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onformations of </a:t>
            </a:r>
            <a:r>
              <a:rPr lang="en-US" sz="2000" b="1" dirty="0" err="1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lang="en-US" sz="2000" b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Catalyst</a:t>
            </a: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Neutral Form</a:t>
            </a: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Cation</a:t>
            </a: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Ion-pair</a:t>
            </a: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Cation &amp; Monomer</a:t>
            </a: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Ion-pair &amp; Monomer</a:t>
            </a:r>
          </a:p>
          <a:p>
            <a:pPr lvl="3" algn="just"/>
            <a:endParaRPr lang="en-US" sz="800" dirty="0" smtClean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kumimoji="1" lang="en-US" altLang="ja-JP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Ethylene Insertion Polymerization by </a:t>
            </a:r>
            <a:r>
              <a:rPr kumimoji="1" lang="en-US" altLang="ja-JP" sz="20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altLang="ja-JP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Catalyst </a:t>
            </a: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Insertion</a:t>
            </a:r>
            <a:endParaRPr lang="en-US" sz="2000" dirty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Propagation</a:t>
            </a: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Termination</a:t>
            </a:r>
            <a:endParaRPr kumimoji="1" lang="ja-JP" altLang="en-US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800" baseline="30000" dirty="0" smtClean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kumimoji="1" lang="en-US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Coordinative Chain Transfer Polymerization (CCTP) by </a:t>
            </a:r>
            <a:r>
              <a:rPr kumimoji="1" lang="en-US" sz="20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Cation and ZnEt</a:t>
            </a:r>
            <a:r>
              <a:rPr kumimoji="1" lang="en-US" sz="2000" b="1" baseline="-25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 </a:t>
            </a:r>
            <a:r>
              <a:rPr kumimoji="1" lang="en-US" sz="2000" b="1" dirty="0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(On going)</a:t>
            </a:r>
            <a:endParaRPr kumimoji="1" lang="en-US" sz="2000" b="1" baseline="-25000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808905" y="4859715"/>
            <a:ext cx="2944521" cy="2030188"/>
            <a:chOff x="3205425" y="4564918"/>
            <a:chExt cx="2672862" cy="1788312"/>
          </a:xfrm>
        </p:grpSpPr>
        <p:sp>
          <p:nvSpPr>
            <p:cNvPr id="23" name="Rounded Rectangle 22"/>
            <p:cNvSpPr/>
            <p:nvPr/>
          </p:nvSpPr>
          <p:spPr>
            <a:xfrm>
              <a:off x="3428550" y="4564918"/>
              <a:ext cx="2278998" cy="168515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6084" y="4854027"/>
              <a:ext cx="1880510" cy="115562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428550" y="4572484"/>
              <a:ext cx="2278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Meiryo" panose="020B0604030504040204" pitchFamily="34" charset="-128"/>
                  <a:ea typeface="Meiryo" panose="020B0604030504040204" pitchFamily="34" charset="-128"/>
                  <a:cs typeface="Meiryo" panose="020B0604030504040204" pitchFamily="34" charset="-128"/>
                </a:rPr>
                <a:t>Anion</a:t>
              </a:r>
              <a:endParaRPr lang="en-US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05425" y="6014676"/>
              <a:ext cx="2672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Meiryo" panose="020B0604030504040204" pitchFamily="34" charset="-128"/>
                  <a:ea typeface="Meiryo" panose="020B0604030504040204" pitchFamily="34" charset="-128"/>
                  <a:cs typeface="Meiryo" panose="020B0604030504040204" pitchFamily="34" charset="-128"/>
                </a:rPr>
                <a:t>Borate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17429" y="4856208"/>
            <a:ext cx="2944521" cy="1980806"/>
            <a:chOff x="6459961" y="4856208"/>
            <a:chExt cx="2944521" cy="1980806"/>
          </a:xfrm>
        </p:grpSpPr>
        <p:sp>
          <p:nvSpPr>
            <p:cNvPr id="29" name="Rounded Rectangle 28"/>
            <p:cNvSpPr/>
            <p:nvPr/>
          </p:nvSpPr>
          <p:spPr>
            <a:xfrm>
              <a:off x="7092335" y="4856208"/>
              <a:ext cx="1679773" cy="189284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189190"/>
                </p:ext>
              </p:extLst>
            </p:nvPr>
          </p:nvGraphicFramePr>
          <p:xfrm>
            <a:off x="7678369" y="5631460"/>
            <a:ext cx="507705" cy="397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7" name="CS ChemDraw Drawing" r:id="rId5" imgW="226642" imgH="177930" progId="ChemDraw.Document.6.0">
                    <p:embed/>
                  </p:oleObj>
                </mc:Choice>
                <mc:Fallback>
                  <p:oleObj name="CS ChemDraw Drawing" r:id="rId5" imgW="226642" imgH="177930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78369" y="5631460"/>
                          <a:ext cx="507705" cy="3976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6676908" y="4861207"/>
              <a:ext cx="2510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Meiryo" panose="020B0604030504040204" pitchFamily="34" charset="-128"/>
                  <a:ea typeface="Meiryo" panose="020B0604030504040204" pitchFamily="34" charset="-128"/>
                  <a:cs typeface="Meiryo" panose="020B0604030504040204" pitchFamily="34" charset="-128"/>
                </a:rPr>
                <a:t>Monomer</a:t>
              </a:r>
              <a:endParaRPr lang="en-US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59961" y="6498460"/>
              <a:ext cx="29445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 smtClean="0">
                  <a:latin typeface="Meiryo" panose="020B0604030504040204" pitchFamily="34" charset="-128"/>
                  <a:ea typeface="Meiryo" panose="020B0604030504040204" pitchFamily="34" charset="-128"/>
                  <a:cs typeface="Meiryo" panose="020B0604030504040204" pitchFamily="34" charset="-128"/>
                </a:rPr>
                <a:t>Ethylene</a:t>
              </a:r>
              <a:endParaRPr lang="en-US" sz="16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27742" y="4865777"/>
            <a:ext cx="3110842" cy="1978970"/>
            <a:chOff x="555338" y="4865777"/>
            <a:chExt cx="3110842" cy="1978970"/>
          </a:xfrm>
        </p:grpSpPr>
        <p:grpSp>
          <p:nvGrpSpPr>
            <p:cNvPr id="14" name="Group 13"/>
            <p:cNvGrpSpPr/>
            <p:nvPr/>
          </p:nvGrpSpPr>
          <p:grpSpPr>
            <a:xfrm>
              <a:off x="555338" y="4865777"/>
              <a:ext cx="3110842" cy="1978970"/>
              <a:chOff x="5986130" y="2480014"/>
              <a:chExt cx="3110842" cy="197897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986130" y="2480014"/>
                <a:ext cx="3110842" cy="1901743"/>
                <a:chOff x="5986130" y="2711125"/>
                <a:chExt cx="3110842" cy="1901743"/>
              </a:xfrm>
            </p:grpSpPr>
            <p:sp>
              <p:nvSpPr>
                <p:cNvPr id="18" name="Rounded Rectangle 17"/>
                <p:cNvSpPr/>
                <p:nvPr/>
              </p:nvSpPr>
              <p:spPr>
                <a:xfrm>
                  <a:off x="5986130" y="2711125"/>
                  <a:ext cx="3110842" cy="190174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7334" y="2924541"/>
                  <a:ext cx="2976183" cy="145502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6203576" y="4120430"/>
                <a:ext cx="26728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Meiryo" panose="020B0604030504040204" pitchFamily="34" charset="-128"/>
                    <a:ea typeface="Meiryo" panose="020B0604030504040204" pitchFamily="34" charset="-128"/>
                    <a:cs typeface="Meiryo" panose="020B0604030504040204" pitchFamily="34" charset="-128"/>
                  </a:rPr>
                  <a:t>Zr</a:t>
                </a:r>
                <a:r>
                  <a:rPr lang="en-US" sz="1600" b="1" dirty="0" smtClean="0">
                    <a:latin typeface="Meiryo" panose="020B0604030504040204" pitchFamily="34" charset="-128"/>
                    <a:ea typeface="Meiryo" panose="020B0604030504040204" pitchFamily="34" charset="-128"/>
                    <a:cs typeface="Meiryo" panose="020B0604030504040204" pitchFamily="34" charset="-128"/>
                  </a:rPr>
                  <a:t>-FI Cation</a:t>
                </a:r>
                <a:endParaRPr lang="en-US" sz="1600" b="1" dirty="0">
                  <a:latin typeface="Meiryo" panose="020B0604030504040204" pitchFamily="34" charset="-128"/>
                  <a:ea typeface="Meiryo" panose="020B0604030504040204" pitchFamily="34" charset="-128"/>
                  <a:cs typeface="Meiryo" panose="020B0604030504040204" pitchFamily="34" charset="-128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42941" y="4871841"/>
              <a:ext cx="2761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Meiryo" panose="020B0604030504040204" pitchFamily="34" charset="-128"/>
                  <a:ea typeface="Meiryo" panose="020B0604030504040204" pitchFamily="34" charset="-128"/>
                  <a:cs typeface="Meiryo" panose="020B0604030504040204" pitchFamily="34" charset="-128"/>
                </a:rPr>
                <a:t>Cation</a:t>
              </a:r>
              <a:endParaRPr lang="en-US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endParaRPr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>
          <a:xfrm>
            <a:off x="7081458" y="6471889"/>
            <a:ext cx="2057400" cy="365125"/>
          </a:xfrm>
        </p:spPr>
        <p:txBody>
          <a:bodyPr/>
          <a:lstStyle/>
          <a:p>
            <a:fld id="{14B9EE92-E640-4629-8F56-D3868E5AAFB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4"/>
          <p:cNvGrpSpPr/>
          <p:nvPr/>
        </p:nvGrpSpPr>
        <p:grpSpPr>
          <a:xfrm>
            <a:off x="251520" y="18512"/>
            <a:ext cx="8640960" cy="648072"/>
            <a:chOff x="251520" y="188640"/>
            <a:chExt cx="8640960" cy="648072"/>
          </a:xfrm>
          <a:solidFill>
            <a:srgbClr val="00B0F0"/>
          </a:solidFill>
        </p:grpSpPr>
        <p:sp>
          <p:nvSpPr>
            <p:cNvPr id="3" name="正方形/長方形 5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rgbClr val="FFC0C0"/>
            </a:solidFill>
            <a:ln>
              <a:solidFill>
                <a:srgbClr val="FF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直線コネクタ 6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rgbClr val="FF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タイトル 11"/>
          <p:cNvSpPr txBox="1">
            <a:spLocks/>
          </p:cNvSpPr>
          <p:nvPr/>
        </p:nvSpPr>
        <p:spPr>
          <a:xfrm>
            <a:off x="395536" y="91800"/>
            <a:ext cx="8748464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indent="-742950">
              <a:spcBef>
                <a:spcPct val="0"/>
              </a:spcBef>
              <a:defRPr/>
            </a:pPr>
            <a:r>
              <a:rPr kumimoji="1" lang="en-US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Future Perspectives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63837" y="771636"/>
            <a:ext cx="864096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Realizing the polymerization process </a:t>
            </a:r>
            <a:r>
              <a:rPr lang="en-US" sz="2000" i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via</a:t>
            </a: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sz="2000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Red Moon </a:t>
            </a: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simulation. Need to include the solvent phase activation energy as well </a:t>
            </a:r>
            <a:r>
              <a:rPr lang="en-US" sz="2000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as </a:t>
            </a:r>
            <a:r>
              <a:rPr lang="en-US" sz="2000" dirty="0" err="1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hydrogenolysis</a:t>
            </a: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(termination) process in the </a:t>
            </a:r>
            <a:r>
              <a:rPr lang="en-US" sz="2000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Red Moon simulation</a:t>
            </a: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just">
              <a:lnSpc>
                <a:spcPct val="150000"/>
              </a:lnSpc>
            </a:pPr>
            <a:endParaRPr lang="en-US" sz="800" baseline="30000" dirty="0" smtClean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en-US" sz="2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To understand the ‘Coordinative Chain Transfer Polymerization’ (CCTP) for </a:t>
            </a:r>
            <a:r>
              <a:rPr kumimoji="1" lang="en-US" sz="2000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sz="2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catalyst with </a:t>
            </a:r>
            <a:r>
              <a:rPr kumimoji="1" lang="en-US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ZnEt</a:t>
            </a:r>
            <a:r>
              <a:rPr kumimoji="1" lang="en-US" sz="2000" baseline="-25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</a:t>
            </a:r>
            <a:r>
              <a:rPr kumimoji="1" lang="en-US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kumimoji="1" lang="en-US" sz="2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by quantum mechanically as well as by Red Moon simulation.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50335" y="5650294"/>
            <a:ext cx="6443329" cy="841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Thank you …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4B9EE92-E640-4629-8F56-D3868E5AAF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9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19" y="814768"/>
            <a:ext cx="8640961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One of the most influential breakthroughs were the discoveries of metal-phenoxy-imine (or FI: </a:t>
            </a:r>
            <a:r>
              <a:rPr lang="en-US" sz="2000" i="1" dirty="0" err="1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Fenokishi-Imin</a:t>
            </a:r>
            <a:r>
              <a:rPr lang="en-US" sz="2000" i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Haiishi</a:t>
            </a:r>
            <a:r>
              <a:rPr lang="en-US" sz="2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) catalysts.</a:t>
            </a:r>
            <a:r>
              <a:rPr lang="en-US" sz="2000" baseline="30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[1,2]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 smtClean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 smtClean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 smtClean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 smtClean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aseline="30000" dirty="0" smtClean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Neutral Form</a:t>
            </a:r>
            <a:r>
              <a:rPr lang="en-US" sz="2000" baseline="30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[1,2,3]</a:t>
            </a:r>
            <a:r>
              <a:rPr lang="en-US" sz="2000" b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endParaRPr lang="en-US" sz="2000" b="1" dirty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2421" y="3173189"/>
            <a:ext cx="2066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lang="en-US" altLang="ja-JP" sz="2000" b="1" dirty="0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</a:t>
            </a:r>
            <a:r>
              <a:rPr lang="en-US" altLang="ja-JP" sz="2000" b="1" dirty="0" smtClean="0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Catalyst</a:t>
            </a:r>
            <a:endParaRPr lang="en-US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8" name="タイトル 11"/>
          <p:cNvSpPr txBox="1">
            <a:spLocks/>
          </p:cNvSpPr>
          <p:nvPr/>
        </p:nvSpPr>
        <p:spPr>
          <a:xfrm>
            <a:off x="395536" y="91800"/>
            <a:ext cx="867645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lvl="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Most 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Preferable Conformations of </a:t>
            </a:r>
            <a:r>
              <a:rPr kumimoji="1" lang="en-US" altLang="ja-JP" sz="2400" b="1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</a:t>
            </a: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Catalyst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99" y="1615299"/>
            <a:ext cx="3233802" cy="155789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55183" y="4010830"/>
            <a:ext cx="8750578" cy="2365545"/>
            <a:chOff x="255183" y="4042729"/>
            <a:chExt cx="8750578" cy="236554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04" t="47672" r="17961"/>
            <a:stretch/>
          </p:blipFill>
          <p:spPr bwMode="auto">
            <a:xfrm>
              <a:off x="7389622" y="4042729"/>
              <a:ext cx="1616139" cy="2365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94" r="38130" b="53739"/>
            <a:stretch/>
          </p:blipFill>
          <p:spPr bwMode="auto">
            <a:xfrm>
              <a:off x="1998926" y="4268450"/>
              <a:ext cx="1307804" cy="2091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01" r="1" b="53739"/>
            <a:stretch/>
          </p:blipFill>
          <p:spPr bwMode="auto">
            <a:xfrm>
              <a:off x="3859615" y="4264911"/>
              <a:ext cx="1431046" cy="2091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" r="74676" b="53739"/>
            <a:stretch/>
          </p:blipFill>
          <p:spPr bwMode="auto">
            <a:xfrm>
              <a:off x="255183" y="4264911"/>
              <a:ext cx="1339705" cy="2091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5" t="47672" r="57830"/>
            <a:stretch/>
          </p:blipFill>
          <p:spPr bwMode="auto">
            <a:xfrm>
              <a:off x="5603358" y="4042729"/>
              <a:ext cx="1360968" cy="23655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Rectangle 25"/>
          <p:cNvSpPr/>
          <p:nvPr/>
        </p:nvSpPr>
        <p:spPr>
          <a:xfrm>
            <a:off x="-1" y="6412562"/>
            <a:ext cx="9005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[1]. </a:t>
            </a:r>
            <a:r>
              <a:rPr lang="en-US" sz="1200" i="1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Chem. Rev.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2011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1200" i="1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111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2363. [2]. </a:t>
            </a:r>
            <a:r>
              <a:rPr lang="en-US" sz="1200" i="1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Acc. Chem. Res.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2009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1200" i="1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42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1532.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[3]. Saha et al 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Phys.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Chem.A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2198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6622557"/>
            <a:ext cx="33105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M06/6-31G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** (LANL2DZ +f polarization functions: </a:t>
            </a:r>
            <a:r>
              <a:rPr lang="en-GB" altLang="en-US" sz="105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グループ化 30"/>
          <p:cNvGrpSpPr/>
          <p:nvPr/>
        </p:nvGrpSpPr>
        <p:grpSpPr>
          <a:xfrm>
            <a:off x="251520" y="18514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29" name="正方形/長方形 31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直線コネクタ 32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327462" y="1171295"/>
            <a:ext cx="132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Precatalyst</a:t>
            </a:r>
            <a:r>
              <a:rPr lang="en-US" b="1" dirty="0" smtClean="0"/>
              <a:t> Activation</a:t>
            </a:r>
            <a:r>
              <a:rPr lang="en-US" baseline="30000" dirty="0" smtClean="0"/>
              <a:t>[1]</a:t>
            </a:r>
            <a:endParaRPr lang="en-US" baseline="30000" dirty="0"/>
          </a:p>
        </p:txBody>
      </p:sp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67645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lvl="0" indent="-742950">
              <a:spcBef>
                <a:spcPct val="0"/>
              </a:spcBef>
              <a:defRPr/>
            </a:pPr>
            <a:r>
              <a:rPr kumimoji="1" lang="en-US" altLang="ja-JP" sz="24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Cation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3" name="グループ化 30"/>
          <p:cNvGrpSpPr/>
          <p:nvPr/>
        </p:nvGrpSpPr>
        <p:grpSpPr>
          <a:xfrm>
            <a:off x="251520" y="18514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4" name="正方形/長方形 31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コネクタ 32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61" y="858376"/>
            <a:ext cx="2511411" cy="1227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47683" y="2152460"/>
            <a:ext cx="1838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lang="en-US" altLang="ja-JP" sz="2000" b="1" dirty="0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</a:t>
            </a:r>
            <a:r>
              <a:rPr lang="en-US" altLang="ja-JP" sz="2000" b="1" dirty="0" smtClean="0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Cation</a:t>
            </a:r>
            <a:endParaRPr lang="en-US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" y="936295"/>
            <a:ext cx="2374721" cy="1144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279" y="766722"/>
            <a:ext cx="787874" cy="1476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205" y="936296"/>
            <a:ext cx="1730690" cy="109600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446622" y="1499192"/>
            <a:ext cx="11887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04248" y="1310267"/>
            <a:ext cx="32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59074" y="1299634"/>
            <a:ext cx="32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364948"/>
              </p:ext>
            </p:extLst>
          </p:nvPr>
        </p:nvGraphicFramePr>
        <p:xfrm>
          <a:off x="2145549" y="2667417"/>
          <a:ext cx="4852901" cy="154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4" name="CS ChemDraw Drawing" r:id="rId7" imgW="4634131" imgH="1479600" progId="ChemDraw.Document.6.0">
                  <p:embed/>
                </p:oleObj>
              </mc:Choice>
              <mc:Fallback>
                <p:oleObj name="CS ChemDraw Drawing" r:id="rId7" imgW="4634131" imgH="14796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5549" y="2667417"/>
                        <a:ext cx="4852901" cy="1549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2710"/>
          <a:stretch/>
        </p:blipFill>
        <p:spPr>
          <a:xfrm>
            <a:off x="17597" y="5095050"/>
            <a:ext cx="9144000" cy="91770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45467" y="5867841"/>
            <a:ext cx="966931" cy="3740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M06/B1</a:t>
            </a:r>
            <a:endParaRPr lang="en-US" sz="24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56210" y="482924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4376693"/>
            <a:ext cx="86409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sz="2000" b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Strategy for Finding The Most </a:t>
            </a:r>
            <a:r>
              <a:rPr lang="en-US" sz="2000" b="1" dirty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Preferable </a:t>
            </a:r>
            <a:r>
              <a:rPr lang="en-US" sz="2000" b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Conformations</a:t>
            </a:r>
            <a:r>
              <a:rPr lang="en-US" sz="2000" baseline="30000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[2]</a:t>
            </a:r>
            <a:r>
              <a:rPr lang="en-US" sz="2000" b="1" dirty="0" smtClean="0">
                <a:solidFill>
                  <a:srgbClr val="2925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endParaRPr lang="en-US" sz="2000" b="1" dirty="0">
              <a:solidFill>
                <a:srgbClr val="292526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662207"/>
            <a:ext cx="32592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6-31G** 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(LANL2DZ +f 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polarization 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functions: </a:t>
            </a:r>
            <a:r>
              <a:rPr lang="en-GB" alt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); </a:t>
            </a:r>
            <a:endParaRPr lang="en-US" sz="1050" dirty="0"/>
          </a:p>
        </p:txBody>
      </p:sp>
      <p:sp>
        <p:nvSpPr>
          <p:cNvPr id="24" name="Rectangle 23"/>
          <p:cNvSpPr/>
          <p:nvPr/>
        </p:nvSpPr>
        <p:spPr>
          <a:xfrm>
            <a:off x="-1" y="6412562"/>
            <a:ext cx="9005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[1].</a:t>
            </a:r>
            <a:r>
              <a:rPr lang="en-GB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Acc. Chem. Res.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2014, </a:t>
            </a:r>
            <a:r>
              <a:rPr lang="en-GB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GB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2545. [2].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Saha et al 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Phys.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Chem.A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2198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0731" y="2725908"/>
            <a:ext cx="446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QM </a:t>
            </a:r>
            <a:r>
              <a:rPr lang="en-US" sz="2000" b="1" u="sng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Free Energy </a:t>
            </a:r>
            <a:r>
              <a:rPr lang="en-US" sz="2000" b="1" u="sng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(kcal/</a:t>
            </a:r>
            <a:r>
              <a:rPr lang="en-US" sz="2000" b="1" u="sng" dirty="0" err="1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mol</a:t>
            </a:r>
            <a:r>
              <a:rPr lang="en-US" sz="2000" b="1" u="sng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)</a:t>
            </a:r>
            <a:r>
              <a:rPr lang="en-US" sz="2000" baseline="30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[1] </a:t>
            </a:r>
            <a:r>
              <a:rPr lang="en-US" sz="2000" b="1" u="sng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w.r.t. </a:t>
            </a:r>
            <a:r>
              <a:rPr lang="en-US" sz="2000" b="1" u="sng" dirty="0">
                <a:solidFill>
                  <a:srgbClr val="AEAE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</a:t>
            </a:r>
            <a:endParaRPr lang="en-US" sz="2000" u="sng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918559"/>
              </p:ext>
            </p:extLst>
          </p:nvPr>
        </p:nvGraphicFramePr>
        <p:xfrm>
          <a:off x="-1504" y="4263379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 [35%]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1.81 [4%]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-0.45 [62%]</a:t>
                      </a:r>
                      <a:endParaRPr lang="en-US" sz="13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169157" y="4448800"/>
            <a:ext cx="966931" cy="388696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M06/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0665" y="5974354"/>
            <a:ext cx="537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AEAE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</a:t>
            </a: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and </a:t>
            </a:r>
            <a:r>
              <a:rPr lang="en-US" sz="24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</a:t>
            </a: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are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equivalent</a:t>
            </a: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in energy.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170154"/>
              </p:ext>
            </p:extLst>
          </p:nvPr>
        </p:nvGraphicFramePr>
        <p:xfrm>
          <a:off x="-3008" y="5579972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 [57%]</a:t>
                      </a:r>
                      <a:endParaRPr lang="en-US" sz="13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1.33 [11%]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 [32%]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853104"/>
              </p:ext>
            </p:extLst>
          </p:nvPr>
        </p:nvGraphicFramePr>
        <p:xfrm>
          <a:off x="6041" y="4854742"/>
          <a:ext cx="9144000" cy="37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0.00 [35%]</a:t>
                      </a:r>
                      <a:endParaRPr lang="en-US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1.27 [7%]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-0.39 [57%]</a:t>
                      </a:r>
                      <a:endParaRPr lang="en-US" sz="13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061794" y="5040162"/>
            <a:ext cx="1069524" cy="388696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MP2/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endParaRPr lang="en-US" sz="2400" baseline="300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006" y="5252885"/>
            <a:ext cx="196079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Solvent (Heptane)</a:t>
            </a:r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889319"/>
              </p:ext>
            </p:extLst>
          </p:nvPr>
        </p:nvGraphicFramePr>
        <p:xfrm>
          <a:off x="0" y="3096987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 [73%]</a:t>
                      </a:r>
                      <a:endParaRPr lang="en-US" sz="13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3.05 [2%]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 [26%]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910261"/>
              </p:ext>
            </p:extLst>
          </p:nvPr>
        </p:nvGraphicFramePr>
        <p:xfrm>
          <a:off x="-1509" y="3683957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 [58%]</a:t>
                      </a:r>
                      <a:endParaRPr lang="en-US" sz="13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1.41 [10%]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 [32%]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8156326" y="3869377"/>
            <a:ext cx="992579" cy="388696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MP2/B1</a:t>
            </a:r>
            <a:endParaRPr lang="en-US" sz="24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0661" y="3282408"/>
            <a:ext cx="966931" cy="388696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M06/B1</a:t>
            </a:r>
            <a:endParaRPr lang="en-US" sz="24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880275"/>
              </p:ext>
            </p:extLst>
          </p:nvPr>
        </p:nvGraphicFramePr>
        <p:xfrm>
          <a:off x="1077215" y="685174"/>
          <a:ext cx="6968305" cy="2224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CS ChemDraw Drawing" r:id="rId3" imgW="4634131" imgH="1479600" progId="ChemDraw.Document.6.0">
                  <p:embed/>
                </p:oleObj>
              </mc:Choice>
              <mc:Fallback>
                <p:oleObj name="CS ChemDraw Drawing" r:id="rId3" imgW="4634131" imgH="14796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7215" y="685174"/>
                        <a:ext cx="6968305" cy="2224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8048970" y="5765393"/>
            <a:ext cx="1091643" cy="38869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M06/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endParaRPr lang="en-US" sz="2400" b="1" baseline="30000" dirty="0">
              <a:solidFill>
                <a:srgbClr val="C00000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7" name="タイトル 11"/>
          <p:cNvSpPr txBox="1">
            <a:spLocks/>
          </p:cNvSpPr>
          <p:nvPr/>
        </p:nvSpPr>
        <p:spPr>
          <a:xfrm>
            <a:off x="395536" y="91800"/>
            <a:ext cx="867645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lvl="0" indent="-742950">
              <a:spcBef>
                <a:spcPct val="0"/>
              </a:spcBef>
              <a:defRPr/>
            </a:pPr>
            <a:r>
              <a:rPr kumimoji="1" lang="en-US" altLang="ja-JP" sz="24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-FI Cation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18" name="グループ化 30"/>
          <p:cNvGrpSpPr/>
          <p:nvPr/>
        </p:nvGrpSpPr>
        <p:grpSpPr>
          <a:xfrm>
            <a:off x="251520" y="18514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19" name="正方形/長方形 31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直線コネクタ 32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0" y="6508305"/>
                <a:ext cx="9144000" cy="415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alt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B1 = 6-31G** (LANL2DZ +f polarization functions: </a:t>
                </a:r>
                <a:r>
                  <a:rPr lang="en-GB" altLang="en-US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Zr</a:t>
                </a:r>
                <a:r>
                  <a:rPr lang="en-GB" alt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); </a:t>
                </a:r>
                <a:r>
                  <a:rPr lang="en-GB" sz="1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B2 = Def2-TZVPP; </a:t>
                </a:r>
                <a:r>
                  <a:rPr lang="en-GB" sz="1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†M06/B2//M06/B1</a:t>
                </a:r>
                <a:r>
                  <a:rPr lang="en-GB" sz="1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; </a:t>
                </a:r>
                <a:r>
                  <a:rPr lang="en-GB" sz="1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‘Red Colour’ is more </a:t>
                </a:r>
                <a:r>
                  <a:rPr lang="en-GB" sz="1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stable; </a:t>
                </a:r>
              </a:p>
              <a:p>
                <a:r>
                  <a:rPr lang="en-GB" sz="1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</a:t>
                </a:r>
                <a:r>
                  <a:rPr lang="en-GB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existing probability: </a:t>
                </a:r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e.g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., </a:t>
                </a:r>
                <a14:m>
                  <m:oMath xmlns:m="http://schemas.openxmlformats.org/officeDocument/2006/math">
                    <m:r>
                      <a:rPr lang="en-US" sz="10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i="1">
                        <a:latin typeface="Cambria Math" panose="02040503050406030204" pitchFamily="18" charset="0"/>
                      </a:rPr>
                      <m:t>]/[</m:t>
                    </m:r>
                    <m:r>
                      <a:rPr lang="en-US" sz="10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000" i="1">
                        <a:latin typeface="Cambria Math" panose="02040503050406030204" pitchFamily="18" charset="0"/>
                      </a:rPr>
                      <m:t>]=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1000" i="1">
                        <a:latin typeface="Cambria Math" panose="02040503050406030204" pitchFamily="18" charset="0"/>
                      </a:rPr>
                      <m:t>{−(</m:t>
                    </m:r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10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1000" i="1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1000" i="1"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en-US" sz="1000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1000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08305"/>
                <a:ext cx="9144000" cy="415755"/>
              </a:xfrm>
              <a:prstGeom prst="rect">
                <a:avLst/>
              </a:prstGeom>
              <a:blipFill rotWithShape="0"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-1" y="6316865"/>
            <a:ext cx="9005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Saha et al 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Phys.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Chem.A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2198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67645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lvl="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Ion-pair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3" name="グループ化 30"/>
          <p:cNvGrpSpPr/>
          <p:nvPr/>
        </p:nvGrpSpPr>
        <p:grpSpPr>
          <a:xfrm>
            <a:off x="251520" y="18514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4" name="正方形/長方形 31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コネクタ 32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112619"/>
              </p:ext>
            </p:extLst>
          </p:nvPr>
        </p:nvGraphicFramePr>
        <p:xfrm>
          <a:off x="8082820" y="4998246"/>
          <a:ext cx="9413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2" name="CS ChemDraw Drawing" r:id="rId3" imgW="1336348" imgH="1872450" progId="ChemDraw.Document.6.0">
                  <p:embed/>
                </p:oleObj>
              </mc:Choice>
              <mc:Fallback>
                <p:oleObj name="CS ChemDraw Drawing" r:id="rId3" imgW="1336348" imgH="1872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2820" y="4998246"/>
                        <a:ext cx="941388" cy="1325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094298"/>
              </p:ext>
            </p:extLst>
          </p:nvPr>
        </p:nvGraphicFramePr>
        <p:xfrm>
          <a:off x="6237832" y="5002028"/>
          <a:ext cx="9413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3" name="CS ChemDraw Drawing" r:id="rId5" imgW="1336348" imgH="1872450" progId="ChemDraw.Document.6.0">
                  <p:embed/>
                </p:oleObj>
              </mc:Choice>
              <mc:Fallback>
                <p:oleObj name="CS ChemDraw Drawing" r:id="rId5" imgW="1336348" imgH="1872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7832" y="5002028"/>
                        <a:ext cx="941388" cy="1325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030048"/>
              </p:ext>
            </p:extLst>
          </p:nvPr>
        </p:nvGraphicFramePr>
        <p:xfrm>
          <a:off x="3628439" y="4993395"/>
          <a:ext cx="9413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4" name="CS ChemDraw Drawing" r:id="rId6" imgW="1336348" imgH="1872450" progId="ChemDraw.Document.6.0">
                  <p:embed/>
                </p:oleObj>
              </mc:Choice>
              <mc:Fallback>
                <p:oleObj name="CS ChemDraw Drawing" r:id="rId6" imgW="1336348" imgH="1872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8439" y="4993395"/>
                        <a:ext cx="941388" cy="1325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63"/>
          <a:stretch/>
        </p:blipFill>
        <p:spPr bwMode="auto">
          <a:xfrm>
            <a:off x="201983" y="3495392"/>
            <a:ext cx="942542" cy="132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9"/>
          <a:stretch/>
        </p:blipFill>
        <p:spPr bwMode="auto">
          <a:xfrm>
            <a:off x="201983" y="5197181"/>
            <a:ext cx="965914" cy="13205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172474"/>
              </p:ext>
            </p:extLst>
          </p:nvPr>
        </p:nvGraphicFramePr>
        <p:xfrm>
          <a:off x="1720750" y="5005050"/>
          <a:ext cx="9413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5" name="CS ChemDraw Drawing" r:id="rId8" imgW="1336348" imgH="1872450" progId="ChemDraw.Document.6.0">
                  <p:embed/>
                </p:oleObj>
              </mc:Choice>
              <mc:Fallback>
                <p:oleObj name="CS ChemDraw Drawing" r:id="rId8" imgW="1336348" imgH="1872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0750" y="5005050"/>
                        <a:ext cx="941388" cy="1325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495685"/>
              </p:ext>
            </p:extLst>
          </p:nvPr>
        </p:nvGraphicFramePr>
        <p:xfrm>
          <a:off x="1701248" y="3164895"/>
          <a:ext cx="888044" cy="159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6" name="CS ChemDraw Drawing" r:id="rId9" imgW="1192907" imgH="2137860" progId="ChemDraw.Document.6.0">
                  <p:embed/>
                </p:oleObj>
              </mc:Choice>
              <mc:Fallback>
                <p:oleObj name="CS ChemDraw Drawing" r:id="rId9" imgW="1192907" imgH="2137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01248" y="3164895"/>
                        <a:ext cx="888044" cy="15980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277401"/>
              </p:ext>
            </p:extLst>
          </p:nvPr>
        </p:nvGraphicFramePr>
        <p:xfrm>
          <a:off x="4478250" y="3511270"/>
          <a:ext cx="8302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7" name="CS ChemDraw Drawing" r:id="rId11" imgW="990307" imgH="1034640" progId="ChemDraw.Document.6.0">
                  <p:embed/>
                </p:oleObj>
              </mc:Choice>
              <mc:Fallback>
                <p:oleObj name="CS ChemDraw Drawing" r:id="rId11" imgW="990307" imgH="1034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78250" y="3511270"/>
                        <a:ext cx="830263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621121"/>
              </p:ext>
            </p:extLst>
          </p:nvPr>
        </p:nvGraphicFramePr>
        <p:xfrm>
          <a:off x="3608704" y="3163757"/>
          <a:ext cx="888044" cy="159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8" name="CS ChemDraw Drawing" r:id="rId13" imgW="1192907" imgH="2137860" progId="ChemDraw.Document.6.0">
                  <p:embed/>
                </p:oleObj>
              </mc:Choice>
              <mc:Fallback>
                <p:oleObj name="CS ChemDraw Drawing" r:id="rId13" imgW="1192907" imgH="2137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08704" y="3163757"/>
                        <a:ext cx="888044" cy="15980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668264"/>
              </p:ext>
            </p:extLst>
          </p:nvPr>
        </p:nvGraphicFramePr>
        <p:xfrm>
          <a:off x="2564951" y="3514215"/>
          <a:ext cx="8302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9" name="CS ChemDraw Drawing" r:id="rId14" imgW="990037" imgH="1034640" progId="ChemDraw.Document.6.0">
                  <p:embed/>
                </p:oleObj>
              </mc:Choice>
              <mc:Fallback>
                <p:oleObj name="CS ChemDraw Drawing" r:id="rId14" imgW="990037" imgH="1034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64951" y="3514215"/>
                        <a:ext cx="830263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1367"/>
              </p:ext>
            </p:extLst>
          </p:nvPr>
        </p:nvGraphicFramePr>
        <p:xfrm>
          <a:off x="8055239" y="3170154"/>
          <a:ext cx="888044" cy="159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0" name="CS ChemDraw Drawing" r:id="rId16" imgW="1192907" imgH="2137860" progId="ChemDraw.Document.6.0">
                  <p:embed/>
                </p:oleObj>
              </mc:Choice>
              <mc:Fallback>
                <p:oleObj name="CS ChemDraw Drawing" r:id="rId16" imgW="1192907" imgH="2137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55239" y="3170154"/>
                        <a:ext cx="888044" cy="15980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097172"/>
              </p:ext>
            </p:extLst>
          </p:nvPr>
        </p:nvGraphicFramePr>
        <p:xfrm>
          <a:off x="7410841" y="3945840"/>
          <a:ext cx="79057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1" name="CS ChemDraw Drawing" r:id="rId17" imgW="943034" imgH="982800" progId="ChemDraw.Document.6.0">
                  <p:embed/>
                </p:oleObj>
              </mc:Choice>
              <mc:Fallback>
                <p:oleObj name="CS ChemDraw Drawing" r:id="rId17" imgW="943034" imgH="982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410841" y="3945840"/>
                        <a:ext cx="790575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455597"/>
              </p:ext>
            </p:extLst>
          </p:nvPr>
        </p:nvGraphicFramePr>
        <p:xfrm>
          <a:off x="6215464" y="3170156"/>
          <a:ext cx="888044" cy="159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2" name="CS ChemDraw Drawing" r:id="rId19" imgW="1192907" imgH="2137860" progId="ChemDraw.Document.6.0">
                  <p:embed/>
                </p:oleObj>
              </mc:Choice>
              <mc:Fallback>
                <p:oleObj name="CS ChemDraw Drawing" r:id="rId19" imgW="1192907" imgH="2137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15464" y="3170156"/>
                        <a:ext cx="888044" cy="15980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575415"/>
              </p:ext>
            </p:extLst>
          </p:nvPr>
        </p:nvGraphicFramePr>
        <p:xfrm>
          <a:off x="5623741" y="3969161"/>
          <a:ext cx="7874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3" name="CS ChemDraw Drawing" r:id="rId20" imgW="940063" imgH="885060" progId="ChemDraw.Document.6.0">
                  <p:embed/>
                </p:oleObj>
              </mc:Choice>
              <mc:Fallback>
                <p:oleObj name="CS ChemDraw Drawing" r:id="rId20" imgW="940063" imgH="8850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623741" y="3969161"/>
                        <a:ext cx="787400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644"/>
              </p:ext>
            </p:extLst>
          </p:nvPr>
        </p:nvGraphicFramePr>
        <p:xfrm>
          <a:off x="2627562" y="5234327"/>
          <a:ext cx="8302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4" name="CS ChemDraw Drawing" r:id="rId22" imgW="990037" imgH="1034640" progId="ChemDraw.Document.6.0">
                  <p:embed/>
                </p:oleObj>
              </mc:Choice>
              <mc:Fallback>
                <p:oleObj name="CS ChemDraw Drawing" r:id="rId22" imgW="990037" imgH="1034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27562" y="5234327"/>
                        <a:ext cx="830263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914844"/>
              </p:ext>
            </p:extLst>
          </p:nvPr>
        </p:nvGraphicFramePr>
        <p:xfrm>
          <a:off x="4455793" y="5235906"/>
          <a:ext cx="8302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5" name="CS ChemDraw Drawing" r:id="rId23" imgW="990307" imgH="1034640" progId="ChemDraw.Document.6.0">
                  <p:embed/>
                </p:oleObj>
              </mc:Choice>
              <mc:Fallback>
                <p:oleObj name="CS ChemDraw Drawing" r:id="rId23" imgW="990307" imgH="1034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55793" y="5235906"/>
                        <a:ext cx="830263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736059"/>
              </p:ext>
            </p:extLst>
          </p:nvPr>
        </p:nvGraphicFramePr>
        <p:xfrm>
          <a:off x="5568411" y="5665432"/>
          <a:ext cx="7874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6" name="CS ChemDraw Drawing" r:id="rId24" imgW="940063" imgH="885060" progId="ChemDraw.Document.6.0">
                  <p:embed/>
                </p:oleObj>
              </mc:Choice>
              <mc:Fallback>
                <p:oleObj name="CS ChemDraw Drawing" r:id="rId24" imgW="940063" imgH="8850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68411" y="5665432"/>
                        <a:ext cx="787400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502069"/>
              </p:ext>
            </p:extLst>
          </p:nvPr>
        </p:nvGraphicFramePr>
        <p:xfrm>
          <a:off x="7404442" y="5620886"/>
          <a:ext cx="79057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7" name="CS ChemDraw Drawing" r:id="rId25" imgW="943034" imgH="982800" progId="ChemDraw.Document.6.0">
                  <p:embed/>
                </p:oleObj>
              </mc:Choice>
              <mc:Fallback>
                <p:oleObj name="CS ChemDraw Drawing" r:id="rId25" imgW="943034" imgH="982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404442" y="5620886"/>
                        <a:ext cx="790575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-8085" y="6502687"/>
            <a:ext cx="9146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Eight different possibilities have been considered.</a:t>
            </a:r>
            <a:endParaRPr lang="en-US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667949"/>
              </p:ext>
            </p:extLst>
          </p:nvPr>
        </p:nvGraphicFramePr>
        <p:xfrm>
          <a:off x="2424339" y="1501355"/>
          <a:ext cx="2042203" cy="60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8" name="CS ChemDraw Drawing" r:id="rId26" imgW="2626773" imgH="773820" progId="ChemDraw.Document.6.0">
                  <p:embed/>
                </p:oleObj>
              </mc:Choice>
              <mc:Fallback>
                <p:oleObj name="CS ChemDraw Drawing" r:id="rId26" imgW="2626773" imgH="7738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424339" y="1501355"/>
                        <a:ext cx="2042203" cy="6007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594087"/>
              </p:ext>
            </p:extLst>
          </p:nvPr>
        </p:nvGraphicFramePr>
        <p:xfrm>
          <a:off x="3030005" y="2134477"/>
          <a:ext cx="845575" cy="84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9" name="CS ChemDraw Drawing" r:id="rId28" imgW="1008406" imgH="1009800" progId="ChemDraw.Document.6.0">
                  <p:embed/>
                </p:oleObj>
              </mc:Choice>
              <mc:Fallback>
                <p:oleObj name="CS ChemDraw Drawing" r:id="rId28" imgW="1008406" imgH="1009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030005" y="2134477"/>
                        <a:ext cx="845575" cy="84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923329"/>
              </p:ext>
            </p:extLst>
          </p:nvPr>
        </p:nvGraphicFramePr>
        <p:xfrm>
          <a:off x="651044" y="2174354"/>
          <a:ext cx="847080" cy="848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0" name="CS ChemDraw Drawing" r:id="rId30" imgW="1008676" imgH="1009800" progId="ChemDraw.Document.6.0">
                  <p:embed/>
                </p:oleObj>
              </mc:Choice>
              <mc:Fallback>
                <p:oleObj name="CS ChemDraw Drawing" r:id="rId30" imgW="1008676" imgH="1009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1044" y="2174354"/>
                        <a:ext cx="847080" cy="848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576462"/>
              </p:ext>
            </p:extLst>
          </p:nvPr>
        </p:nvGraphicFramePr>
        <p:xfrm>
          <a:off x="3028497" y="2137410"/>
          <a:ext cx="847080" cy="848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1" name="CS ChemDraw Drawing" r:id="rId32" imgW="1008676" imgH="1009800" progId="ChemDraw.Document.6.0">
                  <p:embed/>
                </p:oleObj>
              </mc:Choice>
              <mc:Fallback>
                <p:oleObj name="CS ChemDraw Drawing" r:id="rId32" imgW="1008676" imgH="1009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3028497" y="2137410"/>
                        <a:ext cx="847080" cy="848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410115"/>
              </p:ext>
            </p:extLst>
          </p:nvPr>
        </p:nvGraphicFramePr>
        <p:xfrm>
          <a:off x="46886" y="1501355"/>
          <a:ext cx="2042203" cy="60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2" name="CS ChemDraw Drawing" r:id="rId34" imgW="2626773" imgH="773820" progId="ChemDraw.Document.6.0">
                  <p:embed/>
                </p:oleObj>
              </mc:Choice>
              <mc:Fallback>
                <p:oleObj name="CS ChemDraw Drawing" r:id="rId34" imgW="2626773" imgH="7738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6886" y="1501355"/>
                        <a:ext cx="2042203" cy="6007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172183"/>
              </p:ext>
            </p:extLst>
          </p:nvPr>
        </p:nvGraphicFramePr>
        <p:xfrm>
          <a:off x="652548" y="2166802"/>
          <a:ext cx="845575" cy="84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3" name="CS ChemDraw Drawing" r:id="rId35" imgW="1008676" imgH="1009800" progId="ChemDraw.Document.6.0">
                  <p:embed/>
                </p:oleObj>
              </mc:Choice>
              <mc:Fallback>
                <p:oleObj name="CS ChemDraw Drawing" r:id="rId35" imgW="1008676" imgH="1009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2548" y="2166802"/>
                        <a:ext cx="845575" cy="84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172093"/>
              </p:ext>
            </p:extLst>
          </p:nvPr>
        </p:nvGraphicFramePr>
        <p:xfrm>
          <a:off x="4715652" y="1493187"/>
          <a:ext cx="2042203" cy="60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4" name="CS ChemDraw Drawing" r:id="rId36" imgW="2626773" imgH="773820" progId="ChemDraw.Document.6.0">
                  <p:embed/>
                </p:oleObj>
              </mc:Choice>
              <mc:Fallback>
                <p:oleObj name="CS ChemDraw Drawing" r:id="rId36" imgW="2626773" imgH="7738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715652" y="1493187"/>
                        <a:ext cx="2042203" cy="6007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862820"/>
              </p:ext>
            </p:extLst>
          </p:nvPr>
        </p:nvGraphicFramePr>
        <p:xfrm>
          <a:off x="5358262" y="740858"/>
          <a:ext cx="845575" cy="84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5" name="CS ChemDraw Drawing" r:id="rId37" imgW="1008406" imgH="1009800" progId="ChemDraw.Document.6.0">
                  <p:embed/>
                </p:oleObj>
              </mc:Choice>
              <mc:Fallback>
                <p:oleObj name="CS ChemDraw Drawing" r:id="rId37" imgW="1008406" imgH="1009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358262" y="740858"/>
                        <a:ext cx="845575" cy="84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082406"/>
              </p:ext>
            </p:extLst>
          </p:nvPr>
        </p:nvGraphicFramePr>
        <p:xfrm>
          <a:off x="5065421" y="827214"/>
          <a:ext cx="7715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6" name="CS ChemDraw Drawing" r:id="rId38" imgW="917101" imgH="930690" progId="ChemDraw.Document.6.0">
                  <p:embed/>
                </p:oleObj>
              </mc:Choice>
              <mc:Fallback>
                <p:oleObj name="CS ChemDraw Drawing" r:id="rId38" imgW="917101" imgH="9306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5065421" y="827214"/>
                        <a:ext cx="771525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27778"/>
              </p:ext>
            </p:extLst>
          </p:nvPr>
        </p:nvGraphicFramePr>
        <p:xfrm>
          <a:off x="7045056" y="1484656"/>
          <a:ext cx="2042203" cy="60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7" name="CS ChemDraw Drawing" r:id="rId40" imgW="2626773" imgH="773820" progId="ChemDraw.Document.6.0">
                  <p:embed/>
                </p:oleObj>
              </mc:Choice>
              <mc:Fallback>
                <p:oleObj name="CS ChemDraw Drawing" r:id="rId40" imgW="2626773" imgH="7738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045056" y="1484656"/>
                        <a:ext cx="2042203" cy="6007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108222"/>
              </p:ext>
            </p:extLst>
          </p:nvPr>
        </p:nvGraphicFramePr>
        <p:xfrm>
          <a:off x="7272999" y="726891"/>
          <a:ext cx="777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8" name="CS ChemDraw Drawing" r:id="rId41" imgW="924665" imgH="936900" progId="ChemDraw.Document.6.0">
                  <p:embed/>
                </p:oleObj>
              </mc:Choice>
              <mc:Fallback>
                <p:oleObj name="CS ChemDraw Drawing" r:id="rId41" imgW="924665" imgH="9369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7272999" y="726891"/>
                        <a:ext cx="777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432020"/>
              </p:ext>
            </p:extLst>
          </p:nvPr>
        </p:nvGraphicFramePr>
        <p:xfrm>
          <a:off x="7661936" y="700470"/>
          <a:ext cx="845575" cy="84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9" name="CS ChemDraw Drawing" r:id="rId43" imgW="1008676" imgH="1009800" progId="ChemDraw.Document.6.0">
                  <p:embed/>
                </p:oleObj>
              </mc:Choice>
              <mc:Fallback>
                <p:oleObj name="CS ChemDraw Drawing" r:id="rId43" imgW="1008676" imgH="1009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661936" y="700470"/>
                        <a:ext cx="845575" cy="84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5" name="Straight Connector 74"/>
          <p:cNvCxnSpPr/>
          <p:nvPr/>
        </p:nvCxnSpPr>
        <p:spPr>
          <a:xfrm>
            <a:off x="412817" y="3074052"/>
            <a:ext cx="8229600" cy="0"/>
          </a:xfrm>
          <a:prstGeom prst="line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triped Right Arrow 75"/>
          <p:cNvSpPr/>
          <p:nvPr/>
        </p:nvSpPr>
        <p:spPr>
          <a:xfrm>
            <a:off x="1192902" y="3901084"/>
            <a:ext cx="330226" cy="91440"/>
          </a:xfrm>
          <a:prstGeom prst="stripedRightArrow">
            <a:avLst/>
          </a:prstGeom>
          <a:solidFill>
            <a:schemeClr val="tx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triped Right Arrow 76"/>
          <p:cNvSpPr/>
          <p:nvPr/>
        </p:nvSpPr>
        <p:spPr>
          <a:xfrm>
            <a:off x="1188284" y="5605190"/>
            <a:ext cx="330226" cy="91440"/>
          </a:xfrm>
          <a:prstGeom prst="stripedRightArrow">
            <a:avLst/>
          </a:prstGeom>
          <a:solidFill>
            <a:schemeClr val="tx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9EE92-E640-4629-8F56-D3868E5AAF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2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 -0.00718 L -0.01788 -0.02292 C -0.01388 -0.02639 -0.00798 -0.02824 -0.00173 -0.02824 C 0.00539 -0.02824 0.01112 -0.02639 0.01511 -0.02292 L 0.03438 -0.00718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 -0.00718 L -0.01788 -0.02292 C -0.01388 -0.02639 -0.00798 -0.02824 -0.00173 -0.02824 C 0.00539 -0.02824 0.01112 -0.02639 0.01511 -0.02292 L 0.03438 -0.00718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0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1 -0.00718 L -0.01788 -0.02292 C -0.01389 -0.02639 -0.00799 -0.02824 -0.00174 -0.02824 C 0.00538 -0.02824 0.01111 -0.02639 0.0151 -0.02292 L 0.03437 -0.00718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06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1 -0.00718 L -0.01788 -0.02292 C -0.01389 -0.02639 -0.00799 -0.02824 -0.00174 -0.02824 C 0.00538 -0.02824 0.01111 -0.02639 0.0151 -0.02292 L 0.03437 -0.00718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6" grpId="0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67645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lvl="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Ion-pair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3" name="グループ化 30"/>
          <p:cNvGrpSpPr/>
          <p:nvPr/>
        </p:nvGrpSpPr>
        <p:grpSpPr>
          <a:xfrm>
            <a:off x="251520" y="18514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4" name="正方形/長方形 31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コネクタ 32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3" y="1625162"/>
            <a:ext cx="2494598" cy="2648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92" y="1625162"/>
            <a:ext cx="2764631" cy="269176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303007"/>
              </p:ext>
            </p:extLst>
          </p:nvPr>
        </p:nvGraphicFramePr>
        <p:xfrm>
          <a:off x="1360965" y="4309229"/>
          <a:ext cx="643851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9256"/>
                <a:gridCol w="3219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3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</a:t>
                      </a:r>
                      <a:endParaRPr 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549343" y="4135080"/>
            <a:ext cx="966931" cy="36875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M06/B1</a:t>
            </a:r>
            <a:endParaRPr lang="en-US" sz="2400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7" y="4206318"/>
            <a:ext cx="1135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Free Energy</a:t>
            </a:r>
            <a:endParaRPr lang="en-US" sz="1400" b="1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(kcal/</a:t>
            </a:r>
            <a:r>
              <a:rPr lang="en-US" sz="1400" b="1" dirty="0" err="1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mol</a:t>
            </a:r>
            <a:r>
              <a:rPr lang="en-US" sz="1400" b="1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00" y="738435"/>
            <a:ext cx="912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Altogether </a:t>
            </a:r>
            <a:r>
              <a:rPr lang="en-US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160</a:t>
            </a:r>
            <a:r>
              <a:rPr lang="en-US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different structures have been generated by using MD simulations, and subsequently, QM optimization of these structures has been performed to obtain the most preferable conformation for ion-pair.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87" y="4886742"/>
            <a:ext cx="91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Forming Hexa</a:t>
            </a:r>
            <a:r>
              <a:rPr lang="en-US" sz="20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</a:t>
            </a:r>
            <a:r>
              <a:rPr lang="en-US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coordinated </a:t>
            </a:r>
            <a:r>
              <a:rPr lang="en-US" sz="20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lang="en-US" sz="2000" b="1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system.</a:t>
            </a:r>
            <a:endParaRPr lang="en-US" sz="20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259" y="1726422"/>
            <a:ext cx="1281464" cy="13800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6118" y="1979167"/>
            <a:ext cx="1417044" cy="11362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662207"/>
            <a:ext cx="32592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6-31G** 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(LANL2DZ +f 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polarization 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functions: </a:t>
            </a:r>
            <a:r>
              <a:rPr lang="en-GB" alt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); </a:t>
            </a:r>
            <a:endParaRPr lang="en-US" sz="105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086600" y="6476693"/>
            <a:ext cx="2057400" cy="365125"/>
          </a:xfrm>
        </p:spPr>
        <p:txBody>
          <a:bodyPr/>
          <a:lstStyle/>
          <a:p>
            <a:fld id="{14B9EE92-E640-4629-8F56-D3868E5AAFB9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467098"/>
              </p:ext>
            </p:extLst>
          </p:nvPr>
        </p:nvGraphicFramePr>
        <p:xfrm>
          <a:off x="2417996" y="5678013"/>
          <a:ext cx="4291152" cy="10058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30384"/>
                <a:gridCol w="1430384"/>
                <a:gridCol w="1430384"/>
              </a:tblGrid>
              <a:tr h="2678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Ɛ (kcal/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(Å)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78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 (CH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2.500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78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2.880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0" y="5339839"/>
            <a:ext cx="8985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The </a:t>
            </a:r>
            <a:r>
              <a:rPr lang="en-US" sz="16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LJ parameters for intermolecular </a:t>
            </a:r>
            <a:r>
              <a:rPr lang="en-US" sz="1600" b="1" dirty="0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interaction between </a:t>
            </a:r>
            <a:r>
              <a:rPr lang="en-US" sz="1600" b="1" dirty="0" err="1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lang="en-US" sz="1600" b="1" dirty="0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-cation and anion</a:t>
            </a:r>
            <a:endParaRPr lang="en-US" sz="1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6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67645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lvl="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Cation &amp; Monomer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3" name="グループ化 30"/>
          <p:cNvGrpSpPr/>
          <p:nvPr/>
        </p:nvGrpSpPr>
        <p:grpSpPr>
          <a:xfrm>
            <a:off x="251520" y="18514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4" name="正方形/長方形 31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コネクタ 32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7" y="3167853"/>
            <a:ext cx="3037046" cy="1900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51" y="3107845"/>
            <a:ext cx="3990499" cy="196024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970643"/>
              </p:ext>
            </p:extLst>
          </p:nvPr>
        </p:nvGraphicFramePr>
        <p:xfrm>
          <a:off x="1625567" y="5112053"/>
          <a:ext cx="5892866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433"/>
                <a:gridCol w="2946433"/>
              </a:tblGrid>
              <a:tr h="26785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3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4.17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865826" y="4912044"/>
            <a:ext cx="966931" cy="388696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M06/B1</a:t>
            </a:r>
            <a:endParaRPr lang="en-US" sz="24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07" y="5039130"/>
            <a:ext cx="1135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 Energy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(kcal/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-12564" y="2534436"/>
            <a:ext cx="9156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Using FF parameters of cation </a:t>
            </a:r>
            <a:r>
              <a:rPr lang="en-US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</a:t>
            </a:r>
            <a:r>
              <a:rPr lang="en-US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and </a:t>
            </a:r>
            <a:r>
              <a:rPr lang="en-US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</a:t>
            </a:r>
            <a:r>
              <a:rPr lang="en-US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, we </a:t>
            </a:r>
            <a:r>
              <a:rPr lang="en-US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have </a:t>
            </a:r>
            <a:r>
              <a:rPr lang="en-US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generated </a:t>
            </a:r>
            <a:r>
              <a:rPr lang="en-US" b="1" dirty="0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80</a:t>
            </a:r>
            <a:r>
              <a:rPr lang="en-US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different </a:t>
            </a:r>
            <a:r>
              <a:rPr lang="en-US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structures by </a:t>
            </a:r>
            <a:r>
              <a:rPr lang="en-US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using MD </a:t>
            </a:r>
            <a:r>
              <a:rPr lang="en-US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simulations.</a:t>
            </a:r>
            <a:endParaRPr lang="en-US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0122" y="6581774"/>
            <a:ext cx="988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Stable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864358"/>
              </p:ext>
            </p:extLst>
          </p:nvPr>
        </p:nvGraphicFramePr>
        <p:xfrm>
          <a:off x="5875694" y="789622"/>
          <a:ext cx="9413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82" name="CS ChemDraw Drawing" r:id="rId6" imgW="1336348" imgH="1872450" progId="ChemDraw.Document.6.0">
                  <p:embed/>
                </p:oleObj>
              </mc:Choice>
              <mc:Fallback>
                <p:oleObj name="CS ChemDraw Drawing" r:id="rId6" imgW="1336348" imgH="1872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75694" y="789622"/>
                        <a:ext cx="941388" cy="1325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30681"/>
              </p:ext>
            </p:extLst>
          </p:nvPr>
        </p:nvGraphicFramePr>
        <p:xfrm>
          <a:off x="3360193" y="713897"/>
          <a:ext cx="888044" cy="159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83" name="CS ChemDraw Drawing" r:id="rId8" imgW="1192907" imgH="2137860" progId="ChemDraw.Document.6.0">
                  <p:embed/>
                </p:oleObj>
              </mc:Choice>
              <mc:Fallback>
                <p:oleObj name="CS ChemDraw Drawing" r:id="rId8" imgW="1192907" imgH="2137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60193" y="713897"/>
                        <a:ext cx="888044" cy="15980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728449"/>
              </p:ext>
            </p:extLst>
          </p:nvPr>
        </p:nvGraphicFramePr>
        <p:xfrm>
          <a:off x="3272092" y="1601435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84" name="CS ChemDraw Drawing" r:id="rId10" imgW="77258" imgH="272430" progId="ChemDraw.Document.6.0">
                  <p:embed/>
                </p:oleObj>
              </mc:Choice>
              <mc:Fallback>
                <p:oleObj name="CS ChemDraw Drawing" r:id="rId10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72092" y="1601435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191305"/>
              </p:ext>
            </p:extLst>
          </p:nvPr>
        </p:nvGraphicFramePr>
        <p:xfrm>
          <a:off x="5863425" y="1493598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85" name="CS ChemDraw Drawing" r:id="rId12" imgW="77258" imgH="272430" progId="ChemDraw.Document.6.0">
                  <p:embed/>
                </p:oleObj>
              </mc:Choice>
              <mc:Fallback>
                <p:oleObj name="CS ChemDraw Drawing" r:id="rId12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63425" y="1493598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847111" y="2251409"/>
            <a:ext cx="1674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-N/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-O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7203" y="2251409"/>
            <a:ext cx="1674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-N/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-O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2564" y="6593315"/>
            <a:ext cx="32592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6-31G** 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(LANL2DZ +f </a:t>
            </a:r>
            <a:r>
              <a:rPr lang="en-GB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polarization 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functions: </a:t>
            </a:r>
            <a:r>
              <a:rPr lang="en-GB" alt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Zr</a:t>
            </a:r>
            <a:r>
              <a:rPr lang="en-GB" alt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); </a:t>
            </a:r>
            <a:endParaRPr lang="en-US" sz="105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86600" y="6482106"/>
            <a:ext cx="2057400" cy="365125"/>
          </a:xfrm>
        </p:spPr>
        <p:txBody>
          <a:bodyPr/>
          <a:lstStyle/>
          <a:p>
            <a:fld id="{14B9EE92-E640-4629-8F56-D3868E5AAFB9}" type="slidenum">
              <a:rPr lang="en-US" smtClean="0"/>
              <a:t>8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2565" y="5627757"/>
            <a:ext cx="91565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The </a:t>
            </a:r>
            <a:r>
              <a:rPr lang="en-US" sz="16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LJ parameters for intermolecular </a:t>
            </a:r>
            <a:r>
              <a:rPr lang="en-US" sz="1600" b="1" dirty="0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interaction between </a:t>
            </a:r>
            <a:r>
              <a:rPr lang="en-US" sz="1600" b="1" dirty="0" err="1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Zr</a:t>
            </a:r>
            <a:r>
              <a:rPr lang="en-US" sz="1600" b="1" dirty="0" smtClean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-cation and monomer</a:t>
            </a:r>
            <a:endParaRPr lang="en-US" sz="1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001006"/>
              </p:ext>
            </p:extLst>
          </p:nvPr>
        </p:nvGraphicFramePr>
        <p:xfrm>
          <a:off x="2426424" y="5917908"/>
          <a:ext cx="4291152" cy="67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30384"/>
                <a:gridCol w="1430384"/>
                <a:gridCol w="1430384"/>
              </a:tblGrid>
              <a:tr h="2678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Ɛ (kcal/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(Å)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78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Zr-C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Ethylene</a:t>
                      </a:r>
                      <a:endParaRPr lang="en-US" sz="160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2.973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0.00023 L -0.04028 -0.01713 C -0.04688 -0.02083 -0.04896 -0.02616 -0.04896 -0.03217 C -0.04896 -0.03866 -0.04688 -0.04375 -0.04028 -0.04768 L -0.01198 -0.06597 " pathEditMode="relative" rAng="16200000" ptsTypes="AAA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-331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1 -2.22222E-6 L -0.05521 -0.01736 C -0.0618 -0.02106 -0.06389 -0.02639 -0.06389 -0.03241 C -0.06389 -0.03889 -0.0618 -0.04398 -0.05521 -0.04791 L -0.02691 -0.0662 " pathEditMode="relative" rAng="16200000" ptsTypes="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-331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8" grpId="0"/>
      <p:bldP spid="19" grpId="0"/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1"/>
          <p:cNvSpPr txBox="1">
            <a:spLocks/>
          </p:cNvSpPr>
          <p:nvPr/>
        </p:nvSpPr>
        <p:spPr>
          <a:xfrm>
            <a:off x="395536" y="91800"/>
            <a:ext cx="867645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742950" lvl="0" indent="-742950">
              <a:spcBef>
                <a:spcPct val="0"/>
              </a:spcBef>
              <a:defRPr/>
            </a:pPr>
            <a:r>
              <a:rPr kumimoji="1" lang="en-US" altLang="ja-JP" sz="24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Ion-pair &amp; Monomer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pSp>
        <p:nvGrpSpPr>
          <p:cNvPr id="3" name="グループ化 30"/>
          <p:cNvGrpSpPr/>
          <p:nvPr/>
        </p:nvGrpSpPr>
        <p:grpSpPr>
          <a:xfrm>
            <a:off x="251520" y="18514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4" name="正方形/長方形 31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コネクタ 32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138223" y="5156528"/>
            <a:ext cx="90057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240</a:t>
            </a:r>
            <a:r>
              <a:rPr lang="en-US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sz="2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different structures </a:t>
            </a:r>
            <a:r>
              <a:rPr lang="en-US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have </a:t>
            </a:r>
            <a:r>
              <a:rPr lang="en-US" sz="2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been generated by using </a:t>
            </a:r>
            <a:r>
              <a:rPr lang="en-US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MD simulations.</a:t>
            </a:r>
          </a:p>
          <a:p>
            <a:pPr algn="just"/>
            <a:endParaRPr lang="en-US" sz="2000" dirty="0" smtClean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Subsequently</a:t>
            </a:r>
            <a:r>
              <a:rPr lang="en-US" sz="2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, QM optimization of these structures has been </a:t>
            </a:r>
            <a:r>
              <a:rPr lang="en-US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performed.</a:t>
            </a:r>
            <a:endParaRPr lang="en-US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8046144" y="3370092"/>
          <a:ext cx="9413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98" name="CS ChemDraw Drawing" r:id="rId3" imgW="1336348" imgH="1872450" progId="ChemDraw.Document.6.0">
                  <p:embed/>
                </p:oleObj>
              </mc:Choice>
              <mc:Fallback>
                <p:oleObj name="CS ChemDraw Drawing" r:id="rId3" imgW="1336348" imgH="1872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46144" y="3370092"/>
                        <a:ext cx="941388" cy="1325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201156" y="3373874"/>
          <a:ext cx="9413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99" name="CS ChemDraw Drawing" r:id="rId5" imgW="1336348" imgH="1872450" progId="ChemDraw.Document.6.0">
                  <p:embed/>
                </p:oleObj>
              </mc:Choice>
              <mc:Fallback>
                <p:oleObj name="CS ChemDraw Drawing" r:id="rId5" imgW="1336348" imgH="1872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1156" y="3373874"/>
                        <a:ext cx="941388" cy="1325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591763" y="3365241"/>
          <a:ext cx="9413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0" name="CS ChemDraw Drawing" r:id="rId6" imgW="1336348" imgH="1872450" progId="ChemDraw.Document.6.0">
                  <p:embed/>
                </p:oleObj>
              </mc:Choice>
              <mc:Fallback>
                <p:oleObj name="CS ChemDraw Drawing" r:id="rId6" imgW="1336348" imgH="1872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91763" y="3365241"/>
                        <a:ext cx="941388" cy="1325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63"/>
          <a:stretch/>
        </p:blipFill>
        <p:spPr bwMode="auto">
          <a:xfrm>
            <a:off x="259378" y="1900965"/>
            <a:ext cx="863997" cy="121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9"/>
          <a:stretch/>
        </p:blipFill>
        <p:spPr bwMode="auto">
          <a:xfrm>
            <a:off x="260233" y="3603726"/>
            <a:ext cx="888901" cy="12152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684074" y="3376896"/>
          <a:ext cx="9413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1" name="CS ChemDraw Drawing" r:id="rId8" imgW="1336348" imgH="1872450" progId="ChemDraw.Document.6.0">
                  <p:embed/>
                </p:oleObj>
              </mc:Choice>
              <mc:Fallback>
                <p:oleObj name="CS ChemDraw Drawing" r:id="rId8" imgW="1336348" imgH="1872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4074" y="3376896"/>
                        <a:ext cx="941388" cy="1325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664572" y="1536741"/>
          <a:ext cx="888044" cy="159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2" name="CS ChemDraw Drawing" r:id="rId9" imgW="1192907" imgH="2137860" progId="ChemDraw.Document.6.0">
                  <p:embed/>
                </p:oleObj>
              </mc:Choice>
              <mc:Fallback>
                <p:oleObj name="CS ChemDraw Drawing" r:id="rId9" imgW="1192907" imgH="2137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64572" y="1536741"/>
                        <a:ext cx="888044" cy="15980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441574" y="1883116"/>
          <a:ext cx="8302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3" name="CS ChemDraw Drawing" r:id="rId11" imgW="990307" imgH="1034640" progId="ChemDraw.Document.6.0">
                  <p:embed/>
                </p:oleObj>
              </mc:Choice>
              <mc:Fallback>
                <p:oleObj name="CS ChemDraw Drawing" r:id="rId11" imgW="990307" imgH="1034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41574" y="1883116"/>
                        <a:ext cx="830263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3572028" y="1535603"/>
          <a:ext cx="888044" cy="159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4" name="CS ChemDraw Drawing" r:id="rId13" imgW="1192907" imgH="2137860" progId="ChemDraw.Document.6.0">
                  <p:embed/>
                </p:oleObj>
              </mc:Choice>
              <mc:Fallback>
                <p:oleObj name="CS ChemDraw Drawing" r:id="rId13" imgW="1192907" imgH="2137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72028" y="1535603"/>
                        <a:ext cx="888044" cy="15980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2528275" y="1886061"/>
          <a:ext cx="8302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5" name="CS ChemDraw Drawing" r:id="rId14" imgW="990037" imgH="1034640" progId="ChemDraw.Document.6.0">
                  <p:embed/>
                </p:oleObj>
              </mc:Choice>
              <mc:Fallback>
                <p:oleObj name="CS ChemDraw Drawing" r:id="rId14" imgW="990037" imgH="1034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28275" y="1886061"/>
                        <a:ext cx="830263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8018563" y="1542000"/>
          <a:ext cx="888044" cy="159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6" name="CS ChemDraw Drawing" r:id="rId16" imgW="1192907" imgH="2137860" progId="ChemDraw.Document.6.0">
                  <p:embed/>
                </p:oleObj>
              </mc:Choice>
              <mc:Fallback>
                <p:oleObj name="CS ChemDraw Drawing" r:id="rId16" imgW="1192907" imgH="2137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18563" y="1542000"/>
                        <a:ext cx="888044" cy="15980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374165" y="2317686"/>
          <a:ext cx="79057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7" name="CS ChemDraw Drawing" r:id="rId17" imgW="943034" imgH="982800" progId="ChemDraw.Document.6.0">
                  <p:embed/>
                </p:oleObj>
              </mc:Choice>
              <mc:Fallback>
                <p:oleObj name="CS ChemDraw Drawing" r:id="rId17" imgW="943034" imgH="982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374165" y="2317686"/>
                        <a:ext cx="790575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6178788" y="1542002"/>
          <a:ext cx="888044" cy="159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8" name="CS ChemDraw Drawing" r:id="rId19" imgW="1192907" imgH="2137860" progId="ChemDraw.Document.6.0">
                  <p:embed/>
                </p:oleObj>
              </mc:Choice>
              <mc:Fallback>
                <p:oleObj name="CS ChemDraw Drawing" r:id="rId19" imgW="1192907" imgH="2137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78788" y="1542002"/>
                        <a:ext cx="888044" cy="15980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5587065" y="2341007"/>
          <a:ext cx="7874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9" name="CS ChemDraw Drawing" r:id="rId20" imgW="940063" imgH="885060" progId="ChemDraw.Document.6.0">
                  <p:embed/>
                </p:oleObj>
              </mc:Choice>
              <mc:Fallback>
                <p:oleObj name="CS ChemDraw Drawing" r:id="rId20" imgW="940063" imgH="8850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87065" y="2341007"/>
                        <a:ext cx="787400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2590886" y="3606173"/>
          <a:ext cx="8302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0" name="CS ChemDraw Drawing" r:id="rId22" imgW="990037" imgH="1034640" progId="ChemDraw.Document.6.0">
                  <p:embed/>
                </p:oleObj>
              </mc:Choice>
              <mc:Fallback>
                <p:oleObj name="CS ChemDraw Drawing" r:id="rId22" imgW="990037" imgH="1034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90886" y="3606173"/>
                        <a:ext cx="830263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4419117" y="3607752"/>
          <a:ext cx="8302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1" name="CS ChemDraw Drawing" r:id="rId23" imgW="990307" imgH="1034640" progId="ChemDraw.Document.6.0">
                  <p:embed/>
                </p:oleObj>
              </mc:Choice>
              <mc:Fallback>
                <p:oleObj name="CS ChemDraw Drawing" r:id="rId23" imgW="990307" imgH="1034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19117" y="3607752"/>
                        <a:ext cx="830263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5531735" y="4037278"/>
          <a:ext cx="7874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2" name="CS ChemDraw Drawing" r:id="rId24" imgW="940063" imgH="885060" progId="ChemDraw.Document.6.0">
                  <p:embed/>
                </p:oleObj>
              </mc:Choice>
              <mc:Fallback>
                <p:oleObj name="CS ChemDraw Drawing" r:id="rId24" imgW="940063" imgH="8850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31735" y="4037278"/>
                        <a:ext cx="787400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7367766" y="3992732"/>
          <a:ext cx="79057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3" name="CS ChemDraw Drawing" r:id="rId25" imgW="943034" imgH="982800" progId="ChemDraw.Document.6.0">
                  <p:embed/>
                </p:oleObj>
              </mc:Choice>
              <mc:Fallback>
                <p:oleObj name="CS ChemDraw Drawing" r:id="rId25" imgW="943034" imgH="982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367766" y="3992732"/>
                        <a:ext cx="790575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1772196" y="2372162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4" name="CS ChemDraw Drawing" r:id="rId26" imgW="77258" imgH="272430" progId="ChemDraw.Document.6.0">
                  <p:embed/>
                </p:oleObj>
              </mc:Choice>
              <mc:Fallback>
                <p:oleObj name="CS ChemDraw Drawing" r:id="rId26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772196" y="2372162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3655311" y="2372162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5" name="CS ChemDraw Drawing" r:id="rId28" imgW="77258" imgH="272430" progId="ChemDraw.Document.6.0">
                  <p:embed/>
                </p:oleObj>
              </mc:Choice>
              <mc:Fallback>
                <p:oleObj name="CS ChemDraw Drawing" r:id="rId28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655311" y="2372162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6296678" y="1965753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6" name="CS ChemDraw Drawing" r:id="rId29" imgW="77258" imgH="272430" progId="ChemDraw.Document.6.0">
                  <p:embed/>
                </p:oleObj>
              </mc:Choice>
              <mc:Fallback>
                <p:oleObj name="CS ChemDraw Drawing" r:id="rId29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296678" y="1965753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8125846" y="1965753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7" name="CS ChemDraw Drawing" r:id="rId30" imgW="77258" imgH="272430" progId="ChemDraw.Document.6.0">
                  <p:embed/>
                </p:oleObj>
              </mc:Choice>
              <mc:Fallback>
                <p:oleObj name="CS ChemDraw Drawing" r:id="rId30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8125846" y="1965753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1690419" y="4080878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8" name="CS ChemDraw Drawing" r:id="rId31" imgW="77258" imgH="272430" progId="ChemDraw.Document.6.0">
                  <p:embed/>
                </p:oleObj>
              </mc:Choice>
              <mc:Fallback>
                <p:oleObj name="CS ChemDraw Drawing" r:id="rId31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690419" y="4080878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3620056" y="4080878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9" name="CS ChemDraw Drawing" r:id="rId32" imgW="77258" imgH="272430" progId="ChemDraw.Document.6.0">
                  <p:embed/>
                </p:oleObj>
              </mc:Choice>
              <mc:Fallback>
                <p:oleObj name="CS ChemDraw Drawing" r:id="rId32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620056" y="4080878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6211860" y="3685023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20" name="CS ChemDraw Drawing" r:id="rId33" imgW="77258" imgH="272430" progId="ChemDraw.Document.6.0">
                  <p:embed/>
                </p:oleObj>
              </mc:Choice>
              <mc:Fallback>
                <p:oleObj name="CS ChemDraw Drawing" r:id="rId33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211860" y="3685023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8018563" y="3685023"/>
          <a:ext cx="777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21" name="CS ChemDraw Drawing" r:id="rId34" imgW="77258" imgH="272430" progId="ChemDraw.Document.6.0">
                  <p:embed/>
                </p:oleObj>
              </mc:Choice>
              <mc:Fallback>
                <p:oleObj name="CS ChemDraw Drawing" r:id="rId34" imgW="77258" imgH="272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8018563" y="3685023"/>
                        <a:ext cx="777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38223" y="951637"/>
            <a:ext cx="9123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Eight possibilities have been considered.</a:t>
            </a:r>
            <a:endParaRPr lang="en-US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34" name="Striped Right Arrow 33"/>
          <p:cNvSpPr/>
          <p:nvPr/>
        </p:nvSpPr>
        <p:spPr>
          <a:xfrm>
            <a:off x="1165743" y="2272930"/>
            <a:ext cx="330226" cy="91440"/>
          </a:xfrm>
          <a:prstGeom prst="stripedRightArrow">
            <a:avLst/>
          </a:prstGeom>
          <a:solidFill>
            <a:schemeClr val="tx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riped Right Arrow 34"/>
          <p:cNvSpPr/>
          <p:nvPr/>
        </p:nvSpPr>
        <p:spPr>
          <a:xfrm>
            <a:off x="1161125" y="3977039"/>
            <a:ext cx="330226" cy="91440"/>
          </a:xfrm>
          <a:prstGeom prst="stripedRightArrow">
            <a:avLst/>
          </a:prstGeom>
          <a:solidFill>
            <a:schemeClr val="tx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>
          <a:xfrm>
            <a:off x="7097146" y="6471708"/>
            <a:ext cx="2057400" cy="365125"/>
          </a:xfrm>
        </p:spPr>
        <p:txBody>
          <a:bodyPr/>
          <a:lstStyle/>
          <a:p>
            <a:fld id="{14B9EE92-E640-4629-8F56-D3868E5AAFB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3134</TotalTime>
  <Words>1114</Words>
  <Application>Microsoft Office PowerPoint</Application>
  <PresentationFormat>On-screen Show (4:3)</PresentationFormat>
  <Paragraphs>262</Paragraphs>
  <Slides>20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メイリオ</vt:lpstr>
      <vt:lpstr>メイリオ</vt:lpstr>
      <vt:lpstr>MS Mincho</vt:lpstr>
      <vt:lpstr>ＭＳ Ｐゴシック</vt:lpstr>
      <vt:lpstr>Agency FB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Saha</dc:creator>
  <cp:lastModifiedBy>Saha</cp:lastModifiedBy>
  <cp:revision>134</cp:revision>
  <cp:lastPrinted>2018-11-20T05:58:46Z</cp:lastPrinted>
  <dcterms:created xsi:type="dcterms:W3CDTF">2018-02-06T02:16:42Z</dcterms:created>
  <dcterms:modified xsi:type="dcterms:W3CDTF">2018-11-20T09:45:56Z</dcterms:modified>
</cp:coreProperties>
</file>