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9" r:id="rId2"/>
    <p:sldId id="270" r:id="rId3"/>
    <p:sldId id="271" r:id="rId4"/>
    <p:sldId id="272" r:id="rId5"/>
    <p:sldId id="263" r:id="rId6"/>
    <p:sldId id="262" r:id="rId7"/>
    <p:sldId id="264" r:id="rId8"/>
    <p:sldId id="267" r:id="rId9"/>
    <p:sldId id="258" r:id="rId10"/>
    <p:sldId id="260" r:id="rId11"/>
    <p:sldId id="268" r:id="rId12"/>
    <p:sldId id="261" r:id="rId13"/>
    <p:sldId id="266" r:id="rId14"/>
    <p:sldId id="259" r:id="rId15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060"/>
    <a:srgbClr val="00B05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9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8"/>
          </a:xfrm>
          <a:prstGeom prst="rect">
            <a:avLst/>
          </a:prstGeom>
        </p:spPr>
        <p:txBody>
          <a:bodyPr vert="horz" lIns="94604" tIns="47302" rIns="94604" bIns="4730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3508"/>
          </a:xfrm>
          <a:prstGeom prst="rect">
            <a:avLst/>
          </a:prstGeom>
        </p:spPr>
        <p:txBody>
          <a:bodyPr vert="horz" lIns="94604" tIns="47302" rIns="94604" bIns="47302" rtlCol="0"/>
          <a:lstStyle>
            <a:lvl1pPr algn="r">
              <a:defRPr sz="1200"/>
            </a:lvl1pPr>
          </a:lstStyle>
          <a:p>
            <a:fld id="{CA9A29B3-6AA4-4789-867B-EC8D2D9B20B1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04" tIns="47302" rIns="94604" bIns="4730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4604" tIns="47302" rIns="94604" bIns="47302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4604" tIns="47302" rIns="94604" bIns="4730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4604" tIns="47302" rIns="94604" bIns="47302" rtlCol="0" anchor="b"/>
          <a:lstStyle>
            <a:lvl1pPr algn="r">
              <a:defRPr sz="1200"/>
            </a:lvl1pPr>
          </a:lstStyle>
          <a:p>
            <a:fld id="{F03FB65A-2855-46EE-88C1-184AC7BF28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70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07100-CD9E-4F2A-9E96-5B333F18453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410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07100-CD9E-4F2A-9E96-5B333F18453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42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07100-CD9E-4F2A-9E96-5B333F18453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597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2174-C1D7-48F6-8710-C39C4525B1A2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120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6C5C-F8A6-44A7-8F34-AF51950C0ED0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363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F5FC-E542-47E1-9430-C26FFC32BDAA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86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2D38-AD05-4ECA-A183-A7BE232C9EE0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30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5CF2-D3A7-47A1-81B6-A8E068D0731C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49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FC84-7D4F-4416-BB96-CA38D16C332F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2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9DD7-8F37-4D4A-839F-5CD1E52772BE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47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E0AE-184B-4BE4-B575-B1F085815B17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933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34FD-21B7-4BCF-8B57-53B9BE32B51E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21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23D7-BA20-49AD-8523-CF48BB630E1A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44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CC30-AA2B-41CF-86EE-D4099A83642A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38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1A340-51CC-4655-9A99-DA59B3BEF88D}" type="datetime1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31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6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1.png"/><Relationship Id="rId1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60.pn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59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5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64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7.wmf"/><Relationship Id="rId18" Type="http://schemas.openxmlformats.org/officeDocument/2006/relationships/image" Target="../media/image29.w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2.bin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png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image" Target="../media/image26.wmf"/><Relationship Id="rId5" Type="http://schemas.openxmlformats.org/officeDocument/2006/relationships/image" Target="../media/image33.png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1.bin"/><Relationship Id="rId19" Type="http://schemas.openxmlformats.org/officeDocument/2006/relationships/oleObject" Target="../embeddings/oleObject5.bin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5046434"/>
            <a:ext cx="6858000" cy="1572851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Masayoshi Takayanagi</a:t>
            </a:r>
          </a:p>
          <a:p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Graduate School of Information Science,</a:t>
            </a:r>
            <a:b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Nagoya University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1690" y="878261"/>
            <a:ext cx="830062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altLang="ja-JP" sz="4400" dirty="0"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Toward Understanding Tacticity in Radical Vinyl Polymerization in PCP </a:t>
            </a:r>
            <a:r>
              <a:rPr lang="en-US" altLang="ja-JP" sz="4400" dirty="0" smtClean="0"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Nanochannels</a:t>
            </a:r>
          </a:p>
          <a:p>
            <a:pPr algn="ctr">
              <a:spcAft>
                <a:spcPts val="2400"/>
              </a:spcAft>
            </a:pPr>
            <a:r>
              <a:rPr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PCP</a:t>
            </a:r>
            <a:r>
              <a:rPr lang="ja-JP" altLang="en-US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細孔内ラジカルビニル重合反応生成物の</a:t>
            </a:r>
            <a:r>
              <a:rPr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/>
            </a:r>
            <a:br>
              <a:rPr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ja-JP" altLang="en-US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立体規則性の理解に向けて</a:t>
            </a:r>
            <a:endParaRPr lang="en-US" altLang="ja-JP" sz="2400" dirty="0" smtClean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972300" y="6436722"/>
            <a:ext cx="2057400" cy="365125"/>
          </a:xfrm>
        </p:spPr>
        <p:txBody>
          <a:bodyPr/>
          <a:lstStyle/>
          <a:p>
            <a:fld id="{61F34C52-A962-4E8D-A3A1-266E442B7808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05522" y="79899"/>
            <a:ext cx="807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2014/October/23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/>
          <p:cNvSpPr txBox="1"/>
          <p:nvPr/>
        </p:nvSpPr>
        <p:spPr>
          <a:xfrm>
            <a:off x="48651" y="2733071"/>
            <a:ext cx="219630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Radical, doublet state</a:t>
            </a:r>
          </a:p>
          <a:p>
            <a:r>
              <a:rPr kumimoji="1"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UB3LYP/6-31G</a:t>
            </a:r>
            <a:br>
              <a:rPr kumimoji="1"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</a:br>
            <a:r>
              <a:rPr lang="en-US" altLang="ja-JP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B3LYP_6-31G_MMAradical_opt</a:t>
            </a:r>
            <a:endParaRPr kumimoji="1" lang="ja-JP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小塚ゴシック Pro R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32978" y="147408"/>
            <a:ext cx="1200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Radical</a:t>
            </a:r>
          </a:p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Only one stable structure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990" y="0"/>
            <a:ext cx="3280594" cy="1870861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5377741" y="1668265"/>
            <a:ext cx="341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Electron density from Spin SCF Density</a:t>
            </a:r>
            <a:b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</a:t>
            </a:r>
            <a:r>
              <a:rPr lang="en-US" altLang="ja-JP" sz="1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isoval</a:t>
            </a:r>
            <a: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= 0.01)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83" y="2181792"/>
            <a:ext cx="3110989" cy="1797654"/>
          </a:xfrm>
          <a:prstGeom prst="rect">
            <a:avLst/>
          </a:prstGeom>
        </p:spPr>
      </p:pic>
      <p:sp>
        <p:nvSpPr>
          <p:cNvPr id="58" name="テキスト ボックス 57"/>
          <p:cNvSpPr txBox="1"/>
          <p:nvPr/>
        </p:nvSpPr>
        <p:spPr>
          <a:xfrm>
            <a:off x="5334685" y="3810289"/>
            <a:ext cx="368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 of the singly occupied molecular orbital (SOMO) (</a:t>
            </a:r>
            <a:r>
              <a:rPr lang="en-US" altLang="ja-JP" sz="1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isoval</a:t>
            </a:r>
            <a:r>
              <a:rPr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= 0.1)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452" y="103011"/>
            <a:ext cx="4308558" cy="300695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/>
          <a:srcRect t="27563" b="15612"/>
          <a:stretch/>
        </p:blipFill>
        <p:spPr>
          <a:xfrm>
            <a:off x="6071451" y="4546360"/>
            <a:ext cx="2714285" cy="880217"/>
          </a:xfrm>
          <a:prstGeom prst="rect">
            <a:avLst/>
          </a:prstGeom>
        </p:spPr>
      </p:pic>
      <p:sp>
        <p:nvSpPr>
          <p:cNvPr id="59" name="角丸四角形 58"/>
          <p:cNvSpPr/>
          <p:nvPr/>
        </p:nvSpPr>
        <p:spPr>
          <a:xfrm>
            <a:off x="6071450" y="4892854"/>
            <a:ext cx="1272323" cy="218043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467349" y="4835704"/>
            <a:ext cx="857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SOMO</a:t>
            </a:r>
            <a:endParaRPr kumimoji="1" lang="ja-JP" altLang="en-US" sz="14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987" y="4361510"/>
            <a:ext cx="2857500" cy="2286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211920" y="1502045"/>
            <a:ext cx="683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1.496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470776" y="966700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1.496</a:t>
            </a:r>
            <a:endParaRPr kumimoji="1"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931430" y="1830389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1.445</a:t>
            </a:r>
            <a:endParaRPr kumimoji="1" lang="ja-JP" altLang="en-US" sz="1400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614669" y="1500226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1.391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341346" y="1790772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1.464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7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362" y="3491406"/>
            <a:ext cx="4283648" cy="2961304"/>
          </a:xfrm>
          <a:prstGeom prst="rect">
            <a:avLst/>
          </a:prstGeom>
        </p:spPr>
      </p:pic>
      <p:sp>
        <p:nvSpPr>
          <p:cNvPr id="67" name="テキスト ボックス 66"/>
          <p:cNvSpPr txBox="1"/>
          <p:nvPr/>
        </p:nvSpPr>
        <p:spPr>
          <a:xfrm>
            <a:off x="133583" y="3780777"/>
            <a:ext cx="12141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Monomer </a:t>
            </a:r>
          </a:p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Most stable (1) structure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1404921" y="4487992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1.344</a:t>
            </a:r>
            <a:endParaRPr kumimoji="1"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198560" y="4988032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1.509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900793" y="5224594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1.486</a:t>
            </a:r>
            <a:endParaRPr kumimoji="1" lang="ja-JP" altLang="en-US" sz="1400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2553141" y="4916817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1.379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198224" y="5192954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1.468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2754032" y="5603929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1.241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773657" y="2216716"/>
            <a:ext cx="7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1.254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853932" y="215505"/>
            <a:ext cx="1955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Bond</a:t>
            </a:r>
            <a:r>
              <a:rPr lang="ja-JP" altLang="en-US" sz="16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</a:t>
            </a:r>
            <a:r>
              <a:rPr lang="en-US" altLang="ja-JP" sz="16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distance in Å</a:t>
            </a:r>
            <a:endParaRPr kumimoji="1" lang="ja-JP" altLang="en-US" sz="16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023491" y="775950"/>
            <a:ext cx="108000" cy="63817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/>
          <p:cNvSpPr/>
          <p:nvPr/>
        </p:nvSpPr>
        <p:spPr>
          <a:xfrm>
            <a:off x="1970579" y="4288167"/>
            <a:ext cx="180000" cy="63817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 rot="18060000">
            <a:off x="2323730" y="1329460"/>
            <a:ext cx="183247" cy="856423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 rot="18000000">
            <a:off x="2350109" y="4798960"/>
            <a:ext cx="183247" cy="856423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8471" y="5585177"/>
            <a:ext cx="2100263" cy="653057"/>
          </a:xfrm>
          <a:prstGeom prst="rect">
            <a:avLst/>
          </a:prstGeom>
        </p:spPr>
      </p:pic>
      <p:sp>
        <p:nvSpPr>
          <p:cNvPr id="78" name="テキスト ボックス 77"/>
          <p:cNvSpPr txBox="1"/>
          <p:nvPr/>
        </p:nvSpPr>
        <p:spPr>
          <a:xfrm>
            <a:off x="3222376" y="5930951"/>
            <a:ext cx="364596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Spin density</a:t>
            </a:r>
            <a:r>
              <a:rPr lang="ja-JP" altLang="en-US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</a:t>
            </a:r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&amp; SOMO is localized at the </a:t>
            </a:r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radical </a:t>
            </a:r>
            <a:r>
              <a:rPr kumimoji="1"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 atom </a:t>
            </a:r>
            <a:r>
              <a:rPr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(also in the radical O </a:t>
            </a:r>
            <a:r>
              <a:rPr lang="en-US" altLang="ja-JP" sz="14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atom in the resonance </a:t>
            </a:r>
            <a:r>
              <a:rPr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structure)</a:t>
            </a:r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</a:t>
            </a:r>
            <a:endParaRPr kumimoji="1" lang="ja-JP" altLang="en-US" sz="1600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8284741" y="5646835"/>
            <a:ext cx="200025" cy="3251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160843" y="2869929"/>
            <a:ext cx="2107027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Structural difference</a:t>
            </a:r>
          </a:p>
          <a:p>
            <a:r>
              <a:rPr kumimoji="1" lang="ja-JP" altLang="en-US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→ </a:t>
            </a:r>
            <a:r>
              <a:rPr kumimoji="1"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/>
            </a:r>
            <a:br>
              <a:rPr kumimoji="1"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 have to prepare different forcefield parameters</a:t>
            </a:r>
            <a:endParaRPr kumimoji="1" lang="ja-JP" altLang="en-US" sz="1600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484502" y="5876926"/>
            <a:ext cx="200025" cy="32510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52611" y="4654175"/>
            <a:ext cx="798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different</a:t>
            </a:r>
            <a:endParaRPr kumimoji="1" lang="ja-JP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1299619" y="4670248"/>
            <a:ext cx="197647" cy="7149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 flipV="1">
            <a:off x="1308878" y="4835405"/>
            <a:ext cx="195264" cy="21244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604244" y="1157238"/>
            <a:ext cx="798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identical</a:t>
            </a:r>
            <a:endParaRPr kumimoji="1" lang="ja-JP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 flipH="1">
            <a:off x="1351252" y="1173311"/>
            <a:ext cx="197647" cy="7149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 flipV="1">
            <a:off x="1360511" y="1338468"/>
            <a:ext cx="195264" cy="21244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6961334" y="6421644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662" y="419100"/>
            <a:ext cx="3971701" cy="21336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60940" t="33700" r="10421" b="47672"/>
          <a:stretch/>
        </p:blipFill>
        <p:spPr>
          <a:xfrm>
            <a:off x="5297090" y="382388"/>
            <a:ext cx="3532585" cy="172328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97089" y="841245"/>
            <a:ext cx="842064" cy="347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</a:t>
            </a:r>
            <a:r>
              <a:rPr kumimoji="1"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</a:t>
            </a:r>
            <a:r>
              <a:rPr kumimoji="1" lang="ja-JP" altLang="en-US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ー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957656" y="923203"/>
            <a:ext cx="313535" cy="265394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770704" y="905287"/>
            <a:ext cx="313535" cy="265394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517272" y="475528"/>
            <a:ext cx="1936350" cy="148662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52237" y="1628775"/>
            <a:ext cx="2414588" cy="8690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6696075" y="828675"/>
            <a:ext cx="876300" cy="1162050"/>
          </a:xfrm>
          <a:custGeom>
            <a:avLst/>
            <a:gdLst>
              <a:gd name="connsiteX0" fmla="*/ 0 w 876300"/>
              <a:gd name="connsiteY0" fmla="*/ 0 h 1162050"/>
              <a:gd name="connsiteX1" fmla="*/ 0 w 876300"/>
              <a:gd name="connsiteY1" fmla="*/ 1162050 h 1162050"/>
              <a:gd name="connsiteX2" fmla="*/ 876300 w 876300"/>
              <a:gd name="connsiteY2" fmla="*/ 1162050 h 1162050"/>
              <a:gd name="connsiteX3" fmla="*/ 876300 w 876300"/>
              <a:gd name="connsiteY3" fmla="*/ 428625 h 1162050"/>
              <a:gd name="connsiteX4" fmla="*/ 447675 w 876300"/>
              <a:gd name="connsiteY4" fmla="*/ 428625 h 1162050"/>
              <a:gd name="connsiteX5" fmla="*/ 447675 w 876300"/>
              <a:gd name="connsiteY5" fmla="*/ 9525 h 1162050"/>
              <a:gd name="connsiteX6" fmla="*/ 0 w 876300"/>
              <a:gd name="connsiteY6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" h="1162050">
                <a:moveTo>
                  <a:pt x="0" y="0"/>
                </a:moveTo>
                <a:lnTo>
                  <a:pt x="0" y="1162050"/>
                </a:lnTo>
                <a:lnTo>
                  <a:pt x="876300" y="1162050"/>
                </a:lnTo>
                <a:lnTo>
                  <a:pt x="876300" y="428625"/>
                </a:lnTo>
                <a:lnTo>
                  <a:pt x="447675" y="428625"/>
                </a:lnTo>
                <a:lnTo>
                  <a:pt x="447675" y="9525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039034" y="1962150"/>
            <a:ext cx="226015" cy="19131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587258" y="1177357"/>
            <a:ext cx="222417" cy="188267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7296150" y="485775"/>
            <a:ext cx="1409700" cy="1476375"/>
          </a:xfrm>
          <a:custGeom>
            <a:avLst/>
            <a:gdLst>
              <a:gd name="connsiteX0" fmla="*/ 609600 w 1409700"/>
              <a:gd name="connsiteY0" fmla="*/ 0 h 1476375"/>
              <a:gd name="connsiteX1" fmla="*/ 609600 w 1409700"/>
              <a:gd name="connsiteY1" fmla="*/ 371475 h 1476375"/>
              <a:gd name="connsiteX2" fmla="*/ 0 w 1409700"/>
              <a:gd name="connsiteY2" fmla="*/ 371475 h 1476375"/>
              <a:gd name="connsiteX3" fmla="*/ 0 w 1409700"/>
              <a:gd name="connsiteY3" fmla="*/ 723900 h 1476375"/>
              <a:gd name="connsiteX4" fmla="*/ 619125 w 1409700"/>
              <a:gd name="connsiteY4" fmla="*/ 723900 h 1476375"/>
              <a:gd name="connsiteX5" fmla="*/ 619125 w 1409700"/>
              <a:gd name="connsiteY5" fmla="*/ 1476375 h 1476375"/>
              <a:gd name="connsiteX6" fmla="*/ 1409700 w 1409700"/>
              <a:gd name="connsiteY6" fmla="*/ 1476375 h 1476375"/>
              <a:gd name="connsiteX7" fmla="*/ 1409700 w 1409700"/>
              <a:gd name="connsiteY7" fmla="*/ 9525 h 1476375"/>
              <a:gd name="connsiteX8" fmla="*/ 609600 w 1409700"/>
              <a:gd name="connsiteY8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9700" h="1476375">
                <a:moveTo>
                  <a:pt x="609600" y="0"/>
                </a:moveTo>
                <a:lnTo>
                  <a:pt x="609600" y="371475"/>
                </a:lnTo>
                <a:lnTo>
                  <a:pt x="0" y="371475"/>
                </a:lnTo>
                <a:lnTo>
                  <a:pt x="0" y="723900"/>
                </a:lnTo>
                <a:lnTo>
                  <a:pt x="619125" y="723900"/>
                </a:lnTo>
                <a:lnTo>
                  <a:pt x="619125" y="1476375"/>
                </a:lnTo>
                <a:lnTo>
                  <a:pt x="1409700" y="1476375"/>
                </a:lnTo>
                <a:lnTo>
                  <a:pt x="1409700" y="9525"/>
                </a:lnTo>
                <a:lnTo>
                  <a:pt x="60960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885518" y="1954350"/>
            <a:ext cx="143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planar</a:t>
            </a:r>
            <a:endParaRPr lang="ja-JP" altLang="en-US" dirty="0">
              <a:solidFill>
                <a:srgbClr val="FF0000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19343" y="119251"/>
            <a:ext cx="143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planar</a:t>
            </a:r>
            <a:endParaRPr lang="ja-JP" altLang="en-US" dirty="0">
              <a:solidFill>
                <a:srgbClr val="0000FF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2216" y="140629"/>
            <a:ext cx="212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(1) </a:t>
            </a:r>
            <a:r>
              <a:rPr kumimoji="1"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Racemo diad</a:t>
            </a:r>
            <a:endParaRPr kumimoji="1" lang="ja-JP" altLang="en-US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8251" y="547979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Most stable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5751" y="6003780"/>
            <a:ext cx="436979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Dimer radical, doublet state  </a:t>
            </a:r>
            <a:r>
              <a:rPr lang="en-US" altLang="ja-JP" sz="14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(Omit hydrogen atoms)</a:t>
            </a:r>
            <a:endParaRPr lang="en-US" altLang="ja-JP" sz="1600" dirty="0" smtClean="0">
              <a:latin typeface="Times New Roman" panose="02020603050405020304" pitchFamily="18" charset="0"/>
              <a:ea typeface="小塚ゴシック Pro M" panose="020B0700000000000000" pitchFamily="34" charset="-128"/>
              <a:cs typeface="Times New Roman" panose="02020603050405020304" pitchFamily="18" charset="0"/>
            </a:endParaRPr>
          </a:p>
          <a:p>
            <a:r>
              <a:rPr kumimoji="1"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B3LYP/6-31G optimization</a:t>
            </a:r>
            <a:r>
              <a:rPr lang="ja-JP" altLang="en-US" sz="1600" dirty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ja-JP" altLang="en-US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	</a:t>
            </a:r>
            <a:br>
              <a:rPr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</a:br>
            <a:r>
              <a:rPr lang="en-US" altLang="ja-JP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B3LYP_6-31G_dimerMMA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0930" y="908893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Opt-1</a:t>
            </a: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276" y="3460021"/>
            <a:ext cx="3431534" cy="2427925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831740" y="4950456"/>
            <a:ext cx="2414588" cy="8690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 rot="1534765">
            <a:off x="1451452" y="3665946"/>
            <a:ext cx="1989272" cy="78797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28599" y="2787907"/>
            <a:ext cx="210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</a:t>
            </a:r>
            <a:r>
              <a:rPr lang="en-US" altLang="ja-JP" sz="2400" dirty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2) </a:t>
            </a:r>
            <a:r>
              <a:rPr lang="en-US" altLang="ja-JP" dirty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Meso diad</a:t>
            </a:r>
            <a:endParaRPr lang="ja-JP" altLang="en-US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  <a:p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28599" y="3651106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Opt-2-2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0550" y="3217369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0.5 kcal/mol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613640" y="4195385"/>
            <a:ext cx="4314127" cy="21082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606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Rough estimation of </a:t>
            </a:r>
            <a:r>
              <a:rPr kumimoji="1" lang="en-US" altLang="ja-JP" i="1" dirty="0" smtClean="0">
                <a:solidFill>
                  <a:srgbClr val="FF606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 </a:t>
            </a:r>
            <a:r>
              <a:rPr kumimoji="1" lang="en-US" altLang="ja-JP" dirty="0" smtClean="0">
                <a:solidFill>
                  <a:srgbClr val="FF606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:</a:t>
            </a:r>
            <a:r>
              <a:rPr kumimoji="1" lang="en-US" altLang="ja-JP" i="1" dirty="0" smtClean="0">
                <a:solidFill>
                  <a:srgbClr val="FF606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</a:t>
            </a:r>
            <a:r>
              <a:rPr kumimoji="1" lang="en-US" altLang="ja-JP" dirty="0" smtClean="0">
                <a:solidFill>
                  <a:srgbClr val="FF606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ratio</a:t>
            </a:r>
            <a:endParaRPr kumimoji="1" lang="en-US" altLang="ja-JP" dirty="0" smtClean="0">
              <a:solidFill>
                <a:srgbClr val="FF6060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  <a:p>
            <a:r>
              <a:rPr kumimoji="1" lang="en-US" altLang="ja-JP" dirty="0" smtClean="0">
                <a:latin typeface="Times" pitchFamily="18" charset="0"/>
                <a:ea typeface="小塚ゴシック Pro R" panose="020B0400000000000000" pitchFamily="34" charset="-128"/>
              </a:rPr>
              <a:t>At 70 </a:t>
            </a:r>
            <a:r>
              <a:rPr lang="ja-JP" altLang="en-US" dirty="0" smtClean="0">
                <a:latin typeface="Times" pitchFamily="18" charset="0"/>
                <a:ea typeface="小塚ゴシック Pro R" panose="020B0400000000000000" pitchFamily="34" charset="-128"/>
              </a:rPr>
              <a:t>℃</a:t>
            </a:r>
            <a:r>
              <a:rPr lang="en-US" altLang="ja-JP" dirty="0" smtClean="0">
                <a:latin typeface="Times" pitchFamily="18" charset="0"/>
                <a:ea typeface="小塚ゴシック Pro R" panose="020B0400000000000000" pitchFamily="34" charset="-128"/>
              </a:rPr>
              <a:t>, from the Boltzmann distribution </a:t>
            </a:r>
          </a:p>
          <a:p>
            <a:endParaRPr kumimoji="1" lang="en-US" altLang="ja-JP" dirty="0">
              <a:latin typeface="Times" pitchFamily="18" charset="0"/>
              <a:ea typeface="小塚ゴシック Pro R" panose="020B0400000000000000" pitchFamily="34" charset="-128"/>
            </a:endParaRPr>
          </a:p>
          <a:p>
            <a:endParaRPr lang="en-US" altLang="ja-JP" dirty="0" smtClean="0">
              <a:latin typeface="Times" pitchFamily="18" charset="0"/>
              <a:ea typeface="小塚ゴシック Pro R" panose="020B0400000000000000" pitchFamily="34" charset="-128"/>
            </a:endParaRPr>
          </a:p>
          <a:p>
            <a:endParaRPr kumimoji="1" lang="en-US" altLang="ja-JP" dirty="0" smtClean="0">
              <a:latin typeface="Times" pitchFamily="18" charset="0"/>
              <a:ea typeface="小塚ゴシック Pro R" panose="020B0400000000000000" pitchFamily="34" charset="-128"/>
            </a:endParaRPr>
          </a:p>
          <a:p>
            <a:pPr>
              <a:spcAft>
                <a:spcPts val="600"/>
              </a:spcAft>
            </a:pPr>
            <a:r>
              <a:rPr lang="en-US" altLang="ja-JP" i="1" dirty="0" smtClean="0">
                <a:latin typeface="Times" pitchFamily="18" charset="0"/>
                <a:ea typeface="小塚ゴシック Pro R" panose="020B0400000000000000" pitchFamily="34" charset="-128"/>
              </a:rPr>
              <a:t>r</a:t>
            </a:r>
            <a:r>
              <a:rPr lang="en-US" altLang="ja-JP" dirty="0" smtClean="0">
                <a:latin typeface="Times" pitchFamily="18" charset="0"/>
                <a:ea typeface="小塚ゴシック Pro R" panose="020B0400000000000000" pitchFamily="34" charset="-128"/>
              </a:rPr>
              <a:t> : </a:t>
            </a:r>
            <a:r>
              <a:rPr lang="en-US" altLang="ja-JP" i="1" dirty="0" smtClean="0">
                <a:latin typeface="Times" pitchFamily="18" charset="0"/>
                <a:ea typeface="小塚ゴシック Pro R" panose="020B0400000000000000" pitchFamily="34" charset="-128"/>
              </a:rPr>
              <a:t>m</a:t>
            </a:r>
            <a:r>
              <a:rPr lang="en-US" altLang="ja-JP" dirty="0" smtClean="0">
                <a:latin typeface="Times" pitchFamily="18" charset="0"/>
                <a:ea typeface="小塚ゴシック Pro R" panose="020B0400000000000000" pitchFamily="34" charset="-128"/>
              </a:rPr>
              <a:t> = 1 : 0.515  </a:t>
            </a:r>
            <a:r>
              <a:rPr lang="ja-JP" altLang="en-US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→  </a:t>
            </a:r>
            <a:r>
              <a:rPr lang="en-US" altLang="ja-JP" i="1" dirty="0" smtClean="0">
                <a:solidFill>
                  <a:srgbClr val="FF0000"/>
                </a:solidFill>
                <a:latin typeface="Times" pitchFamily="18" charset="0"/>
                <a:ea typeface="小塚ゴシック Pro R" panose="020B0400000000000000" pitchFamily="34" charset="-128"/>
              </a:rPr>
              <a:t>r</a:t>
            </a:r>
            <a:r>
              <a:rPr kumimoji="1" lang="en-US" altLang="ja-JP" dirty="0" smtClean="0">
                <a:solidFill>
                  <a:srgbClr val="FF0000"/>
                </a:solidFill>
                <a:latin typeface="Times" pitchFamily="18" charset="0"/>
                <a:ea typeface="小塚ゴシック Pro R" panose="020B0400000000000000" pitchFamily="34" charset="-128"/>
              </a:rPr>
              <a:t> 66%, </a:t>
            </a:r>
            <a:r>
              <a:rPr kumimoji="1" lang="en-US" altLang="ja-JP" i="1" dirty="0" smtClean="0">
                <a:solidFill>
                  <a:srgbClr val="FF0000"/>
                </a:solidFill>
                <a:latin typeface="Times" pitchFamily="18" charset="0"/>
                <a:ea typeface="小塚ゴシック Pro R" panose="020B0400000000000000" pitchFamily="34" charset="-128"/>
              </a:rPr>
              <a:t>m</a:t>
            </a:r>
            <a:r>
              <a:rPr kumimoji="1" lang="en-US" altLang="ja-JP" dirty="0" smtClean="0">
                <a:solidFill>
                  <a:srgbClr val="FF0000"/>
                </a:solidFill>
                <a:latin typeface="Times" pitchFamily="18" charset="0"/>
                <a:ea typeface="小塚ゴシック Pro R" panose="020B0400000000000000" pitchFamily="34" charset="-128"/>
              </a:rPr>
              <a:t> 34%</a:t>
            </a:r>
          </a:p>
          <a:p>
            <a:r>
              <a:rPr lang="en-US" altLang="ja-JP" dirty="0" smtClean="0">
                <a:solidFill>
                  <a:srgbClr val="0000FF"/>
                </a:solidFill>
                <a:latin typeface="Times" pitchFamily="18" charset="0"/>
                <a:ea typeface="小塚ゴシック Pro R" panose="020B0400000000000000" pitchFamily="34" charset="-128"/>
              </a:rPr>
              <a:t>Bulk PMMA </a:t>
            </a:r>
            <a:r>
              <a:rPr lang="en-US" altLang="ja-JP" dirty="0" smtClean="0">
                <a:solidFill>
                  <a:srgbClr val="0000FF"/>
                </a:solidFill>
                <a:latin typeface="Times" pitchFamily="18" charset="0"/>
                <a:ea typeface="小塚ゴシック Pro R" panose="020B0400000000000000" pitchFamily="34" charset="-128"/>
              </a:rPr>
              <a:t>:  </a:t>
            </a:r>
            <a:r>
              <a:rPr lang="en-US" altLang="ja-JP" i="1" dirty="0" smtClean="0">
                <a:solidFill>
                  <a:srgbClr val="0000FF"/>
                </a:solidFill>
                <a:latin typeface="Times" pitchFamily="18" charset="0"/>
                <a:ea typeface="小塚ゴシック Pro R" panose="020B0400000000000000" pitchFamily="34" charset="-128"/>
              </a:rPr>
              <a:t>m</a:t>
            </a:r>
            <a:r>
              <a:rPr lang="en-US" altLang="ja-JP" dirty="0" smtClean="0">
                <a:solidFill>
                  <a:srgbClr val="0000FF"/>
                </a:solidFill>
                <a:latin typeface="Times" pitchFamily="18" charset="0"/>
                <a:ea typeface="小塚ゴシック Pro R" panose="020B0400000000000000" pitchFamily="34" charset="-128"/>
              </a:rPr>
              <a:t> 22%</a:t>
            </a:r>
            <a:endParaRPr kumimoji="1" lang="ja-JP" altLang="en-US" dirty="0">
              <a:solidFill>
                <a:srgbClr val="0000FF"/>
              </a:solidFill>
              <a:latin typeface="Times" pitchFamily="18" charset="0"/>
              <a:ea typeface="小塚ゴシック Pro R" panose="020B0400000000000000" pitchFamily="34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794" y="2390520"/>
            <a:ext cx="4820432" cy="1182255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4537980" y="3558683"/>
            <a:ext cx="1541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Meso diad (</a:t>
            </a:r>
            <a:r>
              <a:rPr lang="en-US" altLang="ja-JP" sz="1600" i="1" dirty="0" smtClean="0"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altLang="ja-JP" sz="1600" dirty="0" smtClean="0"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1" lang="ja-JP" altLang="en-US" sz="1600" dirty="0">
              <a:latin typeface="Times" pitchFamily="18" charset="0"/>
              <a:ea typeface="Arial Unicode MS" panose="020B0604020202020204" pitchFamily="50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113906" y="3574162"/>
            <a:ext cx="168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Racemo diad</a:t>
            </a:r>
            <a:r>
              <a:rPr lang="en-US" altLang="ja-JP" sz="1600" dirty="0"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600" dirty="0" smtClean="0"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sz="1600" i="1" dirty="0" smtClean="0"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altLang="ja-JP" sz="1600" dirty="0" smtClean="0"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1" lang="ja-JP" altLang="en-US" sz="1600" dirty="0">
              <a:latin typeface="Times" pitchFamily="18" charset="0"/>
              <a:ea typeface="Arial Unicode MS" panose="020B0604020202020204" pitchFamily="50" charset="-128"/>
              <a:cs typeface="Tahoma" panose="020B0604030504040204" pitchFamily="34" charset="0"/>
            </a:endParaRPr>
          </a:p>
        </p:txBody>
      </p:sp>
      <p:graphicFrame>
        <p:nvGraphicFramePr>
          <p:cNvPr id="37" name="オブジェクト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547968"/>
              </p:ext>
            </p:extLst>
          </p:nvPr>
        </p:nvGraphicFramePr>
        <p:xfrm>
          <a:off x="4832832" y="4858703"/>
          <a:ext cx="3790621" cy="679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7" imgW="2692080" imgH="482400" progId="Equation.DSMT4">
                  <p:embed/>
                </p:oleObj>
              </mc:Choice>
              <mc:Fallback>
                <p:oleObj name="Equation" r:id="rId7" imgW="26920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32832" y="4858703"/>
                        <a:ext cx="3790621" cy="679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円/楕円 37"/>
          <p:cNvSpPr/>
          <p:nvPr/>
        </p:nvSpPr>
        <p:spPr>
          <a:xfrm>
            <a:off x="2483311" y="5249520"/>
            <a:ext cx="226015" cy="19131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3041060" y="4417102"/>
            <a:ext cx="222417" cy="188267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741519" y="1966178"/>
            <a:ext cx="143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planar</a:t>
            </a:r>
            <a:endParaRPr lang="ja-JP" altLang="en-US" dirty="0">
              <a:solidFill>
                <a:srgbClr val="0000FF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05869" y="1270702"/>
            <a:ext cx="143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planar</a:t>
            </a:r>
            <a:endParaRPr lang="ja-JP" altLang="en-US" dirty="0">
              <a:solidFill>
                <a:srgbClr val="FF0000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81826" y="6380806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11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22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1" y="82069"/>
            <a:ext cx="3819525" cy="23239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8600" y="2405996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Electron density from Spin SCF Density</a:t>
            </a:r>
            <a:b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</a:t>
            </a:r>
            <a:r>
              <a:rPr lang="en-US" altLang="ja-JP" sz="16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isoval</a:t>
            </a:r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= 0.01)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" y="3001631"/>
            <a:ext cx="3890962" cy="231417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57161" y="5315802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 of the singly occupied molecular orbital (SOMO) (</a:t>
            </a:r>
            <a:r>
              <a:rPr lang="en-US" altLang="ja-JP" sz="16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isoval</a:t>
            </a:r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= 0.1)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381500" y="3052090"/>
            <a:ext cx="4352924" cy="2600485"/>
            <a:chOff x="4724402" y="319690"/>
            <a:chExt cx="4352924" cy="260048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4"/>
            <a:srcRect b="55939"/>
            <a:stretch/>
          </p:blipFill>
          <p:spPr>
            <a:xfrm>
              <a:off x="5229226" y="624490"/>
              <a:ext cx="3762375" cy="2295685"/>
            </a:xfrm>
            <a:prstGeom prst="rect">
              <a:avLst/>
            </a:prstGeom>
          </p:spPr>
        </p:pic>
        <p:sp>
          <p:nvSpPr>
            <p:cNvPr id="9" name="角丸四角形 8"/>
            <p:cNvSpPr/>
            <p:nvPr/>
          </p:nvSpPr>
          <p:spPr>
            <a:xfrm>
              <a:off x="5229226" y="1777175"/>
              <a:ext cx="1971676" cy="338137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724402" y="1785121"/>
              <a:ext cx="857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SOMO</a:t>
              </a:r>
              <a:endParaRPr kumimoji="1" lang="ja-JP" altLang="en-US" sz="14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7326" y="319690"/>
              <a:ext cx="3810000" cy="304800"/>
            </a:xfrm>
            <a:prstGeom prst="rect">
              <a:avLst/>
            </a:prstGeom>
          </p:spPr>
        </p:pic>
      </p:grp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/>
          <a:srcRect l="60940" t="33700" r="10421" b="47672"/>
          <a:stretch/>
        </p:blipFill>
        <p:spPr>
          <a:xfrm>
            <a:off x="5297090" y="382388"/>
            <a:ext cx="3532585" cy="172328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297089" y="841245"/>
            <a:ext cx="842064" cy="347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</a:t>
            </a:r>
            <a:r>
              <a:rPr kumimoji="1"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</a:t>
            </a:r>
            <a:r>
              <a:rPr kumimoji="1" lang="ja-JP" altLang="en-US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ー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7957656" y="923203"/>
            <a:ext cx="313535" cy="265394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6770704" y="905287"/>
            <a:ext cx="313535" cy="265394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1609725" y="1673002"/>
            <a:ext cx="333375" cy="282188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1809749" y="4647459"/>
            <a:ext cx="333375" cy="282188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205039" y="966723"/>
            <a:ext cx="333375" cy="282188"/>
          </a:xfrm>
          <a:prstGeom prst="ellipse">
            <a:avLst/>
          </a:prstGeom>
          <a:solidFill>
            <a:srgbClr val="0000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2395539" y="3939021"/>
            <a:ext cx="333375" cy="282188"/>
          </a:xfrm>
          <a:prstGeom prst="ellipse">
            <a:avLst/>
          </a:prstGeom>
          <a:solidFill>
            <a:srgbClr val="0000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3901" y="6158015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Spin density</a:t>
            </a:r>
            <a:r>
              <a:rPr lang="ja-JP" altLang="en-US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</a:t>
            </a:r>
            <a: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&amp; SOMO is localized at the </a:t>
            </a:r>
            <a:r>
              <a:rPr kumimoji="1"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C atom depicted as radical (    )</a:t>
            </a:r>
            <a:endParaRPr kumimoji="1" lang="ja-JP" altLang="en-US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7727155" y="6227952"/>
            <a:ext cx="223839" cy="189470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8995" y="1073279"/>
            <a:ext cx="1544494" cy="1344977"/>
          </a:xfrm>
          <a:prstGeom prst="rect">
            <a:avLst/>
          </a:prstGeom>
        </p:spPr>
      </p:pic>
      <p:sp>
        <p:nvSpPr>
          <p:cNvPr id="23" name="円/楕円 22"/>
          <p:cNvSpPr/>
          <p:nvPr/>
        </p:nvSpPr>
        <p:spPr>
          <a:xfrm>
            <a:off x="4313038" y="1930515"/>
            <a:ext cx="195682" cy="165637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4548189" y="1534379"/>
            <a:ext cx="186274" cy="157673"/>
          </a:xfrm>
          <a:prstGeom prst="ellipse">
            <a:avLst/>
          </a:prstGeom>
          <a:solidFill>
            <a:srgbClr val="0000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934671" y="6368344"/>
            <a:ext cx="2045970" cy="346201"/>
          </a:xfrm>
        </p:spPr>
        <p:txBody>
          <a:bodyPr/>
          <a:lstStyle/>
          <a:p>
            <a:fld id="{BB707C57-C0A3-495E-A9A6-D8F107C6B420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図 49"/>
          <p:cNvPicPr>
            <a:picLocks noChangeAspect="1"/>
          </p:cNvPicPr>
          <p:nvPr/>
        </p:nvPicPr>
        <p:blipFill>
          <a:blip r:embed="rId3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770" y="3145518"/>
            <a:ext cx="2531741" cy="2813615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4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2622" y="202054"/>
            <a:ext cx="2805786" cy="273787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072" y="285730"/>
            <a:ext cx="3427754" cy="243610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32217" y="127792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(1)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0110" y="2562517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Opt-1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32868" y="107768"/>
            <a:ext cx="57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(2)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05170">
            <a:off x="2240347" y="1607246"/>
            <a:ext cx="588181" cy="251129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32217" y="3130403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(3)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1702" y="6029217"/>
            <a:ext cx="8364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Cation (+1 charge), doublet  </a:t>
            </a:r>
          </a:p>
          <a:p>
            <a:r>
              <a:rPr kumimoji="1"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B3LYP/6-31G optimization</a:t>
            </a:r>
          </a:p>
          <a:p>
            <a:r>
              <a:rPr lang="en-US" altLang="ja-JP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B3LYP_6-31G_MMA_cation_opt</a:t>
            </a:r>
            <a:endParaRPr kumimoji="1" lang="ja-JP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小塚ゴシック Pro R" panose="020B0400000000000000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5" name="オブジェクト 24"/>
          <p:cNvGraphicFramePr>
            <a:graphicFrameLocks noChangeAspect="1"/>
          </p:cNvGraphicFramePr>
          <p:nvPr>
            <p:extLst/>
          </p:nvPr>
        </p:nvGraphicFramePr>
        <p:xfrm>
          <a:off x="1251736" y="1928774"/>
          <a:ext cx="822787" cy="361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7" imgW="520560" imgH="228600" progId="Equation.DSMT4">
                  <p:embed/>
                </p:oleObj>
              </mc:Choice>
              <mc:Fallback>
                <p:oleObj name="Equation" r:id="rId7" imgW="520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51736" y="1928774"/>
                        <a:ext cx="822787" cy="361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/>
          <p:cNvGraphicFramePr>
            <a:graphicFrameLocks noChangeAspect="1"/>
          </p:cNvGraphicFramePr>
          <p:nvPr>
            <p:extLst/>
          </p:nvPr>
        </p:nvGraphicFramePr>
        <p:xfrm>
          <a:off x="2291651" y="911610"/>
          <a:ext cx="921422" cy="35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9" imgW="596880" imgH="228600" progId="Equation.DSMT4">
                  <p:embed/>
                </p:oleObj>
              </mc:Choice>
              <mc:Fallback>
                <p:oleObj name="Equation" r:id="rId9" imgW="596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91651" y="911610"/>
                        <a:ext cx="921422" cy="352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テキスト ボックス 30"/>
          <p:cNvSpPr txBox="1"/>
          <p:nvPr/>
        </p:nvSpPr>
        <p:spPr>
          <a:xfrm>
            <a:off x="4299499" y="3086273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(4)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42123" y="2431712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Opt-4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037" y="3661493"/>
            <a:ext cx="2507065" cy="1924929"/>
          </a:xfrm>
          <a:prstGeom prst="rect">
            <a:avLst/>
          </a:prstGeom>
        </p:spPr>
      </p:pic>
      <p:sp>
        <p:nvSpPr>
          <p:cNvPr id="7" name="下矢印 6"/>
          <p:cNvSpPr/>
          <p:nvPr/>
        </p:nvSpPr>
        <p:spPr>
          <a:xfrm rot="10800000">
            <a:off x="1939566" y="2877343"/>
            <a:ext cx="618984" cy="670595"/>
          </a:xfrm>
          <a:prstGeom prst="downArrow">
            <a:avLst/>
          </a:prstGeom>
          <a:solidFill>
            <a:srgbClr val="FF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/>
          <p:cNvSpPr/>
          <p:nvPr/>
        </p:nvSpPr>
        <p:spPr>
          <a:xfrm>
            <a:off x="582127" y="3447028"/>
            <a:ext cx="3110947" cy="2663687"/>
          </a:xfrm>
          <a:prstGeom prst="mathMultiply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73665" y="5674186"/>
            <a:ext cx="2162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stable, change to (1)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43771" y="5697269"/>
            <a:ext cx="2166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Opt-3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332156" y="632983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Most stable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3999" y="704554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3.1 kcal/mol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3165363" y="71133"/>
            <a:ext cx="791445" cy="1185005"/>
            <a:chOff x="2909680" y="63895"/>
            <a:chExt cx="791445" cy="1185005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8080CC"/>
                </a:clrFrom>
                <a:clrTo>
                  <a:srgbClr val="8080C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09680" y="63895"/>
              <a:ext cx="791445" cy="1185005"/>
            </a:xfrm>
            <a:prstGeom prst="rect">
              <a:avLst/>
            </a:prstGeom>
          </p:spPr>
        </p:pic>
        <p:sp>
          <p:nvSpPr>
            <p:cNvPr id="33" name="円/楕円 32"/>
            <p:cNvSpPr/>
            <p:nvPr/>
          </p:nvSpPr>
          <p:spPr>
            <a:xfrm>
              <a:off x="3286352" y="677244"/>
              <a:ext cx="76036" cy="76036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4" name="直線コネクタ 33"/>
          <p:cNvCxnSpPr/>
          <p:nvPr/>
        </p:nvCxnSpPr>
        <p:spPr>
          <a:xfrm>
            <a:off x="1694121" y="1515322"/>
            <a:ext cx="597530" cy="387603"/>
          </a:xfrm>
          <a:prstGeom prst="line">
            <a:avLst/>
          </a:prstGeom>
          <a:ln w="28575">
            <a:solidFill>
              <a:srgbClr val="00B050">
                <a:alpha val="50196"/>
              </a:srgbClr>
            </a:solidFill>
          </a:ln>
          <a:effectLst>
            <a:glow rad="25400">
              <a:srgbClr val="FFFFFF">
                <a:alpha val="8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288957">
            <a:off x="1671291" y="1531064"/>
            <a:ext cx="588181" cy="329101"/>
          </a:xfrm>
          <a:prstGeom prst="rect">
            <a:avLst/>
          </a:prstGeom>
        </p:spPr>
      </p:pic>
      <p:cxnSp>
        <p:nvCxnSpPr>
          <p:cNvPr id="36" name="直線コネクタ 35"/>
          <p:cNvCxnSpPr/>
          <p:nvPr/>
        </p:nvCxnSpPr>
        <p:spPr>
          <a:xfrm>
            <a:off x="2428875" y="1255118"/>
            <a:ext cx="0" cy="216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561971" y="1177830"/>
            <a:ext cx="565175" cy="293288"/>
          </a:xfrm>
          <a:prstGeom prst="line">
            <a:avLst/>
          </a:prstGeom>
          <a:ln w="28575">
            <a:solidFill>
              <a:srgbClr val="00B050">
                <a:alpha val="50196"/>
              </a:srgbClr>
            </a:solidFill>
          </a:ln>
          <a:effectLst>
            <a:glow rad="25400">
              <a:srgbClr val="FFFFFF">
                <a:alpha val="8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図 4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081432">
            <a:off x="5581978" y="1184702"/>
            <a:ext cx="588181" cy="329101"/>
          </a:xfrm>
          <a:prstGeom prst="rect">
            <a:avLst/>
          </a:prstGeom>
        </p:spPr>
      </p:pic>
      <p:graphicFrame>
        <p:nvGraphicFramePr>
          <p:cNvPr id="45" name="オブジェクト 44"/>
          <p:cNvGraphicFramePr>
            <a:graphicFrameLocks noChangeAspect="1"/>
          </p:cNvGraphicFramePr>
          <p:nvPr>
            <p:extLst/>
          </p:nvPr>
        </p:nvGraphicFramePr>
        <p:xfrm>
          <a:off x="5261933" y="1479360"/>
          <a:ext cx="6000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Equation" r:id="rId13" imgW="419040" imgH="406080" progId="Equation.DSMT4">
                  <p:embed/>
                </p:oleObj>
              </mc:Choice>
              <mc:Fallback>
                <p:oleObj name="Equation" r:id="rId13" imgW="4190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61933" y="1479360"/>
                        <a:ext cx="600075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オブジェクト 45"/>
          <p:cNvGraphicFramePr>
            <a:graphicFrameLocks noChangeAspect="1"/>
          </p:cNvGraphicFramePr>
          <p:nvPr>
            <p:extLst/>
          </p:nvPr>
        </p:nvGraphicFramePr>
        <p:xfrm>
          <a:off x="6495669" y="1434061"/>
          <a:ext cx="10795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Equation" r:id="rId15" imgW="698400" imgH="228600" progId="Equation.DSMT4">
                  <p:embed/>
                </p:oleObj>
              </mc:Choice>
              <mc:Fallback>
                <p:oleObj name="Equation" r:id="rId15" imgW="698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95669" y="1434061"/>
                        <a:ext cx="1079500" cy="35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図 4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238852">
            <a:off x="5884748" y="1607273"/>
            <a:ext cx="588181" cy="241577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17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6457" y="128601"/>
            <a:ext cx="870873" cy="1135442"/>
          </a:xfrm>
          <a:prstGeom prst="rect">
            <a:avLst/>
          </a:prstGeom>
        </p:spPr>
      </p:pic>
      <p:sp>
        <p:nvSpPr>
          <p:cNvPr id="49" name="円/楕円 48"/>
          <p:cNvSpPr/>
          <p:nvPr/>
        </p:nvSpPr>
        <p:spPr>
          <a:xfrm>
            <a:off x="7532308" y="677244"/>
            <a:ext cx="76036" cy="76036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/>
          <p:cNvCxnSpPr/>
          <p:nvPr/>
        </p:nvCxnSpPr>
        <p:spPr>
          <a:xfrm>
            <a:off x="5866341" y="4244473"/>
            <a:ext cx="565175" cy="293288"/>
          </a:xfrm>
          <a:prstGeom prst="line">
            <a:avLst/>
          </a:prstGeom>
          <a:ln w="28575">
            <a:solidFill>
              <a:srgbClr val="00B050">
                <a:alpha val="50196"/>
              </a:srgbClr>
            </a:solidFill>
          </a:ln>
          <a:effectLst>
            <a:glow rad="25400">
              <a:srgbClr val="FFFFFF">
                <a:alpha val="8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図 5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081432">
            <a:off x="5886348" y="4251345"/>
            <a:ext cx="588181" cy="329101"/>
          </a:xfrm>
          <a:prstGeom prst="rect">
            <a:avLst/>
          </a:prstGeom>
        </p:spPr>
      </p:pic>
      <p:grpSp>
        <p:nvGrpSpPr>
          <p:cNvPr id="55" name="グループ化 54"/>
          <p:cNvGrpSpPr/>
          <p:nvPr/>
        </p:nvGrpSpPr>
        <p:grpSpPr>
          <a:xfrm>
            <a:off x="7291569" y="3261304"/>
            <a:ext cx="1240774" cy="1343652"/>
            <a:chOff x="7255526" y="3488567"/>
            <a:chExt cx="1240774" cy="1343652"/>
          </a:xfrm>
        </p:grpSpPr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8080CC"/>
                </a:clrFrom>
                <a:clrTo>
                  <a:srgbClr val="8080C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55526" y="3488567"/>
              <a:ext cx="1240774" cy="1343652"/>
            </a:xfrm>
            <a:prstGeom prst="rect">
              <a:avLst/>
            </a:prstGeom>
          </p:spPr>
        </p:pic>
        <p:sp>
          <p:nvSpPr>
            <p:cNvPr id="54" name="円/楕円 53"/>
            <p:cNvSpPr/>
            <p:nvPr/>
          </p:nvSpPr>
          <p:spPr>
            <a:xfrm>
              <a:off x="8055632" y="4141425"/>
              <a:ext cx="76036" cy="76036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56" name="オブジェクト 55"/>
          <p:cNvGraphicFramePr>
            <a:graphicFrameLocks noChangeAspect="1"/>
          </p:cNvGraphicFramePr>
          <p:nvPr>
            <p:extLst/>
          </p:nvPr>
        </p:nvGraphicFramePr>
        <p:xfrm>
          <a:off x="6092652" y="3792277"/>
          <a:ext cx="10858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Equation" r:id="rId19" imgW="685800" imgH="228600" progId="Equation.DSMT4">
                  <p:embed/>
                </p:oleObj>
              </mc:Choice>
              <mc:Fallback>
                <p:oleObj name="Equation" r:id="rId19" imgW="685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092652" y="3792277"/>
                        <a:ext cx="1085850" cy="36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テキスト ボックス 56"/>
          <p:cNvSpPr txBox="1"/>
          <p:nvPr/>
        </p:nvSpPr>
        <p:spPr>
          <a:xfrm>
            <a:off x="4317019" y="3551015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7.9 kcal/mol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25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127" y="351235"/>
            <a:ext cx="3315360" cy="247289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32217" y="127792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(1)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0110" y="2562517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Opt-1-3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32868" y="107768"/>
            <a:ext cx="57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(2)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200000">
            <a:off x="1661766" y="1559639"/>
            <a:ext cx="588181" cy="32910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98371">
            <a:off x="2281842" y="1584047"/>
            <a:ext cx="588181" cy="32910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32217" y="3130403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(3)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40753" y="6069016"/>
            <a:ext cx="8364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Anion (-1 charge), doublet</a:t>
            </a:r>
          </a:p>
          <a:p>
            <a:r>
              <a:rPr kumimoji="1"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B3LYP/6-31G optimization</a:t>
            </a:r>
            <a:r>
              <a:rPr lang="ja-JP" altLang="en-US" sz="1600" dirty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ja-JP" altLang="en-US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In (1) and (2), a</a:t>
            </a:r>
            <a:r>
              <a:rPr lang="en-US" altLang="ja-JP" sz="1600" dirty="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ll heavy atoms lie in the same plane</a:t>
            </a:r>
          </a:p>
          <a:p>
            <a:r>
              <a:rPr lang="en-US" altLang="ja-JP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B3LYP_6-31G_MMA_anion_opt</a:t>
            </a:r>
            <a:endParaRPr kumimoji="1" lang="ja-JP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小塚ゴシック Pro R" panose="020B0400000000000000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5" name="オブジェクト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467623"/>
              </p:ext>
            </p:extLst>
          </p:nvPr>
        </p:nvGraphicFramePr>
        <p:xfrm>
          <a:off x="1455467" y="1887233"/>
          <a:ext cx="349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5467" y="1887233"/>
                        <a:ext cx="349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491337"/>
              </p:ext>
            </p:extLst>
          </p:nvPr>
        </p:nvGraphicFramePr>
        <p:xfrm>
          <a:off x="2283823" y="963150"/>
          <a:ext cx="412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7" imgW="164880" imgH="228600" progId="Equation.DSMT4">
                  <p:embed/>
                </p:oleObj>
              </mc:Choice>
              <mc:Fallback>
                <p:oleObj name="Equation" r:id="rId7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3823" y="963150"/>
                        <a:ext cx="412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テキスト ボックス 30"/>
          <p:cNvSpPr txBox="1"/>
          <p:nvPr/>
        </p:nvSpPr>
        <p:spPr>
          <a:xfrm>
            <a:off x="4299499" y="3086273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(4)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9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2489" y="209440"/>
            <a:ext cx="2918458" cy="291376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142123" y="2431712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Opt-4-2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10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037" y="3661493"/>
            <a:ext cx="2507065" cy="1924929"/>
          </a:xfrm>
          <a:prstGeom prst="rect">
            <a:avLst/>
          </a:prstGeom>
        </p:spPr>
      </p:pic>
      <p:sp>
        <p:nvSpPr>
          <p:cNvPr id="7" name="下矢印 6"/>
          <p:cNvSpPr/>
          <p:nvPr/>
        </p:nvSpPr>
        <p:spPr>
          <a:xfrm rot="10800000">
            <a:off x="1939566" y="2877343"/>
            <a:ext cx="618984" cy="670595"/>
          </a:xfrm>
          <a:prstGeom prst="downArrow">
            <a:avLst/>
          </a:prstGeom>
          <a:solidFill>
            <a:srgbClr val="FF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/>
          <p:cNvSpPr/>
          <p:nvPr/>
        </p:nvSpPr>
        <p:spPr>
          <a:xfrm>
            <a:off x="582127" y="3447028"/>
            <a:ext cx="3110947" cy="2663687"/>
          </a:xfrm>
          <a:prstGeom prst="mathMultiply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73665" y="5674186"/>
            <a:ext cx="2162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stable, change to (1)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751" y="3665947"/>
            <a:ext cx="2092674" cy="2121194"/>
          </a:xfrm>
          <a:prstGeom prst="rect">
            <a:avLst/>
          </a:prstGeom>
        </p:spPr>
      </p:pic>
      <p:sp>
        <p:nvSpPr>
          <p:cNvPr id="22" name="乗算記号 21"/>
          <p:cNvSpPr/>
          <p:nvPr/>
        </p:nvSpPr>
        <p:spPr>
          <a:xfrm>
            <a:off x="4604370" y="3336352"/>
            <a:ext cx="3110947" cy="2663687"/>
          </a:xfrm>
          <a:prstGeom prst="mathMultiply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下矢印 26"/>
          <p:cNvSpPr/>
          <p:nvPr/>
        </p:nvSpPr>
        <p:spPr>
          <a:xfrm rot="10800000">
            <a:off x="5850351" y="2947900"/>
            <a:ext cx="618984" cy="670595"/>
          </a:xfrm>
          <a:prstGeom prst="downArrow">
            <a:avLst/>
          </a:prstGeom>
          <a:solidFill>
            <a:srgbClr val="FF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42123" y="5673475"/>
            <a:ext cx="216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stable, change to (2)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36308" y="688913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Most stable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89136" y="677244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0.5 kcal/mol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0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963188" y="6434958"/>
            <a:ext cx="2057400" cy="365125"/>
          </a:xfrm>
        </p:spPr>
        <p:txBody>
          <a:bodyPr/>
          <a:lstStyle/>
          <a:p>
            <a:fld id="{61F34C52-A962-4E8D-A3A1-266E442B7808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4" y="906277"/>
            <a:ext cx="5290562" cy="144335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99103" y="128187"/>
            <a:ext cx="8067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Radical polymerization in PCP channels </a:t>
            </a:r>
            <a:br>
              <a:rPr kumimoji="1"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kumimoji="1"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by Uemura group (Kitagawa Lab., </a:t>
            </a:r>
            <a:r>
              <a:rPr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Kyoto Univ.)</a:t>
            </a:r>
            <a:endParaRPr kumimoji="1" lang="ja-JP" altLang="en-US" sz="20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6379" y="2498700"/>
            <a:ext cx="5093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2005  First report of radical polymerization in PCP</a:t>
            </a:r>
            <a:endParaRPr kumimoji="1" lang="ja-JP" altLang="en-US" sz="1600" dirty="0">
              <a:solidFill>
                <a:srgbClr val="FF606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658" y="1469938"/>
            <a:ext cx="3883061" cy="1413477"/>
          </a:xfrm>
          <a:prstGeom prst="rect">
            <a:avLst/>
          </a:prstGeom>
        </p:spPr>
      </p:pic>
      <p:cxnSp>
        <p:nvCxnSpPr>
          <p:cNvPr id="14" name="直線コネクタ 13"/>
          <p:cNvCxnSpPr/>
          <p:nvPr/>
        </p:nvCxnSpPr>
        <p:spPr>
          <a:xfrm>
            <a:off x="48004" y="2884793"/>
            <a:ext cx="86910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40" y="3249730"/>
            <a:ext cx="5178753" cy="95301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182" y="3017793"/>
            <a:ext cx="642226" cy="20840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614" y="3132963"/>
            <a:ext cx="3545105" cy="178927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63057" y="4301483"/>
            <a:ext cx="422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2007  Linear radical </a:t>
            </a:r>
            <a:r>
              <a:rPr kumimoji="1" lang="en-US" altLang="ja-JP" sz="1600" dirty="0" err="1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divinylbenzene</a:t>
            </a:r>
            <a:r>
              <a:rPr kumimoji="1" lang="en-US" altLang="ja-JP" sz="1600" dirty="0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(DVB) </a:t>
            </a:r>
            <a:br>
              <a:rPr kumimoji="1" lang="en-US" altLang="ja-JP" sz="1600" dirty="0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kumimoji="1" lang="en-US" altLang="ja-JP" sz="1600" dirty="0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polymerization in PCP</a:t>
            </a:r>
            <a:endParaRPr kumimoji="1" lang="ja-JP" altLang="en-US" sz="1600" dirty="0">
              <a:solidFill>
                <a:srgbClr val="FF606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69778" y="4968400"/>
            <a:ext cx="305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Linear polymer, not possible in bulk</a:t>
            </a:r>
            <a:endParaRPr kumimoji="1" lang="ja-JP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213645" y="5276177"/>
            <a:ext cx="86910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535145" y="5911738"/>
            <a:ext cx="146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Jangle-gym like</a:t>
            </a:r>
          </a:p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PCP framework</a:t>
            </a:r>
            <a:endParaRPr kumimoji="1" lang="ja-JP" altLang="en-US" sz="1400" dirty="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180" y="5469485"/>
            <a:ext cx="2338648" cy="124323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9"/>
          <a:srcRect t="2202" b="41158"/>
          <a:stretch/>
        </p:blipFill>
        <p:spPr>
          <a:xfrm>
            <a:off x="5549229" y="5546221"/>
            <a:ext cx="2328263" cy="1016072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2921131" y="5276177"/>
            <a:ext cx="72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2b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90455" y="5276177"/>
            <a:ext cx="72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85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986016" y="6432479"/>
            <a:ext cx="2057400" cy="365125"/>
          </a:xfrm>
        </p:spPr>
        <p:txBody>
          <a:bodyPr/>
          <a:lstStyle/>
          <a:p>
            <a:fld id="{61F34C52-A962-4E8D-A3A1-266E442B7808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fld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9103" y="128187"/>
            <a:ext cx="8067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Radical polymerization in PCP channels </a:t>
            </a:r>
            <a:br>
              <a:rPr kumimoji="1"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kumimoji="1"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by Uemura group (Kitagawa Lab., </a:t>
            </a:r>
            <a:r>
              <a:rPr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Kyoto Univ.)</a:t>
            </a:r>
            <a:endParaRPr kumimoji="1" lang="ja-JP" altLang="en-US" sz="20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" y="947865"/>
            <a:ext cx="4534834" cy="169771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795" y="2201582"/>
            <a:ext cx="1657021" cy="177398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/>
          <a:srcRect t="3628" b="41158"/>
          <a:stretch/>
        </p:blipFill>
        <p:spPr>
          <a:xfrm>
            <a:off x="5149017" y="4042161"/>
            <a:ext cx="1264777" cy="53806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36967" y="2655764"/>
            <a:ext cx="4195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2008  Poly methyl methacrylate (PMMA) radical polymerization in PCP</a:t>
            </a:r>
            <a:endParaRPr kumimoji="1" lang="ja-JP" altLang="en-US" sz="1600" dirty="0">
              <a:solidFill>
                <a:srgbClr val="FF606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67" y="3388506"/>
            <a:ext cx="4303258" cy="2360236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83213" y="5800128"/>
            <a:ext cx="4303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2010  Control tacticity of PMMA by using</a:t>
            </a:r>
            <a:br>
              <a:rPr kumimoji="1" lang="en-US" altLang="ja-JP" sz="1600" dirty="0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kumimoji="1" lang="en-US" altLang="ja-JP" sz="1600" dirty="0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different PCP components</a:t>
            </a:r>
            <a:endParaRPr kumimoji="1" lang="ja-JP" altLang="en-US" sz="1600" dirty="0">
              <a:solidFill>
                <a:srgbClr val="FF606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09771" y="4660661"/>
            <a:ext cx="436579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8000">
              <a:spcAft>
                <a:spcPts val="600"/>
              </a:spcAft>
            </a:pPr>
            <a:r>
              <a:rPr kumimoji="1" lang="en-US" altLang="ja-JP" sz="16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Tacticity of product PMMA (</a:t>
            </a:r>
            <a:r>
              <a:rPr kumimoji="1" lang="en-US" altLang="ja-JP" sz="1600" dirty="0" err="1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meso</a:t>
            </a:r>
            <a:r>
              <a:rPr kumimoji="1" lang="en-US" altLang="ja-JP" sz="16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diad ratio)</a:t>
            </a:r>
          </a:p>
          <a:p>
            <a:pPr defTabSz="468000">
              <a:spcAft>
                <a:spcPts val="600"/>
              </a:spcAft>
            </a:pPr>
            <a:r>
              <a:rPr kumimoji="1"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 In bulk 	22%		In (1) X=Cl	30% </a:t>
            </a:r>
          </a:p>
          <a:p>
            <a:pPr defTabSz="468000">
              <a:spcAft>
                <a:spcPts val="600"/>
              </a:spcAft>
            </a:pPr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 In 2b	28%		In (1) X=NH</a:t>
            </a:r>
            <a:r>
              <a:rPr lang="en-US" altLang="ja-JP" sz="1600" baseline="-250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</a:t>
            </a:r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27%</a:t>
            </a:r>
          </a:p>
          <a:p>
            <a:pPr defTabSz="468000">
              <a:spcAft>
                <a:spcPts val="600"/>
              </a:spcAft>
            </a:pPr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 In 2c	30%	</a:t>
            </a:r>
            <a:r>
              <a:rPr kumimoji="1"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	In (1) X=CH</a:t>
            </a:r>
            <a:r>
              <a:rPr kumimoji="1" lang="en-US" altLang="ja-JP" sz="1600" baseline="-250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kumimoji="1"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36%</a:t>
            </a:r>
          </a:p>
          <a:p>
            <a:pPr defTabSz="468000">
              <a:spcAft>
                <a:spcPts val="600"/>
              </a:spcAft>
            </a:pPr>
            <a:r>
              <a:rPr lang="en-US" altLang="ja-JP" sz="16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</a:t>
            </a:r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		In (2) X=CH</a:t>
            </a:r>
            <a:r>
              <a:rPr lang="en-US" altLang="ja-JP" sz="1600" baseline="-250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37%</a:t>
            </a:r>
          </a:p>
          <a:p>
            <a:pPr defTabSz="468000">
              <a:spcAft>
                <a:spcPts val="600"/>
              </a:spcAft>
            </a:pPr>
            <a:r>
              <a:rPr kumimoji="1" lang="en-US" altLang="ja-JP" sz="16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</a:t>
            </a:r>
            <a:r>
              <a:rPr kumimoji="1"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		In (2) X=OCH</a:t>
            </a:r>
            <a:r>
              <a:rPr kumimoji="1" lang="en-US" altLang="ja-JP" sz="1600" baseline="-250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kumimoji="1" lang="en-US" altLang="ja-JP" sz="16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53%</a:t>
            </a:r>
            <a:endParaRPr kumimoji="1" lang="ja-JP" altLang="en-US" sz="1600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/>
          <a:srcRect l="8405" t="31699" r="10537" b="47356"/>
          <a:stretch/>
        </p:blipFill>
        <p:spPr>
          <a:xfrm>
            <a:off x="4913832" y="930957"/>
            <a:ext cx="3922519" cy="76013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525032" y="1676854"/>
            <a:ext cx="177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Methyl methacrylate </a:t>
            </a:r>
            <a:br>
              <a:rPr lang="en-US" altLang="ja-JP" sz="1400" dirty="0" smtClean="0"/>
            </a:br>
            <a:r>
              <a:rPr lang="en-US" altLang="ja-JP" sz="1400" dirty="0" smtClean="0"/>
              <a:t>(MMA) monomer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716095" y="1681579"/>
            <a:ext cx="1003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PMMA</a:t>
            </a:r>
            <a:endParaRPr kumimoji="1" lang="ja-JP" altLang="en-US" sz="14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6910" y="2174476"/>
            <a:ext cx="1484832" cy="154735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0342" y="3713959"/>
            <a:ext cx="1529111" cy="96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5" y="561720"/>
            <a:ext cx="6594896" cy="161745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04224" y="1584603"/>
            <a:ext cx="154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Meso diad (</a:t>
            </a:r>
            <a:r>
              <a:rPr lang="en-US" altLang="ja-JP" i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1" lang="ja-JP" altLang="en-US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Times" pitchFamily="18" charset="0"/>
              <a:ea typeface="Arial Unicode MS" panose="020B060402020202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1462" y="1514625"/>
            <a:ext cx="16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Racemo diad</a:t>
            </a:r>
            <a:r>
              <a:rPr lang="en-US" altLang="ja-JP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i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1" lang="ja-JP" altLang="en-US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Times" pitchFamily="18" charset="0"/>
              <a:ea typeface="Arial Unicode MS" panose="020B0604020202020204" pitchFamily="50" charset="-128"/>
              <a:cs typeface="Tahoma" panose="020B060403050404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85" y="2550085"/>
            <a:ext cx="8521332" cy="154323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22388" y="3908652"/>
            <a:ext cx="209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Isotactic triad</a:t>
            </a:r>
            <a:b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i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mm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1" lang="ja-JP" altLang="en-US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Times" pitchFamily="18" charset="0"/>
              <a:ea typeface="Arial Unicode MS" panose="020B060402020202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66713" y="3908652"/>
            <a:ext cx="209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Heterotactic triad 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i="1" dirty="0" err="1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mr</a:t>
            </a:r>
            <a:r>
              <a:rPr lang="en-US" altLang="ja-JP" i="1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ja-JP" i="1" dirty="0" err="1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rm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1" lang="ja-JP" altLang="en-US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Times" pitchFamily="18" charset="0"/>
              <a:ea typeface="Arial Unicode MS" panose="020B060402020202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59166" y="3908652"/>
            <a:ext cx="209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Syndiotactic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 triad (</a:t>
            </a:r>
            <a:r>
              <a:rPr lang="en-US" altLang="ja-JP" i="1" dirty="0" err="1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rr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1" lang="ja-JP" altLang="en-US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Times" pitchFamily="18" charset="0"/>
              <a:ea typeface="Arial Unicode MS" panose="020B060402020202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462" y="111095"/>
            <a:ext cx="555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Tacticity</a:t>
            </a:r>
            <a:endParaRPr kumimoji="1" lang="ja-JP" altLang="en-US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6146" name="Picture 2" descr="isotactic polypropyl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48" y="5331328"/>
            <a:ext cx="2817026" cy="99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sotactic polym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7" y="4733494"/>
            <a:ext cx="2817026" cy="83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1010612" y="6220146"/>
            <a:ext cx="209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Isotactic polymer</a:t>
            </a:r>
            <a:endParaRPr kumimoji="1" lang="ja-JP" altLang="en-US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Times" pitchFamily="18" charset="0"/>
              <a:ea typeface="Arial Unicode MS" panose="020B0604020202020204" pitchFamily="50" charset="-128"/>
              <a:cs typeface="Tahoma" panose="020B0604030504040204" pitchFamily="34" charset="0"/>
            </a:endParaRPr>
          </a:p>
        </p:txBody>
      </p:sp>
      <p:pic>
        <p:nvPicPr>
          <p:cNvPr id="6150" name="Picture 6" descr="syndiotactic polym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66" y="4773969"/>
            <a:ext cx="2819400" cy="7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yndiotactic polypropyle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27" y="5239662"/>
            <a:ext cx="2819400" cy="97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5451204" y="6173567"/>
            <a:ext cx="235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Times" pitchFamily="18" charset="0"/>
                <a:ea typeface="Tahoma" panose="020B0604030504040204" pitchFamily="34" charset="0"/>
                <a:cs typeface="Tahoma" panose="020B0604030504040204" pitchFamily="34" charset="0"/>
              </a:rPr>
              <a:t>Syndiotactic polymer</a:t>
            </a:r>
            <a:endParaRPr kumimoji="1" lang="ja-JP" altLang="en-US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Times" pitchFamily="18" charset="0"/>
              <a:ea typeface="Arial Unicode MS" panose="020B060402020202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>
          <a:xfrm>
            <a:off x="6978281" y="6406915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2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9244" t="27987" r="2178" b="14219"/>
          <a:stretch/>
        </p:blipFill>
        <p:spPr>
          <a:xfrm>
            <a:off x="1102614" y="1721357"/>
            <a:ext cx="7162800" cy="350520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98126" y="1572515"/>
            <a:ext cx="244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Thermal decomposition at 40-80 </a:t>
            </a:r>
            <a:r>
              <a:rPr kumimoji="1" lang="ja-JP" altLang="en-US" sz="1600" dirty="0" smtClean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℃</a:t>
            </a:r>
            <a:endParaRPr kumimoji="1" lang="ja-JP" altLang="en-US" sz="1600" dirty="0">
              <a:solidFill>
                <a:srgbClr val="FF0000"/>
              </a:solidFill>
              <a:effectLst>
                <a:glow rad="76200">
                  <a:schemeClr val="bg1"/>
                </a:glow>
              </a:effectLst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64540" y="2853605"/>
            <a:ext cx="26384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AIBN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3850" y="244166"/>
            <a:ext cx="853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Initiation reaction</a:t>
            </a:r>
            <a:r>
              <a:rPr kumimoji="1" lang="en-US" altLang="ja-JP" sz="28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of MMA radical polymerization</a:t>
            </a:r>
            <a:r>
              <a:rPr lang="ja-JP" altLang="en-US" sz="2800" dirty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</a:t>
            </a:r>
            <a:r>
              <a:rPr lang="en-US" altLang="ja-JP" sz="28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/>
            </a:r>
            <a:br>
              <a:rPr lang="en-US" altLang="ja-JP" sz="28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en-US" altLang="ja-JP" sz="28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by AIBN</a:t>
            </a:r>
            <a:endParaRPr kumimoji="1" lang="en-US" altLang="ja-JP" sz="2800" dirty="0" smtClean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  <a:p>
            <a:r>
              <a:rPr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AIBN</a:t>
            </a:r>
            <a:r>
              <a:rPr lang="ja-JP" altLang="en-US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による</a:t>
            </a:r>
            <a:r>
              <a:rPr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MMA</a:t>
            </a:r>
            <a:r>
              <a:rPr lang="ja-JP" altLang="en-US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ラジカル重合の</a:t>
            </a:r>
            <a:r>
              <a:rPr lang="ja-JP" altLang="en-US" sz="2000" u="sng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開始反応</a:t>
            </a:r>
            <a:endParaRPr kumimoji="1" lang="ja-JP" altLang="en-US" sz="2000" u="sng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07540" y="4815755"/>
            <a:ext cx="26384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MMA monomer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995160" y="6411215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72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8405" t="31699" r="7770" b="12724"/>
          <a:stretch/>
        </p:blipFill>
        <p:spPr>
          <a:xfrm>
            <a:off x="1123950" y="1609725"/>
            <a:ext cx="6915150" cy="34385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614863" y="2323162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6060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head-to-tail</a:t>
            </a:r>
          </a:p>
          <a:p>
            <a:pPr algn="ctr"/>
            <a:r>
              <a:rPr lang="en-US" altLang="ja-JP" dirty="0" smtClean="0">
                <a:solidFill>
                  <a:srgbClr val="FF6060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~100%</a:t>
            </a:r>
            <a:endParaRPr kumimoji="1" lang="ja-JP" altLang="en-US" dirty="0">
              <a:solidFill>
                <a:srgbClr val="FF6060"/>
              </a:solidFill>
              <a:effectLst>
                <a:glow rad="76200">
                  <a:schemeClr val="bg1"/>
                </a:glow>
              </a:effectLst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67026" y="4611468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6060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head-to-head</a:t>
            </a:r>
          </a:p>
          <a:p>
            <a:pPr algn="ctr"/>
            <a:r>
              <a:rPr lang="en-US" altLang="ja-JP" dirty="0" smtClean="0">
                <a:solidFill>
                  <a:srgbClr val="FF6060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~0%</a:t>
            </a:r>
            <a:endParaRPr kumimoji="1" lang="ja-JP" altLang="en-US" dirty="0">
              <a:solidFill>
                <a:srgbClr val="FF6060"/>
              </a:solidFill>
              <a:effectLst>
                <a:glow rad="76200">
                  <a:schemeClr val="bg1"/>
                </a:glow>
              </a:effectLst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24001" y="1603757"/>
            <a:ext cx="208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head</a:t>
            </a: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1952626" y="1885950"/>
            <a:ext cx="333375" cy="219075"/>
          </a:xfrm>
          <a:prstGeom prst="line">
            <a:avLst/>
          </a:prstGeom>
          <a:ln w="19050">
            <a:solidFill>
              <a:srgbClr val="0000FF"/>
            </a:solidFill>
            <a:prstDash val="sysDot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933575" y="2446050"/>
            <a:ext cx="2495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tail</a:t>
            </a:r>
          </a:p>
          <a:p>
            <a:pPr algn="ctr"/>
            <a:r>
              <a:rPr kumimoji="1" lang="en-US" altLang="ja-JP" sz="1400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Easy to attack without</a:t>
            </a:r>
            <a:br>
              <a:rPr kumimoji="1" lang="en-US" altLang="ja-JP" sz="1400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kumimoji="1" lang="en-US" altLang="ja-JP" sz="1400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steric crowding </a:t>
            </a: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3181350" y="2213625"/>
            <a:ext cx="0" cy="219075"/>
          </a:xfrm>
          <a:prstGeom prst="line">
            <a:avLst/>
          </a:prstGeom>
          <a:ln w="19050">
            <a:solidFill>
              <a:srgbClr val="0000FF"/>
            </a:solidFill>
            <a:prstDash val="sysDot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23850" y="244166"/>
            <a:ext cx="882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Propagation reaction</a:t>
            </a:r>
            <a:r>
              <a:rPr kumimoji="1" lang="en-US" altLang="ja-JP" sz="28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of MMA radical polymerization</a:t>
            </a:r>
          </a:p>
          <a:p>
            <a:r>
              <a:rPr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MMA</a:t>
            </a:r>
            <a:r>
              <a:rPr lang="ja-JP" altLang="en-US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ラジカル重合の</a:t>
            </a:r>
            <a:r>
              <a:rPr lang="ja-JP" altLang="en-US" sz="2000" u="sng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成長反応</a:t>
            </a:r>
            <a:endParaRPr kumimoji="1" lang="ja-JP" altLang="en-US" sz="2000" u="sng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05288" y="5457200"/>
            <a:ext cx="2652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Head-to-tail product is stabilized by </a:t>
            </a:r>
            <a:r>
              <a:rPr lang="en-US" altLang="ja-JP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/>
            </a:r>
            <a:br>
              <a:rPr lang="en-US" altLang="ja-JP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en-US" altLang="ja-JP" dirty="0" smtClean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resonance </a:t>
            </a:r>
            <a:r>
              <a:rPr lang="en-US" altLang="ja-JP" dirty="0">
                <a:solidFill>
                  <a:srgbClr val="0000FF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structure</a:t>
            </a:r>
          </a:p>
        </p:txBody>
      </p:sp>
      <p:cxnSp>
        <p:nvCxnSpPr>
          <p:cNvPr id="22" name="カギ線コネクタ 21"/>
          <p:cNvCxnSpPr>
            <a:stCxn id="20" idx="0"/>
          </p:cNvCxnSpPr>
          <p:nvPr/>
        </p:nvCxnSpPr>
        <p:spPr>
          <a:xfrm rot="5400000" flipH="1" flipV="1">
            <a:off x="5080709" y="3594185"/>
            <a:ext cx="2313950" cy="1412081"/>
          </a:xfrm>
          <a:prstGeom prst="bentConnector3">
            <a:avLst>
              <a:gd name="adj1" fmla="val 99396"/>
            </a:avLst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81825" y="6433412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3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743" t="33420" r="5509" b="29068"/>
          <a:stretch/>
        </p:blipFill>
        <p:spPr>
          <a:xfrm>
            <a:off x="466725" y="1075163"/>
            <a:ext cx="8172450" cy="259080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3850" y="244166"/>
            <a:ext cx="882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Termination reaction</a:t>
            </a:r>
            <a:r>
              <a:rPr kumimoji="1" lang="en-US" altLang="ja-JP" sz="28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of MMA radical polymerization</a:t>
            </a:r>
          </a:p>
          <a:p>
            <a:r>
              <a:rPr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MMA</a:t>
            </a:r>
            <a:r>
              <a:rPr lang="ja-JP" altLang="en-US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ラジカル重合の</a:t>
            </a:r>
            <a:r>
              <a:rPr lang="ja-JP" altLang="en-US" sz="2000" u="sng" dirty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停止</a:t>
            </a:r>
            <a:r>
              <a:rPr lang="ja-JP" altLang="en-US" sz="2000" u="sng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反応</a:t>
            </a:r>
            <a:endParaRPr kumimoji="1" lang="ja-JP" altLang="en-US" sz="2000" u="sng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48075" y="2089160"/>
            <a:ext cx="2085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FF6060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recombination</a:t>
            </a:r>
            <a:endParaRPr kumimoji="1" lang="ja-JP" altLang="en-US" sz="1600" dirty="0">
              <a:solidFill>
                <a:srgbClr val="FF6060"/>
              </a:solidFill>
              <a:effectLst>
                <a:glow rad="76200">
                  <a:schemeClr val="bg1"/>
                </a:glow>
              </a:effectLst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17575" y="3136910"/>
            <a:ext cx="2085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FF6060"/>
                </a:solidFill>
                <a:effectLst>
                  <a:glow rad="76200">
                    <a:schemeClr val="bg1"/>
                  </a:glow>
                </a:effectLst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disproportionation</a:t>
            </a:r>
            <a:endParaRPr kumimoji="1" lang="ja-JP" altLang="en-US" sz="1600" dirty="0">
              <a:solidFill>
                <a:srgbClr val="FF6060"/>
              </a:solidFill>
              <a:effectLst>
                <a:glow rad="76200">
                  <a:schemeClr val="bg1"/>
                </a:glow>
              </a:effectLst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3850" y="3982373"/>
            <a:ext cx="882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Chain transfer</a:t>
            </a:r>
            <a:r>
              <a:rPr kumimoji="1" lang="en-US" altLang="ja-JP" sz="28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of MMA radical polymerization</a:t>
            </a:r>
          </a:p>
          <a:p>
            <a:r>
              <a:rPr lang="en-US" altLang="ja-JP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MMA</a:t>
            </a:r>
            <a:r>
              <a:rPr lang="ja-JP" altLang="en-US" sz="20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ラジカル重合の</a:t>
            </a:r>
            <a:r>
              <a:rPr lang="ja-JP" altLang="en-US" sz="2000" u="sng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連鎖</a:t>
            </a:r>
            <a:r>
              <a:rPr lang="ja-JP" altLang="en-US" sz="2000" u="sng" dirty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移動</a:t>
            </a:r>
            <a:endParaRPr kumimoji="1" lang="ja-JP" altLang="en-US" sz="2000" u="sng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3761" t="30601" r="4602" b="42729"/>
          <a:stretch/>
        </p:blipFill>
        <p:spPr>
          <a:xfrm>
            <a:off x="638175" y="4768067"/>
            <a:ext cx="7658100" cy="1671638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70014" y="6390611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5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0090" t="30601" r="54410" b="42729"/>
          <a:stretch/>
        </p:blipFill>
        <p:spPr>
          <a:xfrm>
            <a:off x="620649" y="309986"/>
            <a:ext cx="1295400" cy="167163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80125" t="30601" r="3804" b="42729"/>
          <a:stretch/>
        </p:blipFill>
        <p:spPr>
          <a:xfrm>
            <a:off x="2754249" y="309986"/>
            <a:ext cx="1343026" cy="167163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58711" y="2024220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Monomer</a:t>
            </a:r>
            <a:endParaRPr kumimoji="1" lang="ja-JP" altLang="en-US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6124" y="2024220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Radical</a:t>
            </a:r>
            <a:endParaRPr kumimoji="1" lang="ja-JP" altLang="en-US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60940" t="33700" r="10421" b="47672"/>
          <a:stretch/>
        </p:blipFill>
        <p:spPr>
          <a:xfrm>
            <a:off x="5264088" y="309986"/>
            <a:ext cx="3426705" cy="167163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40275" y="740267"/>
            <a:ext cx="842064" cy="347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</a:t>
            </a:r>
            <a:r>
              <a:rPr kumimoji="1"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</a:t>
            </a:r>
            <a:r>
              <a:rPr kumimoji="1" lang="ja-JP" altLang="en-US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ー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56296" y="1981623"/>
            <a:ext cx="26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Dimer </a:t>
            </a:r>
            <a: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radical (model)</a:t>
            </a:r>
            <a:endParaRPr kumimoji="1" lang="ja-JP" altLang="en-US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4919" y="2516471"/>
            <a:ext cx="809625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By DFT calculations in B3LYP/6-31G level, (roughly) investigate the electronic properties of MMA monomer/radical/dimer radical</a:t>
            </a:r>
            <a:b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	</a:t>
            </a:r>
            <a:r>
              <a:rPr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DFT basis set is not enough large for accurate predictions</a:t>
            </a:r>
          </a:p>
          <a:p>
            <a:pPr>
              <a:spcAft>
                <a:spcPts val="1200"/>
              </a:spcAft>
            </a:pPr>
            <a:r>
              <a:rPr lang="en-US" altLang="ja-JP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Check stable conformations by optimization</a:t>
            </a:r>
          </a:p>
          <a:p>
            <a:pPr>
              <a:spcAft>
                <a:spcPts val="1200"/>
              </a:spcAft>
            </a:pPr>
            <a:r>
              <a:rPr kumimoji="1" lang="en-US" altLang="ja-JP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Check isolated electron locations by viewing singly occupied MO (SOMO)</a:t>
            </a:r>
            <a:endParaRPr kumimoji="1" lang="ja-JP" altLang="en-US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77440" y="6365495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fld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54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8472" y="3126029"/>
            <a:ext cx="2773986" cy="281179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17" y="148711"/>
            <a:ext cx="3943350" cy="27260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32217" y="207304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(1)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6308" y="2125748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Opt-1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4995" y="23450"/>
            <a:ext cx="3028950" cy="3108960"/>
          </a:xfrm>
          <a:prstGeom prst="rect">
            <a:avLst/>
          </a:prstGeom>
        </p:spPr>
      </p:pic>
      <p:sp>
        <p:nvSpPr>
          <p:cNvPr id="10" name="フリーフォーム 9"/>
          <p:cNvSpPr/>
          <p:nvPr/>
        </p:nvSpPr>
        <p:spPr>
          <a:xfrm>
            <a:off x="5635592" y="654297"/>
            <a:ext cx="1112586" cy="1781299"/>
          </a:xfrm>
          <a:custGeom>
            <a:avLst/>
            <a:gdLst>
              <a:gd name="connsiteX0" fmla="*/ 49744 w 1112586"/>
              <a:gd name="connsiteY0" fmla="*/ 0 h 1781299"/>
              <a:gd name="connsiteX1" fmla="*/ 55682 w 1112586"/>
              <a:gd name="connsiteY1" fmla="*/ 581891 h 1781299"/>
              <a:gd name="connsiteX2" fmla="*/ 613822 w 1112586"/>
              <a:gd name="connsiteY2" fmla="*/ 866899 h 1781299"/>
              <a:gd name="connsiteX3" fmla="*/ 578196 w 1112586"/>
              <a:gd name="connsiteY3" fmla="*/ 1466603 h 1781299"/>
              <a:gd name="connsiteX4" fmla="*/ 1112586 w 1112586"/>
              <a:gd name="connsiteY4" fmla="*/ 1781299 h 178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586" h="1781299">
                <a:moveTo>
                  <a:pt x="49744" y="0"/>
                </a:moveTo>
                <a:cubicBezTo>
                  <a:pt x="5706" y="218704"/>
                  <a:pt x="-38331" y="437408"/>
                  <a:pt x="55682" y="581891"/>
                </a:cubicBezTo>
                <a:cubicBezTo>
                  <a:pt x="149695" y="726374"/>
                  <a:pt x="526736" y="719447"/>
                  <a:pt x="613822" y="866899"/>
                </a:cubicBezTo>
                <a:cubicBezTo>
                  <a:pt x="700908" y="1014351"/>
                  <a:pt x="495069" y="1314203"/>
                  <a:pt x="578196" y="1466603"/>
                </a:cubicBezTo>
                <a:cubicBezTo>
                  <a:pt x="661323" y="1619003"/>
                  <a:pt x="886954" y="1700151"/>
                  <a:pt x="1112586" y="1781299"/>
                </a:cubicBezTo>
              </a:path>
            </a:pathLst>
          </a:custGeom>
          <a:noFill/>
          <a:ln w="190500" cap="rnd">
            <a:solidFill>
              <a:srgbClr val="0000FF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32868" y="187280"/>
            <a:ext cx="57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(2)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2039" y="418112"/>
            <a:ext cx="1535625" cy="147507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7234736" y="207304"/>
            <a:ext cx="706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(2)’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964022">
            <a:off x="8160615" y="1468485"/>
            <a:ext cx="399613" cy="20283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472336" y="1752978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Opt-4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81527" y="1662957"/>
            <a:ext cx="152344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Opt-4-3</a:t>
            </a:r>
          </a:p>
          <a:p>
            <a:pPr>
              <a:spcAft>
                <a:spcPts val="1200"/>
              </a:spcAft>
            </a:pPr>
            <a:r>
              <a:rPr kumimoji="1"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Rotamer, imaginary mode at the CH</a:t>
            </a:r>
            <a:r>
              <a:rPr kumimoji="1" lang="en-US" altLang="ja-JP" sz="11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group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200000">
            <a:off x="1562376" y="1629212"/>
            <a:ext cx="588181" cy="32910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98371">
            <a:off x="2212269" y="1564169"/>
            <a:ext cx="588181" cy="329101"/>
          </a:xfrm>
          <a:prstGeom prst="rect">
            <a:avLst/>
          </a:prstGeom>
        </p:spPr>
      </p:pic>
      <p:sp>
        <p:nvSpPr>
          <p:cNvPr id="17" name="フリーフォーム 16"/>
          <p:cNvSpPr/>
          <p:nvPr/>
        </p:nvSpPr>
        <p:spPr>
          <a:xfrm>
            <a:off x="1555428" y="848072"/>
            <a:ext cx="1878359" cy="1076495"/>
          </a:xfrm>
          <a:custGeom>
            <a:avLst/>
            <a:gdLst>
              <a:gd name="connsiteX0" fmla="*/ 37984 w 1878359"/>
              <a:gd name="connsiteY0" fmla="*/ 0 h 1076495"/>
              <a:gd name="connsiteX1" fmla="*/ 72708 w 1878359"/>
              <a:gd name="connsiteY1" fmla="*/ 682906 h 1076495"/>
              <a:gd name="connsiteX2" fmla="*/ 697741 w 1878359"/>
              <a:gd name="connsiteY2" fmla="*/ 1076445 h 1076495"/>
              <a:gd name="connsiteX3" fmla="*/ 1230177 w 1878359"/>
              <a:gd name="connsiteY3" fmla="*/ 659757 h 1076495"/>
              <a:gd name="connsiteX4" fmla="*/ 1878359 w 1878359"/>
              <a:gd name="connsiteY4" fmla="*/ 1006997 h 107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8359" h="1076495">
                <a:moveTo>
                  <a:pt x="37984" y="0"/>
                </a:moveTo>
                <a:cubicBezTo>
                  <a:pt x="366" y="251749"/>
                  <a:pt x="-37251" y="503499"/>
                  <a:pt x="72708" y="682906"/>
                </a:cubicBezTo>
                <a:cubicBezTo>
                  <a:pt x="182667" y="862313"/>
                  <a:pt x="504830" y="1080303"/>
                  <a:pt x="697741" y="1076445"/>
                </a:cubicBezTo>
                <a:cubicBezTo>
                  <a:pt x="890652" y="1072587"/>
                  <a:pt x="1033407" y="671332"/>
                  <a:pt x="1230177" y="659757"/>
                </a:cubicBezTo>
                <a:cubicBezTo>
                  <a:pt x="1426947" y="648182"/>
                  <a:pt x="1652653" y="827589"/>
                  <a:pt x="1878359" y="1006997"/>
                </a:cubicBezTo>
              </a:path>
            </a:pathLst>
          </a:custGeom>
          <a:noFill/>
          <a:ln w="190500" cap="rnd">
            <a:solidFill>
              <a:srgbClr val="0000FF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8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10" y="2973704"/>
            <a:ext cx="3679753" cy="282532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9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8592" y="4628943"/>
            <a:ext cx="882705" cy="117625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09475" y="5751023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Opt-2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32217" y="3170159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(3)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07084" y="6072187"/>
            <a:ext cx="836403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Monomer, singlet state	</a:t>
            </a:r>
            <a:r>
              <a:rPr lang="en-US" altLang="ja-JP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Blue number: energy difference compared to the most stable structure</a:t>
            </a:r>
            <a:endParaRPr kumimoji="1" lang="en-US" altLang="ja-JP" sz="1400" dirty="0" smtClean="0">
              <a:solidFill>
                <a:srgbClr val="0000FF"/>
              </a:solidFill>
              <a:latin typeface="Times New Roman" panose="02020603050405020304" pitchFamily="18" charset="0"/>
              <a:ea typeface="小塚ゴシック Pro M" panose="020B0700000000000000" pitchFamily="34" charset="-128"/>
              <a:cs typeface="Times New Roman" panose="02020603050405020304" pitchFamily="18" charset="0"/>
            </a:endParaRPr>
          </a:p>
          <a:p>
            <a:r>
              <a:rPr kumimoji="1"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B3LYP/6-31G optimization</a:t>
            </a:r>
            <a:r>
              <a:rPr lang="ja-JP" altLang="en-US" sz="1600" dirty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ja-JP" altLang="en-US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	</a:t>
            </a:r>
            <a:br>
              <a:rPr lang="en-US" altLang="ja-JP" sz="1600" dirty="0" smtClean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</a:br>
            <a:r>
              <a:rPr lang="en-US" altLang="ja-JP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B3LYP_6-31G_MMAopt</a:t>
            </a:r>
            <a:endParaRPr kumimoji="1" lang="ja-JP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小塚ゴシック Pro R" panose="020B0400000000000000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5" name="オブジェクト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533353"/>
              </p:ext>
            </p:extLst>
          </p:nvPr>
        </p:nvGraphicFramePr>
        <p:xfrm>
          <a:off x="1455467" y="1966745"/>
          <a:ext cx="349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10" imgW="139680" imgH="228600" progId="Equation.DSMT4">
                  <p:embed/>
                </p:oleObj>
              </mc:Choice>
              <mc:Fallback>
                <p:oleObj name="Equation" r:id="rId10" imgW="139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55467" y="1966745"/>
                        <a:ext cx="349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321199"/>
              </p:ext>
            </p:extLst>
          </p:nvPr>
        </p:nvGraphicFramePr>
        <p:xfrm>
          <a:off x="2202756" y="985021"/>
          <a:ext cx="412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Equation" r:id="rId12" imgW="164880" imgH="228600" progId="Equation.DSMT4">
                  <p:embed/>
                </p:oleObj>
              </mc:Choice>
              <mc:Fallback>
                <p:oleObj name="Equation" r:id="rId12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02756" y="985021"/>
                        <a:ext cx="412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746737"/>
              </p:ext>
            </p:extLst>
          </p:nvPr>
        </p:nvGraphicFramePr>
        <p:xfrm>
          <a:off x="1700837" y="5680304"/>
          <a:ext cx="1192192" cy="44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Equation" r:id="rId14" imgW="609480" imgH="228600" progId="Equation.DSMT4">
                  <p:embed/>
                </p:oleObj>
              </mc:Choice>
              <mc:Fallback>
                <p:oleObj name="Equation" r:id="rId14" imgW="609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00837" y="5680304"/>
                        <a:ext cx="1192192" cy="447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フリーフォーム 28"/>
          <p:cNvSpPr/>
          <p:nvPr/>
        </p:nvSpPr>
        <p:spPr>
          <a:xfrm>
            <a:off x="1564440" y="3713212"/>
            <a:ext cx="1458843" cy="1207441"/>
          </a:xfrm>
          <a:custGeom>
            <a:avLst/>
            <a:gdLst>
              <a:gd name="connsiteX0" fmla="*/ 47817 w 1458843"/>
              <a:gd name="connsiteY0" fmla="*/ 0 h 1207441"/>
              <a:gd name="connsiteX1" fmla="*/ 82541 w 1458843"/>
              <a:gd name="connsiteY1" fmla="*/ 740780 h 1207441"/>
              <a:gd name="connsiteX2" fmla="*/ 811746 w 1458843"/>
              <a:gd name="connsiteY2" fmla="*/ 1203767 h 1207441"/>
              <a:gd name="connsiteX3" fmla="*/ 1390480 w 1458843"/>
              <a:gd name="connsiteY3" fmla="*/ 925975 h 1207441"/>
              <a:gd name="connsiteX4" fmla="*/ 1425204 w 1458843"/>
              <a:gd name="connsiteY4" fmla="*/ 370390 h 120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843" h="1207441">
                <a:moveTo>
                  <a:pt x="47817" y="0"/>
                </a:moveTo>
                <a:cubicBezTo>
                  <a:pt x="1518" y="270076"/>
                  <a:pt x="-44781" y="540152"/>
                  <a:pt x="82541" y="740780"/>
                </a:cubicBezTo>
                <a:cubicBezTo>
                  <a:pt x="209863" y="941408"/>
                  <a:pt x="593756" y="1172901"/>
                  <a:pt x="811746" y="1203767"/>
                </a:cubicBezTo>
                <a:cubicBezTo>
                  <a:pt x="1029736" y="1234633"/>
                  <a:pt x="1288237" y="1064871"/>
                  <a:pt x="1390480" y="925975"/>
                </a:cubicBezTo>
                <a:cubicBezTo>
                  <a:pt x="1492723" y="787079"/>
                  <a:pt x="1458963" y="578734"/>
                  <a:pt x="1425204" y="370390"/>
                </a:cubicBezTo>
              </a:path>
            </a:pathLst>
          </a:custGeom>
          <a:noFill/>
          <a:ln w="190500" cap="rnd">
            <a:solidFill>
              <a:srgbClr val="0000FF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369079" y="3126029"/>
            <a:ext cx="6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(4)</a:t>
            </a:r>
            <a:endParaRPr kumimoji="1" lang="ja-JP" altLang="en-US" sz="24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16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5975" y="4628943"/>
            <a:ext cx="973650" cy="1067518"/>
          </a:xfrm>
          <a:prstGeom prst="rect">
            <a:avLst/>
          </a:prstGeom>
        </p:spPr>
      </p:pic>
      <p:graphicFrame>
        <p:nvGraphicFramePr>
          <p:cNvPr id="33" name="オブジェクト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149901"/>
              </p:ext>
            </p:extLst>
          </p:nvPr>
        </p:nvGraphicFramePr>
        <p:xfrm>
          <a:off x="6453188" y="3797300"/>
          <a:ext cx="11461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" name="Equation" r:id="rId17" imgW="583920" imgH="228600" progId="Equation.DSMT4">
                  <p:embed/>
                </p:oleObj>
              </mc:Choice>
              <mc:Fallback>
                <p:oleObj name="Equation" r:id="rId17" imgW="583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453188" y="3797300"/>
                        <a:ext cx="1146175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フリーフォーム 34"/>
          <p:cNvSpPr/>
          <p:nvPr/>
        </p:nvSpPr>
        <p:spPr>
          <a:xfrm>
            <a:off x="5922687" y="3678488"/>
            <a:ext cx="882727" cy="1592375"/>
          </a:xfrm>
          <a:custGeom>
            <a:avLst/>
            <a:gdLst>
              <a:gd name="connsiteX0" fmla="*/ 59144 w 882727"/>
              <a:gd name="connsiteY0" fmla="*/ 0 h 1592375"/>
              <a:gd name="connsiteX1" fmla="*/ 70719 w 882727"/>
              <a:gd name="connsiteY1" fmla="*/ 682907 h 1592375"/>
              <a:gd name="connsiteX2" fmla="*/ 765200 w 882727"/>
              <a:gd name="connsiteY2" fmla="*/ 1030147 h 1592375"/>
              <a:gd name="connsiteX3" fmla="*/ 857797 w 882727"/>
              <a:gd name="connsiteY3" fmla="*/ 1539433 h 1592375"/>
              <a:gd name="connsiteX4" fmla="*/ 498982 w 882727"/>
              <a:gd name="connsiteY4" fmla="*/ 1551008 h 159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727" h="1592375">
                <a:moveTo>
                  <a:pt x="59144" y="0"/>
                </a:moveTo>
                <a:cubicBezTo>
                  <a:pt x="6093" y="255608"/>
                  <a:pt x="-46957" y="511216"/>
                  <a:pt x="70719" y="682907"/>
                </a:cubicBezTo>
                <a:cubicBezTo>
                  <a:pt x="188395" y="854598"/>
                  <a:pt x="634020" y="887393"/>
                  <a:pt x="765200" y="1030147"/>
                </a:cubicBezTo>
                <a:cubicBezTo>
                  <a:pt x="896380" y="1172901"/>
                  <a:pt x="902167" y="1452623"/>
                  <a:pt x="857797" y="1539433"/>
                </a:cubicBezTo>
                <a:cubicBezTo>
                  <a:pt x="813427" y="1626243"/>
                  <a:pt x="656204" y="1588625"/>
                  <a:pt x="498982" y="1551008"/>
                </a:cubicBezTo>
              </a:path>
            </a:pathLst>
          </a:custGeom>
          <a:noFill/>
          <a:ln w="190500" cap="rnd">
            <a:solidFill>
              <a:srgbClr val="0000FF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/>
        </p:nvCxnSpPr>
        <p:spPr>
          <a:xfrm>
            <a:off x="1856466" y="5054477"/>
            <a:ext cx="0" cy="69654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1597306" y="4453992"/>
            <a:ext cx="729205" cy="462987"/>
          </a:xfrm>
          <a:prstGeom prst="line">
            <a:avLst/>
          </a:prstGeom>
          <a:ln w="28575">
            <a:solidFill>
              <a:srgbClr val="00B050">
                <a:alpha val="50196"/>
              </a:srgbClr>
            </a:solidFill>
          </a:ln>
          <a:effectLst>
            <a:glow rad="25400">
              <a:srgbClr val="FFFFFF">
                <a:alpha val="8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200000">
            <a:off x="1647434" y="4581929"/>
            <a:ext cx="588181" cy="329101"/>
          </a:xfrm>
          <a:prstGeom prst="rect">
            <a:avLst/>
          </a:prstGeom>
        </p:spPr>
      </p:pic>
      <p:cxnSp>
        <p:nvCxnSpPr>
          <p:cNvPr id="44" name="直線コネクタ 43"/>
          <p:cNvCxnSpPr>
            <a:endCxn id="35" idx="2"/>
          </p:cNvCxnSpPr>
          <p:nvPr/>
        </p:nvCxnSpPr>
        <p:spPr>
          <a:xfrm>
            <a:off x="5993096" y="4363978"/>
            <a:ext cx="694791" cy="344657"/>
          </a:xfrm>
          <a:prstGeom prst="line">
            <a:avLst/>
          </a:prstGeom>
          <a:ln w="28575">
            <a:solidFill>
              <a:srgbClr val="00B050">
                <a:alpha val="50196"/>
              </a:srgbClr>
            </a:solidFill>
          </a:ln>
          <a:effectLst>
            <a:glow rad="25400">
              <a:srgbClr val="FFFFFF">
                <a:alpha val="8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230155">
            <a:off x="6015984" y="4420462"/>
            <a:ext cx="588181" cy="329101"/>
          </a:xfrm>
          <a:prstGeom prst="rect">
            <a:avLst/>
          </a:prstGeom>
        </p:spPr>
      </p:pic>
      <p:sp>
        <p:nvSpPr>
          <p:cNvPr id="46" name="円/楕円 45"/>
          <p:cNvSpPr/>
          <p:nvPr/>
        </p:nvSpPr>
        <p:spPr>
          <a:xfrm>
            <a:off x="3887496" y="5261078"/>
            <a:ext cx="76036" cy="76036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7774406" y="5111153"/>
            <a:ext cx="76036" cy="76036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19567" y="5489027"/>
            <a:ext cx="1017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Opt-3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36308" y="803213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Most stable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289136" y="677244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0.1 kcal/mol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828484" y="148711"/>
            <a:ext cx="1059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0.5 kcal/mol</a:t>
            </a:r>
            <a:endParaRPr kumimoji="1" lang="ja-JP" altLang="en-US" sz="12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73329" y="3741369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2.7 kcal/mol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410999" y="3648124"/>
            <a:ext cx="1315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13.9 kcal/mol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22368" y="2422251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a</a:t>
            </a:r>
            <a:r>
              <a:rPr lang="en-US" altLang="ja-JP" sz="1400" dirty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ll heavy atoms </a:t>
            </a:r>
            <a:r>
              <a:rPr lang="en-US" altLang="ja-JP" sz="1400" dirty="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/>
            </a:r>
            <a:br>
              <a:rPr lang="en-US" altLang="ja-JP" sz="1400" dirty="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400" dirty="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lie </a:t>
            </a:r>
            <a:r>
              <a:rPr lang="en-US" altLang="ja-JP" sz="1400" dirty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in the same plane</a:t>
            </a:r>
            <a:endParaRPr lang="ja-JP" altLang="en-US" sz="1400" dirty="0"/>
          </a:p>
        </p:txBody>
      </p:sp>
      <p:sp>
        <p:nvSpPr>
          <p:cNvPr id="45" name="正方形/長方形 44"/>
          <p:cNvSpPr/>
          <p:nvPr/>
        </p:nvSpPr>
        <p:spPr>
          <a:xfrm>
            <a:off x="4597646" y="2335905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ea typeface="小塚ゴシック Pro M" panose="020B0700000000000000" pitchFamily="34" charset="-128"/>
                <a:cs typeface="Times New Roman" panose="02020603050405020304" pitchFamily="18" charset="0"/>
              </a:rPr>
              <a:t>a</a:t>
            </a:r>
            <a:r>
              <a:rPr lang="en-US" altLang="ja-JP" sz="1400" dirty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ll heavy atoms </a:t>
            </a:r>
            <a:r>
              <a:rPr lang="en-US" altLang="ja-JP" sz="1400" dirty="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/>
            </a:r>
            <a:br>
              <a:rPr lang="en-US" altLang="ja-JP" sz="1400" dirty="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400" dirty="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lie </a:t>
            </a:r>
            <a:r>
              <a:rPr lang="en-US" altLang="ja-JP" sz="1400" dirty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in the same plane</a:t>
            </a:r>
            <a:endParaRPr lang="ja-JP" altLang="en-US" sz="1400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293861" y="882987"/>
            <a:ext cx="1917436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2506359" y="236656"/>
            <a:ext cx="196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r</a:t>
            </a:r>
            <a:r>
              <a:rPr lang="en-US" altLang="ja-JP" sz="1600" dirty="0" smtClean="0">
                <a:solidFill>
                  <a:srgbClr val="00B05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otational barrier 7.5 kcal/mol</a:t>
            </a:r>
            <a:endParaRPr kumimoji="1" lang="ja-JP" altLang="en-US" sz="1600" dirty="0">
              <a:solidFill>
                <a:srgbClr val="00B05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graphicFrame>
        <p:nvGraphicFramePr>
          <p:cNvPr id="48" name="オブジェクト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216714"/>
              </p:ext>
            </p:extLst>
          </p:nvPr>
        </p:nvGraphicFramePr>
        <p:xfrm>
          <a:off x="2326511" y="175100"/>
          <a:ext cx="238170" cy="38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Equation" r:id="rId19" imgW="139680" imgH="228600" progId="Equation.DSMT4">
                  <p:embed/>
                </p:oleObj>
              </mc:Choice>
              <mc:Fallback>
                <p:oleObj name="Equation" r:id="rId19" imgW="139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326511" y="175100"/>
                        <a:ext cx="238170" cy="389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026275" y="6364343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fld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8363"/>
      </p:ext>
    </p:extLst>
  </p:cSld>
  <p:clrMapOvr>
    <a:masterClrMapping/>
  </p:clrMapOvr>
</p:sld>
</file>

<file path=ppt/theme/theme1.xml><?xml version="1.0" encoding="utf-8"?>
<a:theme xmlns:a="http://schemas.openxmlformats.org/drawingml/2006/main" name="テーマ1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テーマ1" id="{4DA3ACEA-3B49-4F2D-A6AC-C3AF3B8E9C4E}" vid="{0D743FD1-B6FE-4A2C-AC16-FD809AD7280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1754</TotalTime>
  <Words>591</Words>
  <Application>Microsoft Office PowerPoint</Application>
  <PresentationFormat>画面に合わせる (4:3)</PresentationFormat>
  <Paragraphs>179</Paragraphs>
  <Slides>14</Slides>
  <Notes>3</Notes>
  <HiddenSlides>2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8" baseType="lpstr">
      <vt:lpstr>Arial Unicode MS</vt:lpstr>
      <vt:lpstr>ＭＳ Ｐゴシック</vt:lpstr>
      <vt:lpstr>小塚ゴシック Pr6N M</vt:lpstr>
      <vt:lpstr>小塚ゴシック Pro B</vt:lpstr>
      <vt:lpstr>小塚ゴシック Pro M</vt:lpstr>
      <vt:lpstr>小塚ゴシック Pro R</vt:lpstr>
      <vt:lpstr>Arial</vt:lpstr>
      <vt:lpstr>Calibri</vt:lpstr>
      <vt:lpstr>Calibri Light</vt:lpstr>
      <vt:lpstr>Tahoma</vt:lpstr>
      <vt:lpstr>Times</vt:lpstr>
      <vt:lpstr>Times New Roman</vt:lpstr>
      <vt:lpstr>テーマ1</vt:lpstr>
      <vt:lpstr>Equation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Masayoshi Takayanagi</dc:creator>
  <cp:lastModifiedBy>Masayoshi Takayanagi</cp:lastModifiedBy>
  <cp:revision>70</cp:revision>
  <cp:lastPrinted>2014-10-23T04:37:14Z</cp:lastPrinted>
  <dcterms:created xsi:type="dcterms:W3CDTF">2014-10-16T13:51:27Z</dcterms:created>
  <dcterms:modified xsi:type="dcterms:W3CDTF">2014-10-23T04:39:12Z</dcterms:modified>
</cp:coreProperties>
</file>