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74" r:id="rId9"/>
    <p:sldId id="264" r:id="rId10"/>
    <p:sldId id="266" r:id="rId11"/>
    <p:sldId id="267" r:id="rId12"/>
    <p:sldId id="270" r:id="rId13"/>
    <p:sldId id="271" r:id="rId14"/>
    <p:sldId id="269" r:id="rId15"/>
    <p:sldId id="273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85842" autoAdjust="0"/>
  </p:normalViewPr>
  <p:slideViewPr>
    <p:cSldViewPr snapToGrid="0">
      <p:cViewPr varScale="1">
        <p:scale>
          <a:sx n="113" d="100"/>
          <a:sy n="113" d="100"/>
        </p:scale>
        <p:origin x="14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3F029-A103-48C0-BD14-78CD45C8DF4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54A53-F663-4FEA-B240-63A7F3FC8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7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4A53-F663-4FEA-B240-63A7F3FC8F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51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4A53-F663-4FEA-B240-63A7F3FC8F3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90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4A53-F663-4FEA-B240-63A7F3FC8F3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9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4A53-F663-4FEA-B240-63A7F3FC8F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08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4A53-F663-4FEA-B240-63A7F3FC8F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1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4A53-F663-4FEA-B240-63A7F3FC8F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9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4A53-F663-4FEA-B240-63A7F3FC8F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05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4A53-F663-4FEA-B240-63A7F3FC8F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37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4A53-F663-4FEA-B240-63A7F3FC8F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9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4A53-F663-4FEA-B240-63A7F3FC8F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5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4A53-F663-4FEA-B240-63A7F3FC8F3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0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C4C-02DE-46C8-BE24-82C7C1A0B0DF}" type="datetime1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8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E9BD-08D2-4560-AAC4-94DFB8F25FCC}" type="datetime1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8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5DC-AA98-495C-A676-826CE77E99DF}" type="datetime1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7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5E16-8C7D-4010-BF73-AEE91229D6F6}" type="datetime1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6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9937-B959-4324-9836-9B828F170AB5}" type="datetime1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2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ED50-03CE-490D-99CA-EB65C9991A43}" type="datetime1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8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C4-AD6C-4B1D-B567-B7EDC10A3F4D}" type="datetime1">
              <a:rPr lang="en-GB" smtClean="0"/>
              <a:t>05/03/2019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1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6C2-897D-4B29-966C-BFD12DE67095}" type="datetime1">
              <a:rPr lang="en-GB" smtClean="0"/>
              <a:t>05/03/2019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D6F4-FA27-470D-AD67-E27D09860E57}" type="datetime1">
              <a:rPr lang="en-GB" smtClean="0"/>
              <a:t>05/03/2019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94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7BB-2282-4B17-A529-B99C485A0C09}" type="datetime1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C969-2085-4372-B9F6-83FD177F859B}" type="datetime1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2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6197-9928-4678-B0BE-56E22F9890A2}" type="datetime1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D8B88-014F-4624-84F6-454560A9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1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1.tiff"/><Relationship Id="rId7" Type="http://schemas.openxmlformats.org/officeDocument/2006/relationships/image" Target="../media/image25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12" Type="http://schemas.openxmlformats.org/officeDocument/2006/relationships/image" Target="../media/image3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11" Type="http://schemas.openxmlformats.org/officeDocument/2006/relationships/image" Target="../media/image34.tiff"/><Relationship Id="rId5" Type="http://schemas.openxmlformats.org/officeDocument/2006/relationships/image" Target="../media/image29.tiff"/><Relationship Id="rId10" Type="http://schemas.openxmlformats.org/officeDocument/2006/relationships/image" Target="../media/image33.tiff"/><Relationship Id="rId4" Type="http://schemas.openxmlformats.org/officeDocument/2006/relationships/image" Target="../media/image28.tiff"/><Relationship Id="rId9" Type="http://schemas.openxmlformats.org/officeDocument/2006/relationships/image" Target="../media/image2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97763"/>
            <a:ext cx="9144000" cy="1861163"/>
          </a:xfrm>
        </p:spPr>
        <p:txBody>
          <a:bodyPr>
            <a:no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b="1" dirty="0" smtClean="0">
                <a:latin typeface="+mn-lt"/>
              </a:rPr>
              <a:t>Microscopic Origin of the Salt </a:t>
            </a:r>
            <a:r>
              <a:rPr lang="en-GB" sz="3600" b="1" dirty="0">
                <a:latin typeface="+mn-lt"/>
              </a:rPr>
              <a:t>Concentration Effect on </a:t>
            </a:r>
            <a:r>
              <a:rPr lang="en-GB" sz="3600" b="1" dirty="0" smtClean="0">
                <a:latin typeface="+mn-lt"/>
              </a:rPr>
              <a:t>the Formation of Solid Electrolyte Interface Layer in Fire-Extinguishing Electrolyte</a:t>
            </a:r>
            <a:endParaRPr lang="en-GB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81984"/>
            <a:ext cx="6858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i="1" dirty="0">
                <a:ea typeface="+mj-ea"/>
                <a:cs typeface="+mj-cs"/>
              </a:rPr>
              <a:t>Amine </a:t>
            </a:r>
            <a:r>
              <a:rPr lang="en-GB" sz="3200" i="1" dirty="0" err="1">
                <a:ea typeface="+mj-ea"/>
                <a:cs typeface="+mj-cs"/>
              </a:rPr>
              <a:t>Bouibes</a:t>
            </a:r>
            <a:endParaRPr lang="en-GB" sz="3200" i="1" dirty="0"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GB" sz="3200" dirty="0" smtClean="0"/>
              <a:t>5</a:t>
            </a:r>
            <a:r>
              <a:rPr lang="en-GB" sz="3200" baseline="30000" dirty="0" smtClean="0"/>
              <a:t>th </a:t>
            </a:r>
            <a:r>
              <a:rPr lang="en-GB" sz="3200" dirty="0"/>
              <a:t>CREST workshop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1479" y="240594"/>
            <a:ext cx="306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accent6">
                    <a:lumMod val="50000"/>
                  </a:schemeClr>
                </a:solidFill>
              </a:rPr>
              <a:t>March 5</a:t>
            </a:r>
            <a:r>
              <a:rPr lang="en-GB" sz="2800" i="1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GB" sz="2800" i="1" dirty="0" smtClean="0">
                <a:solidFill>
                  <a:schemeClr val="accent6">
                    <a:lumMod val="50000"/>
                  </a:schemeClr>
                </a:solidFill>
              </a:rPr>
              <a:t>, 2019</a:t>
            </a:r>
            <a:endParaRPr lang="en-GB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77" y="2595130"/>
            <a:ext cx="1734028" cy="13173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555" y="2652124"/>
            <a:ext cx="1613608" cy="13149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76" y="2691115"/>
            <a:ext cx="2379471" cy="1194552"/>
          </a:xfrm>
          <a:prstGeom prst="rect">
            <a:avLst/>
          </a:prstGeom>
        </p:spPr>
      </p:pic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10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37" y="4196672"/>
            <a:ext cx="2268686" cy="1196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7035" y="4118950"/>
            <a:ext cx="1367956" cy="1319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939" y="4146384"/>
            <a:ext cx="1372773" cy="1276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400" y="1160772"/>
            <a:ext cx="2287955" cy="12692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6655" y="1108955"/>
            <a:ext cx="2268687" cy="1351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1809" y="936150"/>
            <a:ext cx="2280730" cy="1485967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2406512" y="1513631"/>
            <a:ext cx="304926" cy="3353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2400724" y="3051957"/>
            <a:ext cx="304926" cy="3353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2406511" y="4558542"/>
            <a:ext cx="304926" cy="3353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>
            <a:off x="4845923" y="1513631"/>
            <a:ext cx="304926" cy="3353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>
            <a:off x="4840135" y="3051957"/>
            <a:ext cx="304926" cy="3353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>
            <a:off x="4845922" y="4558542"/>
            <a:ext cx="304926" cy="3353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テキスト ボックス 10"/>
          <p:cNvSpPr txBox="1"/>
          <p:nvPr/>
        </p:nvSpPr>
        <p:spPr>
          <a:xfrm>
            <a:off x="421709" y="5395374"/>
            <a:ext cx="2263438" cy="40010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2000" i="1" u="sng" dirty="0" smtClean="0"/>
              <a:t>200 MC/MD cycle</a:t>
            </a:r>
            <a:endParaRPr lang="ja-JP" altLang="en-US" sz="2000" i="1" u="sng" dirty="0"/>
          </a:p>
        </p:txBody>
      </p:sp>
      <p:sp>
        <p:nvSpPr>
          <p:cNvPr id="36" name="テキスト ボックス 10"/>
          <p:cNvSpPr txBox="1"/>
          <p:nvPr/>
        </p:nvSpPr>
        <p:spPr>
          <a:xfrm>
            <a:off x="2649670" y="5401471"/>
            <a:ext cx="2263438" cy="40010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2000" i="1" u="sng" dirty="0" smtClean="0"/>
              <a:t>800 MC/MD cycle</a:t>
            </a:r>
            <a:endParaRPr lang="ja-JP" altLang="en-US" sz="2000" i="1" u="sng" dirty="0"/>
          </a:p>
        </p:txBody>
      </p:sp>
      <p:sp>
        <p:nvSpPr>
          <p:cNvPr id="37" name="テキスト ボックス 10"/>
          <p:cNvSpPr txBox="1"/>
          <p:nvPr/>
        </p:nvSpPr>
        <p:spPr>
          <a:xfrm>
            <a:off x="5037794" y="5403037"/>
            <a:ext cx="2263438" cy="40010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2000" i="1" u="sng" dirty="0" smtClean="0"/>
              <a:t>2000 MC/MD cycle</a:t>
            </a:r>
            <a:endParaRPr lang="ja-JP" altLang="en-US" sz="2000" i="1" u="sng" dirty="0"/>
          </a:p>
        </p:txBody>
      </p:sp>
      <p:sp>
        <p:nvSpPr>
          <p:cNvPr id="29" name="Right Brace 28"/>
          <p:cNvSpPr/>
          <p:nvPr/>
        </p:nvSpPr>
        <p:spPr>
          <a:xfrm rot="16200000">
            <a:off x="557402" y="885262"/>
            <a:ext cx="47320" cy="714077"/>
          </a:xfrm>
          <a:prstGeom prst="rightBrac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204172" y="870705"/>
            <a:ext cx="787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Anode</a:t>
            </a:r>
            <a:endParaRPr lang="en-GB" sz="16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8152" y="1261380"/>
            <a:ext cx="1598640" cy="418451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54576" y="665109"/>
            <a:ext cx="235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/>
              <a:t>1Mol concentration</a:t>
            </a:r>
            <a:endParaRPr lang="en-GB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69739" y="2342941"/>
            <a:ext cx="272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/>
              <a:t>2.3Mol concentration</a:t>
            </a:r>
            <a:endParaRPr lang="en-GB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63790" y="3886484"/>
            <a:ext cx="273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/>
              <a:t>5.3Mol concentration</a:t>
            </a:r>
            <a:endParaRPr lang="en-GB" b="1" dirty="0"/>
          </a:p>
        </p:txBody>
      </p:sp>
      <p:sp>
        <p:nvSpPr>
          <p:cNvPr id="61" name="Rectangle 60"/>
          <p:cNvSpPr/>
          <p:nvPr/>
        </p:nvSpPr>
        <p:spPr>
          <a:xfrm>
            <a:off x="-27757" y="6517013"/>
            <a:ext cx="6290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[2] </a:t>
            </a:r>
            <a:r>
              <a:rPr lang="fr-FR" sz="1600" dirty="0" smtClean="0"/>
              <a:t>Z. Liu. Et al., </a:t>
            </a:r>
            <a:r>
              <a:rPr lang="fr-FR" sz="1600" i="1" dirty="0" smtClean="0"/>
              <a:t>J. </a:t>
            </a:r>
            <a:r>
              <a:rPr lang="fr-FR" sz="1600" i="1" dirty="0" err="1" smtClean="0"/>
              <a:t>Chem</a:t>
            </a:r>
            <a:r>
              <a:rPr lang="fr-FR" sz="1600" i="1" dirty="0" smtClean="0"/>
              <a:t>. Phys. </a:t>
            </a:r>
            <a:r>
              <a:rPr lang="fr-FR" sz="1600" i="1" dirty="0" err="1" smtClean="0"/>
              <a:t>Lett</a:t>
            </a:r>
            <a:r>
              <a:rPr lang="fr-FR" sz="1600" i="1" dirty="0" smtClean="0"/>
              <a:t>., </a:t>
            </a:r>
            <a:r>
              <a:rPr lang="fr-FR" sz="1600" dirty="0" smtClean="0"/>
              <a:t>9, 5508 (2018).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0" y="5845967"/>
            <a:ext cx="9144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formation mechanism of obtained SEI layers with RM simulation was Bottom-Up, which was in good agreement with experimental observations [2]. 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Formation process of SEI layer</a:t>
            </a:r>
            <a:endParaRPr lang="en-GB" sz="3600" b="1" dirty="0"/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29" grpId="0" animBg="1"/>
      <p:bldP spid="38" grpId="0"/>
      <p:bldP spid="57" grpId="0"/>
      <p:bldP spid="59" grpId="0"/>
      <p:bldP spid="60" grpId="0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856888"/>
              </p:ext>
            </p:extLst>
          </p:nvPr>
        </p:nvGraphicFramePr>
        <p:xfrm>
          <a:off x="0" y="1612194"/>
          <a:ext cx="3359995" cy="257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612194"/>
                        <a:ext cx="3359995" cy="2571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657355"/>
              </p:ext>
            </p:extLst>
          </p:nvPr>
        </p:nvGraphicFramePr>
        <p:xfrm>
          <a:off x="2997823" y="1612193"/>
          <a:ext cx="3359995" cy="257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7823" y="1612193"/>
                        <a:ext cx="3359995" cy="2571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936645"/>
              </p:ext>
            </p:extLst>
          </p:nvPr>
        </p:nvGraphicFramePr>
        <p:xfrm>
          <a:off x="6062860" y="1612193"/>
          <a:ext cx="3359995" cy="257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62860" y="1612193"/>
                        <a:ext cx="3359995" cy="2571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271810"/>
            <a:ext cx="9144000" cy="2169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production of DMP</a:t>
            </a:r>
            <a:r>
              <a:rPr lang="en-GB" baseline="30000" dirty="0" smtClean="0"/>
              <a:t>-</a:t>
            </a:r>
            <a:r>
              <a:rPr lang="en-GB" dirty="0" smtClean="0"/>
              <a:t> was not related to the salt concentration.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production 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PO</a:t>
            </a:r>
            <a:r>
              <a:rPr lang="en-GB" baseline="-250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(CH</a:t>
            </a:r>
            <a:r>
              <a:rPr lang="en-GB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GB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GB" dirty="0" smtClean="0"/>
              <a:t> anion was reduced by increasing salt concentration.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production of </a:t>
            </a:r>
            <a:r>
              <a:rPr lang="en-GB" dirty="0" smtClean="0">
                <a:solidFill>
                  <a:srgbClr val="7030A0"/>
                </a:solidFill>
              </a:rPr>
              <a:t>FS</a:t>
            </a:r>
            <a:r>
              <a:rPr lang="en-GB" baseline="-25000" dirty="0" smtClean="0">
                <a:solidFill>
                  <a:srgbClr val="7030A0"/>
                </a:solidFill>
              </a:rPr>
              <a:t>2</a:t>
            </a:r>
            <a:r>
              <a:rPr lang="en-GB" dirty="0" smtClean="0">
                <a:solidFill>
                  <a:srgbClr val="7030A0"/>
                </a:solidFill>
              </a:rPr>
              <a:t>O</a:t>
            </a:r>
            <a:r>
              <a:rPr lang="en-GB" baseline="-25000" dirty="0" smtClean="0">
                <a:solidFill>
                  <a:srgbClr val="7030A0"/>
                </a:solidFill>
              </a:rPr>
              <a:t>4</a:t>
            </a:r>
            <a:r>
              <a:rPr lang="en-GB" dirty="0" smtClean="0">
                <a:solidFill>
                  <a:srgbClr val="7030A0"/>
                </a:solidFill>
              </a:rPr>
              <a:t>N</a:t>
            </a:r>
            <a:r>
              <a:rPr lang="en-GB" baseline="30000" dirty="0" smtClean="0">
                <a:solidFill>
                  <a:srgbClr val="7030A0"/>
                </a:solidFill>
              </a:rPr>
              <a:t>-</a:t>
            </a:r>
            <a:r>
              <a:rPr lang="en-GB" dirty="0" smtClean="0"/>
              <a:t> anion was increased by increasing salt concentration.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phase separation between </a:t>
            </a:r>
            <a:r>
              <a:rPr lang="en-GB" dirty="0" smtClean="0">
                <a:solidFill>
                  <a:srgbClr val="7030A0"/>
                </a:solidFill>
              </a:rPr>
              <a:t>FS</a:t>
            </a:r>
            <a:r>
              <a:rPr lang="en-GB" baseline="-25000" dirty="0" smtClean="0">
                <a:solidFill>
                  <a:srgbClr val="7030A0"/>
                </a:solidFill>
              </a:rPr>
              <a:t>2</a:t>
            </a:r>
            <a:r>
              <a:rPr lang="en-GB" dirty="0" smtClean="0">
                <a:solidFill>
                  <a:srgbClr val="7030A0"/>
                </a:solidFill>
              </a:rPr>
              <a:t>O</a:t>
            </a:r>
            <a:r>
              <a:rPr lang="en-GB" baseline="-25000" dirty="0" smtClean="0">
                <a:solidFill>
                  <a:srgbClr val="7030A0"/>
                </a:solidFill>
              </a:rPr>
              <a:t>4</a:t>
            </a:r>
            <a:r>
              <a:rPr lang="en-GB" dirty="0" smtClean="0">
                <a:solidFill>
                  <a:srgbClr val="7030A0"/>
                </a:solidFill>
              </a:rPr>
              <a:t>N</a:t>
            </a:r>
            <a:r>
              <a:rPr lang="en-GB" baseline="30000" dirty="0" smtClean="0">
                <a:solidFill>
                  <a:srgbClr val="7030A0"/>
                </a:solidFill>
              </a:rPr>
              <a:t>-</a:t>
            </a:r>
            <a:r>
              <a:rPr lang="en-GB" dirty="0" smtClean="0"/>
              <a:t> anion (salt derived product) and solvent derived products was enhanced by increasing salt concentration.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35666" y="986022"/>
            <a:ext cx="6597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Mass density distribution of SEI </a:t>
            </a:r>
            <a:r>
              <a:rPr lang="en-GB" sz="2400" dirty="0" smtClean="0"/>
              <a:t>layer compounds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SEI layer properties</a:t>
            </a:r>
            <a:endParaRPr lang="en-GB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8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628989"/>
              </p:ext>
            </p:extLst>
          </p:nvPr>
        </p:nvGraphicFramePr>
        <p:xfrm>
          <a:off x="1548000" y="1327021"/>
          <a:ext cx="5598134" cy="153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600"/>
                <a:gridCol w="1262980"/>
                <a:gridCol w="1285931"/>
                <a:gridCol w="1263623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Salt concentration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 </a:t>
                      </a:r>
                      <a:r>
                        <a:rPr lang="en-GB" b="1" dirty="0" err="1" smtClean="0"/>
                        <a:t>Mol</a:t>
                      </a:r>
                      <a:r>
                        <a:rPr lang="en-GB" b="1" dirty="0" smtClean="0"/>
                        <a:t>/L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2.3 </a:t>
                      </a:r>
                      <a:r>
                        <a:rPr lang="en-GB" b="1" dirty="0" err="1" smtClean="0"/>
                        <a:t>Mol</a:t>
                      </a:r>
                      <a:r>
                        <a:rPr lang="en-GB" b="1" dirty="0" smtClean="0"/>
                        <a:t>/L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5.3 </a:t>
                      </a:r>
                      <a:r>
                        <a:rPr lang="en-GB" b="1" dirty="0" err="1" smtClean="0"/>
                        <a:t>Mol</a:t>
                      </a:r>
                      <a:r>
                        <a:rPr lang="en-GB" b="1" dirty="0" smtClean="0"/>
                        <a:t>/L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8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2000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 (nm)</a:t>
                      </a:r>
                      <a:endParaRPr lang="en-GB" sz="2000" b="0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FF0000"/>
                          </a:solidFill>
                        </a:rPr>
                        <a:t>4.64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4.07</a:t>
                      </a:r>
                      <a:endParaRPr lang="en-GB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3.66</a:t>
                      </a:r>
                      <a:endParaRPr lang="en-GB" sz="20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8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2000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Error</a:t>
                      </a:r>
                      <a:endParaRPr lang="en-GB" sz="2000" b="0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FF0000"/>
                          </a:solidFill>
                        </a:rPr>
                        <a:t>±0.31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±0.26</a:t>
                      </a:r>
                      <a:endParaRPr lang="en-GB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±0.17</a:t>
                      </a:r>
                      <a:endParaRPr lang="en-GB" sz="20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901846"/>
              </p:ext>
            </p:extLst>
          </p:nvPr>
        </p:nvGraphicFramePr>
        <p:xfrm>
          <a:off x="1579762" y="3708322"/>
          <a:ext cx="5568300" cy="153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094"/>
                <a:gridCol w="1340916"/>
                <a:gridCol w="1238387"/>
                <a:gridCol w="1216903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1" i="0" dirty="0" smtClean="0"/>
                        <a:t>Salt concentration</a:t>
                      </a:r>
                      <a:endParaRPr lang="en-GB" b="1" i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smtClean="0"/>
                        <a:t>1 </a:t>
                      </a:r>
                      <a:r>
                        <a:rPr lang="en-GB" b="1" i="0" dirty="0" err="1" smtClean="0"/>
                        <a:t>Mol</a:t>
                      </a:r>
                      <a:r>
                        <a:rPr lang="en-GB" b="1" i="0" dirty="0" smtClean="0"/>
                        <a:t>/L</a:t>
                      </a:r>
                      <a:endParaRPr lang="en-GB" b="1" i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smtClean="0"/>
                        <a:t>2.3 </a:t>
                      </a:r>
                      <a:r>
                        <a:rPr lang="en-GB" b="1" i="0" dirty="0" err="1" smtClean="0"/>
                        <a:t>Mol</a:t>
                      </a:r>
                      <a:r>
                        <a:rPr lang="en-GB" b="1" i="0" dirty="0" smtClean="0"/>
                        <a:t>/L</a:t>
                      </a:r>
                      <a:endParaRPr lang="en-GB" b="1" i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smtClean="0"/>
                        <a:t>5.3 </a:t>
                      </a:r>
                      <a:r>
                        <a:rPr lang="en-GB" b="1" i="0" dirty="0" err="1" smtClean="0"/>
                        <a:t>Mol</a:t>
                      </a:r>
                      <a:r>
                        <a:rPr lang="en-GB" b="1" i="0" dirty="0" smtClean="0"/>
                        <a:t>/L</a:t>
                      </a:r>
                      <a:endParaRPr lang="en-GB" b="1" i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8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2000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Cavity (FAV)</a:t>
                      </a:r>
                      <a:endParaRPr lang="en-GB" sz="2000" b="0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FF0000"/>
                          </a:solidFill>
                        </a:rPr>
                        <a:t>0.19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0.08</a:t>
                      </a:r>
                      <a:endParaRPr lang="en-GB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0.06</a:t>
                      </a:r>
                      <a:endParaRPr lang="en-GB" sz="20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8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2000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Error</a:t>
                      </a:r>
                      <a:endParaRPr lang="en-GB" sz="2000" b="0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FF0000"/>
                          </a:solidFill>
                        </a:rPr>
                        <a:t>±0.04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±0.01</a:t>
                      </a:r>
                      <a:endParaRPr lang="en-GB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±0.02</a:t>
                      </a:r>
                      <a:endParaRPr lang="en-GB" sz="20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5666" y="812403"/>
            <a:ext cx="323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Thickness of </a:t>
            </a:r>
            <a:r>
              <a:rPr lang="en-GB" sz="2400" dirty="0"/>
              <a:t>SEI </a:t>
            </a:r>
            <a:r>
              <a:rPr lang="en-GB" sz="2400" dirty="0" smtClean="0"/>
              <a:t>layers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666" y="3116266"/>
            <a:ext cx="278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Cavity of SEI layers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560302"/>
            <a:ext cx="9144000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By increasing salt concentration, the SEI layers became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thinner and denser</a:t>
            </a:r>
            <a:r>
              <a:rPr lang="en-GB" dirty="0" smtClean="0"/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This results was in good agreement with experimental observation [3].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-27757" y="6517013"/>
            <a:ext cx="6290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[3] </a:t>
            </a:r>
            <a:r>
              <a:rPr lang="fr-FR" sz="1600" dirty="0" smtClean="0"/>
              <a:t>J. Zheng. Et al., </a:t>
            </a:r>
            <a:r>
              <a:rPr lang="fr-FR" sz="1600" i="1" dirty="0" smtClean="0"/>
              <a:t>Adv. </a:t>
            </a:r>
            <a:r>
              <a:rPr lang="fr-FR" sz="1600" i="1" dirty="0" err="1" smtClean="0"/>
              <a:t>sci</a:t>
            </a:r>
            <a:r>
              <a:rPr lang="fr-FR" sz="1600" i="1" dirty="0" smtClean="0"/>
              <a:t>., 4</a:t>
            </a:r>
            <a:r>
              <a:rPr lang="fr-FR" sz="1600" dirty="0" smtClean="0"/>
              <a:t>, 1700032 (2017).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SEI layer properties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7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781021"/>
              </p:ext>
            </p:extLst>
          </p:nvPr>
        </p:nvGraphicFramePr>
        <p:xfrm>
          <a:off x="2161371" y="1353339"/>
          <a:ext cx="5114000" cy="391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371" y="1353339"/>
                        <a:ext cx="5114000" cy="391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45751"/>
            <a:ext cx="9144000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By increasing salt concentration, the dissociation products of SEI layers was supressed.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This results was in good agreement with experimental observation [3].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5666" y="812403"/>
            <a:ext cx="4661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Dissolution of </a:t>
            </a:r>
            <a:r>
              <a:rPr lang="en-GB" sz="2400" dirty="0"/>
              <a:t>SEI </a:t>
            </a:r>
            <a:r>
              <a:rPr lang="en-GB" sz="2400" dirty="0" smtClean="0"/>
              <a:t>layer products 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-27757" y="6517013"/>
            <a:ext cx="6290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[3] </a:t>
            </a:r>
            <a:r>
              <a:rPr lang="fr-FR" sz="1600" dirty="0" smtClean="0"/>
              <a:t>J. Zheng. Et al., </a:t>
            </a:r>
            <a:r>
              <a:rPr lang="fr-FR" sz="1600" i="1" dirty="0" smtClean="0"/>
              <a:t>Adv. </a:t>
            </a:r>
            <a:r>
              <a:rPr lang="fr-FR" sz="1600" i="1" dirty="0" err="1" smtClean="0"/>
              <a:t>sci</a:t>
            </a:r>
            <a:r>
              <a:rPr lang="fr-FR" sz="1600" i="1" dirty="0" smtClean="0"/>
              <a:t>., 4</a:t>
            </a:r>
            <a:r>
              <a:rPr lang="fr-FR" sz="1600" dirty="0" smtClean="0"/>
              <a:t>, 1700032 (2017).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Salt </a:t>
            </a:r>
            <a:r>
              <a:rPr lang="en-GB" sz="3600" b="1" dirty="0"/>
              <a:t>concentration effect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580095"/>
              </p:ext>
            </p:extLst>
          </p:nvPr>
        </p:nvGraphicFramePr>
        <p:xfrm>
          <a:off x="43200" y="1537278"/>
          <a:ext cx="3354395" cy="2566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0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200" y="1537278"/>
                        <a:ext cx="3354395" cy="2566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593107"/>
              </p:ext>
            </p:extLst>
          </p:nvPr>
        </p:nvGraphicFramePr>
        <p:xfrm>
          <a:off x="2997413" y="1537277"/>
          <a:ext cx="3354395" cy="2566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7413" y="1537277"/>
                        <a:ext cx="3354395" cy="2566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26538"/>
              </p:ext>
            </p:extLst>
          </p:nvPr>
        </p:nvGraphicFramePr>
        <p:xfrm>
          <a:off x="6053516" y="1537277"/>
          <a:ext cx="3354395" cy="2566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"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53516" y="1537277"/>
                        <a:ext cx="3354395" cy="2566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30" y="4667414"/>
            <a:ext cx="9144000" cy="1338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presence 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TMP solvent </a:t>
            </a:r>
            <a:r>
              <a:rPr lang="en-GB" dirty="0" smtClean="0"/>
              <a:t>inside SEI layer decreased by increasing salt concentration.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presence of </a:t>
            </a:r>
            <a:r>
              <a:rPr lang="en-GB" dirty="0" smtClean="0">
                <a:solidFill>
                  <a:srgbClr val="FF0000"/>
                </a:solidFill>
              </a:rPr>
              <a:t>FSA</a:t>
            </a:r>
            <a:r>
              <a:rPr lang="en-GB" baseline="30000" dirty="0" smtClean="0">
                <a:solidFill>
                  <a:srgbClr val="FF0000"/>
                </a:solidFill>
              </a:rPr>
              <a:t>-</a:t>
            </a:r>
            <a:r>
              <a:rPr lang="en-GB" dirty="0" smtClean="0">
                <a:solidFill>
                  <a:srgbClr val="FF0000"/>
                </a:solidFill>
              </a:rPr>
              <a:t> anion</a:t>
            </a:r>
            <a:r>
              <a:rPr lang="en-GB" dirty="0" smtClean="0"/>
              <a:t> increased on SEI film surface by increasing salt concentration.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pure inorganic layer</a:t>
            </a:r>
            <a:r>
              <a:rPr lang="en-GB" dirty="0" smtClean="0"/>
              <a:t> was formed from </a:t>
            </a:r>
            <a:r>
              <a:rPr lang="en-GB" dirty="0" smtClean="0">
                <a:solidFill>
                  <a:srgbClr val="FF0000"/>
                </a:solidFill>
              </a:rPr>
              <a:t>FSA</a:t>
            </a:r>
            <a:r>
              <a:rPr lang="en-GB" baseline="30000" dirty="0" smtClean="0">
                <a:solidFill>
                  <a:srgbClr val="FF0000"/>
                </a:solidFill>
              </a:rPr>
              <a:t>-</a:t>
            </a:r>
            <a:r>
              <a:rPr lang="en-GB" dirty="0" smtClean="0">
                <a:solidFill>
                  <a:srgbClr val="FF0000"/>
                </a:solidFill>
              </a:rPr>
              <a:t> anion </a:t>
            </a:r>
            <a:r>
              <a:rPr lang="en-GB" dirty="0" smtClean="0"/>
              <a:t>and </a:t>
            </a:r>
            <a:r>
              <a:rPr lang="en-GB" i="1" dirty="0" smtClean="0"/>
              <a:t>its derived SEI layer</a:t>
            </a:r>
            <a:r>
              <a:rPr lang="en-GB" dirty="0" smtClean="0"/>
              <a:t> at high salt concentration.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35666" y="986022"/>
            <a:ext cx="8477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Mass density distribution of SEI </a:t>
            </a:r>
            <a:r>
              <a:rPr lang="en-GB" sz="2400" dirty="0" smtClean="0"/>
              <a:t>layer and electrolyte compounds</a:t>
            </a:r>
            <a:endParaRPr lang="en-GB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7153154" y="2077656"/>
            <a:ext cx="428264" cy="190876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351808" y="4084777"/>
            <a:ext cx="20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Pure inorganic layer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Salt concentration effect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3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4014" y="1054517"/>
            <a:ext cx="78208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400" dirty="0" smtClean="0"/>
              <a:t>Red Moon methodology showed a high efficiency to reproduce experimental observations regarding SEI layer formation.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400" dirty="0" smtClean="0"/>
              <a:t>The dissolution of SEI layer products was supressed by increasing salt concentration.</a:t>
            </a:r>
            <a:endParaRPr lang="en-GB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400" dirty="0" smtClean="0"/>
              <a:t>SEI layer became thinner and denser by increasing salt concentration.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400" dirty="0" smtClean="0"/>
              <a:t>At high salt concentration, very stable inorganic layer was formed from salt anion and its derived SEI layer, leading to long lifetime of safe LIB during charge-discharge cycles.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Conclusion</a:t>
            </a:r>
            <a:endParaRPr lang="en-GB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8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26" y="3500855"/>
            <a:ext cx="640001" cy="1021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0" y="3474800"/>
            <a:ext cx="640001" cy="1101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566" y="3085478"/>
            <a:ext cx="1412631" cy="1438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40320" y="3724774"/>
            <a:ext cx="202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ahnschrift Light Condensed" panose="020B0502040204020203" pitchFamily="34" charset="0"/>
              </a:rPr>
              <a:t>Increase in </a:t>
            </a:r>
          </a:p>
          <a:p>
            <a:pPr algn="ctr"/>
            <a:r>
              <a:rPr lang="en-US" sz="1400" dirty="0">
                <a:latin typeface="Bahnschrift Light Condensed" panose="020B0502040204020203" pitchFamily="34" charset="0"/>
              </a:rPr>
              <a:t>temperature and 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2767" y="3744555"/>
            <a:ext cx="1430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ahnschrift Light Condensed" panose="020B0502040204020203" pitchFamily="34" charset="0"/>
              </a:rPr>
              <a:t>Increase in the reactions propagation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688" y="3736873"/>
            <a:ext cx="127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ahnschrift Light Condensed" panose="020B0502040204020203" pitchFamily="34" charset="0"/>
              </a:rPr>
              <a:t>Under</a:t>
            </a:r>
          </a:p>
          <a:p>
            <a:pPr algn="ctr"/>
            <a:r>
              <a:rPr lang="en-US" sz="1400" dirty="0" smtClean="0">
                <a:latin typeface="Bahnschrift Light Condensed" panose="020B0502040204020203" pitchFamily="34" charset="0"/>
              </a:rPr>
              <a:t>an abuse condition</a:t>
            </a:r>
            <a:endParaRPr lang="en-US" sz="1400" dirty="0">
              <a:latin typeface="Bahnschrift Light Condensed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450" y="3525399"/>
            <a:ext cx="579049" cy="9791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8043" y="3127316"/>
            <a:ext cx="1426287" cy="1479425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14" idx="1"/>
          </p:cNvCxnSpPr>
          <p:nvPr/>
        </p:nvCxnSpPr>
        <p:spPr>
          <a:xfrm>
            <a:off x="689093" y="4011395"/>
            <a:ext cx="1032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1635" y="4515428"/>
            <a:ext cx="122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Generation of heat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5" idx="1"/>
          </p:cNvCxnSpPr>
          <p:nvPr/>
        </p:nvCxnSpPr>
        <p:spPr>
          <a:xfrm>
            <a:off x="2361427" y="4011395"/>
            <a:ext cx="1245023" cy="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14180" y="4011395"/>
            <a:ext cx="1564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11982" y="4519850"/>
            <a:ext cx="1608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Propagation of heat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2927" y="4525008"/>
            <a:ext cx="1887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Ejection of flammable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vapour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23407" y="4515427"/>
            <a:ext cx="1420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Explosion and fire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956" y="2892472"/>
            <a:ext cx="557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Thermal runway into organic electrolyte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13612" y="5090676"/>
            <a:ext cx="65212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Ultimate solution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  <a:r>
              <a:rPr lang="en-US" sz="2400" dirty="0" smtClean="0">
                <a:solidFill>
                  <a:srgbClr val="00B050"/>
                </a:solidFill>
              </a:rPr>
              <a:t>Non </a:t>
            </a:r>
            <a:r>
              <a:rPr lang="en-US" sz="2800" dirty="0" smtClean="0">
                <a:solidFill>
                  <a:srgbClr val="00B050"/>
                </a:solidFill>
              </a:rPr>
              <a:t>flammable</a:t>
            </a:r>
            <a:r>
              <a:rPr lang="en-US" sz="2400" dirty="0" smtClean="0">
                <a:solidFill>
                  <a:srgbClr val="00B050"/>
                </a:solidFill>
              </a:rPr>
              <a:t> electrolyte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1090802" y="5234072"/>
            <a:ext cx="355580" cy="30289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4762" y="5814112"/>
            <a:ext cx="3373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Very low flash point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0346" y="5820702"/>
            <a:ext cx="476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Very short self-extinguishing time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1467" y="3771342"/>
            <a:ext cx="261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ahnschrift Light Condensed" panose="020B0502040204020203" pitchFamily="34" charset="0"/>
              </a:rPr>
              <a:t>Encountering</a:t>
            </a:r>
          </a:p>
          <a:p>
            <a:pPr algn="ctr"/>
            <a:r>
              <a:rPr lang="en-US" sz="1400" dirty="0" smtClean="0">
                <a:latin typeface="Bahnschrift Light Condensed" panose="020B0502040204020203" pitchFamily="34" charset="0"/>
              </a:rPr>
              <a:t>the </a:t>
            </a:r>
            <a:r>
              <a:rPr lang="en-US" sz="1400" dirty="0">
                <a:latin typeface="Bahnschrift Light Condensed" panose="020B0502040204020203" pitchFamily="34" charset="0"/>
              </a:rPr>
              <a:t>oxygen abruptly 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81780" y="4025345"/>
            <a:ext cx="1767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Brace 42"/>
          <p:cNvSpPr/>
          <p:nvPr/>
        </p:nvSpPr>
        <p:spPr>
          <a:xfrm rot="16200000">
            <a:off x="4410539" y="3472828"/>
            <a:ext cx="219656" cy="452991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82327" y="1308960"/>
            <a:ext cx="1962826" cy="1463307"/>
          </a:xfrm>
          <a:prstGeom prst="round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図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073" y="1353316"/>
            <a:ext cx="857896" cy="1065709"/>
          </a:xfrm>
          <a:prstGeom prst="rect">
            <a:avLst/>
          </a:prstGeom>
        </p:spPr>
      </p:pic>
      <p:sp>
        <p:nvSpPr>
          <p:cNvPr id="51" name="テキスト ボックス 47"/>
          <p:cNvSpPr txBox="1"/>
          <p:nvPr/>
        </p:nvSpPr>
        <p:spPr>
          <a:xfrm>
            <a:off x="196592" y="2357180"/>
            <a:ext cx="267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/>
              <a:t>Secondary battery</a:t>
            </a:r>
          </a:p>
        </p:txBody>
      </p:sp>
      <p:pic>
        <p:nvPicPr>
          <p:cNvPr id="53" name="Picture 4" descr="Image associÃ©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46" y="1420687"/>
            <a:ext cx="1563620" cy="9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角丸四角形 42"/>
          <p:cNvSpPr/>
          <p:nvPr/>
        </p:nvSpPr>
        <p:spPr>
          <a:xfrm>
            <a:off x="4469076" y="1311251"/>
            <a:ext cx="4165933" cy="1461914"/>
          </a:xfrm>
          <a:prstGeom prst="roundRect">
            <a:avLst/>
          </a:prstGeom>
          <a:noFill/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smtClean="0">
              <a:solidFill>
                <a:srgbClr val="FFFFFF"/>
              </a:solidFill>
              <a:latin typeface="Arial" panose="020B0604020202020204" pitchFamily="34" charset="0"/>
              <a:ea typeface="メイリオ"/>
              <a:cs typeface="Arial" panose="020B0604020202020204" pitchFamily="34" charset="0"/>
            </a:endParaRPr>
          </a:p>
        </p:txBody>
      </p:sp>
      <p:sp>
        <p:nvSpPr>
          <p:cNvPr id="57" name="テキスト ボックス 47"/>
          <p:cNvSpPr txBox="1"/>
          <p:nvPr/>
        </p:nvSpPr>
        <p:spPr>
          <a:xfrm>
            <a:off x="4166914" y="2357220"/>
            <a:ext cx="2670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FF0000"/>
                </a:solidFill>
              </a:rPr>
              <a:t>Fire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58" name="テキスト ボックス 47"/>
          <p:cNvSpPr txBox="1"/>
          <p:nvPr/>
        </p:nvSpPr>
        <p:spPr>
          <a:xfrm>
            <a:off x="6133199" y="2388386"/>
            <a:ext cx="2670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FF0000"/>
                </a:solidFill>
              </a:rPr>
              <a:t>Explosion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RÃ©sultat de recherche d'images pour &quot;explosion batteries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36" y="1345168"/>
            <a:ext cx="1923923" cy="108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ight Arrow 58"/>
          <p:cNvSpPr/>
          <p:nvPr/>
        </p:nvSpPr>
        <p:spPr>
          <a:xfrm>
            <a:off x="2590609" y="2094694"/>
            <a:ext cx="1833011" cy="354283"/>
          </a:xfrm>
          <a:prstGeom prst="rightArrow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2496763" y="1529148"/>
            <a:ext cx="1878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Sever safety concerns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96592" y="796886"/>
            <a:ext cx="4221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Secondary batteries concerns</a:t>
            </a:r>
            <a:endParaRPr lang="en-US" sz="2400" b="1" dirty="0"/>
          </a:p>
        </p:txBody>
      </p:sp>
      <p:sp>
        <p:nvSpPr>
          <p:cNvPr id="61" name="Rectangle 60"/>
          <p:cNvSpPr/>
          <p:nvPr/>
        </p:nvSpPr>
        <p:spPr>
          <a:xfrm>
            <a:off x="-27757" y="6517013"/>
            <a:ext cx="6290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[1] J. Wang; </a:t>
            </a:r>
            <a:r>
              <a:rPr lang="en-US" sz="1600" i="1" dirty="0" smtClean="0"/>
              <a:t>et al.</a:t>
            </a:r>
            <a:r>
              <a:rPr lang="en-US" sz="1600" dirty="0" smtClean="0"/>
              <a:t> and A. Yamada, </a:t>
            </a:r>
            <a:r>
              <a:rPr lang="en-US" sz="1600" i="1" dirty="0" smtClean="0"/>
              <a:t>Nat. Energy</a:t>
            </a:r>
            <a:r>
              <a:rPr lang="en-US" sz="1600" dirty="0" smtClean="0"/>
              <a:t>, </a:t>
            </a:r>
            <a:r>
              <a:rPr lang="en-US" sz="1600" b="1" dirty="0" smtClean="0"/>
              <a:t>3</a:t>
            </a:r>
            <a:r>
              <a:rPr lang="en-US" sz="1600" dirty="0" smtClean="0"/>
              <a:t>, 22-29 (2018)</a:t>
            </a:r>
          </a:p>
        </p:txBody>
      </p:sp>
      <p:sp>
        <p:nvSpPr>
          <p:cNvPr id="1024" name="Rounded Rectangle 1023"/>
          <p:cNvSpPr/>
          <p:nvPr/>
        </p:nvSpPr>
        <p:spPr>
          <a:xfrm>
            <a:off x="42230" y="5123568"/>
            <a:ext cx="9050400" cy="116741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Slide Number Placeholder 10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2</a:t>
            </a:fld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Introduction</a:t>
            </a:r>
            <a:endParaRPr lang="en-GB" sz="3600" b="1" dirty="0"/>
          </a:p>
        </p:txBody>
      </p:sp>
      <p:sp>
        <p:nvSpPr>
          <p:cNvPr id="42" name="Rectangle 41"/>
          <p:cNvSpPr/>
          <p:nvPr/>
        </p:nvSpPr>
        <p:spPr>
          <a:xfrm>
            <a:off x="-11875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/>
      <p:bldP spid="22" grpId="0"/>
      <p:bldP spid="23" grpId="0"/>
      <p:bldP spid="25" grpId="0"/>
      <p:bldP spid="26" grpId="0"/>
      <p:bldP spid="27" grpId="0"/>
      <p:bldP spid="28" grpId="0" animBg="1"/>
      <p:bldP spid="31" grpId="0"/>
      <p:bldP spid="32" grpId="0"/>
      <p:bldP spid="9" grpId="0"/>
      <p:bldP spid="43" grpId="0" animBg="1"/>
      <p:bldP spid="56" grpId="0" animBg="1"/>
      <p:bldP spid="57" grpId="0"/>
      <p:bldP spid="58" grpId="0"/>
      <p:bldP spid="59" grpId="0" animBg="1"/>
      <p:bldP spid="60" grpId="0"/>
      <p:bldP spid="10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334" y="1835828"/>
            <a:ext cx="1769661" cy="2236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1" y="1835828"/>
            <a:ext cx="1779787" cy="228955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973290" y="2256524"/>
            <a:ext cx="460476" cy="3693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6" idx="3"/>
          </p:cNvCxnSpPr>
          <p:nvPr/>
        </p:nvCxnSpPr>
        <p:spPr>
          <a:xfrm>
            <a:off x="1020018" y="1906782"/>
            <a:ext cx="449967" cy="381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8898" y="244119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41934" y="1621756"/>
            <a:ext cx="151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Carbonate Solvent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86334" y="2068138"/>
            <a:ext cx="340982" cy="37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89795" y="1602694"/>
            <a:ext cx="175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Non-flammable solvent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00937" y="3496212"/>
            <a:ext cx="1511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Conventional carbonate electrolyte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602834" y="3496212"/>
            <a:ext cx="1648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Conventional non-flammable electrolyte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032" y="1906156"/>
            <a:ext cx="1799883" cy="17592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924032" y="3496212"/>
            <a:ext cx="1648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Non-flammable concentrated electrolyte</a:t>
            </a:r>
            <a:endParaRPr lang="en-US" dirty="0"/>
          </a:p>
        </p:txBody>
      </p:sp>
      <p:sp>
        <p:nvSpPr>
          <p:cNvPr id="41" name="Cloud Callout 40"/>
          <p:cNvSpPr/>
          <p:nvPr/>
        </p:nvSpPr>
        <p:spPr>
          <a:xfrm>
            <a:off x="6628899" y="931686"/>
            <a:ext cx="2445699" cy="785474"/>
          </a:xfrm>
          <a:prstGeom prst="cloudCallout">
            <a:avLst>
              <a:gd name="adj1" fmla="val -6872"/>
              <a:gd name="adj2" fmla="val 69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High salt concentration</a:t>
            </a:r>
            <a:endParaRPr lang="en-GB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948" y="5129720"/>
            <a:ext cx="1997393" cy="100869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24000" y="4634565"/>
            <a:ext cx="366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Solvent: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Trimenthyl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phosphate (TMP)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400" y="5192719"/>
            <a:ext cx="1740218" cy="101155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531401" y="4609166"/>
            <a:ext cx="515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Salt: Lithium </a:t>
            </a:r>
            <a:r>
              <a:rPr lang="en-US" dirty="0" err="1" smtClean="0">
                <a:solidFill>
                  <a:srgbClr val="00B050"/>
                </a:solidFill>
              </a:rPr>
              <a:t>bis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 err="1">
                <a:solidFill>
                  <a:srgbClr val="00B050"/>
                </a:solidFill>
              </a:rPr>
              <a:t>fluorosulfonyl</a:t>
            </a:r>
            <a:r>
              <a:rPr lang="en-US" dirty="0">
                <a:solidFill>
                  <a:srgbClr val="00B050"/>
                </a:solidFill>
              </a:rPr>
              <a:t>) </a:t>
            </a:r>
            <a:r>
              <a:rPr lang="en-US" dirty="0" smtClean="0">
                <a:solidFill>
                  <a:srgbClr val="00B050"/>
                </a:solidFill>
              </a:rPr>
              <a:t>amide (</a:t>
            </a:r>
            <a:r>
              <a:rPr lang="en-US" dirty="0" err="1" smtClean="0">
                <a:solidFill>
                  <a:srgbClr val="00B050"/>
                </a:solidFill>
              </a:rPr>
              <a:t>LiFSA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57340" y="5999167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</a:t>
            </a:r>
            <a:r>
              <a:rPr lang="en-US" sz="2000" baseline="30000" dirty="0" smtClean="0"/>
              <a:t>+</a:t>
            </a:r>
            <a:endParaRPr lang="en-US" sz="2000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6506307" y="528529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6561097" y="5413155"/>
            <a:ext cx="133109" cy="13378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196592" y="820624"/>
            <a:ext cx="529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/>
              <a:t>Design a fire-extinguishing electrolyte</a:t>
            </a:r>
            <a:endParaRPr lang="en-US" sz="2400" b="1" dirty="0"/>
          </a:p>
        </p:txBody>
      </p:sp>
      <p:sp>
        <p:nvSpPr>
          <p:cNvPr id="51" name="Rectangle 50"/>
          <p:cNvSpPr/>
          <p:nvPr/>
        </p:nvSpPr>
        <p:spPr>
          <a:xfrm>
            <a:off x="-27757" y="6517013"/>
            <a:ext cx="6290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[Ref] J. Wang; </a:t>
            </a:r>
            <a:r>
              <a:rPr lang="en-US" sz="1600" i="1" dirty="0" smtClean="0"/>
              <a:t>et al.</a:t>
            </a:r>
            <a:r>
              <a:rPr lang="en-US" sz="1600" dirty="0" smtClean="0"/>
              <a:t> and A. Yamada, </a:t>
            </a:r>
            <a:r>
              <a:rPr lang="en-US" sz="1600" i="1" dirty="0" smtClean="0"/>
              <a:t>Nat. Energy</a:t>
            </a:r>
            <a:r>
              <a:rPr lang="en-US" sz="1600" dirty="0" smtClean="0"/>
              <a:t>, </a:t>
            </a:r>
            <a:r>
              <a:rPr lang="en-US" sz="1600" b="1" dirty="0" smtClean="0"/>
              <a:t>3</a:t>
            </a:r>
            <a:r>
              <a:rPr lang="en-US" sz="1600" dirty="0" smtClean="0"/>
              <a:t>, 22-29 (2018)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Introduction</a:t>
            </a:r>
            <a:endParaRPr lang="en-GB" sz="3600" b="1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3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4" grpId="0"/>
      <p:bldP spid="46" grpId="0"/>
      <p:bldP spid="47" grpId="0"/>
      <p:bldP spid="48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5" y="1339787"/>
            <a:ext cx="3308322" cy="2567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595" y="1500751"/>
            <a:ext cx="5388015" cy="2207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6592" y="823220"/>
            <a:ext cx="560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err="1" smtClean="0"/>
              <a:t>LiFSA</a:t>
            </a:r>
            <a:r>
              <a:rPr lang="en-GB" sz="2400" b="1" dirty="0" smtClean="0"/>
              <a:t>/TMP fire-extinguishing electrolyte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5467059"/>
            <a:ext cx="9143999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u="sng" dirty="0" smtClean="0">
                <a:solidFill>
                  <a:srgbClr val="FF0000"/>
                </a:solidFill>
              </a:rPr>
              <a:t>Purpose</a:t>
            </a:r>
            <a:r>
              <a:rPr lang="en-US" sz="2600" b="1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Microscopic origin of salt concentration effect on SEI Layer formation in fire-extinguishing electrolyte for safe batteries.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-27757" y="6517013"/>
            <a:ext cx="6290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[1] J. Wang; </a:t>
            </a:r>
            <a:r>
              <a:rPr lang="en-US" sz="1600" i="1" dirty="0" smtClean="0"/>
              <a:t>et al.</a:t>
            </a:r>
            <a:r>
              <a:rPr lang="en-US" sz="1600" dirty="0" smtClean="0"/>
              <a:t> and A. Yamada, </a:t>
            </a:r>
            <a:r>
              <a:rPr lang="en-US" sz="1600" i="1" dirty="0" smtClean="0"/>
              <a:t>Nat. Energy</a:t>
            </a:r>
            <a:r>
              <a:rPr lang="en-US" sz="1600" dirty="0" smtClean="0"/>
              <a:t>, </a:t>
            </a:r>
            <a:r>
              <a:rPr lang="en-US" sz="1600" b="1" dirty="0" smtClean="0"/>
              <a:t>3</a:t>
            </a:r>
            <a:r>
              <a:rPr lang="en-US" sz="1600" dirty="0" smtClean="0"/>
              <a:t>, 22-29 (2018)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4051154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The SEI film was formed at high salt concentration.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The irreversible capacity decreased by increasing salt concentration.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/>
              <a:t>At high salt concentration, safe LIB showed a high performance through a long lifetime.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4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Introduction</a:t>
            </a:r>
            <a:endParaRPr lang="en-GB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2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559" y="1543964"/>
            <a:ext cx="54361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For this purpose, we employed the </a:t>
            </a:r>
            <a:r>
              <a:rPr lang="en-US" altLang="ja-JP" sz="2000" dirty="0" smtClean="0">
                <a:cs typeface="Arial" panose="020B0604020202020204" pitchFamily="34" charset="0"/>
              </a:rPr>
              <a:t>LiFSA/TMP electrolyte solution at dilute (1.0 Mol.L</a:t>
            </a:r>
            <a:r>
              <a:rPr lang="en-US" altLang="ja-JP" sz="2000" baseline="30000" dirty="0" smtClean="0">
                <a:cs typeface="Arial" panose="020B0604020202020204" pitchFamily="34" charset="0"/>
              </a:rPr>
              <a:t>-1</a:t>
            </a:r>
            <a:r>
              <a:rPr lang="en-US" altLang="ja-JP" sz="2000" dirty="0" smtClean="0">
                <a:cs typeface="Arial" panose="020B0604020202020204" pitchFamily="34" charset="0"/>
              </a:rPr>
              <a:t>), moderate (2.3 </a:t>
            </a:r>
            <a:r>
              <a:rPr lang="en-US" altLang="ja-JP" sz="2000" dirty="0">
                <a:cs typeface="Arial" panose="020B0604020202020204" pitchFamily="34" charset="0"/>
              </a:rPr>
              <a:t>Mol.L</a:t>
            </a:r>
            <a:r>
              <a:rPr lang="en-US" altLang="ja-JP" sz="2000" baseline="30000" dirty="0">
                <a:cs typeface="Arial" panose="020B0604020202020204" pitchFamily="34" charset="0"/>
              </a:rPr>
              <a:t>-1</a:t>
            </a:r>
            <a:r>
              <a:rPr lang="en-US" altLang="ja-JP" sz="2000" dirty="0" smtClean="0">
                <a:cs typeface="Arial" panose="020B0604020202020204" pitchFamily="34" charset="0"/>
              </a:rPr>
              <a:t>) and very high (5.3 </a:t>
            </a:r>
            <a:r>
              <a:rPr lang="en-US" altLang="ja-JP" sz="2000" dirty="0">
                <a:cs typeface="Arial" panose="020B0604020202020204" pitchFamily="34" charset="0"/>
              </a:rPr>
              <a:t>Mol.L</a:t>
            </a:r>
            <a:r>
              <a:rPr lang="en-US" altLang="ja-JP" sz="2000" baseline="30000" dirty="0">
                <a:cs typeface="Arial" panose="020B0604020202020204" pitchFamily="34" charset="0"/>
              </a:rPr>
              <a:t>-1</a:t>
            </a:r>
            <a:r>
              <a:rPr lang="en-US" altLang="ja-JP" sz="2000" dirty="0" smtClean="0">
                <a:cs typeface="Arial" panose="020B0604020202020204" pitchFamily="34" charset="0"/>
              </a:rPr>
              <a:t>) concentration conditions.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ja-JP" sz="28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cs typeface="Arial" panose="020B0604020202020204" pitchFamily="34" charset="0"/>
              </a:rPr>
              <a:t>Calculation condition: </a:t>
            </a:r>
          </a:p>
          <a:p>
            <a:pPr algn="just"/>
            <a:r>
              <a:rPr lang="en-US" altLang="ja-JP" sz="2000" dirty="0" smtClean="0">
                <a:cs typeface="Arial" panose="020B0604020202020204" pitchFamily="34" charset="0"/>
              </a:rPr>
              <a:t>                                                </a:t>
            </a:r>
            <a:endParaRPr lang="en-US" altLang="ja-JP" sz="2000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92" y="823220"/>
            <a:ext cx="5973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/>
              <a:t>Molecule number of </a:t>
            </a:r>
            <a:r>
              <a:rPr lang="en-GB" sz="2400" b="1" dirty="0" err="1" smtClean="0"/>
              <a:t>LiFSA</a:t>
            </a:r>
            <a:r>
              <a:rPr lang="en-GB" sz="2400" b="1" dirty="0" smtClean="0"/>
              <a:t>/TMP electrolyte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337" y="3020009"/>
            <a:ext cx="3517632" cy="334194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53658"/>
              </p:ext>
            </p:extLst>
          </p:nvPr>
        </p:nvGraphicFramePr>
        <p:xfrm>
          <a:off x="196592" y="4126193"/>
          <a:ext cx="5230091" cy="1977390"/>
        </p:xfrm>
        <a:graphic>
          <a:graphicData uri="http://schemas.openxmlformats.org/drawingml/2006/table">
            <a:tbl>
              <a:tblPr/>
              <a:tblGrid>
                <a:gridCol w="184500"/>
                <a:gridCol w="1766921"/>
                <a:gridCol w="949124"/>
                <a:gridCol w="710911"/>
                <a:gridCol w="920234"/>
                <a:gridCol w="69840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 concentration (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Mol.L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 gridSpan="2"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Species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FSA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Molecular ratio (Li)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TMP/ FSA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266" y="1817472"/>
            <a:ext cx="751827" cy="491008"/>
          </a:xfrm>
          <a:prstGeom prst="rect">
            <a:avLst/>
          </a:prstGeom>
        </p:spPr>
      </p:pic>
      <p:pic>
        <p:nvPicPr>
          <p:cNvPr id="17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318" y="1771250"/>
            <a:ext cx="940673" cy="7245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65717" y="247180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TMP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41798" y="2466024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FSA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034" y="1817559"/>
            <a:ext cx="315142" cy="2848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03663" y="246602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  <a:r>
              <a:rPr lang="en-US" baseline="30000" dirty="0" smtClean="0"/>
              <a:t>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5068" y="2744293"/>
            <a:ext cx="21738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 smtClean="0"/>
              <a:t>GAFF Force Field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Temperature: 298K</a:t>
            </a:r>
            <a:endParaRPr lang="en-GB" sz="2000" dirty="0"/>
          </a:p>
        </p:txBody>
      </p:sp>
      <p:sp>
        <p:nvSpPr>
          <p:cNvPr id="6" name="Left Brace 5"/>
          <p:cNvSpPr/>
          <p:nvPr/>
        </p:nvSpPr>
        <p:spPr>
          <a:xfrm>
            <a:off x="3001757" y="3137017"/>
            <a:ext cx="87175" cy="59609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5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Model system</a:t>
            </a:r>
            <a:endParaRPr lang="en-GB" sz="3600" b="1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6592" y="823220"/>
            <a:ext cx="5893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/>
              <a:t>Calculation level: m062x/def2TZVP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/>
              <a:t>SMD method with ε = 20.6 (TMP solvents)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85" y="2472701"/>
            <a:ext cx="1461087" cy="8798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7"/>
          <a:stretch/>
        </p:blipFill>
        <p:spPr>
          <a:xfrm>
            <a:off x="7883040" y="2571328"/>
            <a:ext cx="902769" cy="6825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0" r="30868"/>
          <a:stretch/>
        </p:blipFill>
        <p:spPr>
          <a:xfrm>
            <a:off x="8151713" y="4875291"/>
            <a:ext cx="876593" cy="14421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/>
          <a:stretch/>
        </p:blipFill>
        <p:spPr>
          <a:xfrm>
            <a:off x="29875" y="3742540"/>
            <a:ext cx="1215698" cy="8699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/>
          <a:stretch/>
        </p:blipFill>
        <p:spPr>
          <a:xfrm>
            <a:off x="3405380" y="2572277"/>
            <a:ext cx="1215698" cy="869988"/>
          </a:xfrm>
          <a:prstGeom prst="rect">
            <a:avLst/>
          </a:prstGeom>
        </p:spPr>
      </p:pic>
      <p:sp>
        <p:nvSpPr>
          <p:cNvPr id="28" name="Plus 27"/>
          <p:cNvSpPr/>
          <p:nvPr/>
        </p:nvSpPr>
        <p:spPr>
          <a:xfrm>
            <a:off x="7628729" y="2845301"/>
            <a:ext cx="147039" cy="13465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60291" y="2761334"/>
            <a:ext cx="96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+e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6772719" y="3460625"/>
            <a:ext cx="76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DMP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8085092" y="3467591"/>
            <a:ext cx="106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OCH</a:t>
            </a:r>
            <a:r>
              <a:rPr lang="en-US" b="1" baseline="-25000" dirty="0" smtClean="0"/>
              <a:t>3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sp>
        <p:nvSpPr>
          <p:cNvPr id="32" name="Rectangle 31"/>
          <p:cNvSpPr/>
          <p:nvPr/>
        </p:nvSpPr>
        <p:spPr>
          <a:xfrm>
            <a:off x="5120021" y="3120399"/>
            <a:ext cx="215666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-</a:t>
            </a:r>
            <a:r>
              <a:rPr lang="en-US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90.87 </a:t>
            </a:r>
            <a:r>
              <a:rPr lang="en-US" altLang="ja-JP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kcal/</a:t>
            </a:r>
            <a:r>
              <a:rPr lang="en-US" altLang="ja-JP" sz="1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mol</a:t>
            </a:r>
            <a:endParaRPr lang="en-US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90876" y="3289576"/>
            <a:ext cx="131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  <a:cs typeface="Arial" panose="020B0604020202020204" pitchFamily="34" charset="0"/>
              </a:rPr>
              <a:t>(No </a:t>
            </a:r>
            <a:r>
              <a:rPr lang="en-US" altLang="ja-JP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barrier)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96163" y="3130666"/>
            <a:ext cx="15882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78" y="5229944"/>
            <a:ext cx="1285723" cy="7742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50" y="5290099"/>
            <a:ext cx="750007" cy="4516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63395" y="59470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</a:t>
            </a:r>
            <a:r>
              <a:rPr lang="en-US" b="1" baseline="-25000" dirty="0" smtClean="0"/>
              <a:t>3</a:t>
            </a:r>
            <a:endParaRPr lang="en-US" b="1" baseline="60000" dirty="0"/>
          </a:p>
        </p:txBody>
      </p:sp>
      <p:sp>
        <p:nvSpPr>
          <p:cNvPr id="38" name="TextBox 37"/>
          <p:cNvSpPr txBox="1"/>
          <p:nvPr/>
        </p:nvSpPr>
        <p:spPr>
          <a:xfrm>
            <a:off x="2874134" y="5947099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</a:t>
            </a:r>
            <a:r>
              <a:rPr lang="en-US" b="1" baseline="-25000" dirty="0" smtClean="0"/>
              <a:t>4</a:t>
            </a:r>
            <a:r>
              <a:rPr lang="en-US" b="1" dirty="0" smtClean="0"/>
              <a:t>(CH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sp>
        <p:nvSpPr>
          <p:cNvPr id="39" name="TextBox 38"/>
          <p:cNvSpPr txBox="1"/>
          <p:nvPr/>
        </p:nvSpPr>
        <p:spPr>
          <a:xfrm rot="19529601">
            <a:off x="1461953" y="352635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+e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sp>
        <p:nvSpPr>
          <p:cNvPr id="40" name="TextBox 39"/>
          <p:cNvSpPr txBox="1"/>
          <p:nvPr/>
        </p:nvSpPr>
        <p:spPr>
          <a:xfrm>
            <a:off x="3568974" y="353023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TMP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161210" y="4693045"/>
            <a:ext cx="68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TMP</a:t>
            </a:r>
            <a:endParaRPr lang="en-US" sz="2000" b="1" dirty="0"/>
          </a:p>
        </p:txBody>
      </p:sp>
      <p:sp>
        <p:nvSpPr>
          <p:cNvPr id="42" name="Rectangle 41"/>
          <p:cNvSpPr/>
          <p:nvPr/>
        </p:nvSpPr>
        <p:spPr>
          <a:xfrm rot="19414821">
            <a:off x="1183829" y="3797683"/>
            <a:ext cx="1346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-23.01</a:t>
            </a:r>
            <a:r>
              <a:rPr kumimoji="1" lang="en-US" altLang="ja-JP" sz="1400" b="1" dirty="0" smtClean="0">
                <a:solidFill>
                  <a:srgbClr val="C00000"/>
                </a:solidFill>
              </a:rPr>
              <a:t> kcal/</a:t>
            </a:r>
            <a:r>
              <a:rPr kumimoji="1" lang="en-US" altLang="ja-JP" sz="1400" b="1" dirty="0" err="1" smtClean="0">
                <a:solidFill>
                  <a:srgbClr val="C00000"/>
                </a:solidFill>
              </a:rPr>
              <a:t>mol</a:t>
            </a:r>
            <a:endParaRPr lang="en-US" sz="1400" b="1" i="0" u="none" strike="noStrike" dirty="0" smtClean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97120" y="4325250"/>
            <a:ext cx="131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(18 kcal/</a:t>
            </a:r>
            <a:r>
              <a:rPr lang="en-US" altLang="ja-JP" sz="1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mo</a:t>
            </a:r>
            <a:r>
              <a:rPr lang="en-US" altLang="ja-JP" sz="1400" dirty="0" err="1">
                <a:solidFill>
                  <a:srgbClr val="0070C0"/>
                </a:solidFill>
                <a:cs typeface="Arial" panose="020B0604020202020204" pitchFamily="34" charset="0"/>
              </a:rPr>
              <a:t>l</a:t>
            </a:r>
            <a:r>
              <a:rPr lang="en-US" altLang="ja-JP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  <a:endParaRPr lang="en-US" sz="1400" dirty="0"/>
          </a:p>
        </p:txBody>
      </p:sp>
      <p:cxnSp>
        <p:nvCxnSpPr>
          <p:cNvPr id="44" name="Straight Arrow Connector 43"/>
          <p:cNvCxnSpPr>
            <a:stCxn id="63" idx="3"/>
          </p:cNvCxnSpPr>
          <p:nvPr/>
        </p:nvCxnSpPr>
        <p:spPr>
          <a:xfrm flipV="1">
            <a:off x="1040779" y="3103117"/>
            <a:ext cx="1746822" cy="1255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582907" y="4167377"/>
            <a:ext cx="1346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-48.25</a:t>
            </a:r>
            <a:r>
              <a:rPr kumimoji="1" lang="en-US" altLang="ja-JP" sz="1400" b="1" dirty="0" smtClean="0">
                <a:solidFill>
                  <a:srgbClr val="C00000"/>
                </a:solidFill>
              </a:rPr>
              <a:t> kcal/</a:t>
            </a:r>
            <a:r>
              <a:rPr kumimoji="1" lang="en-US" altLang="ja-JP" sz="1400" b="1" dirty="0" err="1" smtClean="0">
                <a:solidFill>
                  <a:srgbClr val="C00000"/>
                </a:solidFill>
              </a:rPr>
              <a:t>mol</a:t>
            </a:r>
            <a:endParaRPr lang="en-US" sz="1400" b="1" i="0" u="none" strike="noStrike" dirty="0" smtClean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6" name="Plus 45"/>
          <p:cNvSpPr/>
          <p:nvPr/>
        </p:nvSpPr>
        <p:spPr>
          <a:xfrm>
            <a:off x="3830125" y="5455175"/>
            <a:ext cx="147039" cy="13465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255636" y="5821233"/>
            <a:ext cx="92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r>
              <a:rPr lang="en-US" b="1" baseline="-25000" dirty="0" smtClean="0"/>
              <a:t>2</a:t>
            </a:r>
            <a:r>
              <a:rPr lang="en-US" b="1" dirty="0" smtClean="0"/>
              <a:t>H</a:t>
            </a:r>
            <a:r>
              <a:rPr lang="en-US" b="1" baseline="-25000" dirty="0" smtClean="0"/>
              <a:t>6</a:t>
            </a:r>
            <a:endParaRPr lang="en-US" b="1" baseline="300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34" y="5417565"/>
            <a:ext cx="847106" cy="51011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401073" y="5851549"/>
            <a:ext cx="54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</a:t>
            </a:r>
            <a:r>
              <a:rPr lang="en-US" b="1" baseline="-25000" dirty="0" smtClean="0"/>
              <a:t>3</a:t>
            </a:r>
            <a:endParaRPr lang="en-US" b="1" baseline="600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01" y="5362185"/>
            <a:ext cx="847106" cy="51011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310297" y="5885890"/>
            <a:ext cx="69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</a:t>
            </a:r>
            <a:r>
              <a:rPr lang="en-US" b="1" baseline="-25000" dirty="0" smtClean="0"/>
              <a:t>3</a:t>
            </a:r>
            <a:endParaRPr lang="en-US" b="1" baseline="600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899539" y="5663920"/>
            <a:ext cx="12573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lus 52"/>
          <p:cNvSpPr/>
          <p:nvPr/>
        </p:nvSpPr>
        <p:spPr>
          <a:xfrm>
            <a:off x="5996000" y="5542745"/>
            <a:ext cx="147039" cy="13465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924167" y="5827308"/>
            <a:ext cx="131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  <a:cs typeface="Arial" panose="020B0604020202020204" pitchFamily="34" charset="0"/>
              </a:rPr>
              <a:t>(No </a:t>
            </a:r>
            <a:r>
              <a:rPr lang="en-US" altLang="ja-JP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barrier)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300878" y="576963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435282" y="566688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339944" y="569443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832342" y="5682015"/>
            <a:ext cx="215666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-82.56 </a:t>
            </a:r>
            <a:r>
              <a:rPr lang="en-US" altLang="ja-JP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kcal/</a:t>
            </a:r>
            <a:r>
              <a:rPr lang="en-US" altLang="ja-JP" sz="1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mol</a:t>
            </a:r>
            <a:endParaRPr lang="en-US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899318" y="4013951"/>
            <a:ext cx="0" cy="1030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09477" y="1842530"/>
            <a:ext cx="296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1 electron reduction</a:t>
            </a:r>
            <a:endParaRPr lang="en-US" sz="20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6389071" y="1793590"/>
            <a:ext cx="296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2 electrons reduction</a:t>
            </a:r>
            <a:endParaRPr lang="en-US" sz="2000" b="1" u="sng" dirty="0"/>
          </a:p>
        </p:txBody>
      </p:sp>
      <p:sp>
        <p:nvSpPr>
          <p:cNvPr id="62" name="Rounded Rectangle 61"/>
          <p:cNvSpPr/>
          <p:nvPr/>
        </p:nvSpPr>
        <p:spPr>
          <a:xfrm>
            <a:off x="2787601" y="2388109"/>
            <a:ext cx="2208562" cy="149789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le 62"/>
          <p:cNvSpPr/>
          <p:nvPr/>
        </p:nvSpPr>
        <p:spPr>
          <a:xfrm>
            <a:off x="35580" y="3607308"/>
            <a:ext cx="1005199" cy="150218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ounded Rectangle 63"/>
          <p:cNvSpPr/>
          <p:nvPr/>
        </p:nvSpPr>
        <p:spPr>
          <a:xfrm>
            <a:off x="6590837" y="2388109"/>
            <a:ext cx="2254072" cy="151146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64"/>
          <p:cNvSpPr/>
          <p:nvPr/>
        </p:nvSpPr>
        <p:spPr>
          <a:xfrm>
            <a:off x="2787486" y="5072273"/>
            <a:ext cx="2208562" cy="135717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65"/>
          <p:cNvSpPr/>
          <p:nvPr/>
        </p:nvSpPr>
        <p:spPr>
          <a:xfrm>
            <a:off x="2589923" y="2281747"/>
            <a:ext cx="2528028" cy="4240800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66"/>
          <p:cNvSpPr/>
          <p:nvPr/>
        </p:nvSpPr>
        <p:spPr>
          <a:xfrm>
            <a:off x="6438234" y="2242640"/>
            <a:ext cx="2528028" cy="1990307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67"/>
          <p:cNvSpPr/>
          <p:nvPr/>
        </p:nvSpPr>
        <p:spPr>
          <a:xfrm>
            <a:off x="5283335" y="5173531"/>
            <a:ext cx="3694099" cy="1139563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ounded Rectangle 68"/>
          <p:cNvSpPr/>
          <p:nvPr/>
        </p:nvSpPr>
        <p:spPr>
          <a:xfrm>
            <a:off x="4160035" y="5155025"/>
            <a:ext cx="672965" cy="1173439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Straight Connector 69"/>
          <p:cNvCxnSpPr>
            <a:stCxn id="69" idx="3"/>
          </p:cNvCxnSpPr>
          <p:nvPr/>
        </p:nvCxnSpPr>
        <p:spPr>
          <a:xfrm flipV="1">
            <a:off x="4833000" y="5240287"/>
            <a:ext cx="494648" cy="501458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9" idx="3"/>
          </p:cNvCxnSpPr>
          <p:nvPr/>
        </p:nvCxnSpPr>
        <p:spPr>
          <a:xfrm>
            <a:off x="4833000" y="5741745"/>
            <a:ext cx="504897" cy="51347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43"/>
          <p:cNvSpPr txBox="1"/>
          <p:nvPr/>
        </p:nvSpPr>
        <p:spPr>
          <a:xfrm>
            <a:off x="6176168" y="872999"/>
            <a:ext cx="31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cs typeface="Arial" panose="020B0604020202020204" pitchFamily="34" charset="0"/>
              </a:rPr>
              <a:t>Red: </a:t>
            </a:r>
            <a:r>
              <a:rPr lang="en-GB" altLang="ja-JP" dirty="0" smtClean="0">
                <a:solidFill>
                  <a:srgbClr val="C00000"/>
                </a:solidFill>
                <a:cs typeface="Arial" panose="020B0604020202020204" pitchFamily="34" charset="0"/>
              </a:rPr>
              <a:t>Free energy of reaction</a:t>
            </a:r>
          </a:p>
        </p:txBody>
      </p:sp>
      <p:sp>
        <p:nvSpPr>
          <p:cNvPr id="73" name="テキスト ボックス 45"/>
          <p:cNvSpPr txBox="1"/>
          <p:nvPr/>
        </p:nvSpPr>
        <p:spPr>
          <a:xfrm>
            <a:off x="6176168" y="1153595"/>
            <a:ext cx="31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cs typeface="Arial" panose="020B0604020202020204" pitchFamily="34" charset="0"/>
              </a:rPr>
              <a:t>Blue: Free energy of activation</a:t>
            </a:r>
            <a:endParaRPr lang="ja-JP" altLang="en-US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6</a:t>
            </a:fld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The decomposition of TMP solvent</a:t>
            </a:r>
            <a:endParaRPr lang="en-GB" sz="3600" b="1" dirty="0"/>
          </a:p>
        </p:txBody>
      </p:sp>
      <p:sp>
        <p:nvSpPr>
          <p:cNvPr id="75" name="Rectangle 74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Connector 75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  <p:bldP spid="53" grpId="0" animBg="1"/>
      <p:bldP spid="54" grpId="0"/>
      <p:bldP spid="56" grpId="0"/>
      <p:bldP spid="57" grpId="0"/>
      <p:bldP spid="58" grpId="0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>
          <a:xfrm>
            <a:off x="3950520" y="4333928"/>
            <a:ext cx="1178088" cy="251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96592" y="823220"/>
            <a:ext cx="5893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/>
              <a:t>Calculation level: m062x/def2TZVP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/>
              <a:t>SMD method with ε = 20.6 (TMP solvents)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14" y="3599395"/>
            <a:ext cx="1106648" cy="6664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3"/>
          <a:stretch/>
        </p:blipFill>
        <p:spPr>
          <a:xfrm>
            <a:off x="5191085" y="1907398"/>
            <a:ext cx="1174200" cy="93800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3" r="20319"/>
          <a:stretch/>
        </p:blipFill>
        <p:spPr>
          <a:xfrm>
            <a:off x="3981980" y="1747817"/>
            <a:ext cx="1209107" cy="126474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r="13189"/>
          <a:stretch/>
        </p:blipFill>
        <p:spPr>
          <a:xfrm>
            <a:off x="544501" y="1996949"/>
            <a:ext cx="1075821" cy="772484"/>
          </a:xfrm>
          <a:prstGeom prst="rect">
            <a:avLst/>
          </a:prstGeom>
        </p:spPr>
      </p:pic>
      <p:sp>
        <p:nvSpPr>
          <p:cNvPr id="76" name="Plus 75"/>
          <p:cNvSpPr/>
          <p:nvPr/>
        </p:nvSpPr>
        <p:spPr>
          <a:xfrm>
            <a:off x="5280920" y="2246081"/>
            <a:ext cx="206007" cy="20133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1742547" y="2541002"/>
            <a:ext cx="21170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464934" y="220607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+e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sp>
        <p:nvSpPr>
          <p:cNvPr id="79" name="TextBox 78"/>
          <p:cNvSpPr txBox="1"/>
          <p:nvPr/>
        </p:nvSpPr>
        <p:spPr>
          <a:xfrm>
            <a:off x="827249" y="2680322"/>
            <a:ext cx="57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FSA</a:t>
            </a:r>
            <a:r>
              <a:rPr lang="en-US" b="1" baseline="40000" dirty="0" smtClean="0"/>
              <a:t>-</a:t>
            </a:r>
            <a:endParaRPr lang="en-US" b="1" baseline="40000" dirty="0"/>
          </a:p>
        </p:txBody>
      </p:sp>
      <p:sp>
        <p:nvSpPr>
          <p:cNvPr id="80" name="TextBox 79"/>
          <p:cNvSpPr txBox="1"/>
          <p:nvPr/>
        </p:nvSpPr>
        <p:spPr>
          <a:xfrm>
            <a:off x="5721665" y="268534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 </a:t>
            </a:r>
            <a:r>
              <a:rPr lang="en-US" b="1" baseline="40000" dirty="0" smtClean="0"/>
              <a:t>-</a:t>
            </a:r>
            <a:endParaRPr lang="en-US" b="1" baseline="40000" dirty="0"/>
          </a:p>
        </p:txBody>
      </p:sp>
      <p:sp>
        <p:nvSpPr>
          <p:cNvPr id="81" name="TextBox 80"/>
          <p:cNvSpPr txBox="1"/>
          <p:nvPr/>
        </p:nvSpPr>
        <p:spPr>
          <a:xfrm>
            <a:off x="4144215" y="2685348"/>
            <a:ext cx="90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FS</a:t>
            </a:r>
            <a:r>
              <a:rPr lang="en-US" b="1" baseline="-25000" dirty="0" smtClean="0">
                <a:solidFill>
                  <a:srgbClr val="92D050"/>
                </a:solidFill>
              </a:rPr>
              <a:t>2</a:t>
            </a:r>
            <a:r>
              <a:rPr lang="en-US" b="1" dirty="0" smtClean="0">
                <a:solidFill>
                  <a:srgbClr val="92D050"/>
                </a:solidFill>
              </a:rPr>
              <a:t>O</a:t>
            </a:r>
            <a:r>
              <a:rPr lang="en-US" b="1" baseline="-25000" dirty="0" smtClean="0">
                <a:solidFill>
                  <a:srgbClr val="92D050"/>
                </a:solidFill>
              </a:rPr>
              <a:t>4</a:t>
            </a:r>
            <a:r>
              <a:rPr lang="en-US" b="1" dirty="0" smtClean="0">
                <a:solidFill>
                  <a:srgbClr val="92D050"/>
                </a:solidFill>
              </a:rPr>
              <a:t>N</a:t>
            </a:r>
            <a:r>
              <a:rPr lang="en-US" b="1" baseline="40000" dirty="0" smtClean="0">
                <a:solidFill>
                  <a:srgbClr val="92D050"/>
                </a:solidFill>
              </a:rPr>
              <a:t>-</a:t>
            </a:r>
            <a:endParaRPr lang="en-US" b="1" baseline="40000" dirty="0">
              <a:solidFill>
                <a:srgbClr val="92D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038087" y="2565802"/>
            <a:ext cx="1346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1400" b="1" dirty="0">
                <a:solidFill>
                  <a:srgbClr val="C00000"/>
                </a:solidFill>
              </a:rPr>
              <a:t>-55.86 </a:t>
            </a:r>
            <a:r>
              <a:rPr kumimoji="1" lang="en-US" altLang="ja-JP" sz="1400" b="1" dirty="0">
                <a:solidFill>
                  <a:srgbClr val="C00000"/>
                </a:solidFill>
              </a:rPr>
              <a:t>kcal/</a:t>
            </a:r>
            <a:r>
              <a:rPr kumimoji="1" lang="en-US" altLang="ja-JP" sz="1400" b="1" dirty="0" err="1">
                <a:solidFill>
                  <a:srgbClr val="C00000"/>
                </a:solidFill>
              </a:rPr>
              <a:t>mol</a:t>
            </a:r>
            <a:endParaRPr kumimoji="1" lang="en-US" sz="1400" b="1" dirty="0">
              <a:solidFill>
                <a:srgbClr val="C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150876" y="2771006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  <a:cs typeface="Arial" panose="020B0604020202020204" pitchFamily="34" charset="0"/>
              </a:rPr>
              <a:t>(No </a:t>
            </a:r>
            <a:r>
              <a:rPr lang="en-US" altLang="ja-JP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barrier)</a:t>
            </a:r>
            <a:endParaRPr lang="en-US" sz="1400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27358" r="26657" b="26974"/>
          <a:stretch/>
        </p:blipFill>
        <p:spPr>
          <a:xfrm>
            <a:off x="2416439" y="3590279"/>
            <a:ext cx="985035" cy="536755"/>
          </a:xfrm>
          <a:prstGeom prst="rect">
            <a:avLst/>
          </a:prstGeom>
        </p:spPr>
      </p:pic>
      <p:sp>
        <p:nvSpPr>
          <p:cNvPr id="85" name="Plus 84"/>
          <p:cNvSpPr/>
          <p:nvPr/>
        </p:nvSpPr>
        <p:spPr>
          <a:xfrm>
            <a:off x="6614314" y="3881582"/>
            <a:ext cx="206007" cy="20133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259684" y="371942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+e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sp>
        <p:nvSpPr>
          <p:cNvPr id="87" name="TextBox 86"/>
          <p:cNvSpPr txBox="1"/>
          <p:nvPr/>
        </p:nvSpPr>
        <p:spPr>
          <a:xfrm>
            <a:off x="2469711" y="4246278"/>
            <a:ext cx="90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FS</a:t>
            </a:r>
            <a:r>
              <a:rPr lang="en-US" b="1" baseline="-25000" dirty="0" smtClean="0">
                <a:solidFill>
                  <a:srgbClr val="92D050"/>
                </a:solidFill>
              </a:rPr>
              <a:t>2</a:t>
            </a:r>
            <a:r>
              <a:rPr lang="en-US" b="1" dirty="0" smtClean="0">
                <a:solidFill>
                  <a:srgbClr val="92D050"/>
                </a:solidFill>
              </a:rPr>
              <a:t>O</a:t>
            </a:r>
            <a:r>
              <a:rPr lang="en-US" b="1" baseline="-25000" dirty="0" smtClean="0">
                <a:solidFill>
                  <a:srgbClr val="92D050"/>
                </a:solidFill>
              </a:rPr>
              <a:t>4</a:t>
            </a:r>
            <a:r>
              <a:rPr lang="en-US" b="1" dirty="0" smtClean="0">
                <a:solidFill>
                  <a:srgbClr val="92D050"/>
                </a:solidFill>
              </a:rPr>
              <a:t>N</a:t>
            </a:r>
            <a:r>
              <a:rPr lang="en-US" b="1" baseline="40000" dirty="0" smtClean="0">
                <a:solidFill>
                  <a:srgbClr val="92D050"/>
                </a:solidFill>
              </a:rPr>
              <a:t>-</a:t>
            </a:r>
            <a:endParaRPr lang="en-US" b="1" baseline="40000" dirty="0">
              <a:solidFill>
                <a:srgbClr val="92D05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824288" y="4056177"/>
            <a:ext cx="1438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1400" b="1" dirty="0" smtClean="0">
                <a:solidFill>
                  <a:srgbClr val="C00000"/>
                </a:solidFill>
              </a:rPr>
              <a:t>-103.05 </a:t>
            </a:r>
            <a:r>
              <a:rPr kumimoji="1" lang="en-US" altLang="ja-JP" sz="1400" b="1" dirty="0">
                <a:solidFill>
                  <a:srgbClr val="C00000"/>
                </a:solidFill>
              </a:rPr>
              <a:t>kcal/</a:t>
            </a:r>
            <a:r>
              <a:rPr kumimoji="1" lang="en-US" altLang="ja-JP" sz="1400" b="1" dirty="0" err="1">
                <a:solidFill>
                  <a:srgbClr val="C00000"/>
                </a:solidFill>
              </a:rPr>
              <a:t>mol</a:t>
            </a:r>
            <a:endParaRPr kumimoji="1" lang="en-US" sz="1400" b="1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786874" y="421909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SO</a:t>
            </a:r>
            <a:r>
              <a:rPr lang="en-US" b="1" baseline="-25000" dirty="0" smtClean="0">
                <a:solidFill>
                  <a:srgbClr val="92D050"/>
                </a:solidFill>
              </a:rPr>
              <a:t>2</a:t>
            </a:r>
            <a:r>
              <a:rPr lang="en-US" b="1" dirty="0" smtClean="0">
                <a:solidFill>
                  <a:srgbClr val="92D050"/>
                </a:solidFill>
              </a:rPr>
              <a:t>N</a:t>
            </a:r>
            <a:r>
              <a:rPr lang="en-US" b="1" baseline="40000" dirty="0" smtClean="0">
                <a:solidFill>
                  <a:srgbClr val="92D050"/>
                </a:solidFill>
              </a:rPr>
              <a:t>-</a:t>
            </a:r>
            <a:endParaRPr lang="en-US" b="1" baseline="40000" dirty="0">
              <a:solidFill>
                <a:srgbClr val="92D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37919" y="4208405"/>
            <a:ext cx="6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FSO</a:t>
            </a:r>
            <a:r>
              <a:rPr lang="en-US" b="1" baseline="-25000" dirty="0" smtClean="0">
                <a:solidFill>
                  <a:srgbClr val="92D050"/>
                </a:solidFill>
              </a:rPr>
              <a:t>2</a:t>
            </a:r>
            <a:r>
              <a:rPr lang="en-US" b="1" baseline="40000" dirty="0" smtClean="0">
                <a:solidFill>
                  <a:srgbClr val="92D050"/>
                </a:solidFill>
              </a:rPr>
              <a:t>-</a:t>
            </a:r>
            <a:endParaRPr lang="en-US" b="1" baseline="40000" dirty="0">
              <a:solidFill>
                <a:srgbClr val="92D050"/>
              </a:solidFill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4572" r="13769" b="10940"/>
          <a:stretch/>
        </p:blipFill>
        <p:spPr>
          <a:xfrm rot="10207505">
            <a:off x="5610566" y="3599210"/>
            <a:ext cx="857866" cy="597993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3918676" y="4288274"/>
            <a:ext cx="1262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68.47 kcal/</a:t>
            </a:r>
            <a:r>
              <a:rPr lang="en-US" altLang="ja-JP" sz="1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mol</a:t>
            </a:r>
            <a:endParaRPr lang="en-US" altLang="ja-JP" sz="1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14637" y="1876717"/>
            <a:ext cx="1227910" cy="130727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ounded Rectangle 93"/>
          <p:cNvSpPr/>
          <p:nvPr/>
        </p:nvSpPr>
        <p:spPr>
          <a:xfrm>
            <a:off x="3851459" y="1876717"/>
            <a:ext cx="2513826" cy="130727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5" name="Straight Arrow Connector 94"/>
          <p:cNvCxnSpPr>
            <a:endCxn id="97" idx="1"/>
          </p:cNvCxnSpPr>
          <p:nvPr/>
        </p:nvCxnSpPr>
        <p:spPr>
          <a:xfrm flipV="1">
            <a:off x="3508603" y="4053952"/>
            <a:ext cx="2087255" cy="184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2280693" y="3492293"/>
            <a:ext cx="1242352" cy="112331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ounded Rectangle 96"/>
          <p:cNvSpPr/>
          <p:nvPr/>
        </p:nvSpPr>
        <p:spPr>
          <a:xfrm>
            <a:off x="5595858" y="3492293"/>
            <a:ext cx="2223456" cy="112331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ounded Rectangle 97"/>
          <p:cNvSpPr/>
          <p:nvPr/>
        </p:nvSpPr>
        <p:spPr>
          <a:xfrm>
            <a:off x="2166176" y="3405620"/>
            <a:ext cx="5769286" cy="1317358"/>
          </a:xfrm>
          <a:prstGeom prst="roundRect">
            <a:avLst/>
          </a:prstGeom>
          <a:noFill/>
          <a:ln w="28575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ounded Rectangle 98"/>
          <p:cNvSpPr/>
          <p:nvPr/>
        </p:nvSpPr>
        <p:spPr>
          <a:xfrm>
            <a:off x="3943409" y="1996950"/>
            <a:ext cx="1247676" cy="1109982"/>
          </a:xfrm>
          <a:prstGeom prst="roundRect">
            <a:avLst/>
          </a:prstGeom>
          <a:noFill/>
          <a:ln w="28575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Straight Connector 99"/>
          <p:cNvCxnSpPr>
            <a:stCxn id="99" idx="2"/>
          </p:cNvCxnSpPr>
          <p:nvPr/>
        </p:nvCxnSpPr>
        <p:spPr>
          <a:xfrm flipH="1">
            <a:off x="4566213" y="3106932"/>
            <a:ext cx="1034" cy="29868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/>
          <a:stretch/>
        </p:blipFill>
        <p:spPr>
          <a:xfrm>
            <a:off x="641147" y="5117923"/>
            <a:ext cx="1215698" cy="869988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888052" y="5970942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TMP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r="13189"/>
          <a:stretch/>
        </p:blipFill>
        <p:spPr>
          <a:xfrm>
            <a:off x="2069130" y="5068676"/>
            <a:ext cx="1087632" cy="780965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2348340" y="5987911"/>
            <a:ext cx="104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FSA</a:t>
            </a:r>
            <a:r>
              <a:rPr lang="en-US" b="1" baseline="40000" dirty="0" smtClean="0"/>
              <a:t>-</a:t>
            </a:r>
            <a:endParaRPr lang="en-US" b="1" baseline="40000" dirty="0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3"/>
          <a:stretch/>
        </p:blipFill>
        <p:spPr>
          <a:xfrm>
            <a:off x="7507396" y="5029517"/>
            <a:ext cx="1187092" cy="94830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3" r="20319"/>
          <a:stretch/>
        </p:blipFill>
        <p:spPr>
          <a:xfrm>
            <a:off x="6424509" y="4864354"/>
            <a:ext cx="1222383" cy="1278631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8016586" y="5989783"/>
            <a:ext cx="50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 </a:t>
            </a:r>
            <a:r>
              <a:rPr lang="en-US" b="1" baseline="40000" dirty="0" smtClean="0"/>
              <a:t>-</a:t>
            </a:r>
            <a:endParaRPr lang="en-US" b="1" baseline="40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569011" y="5971697"/>
            <a:ext cx="114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FS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4</a:t>
            </a:r>
            <a:r>
              <a:rPr lang="en-US" b="1" dirty="0" smtClean="0"/>
              <a:t>N</a:t>
            </a:r>
            <a:r>
              <a:rPr lang="en-US" b="1" baseline="40000" dirty="0" smtClean="0"/>
              <a:t>-</a:t>
            </a:r>
            <a:endParaRPr lang="en-US" b="1" baseline="40000" dirty="0"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/>
          <a:stretch/>
        </p:blipFill>
        <p:spPr>
          <a:xfrm>
            <a:off x="5121497" y="5109185"/>
            <a:ext cx="1215698" cy="869988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5324963" y="5969825"/>
            <a:ext cx="68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TMP</a:t>
            </a:r>
            <a:endParaRPr lang="en-US" b="1" dirty="0"/>
          </a:p>
        </p:txBody>
      </p:sp>
      <p:sp>
        <p:nvSpPr>
          <p:cNvPr id="111" name="Rectangle 110"/>
          <p:cNvSpPr/>
          <p:nvPr/>
        </p:nvSpPr>
        <p:spPr>
          <a:xfrm>
            <a:off x="3533802" y="5754444"/>
            <a:ext cx="215666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-32.85 </a:t>
            </a:r>
            <a:r>
              <a:rPr lang="en-US" altLang="ja-JP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kcal/</a:t>
            </a:r>
            <a:r>
              <a:rPr lang="en-US" altLang="ja-JP" sz="1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mol</a:t>
            </a:r>
            <a:endParaRPr lang="en-US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704657" y="5923621"/>
            <a:ext cx="131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70C0"/>
                </a:solidFill>
                <a:cs typeface="Arial" panose="020B0604020202020204" pitchFamily="34" charset="0"/>
              </a:rPr>
              <a:t>(No </a:t>
            </a:r>
            <a:r>
              <a:rPr lang="en-US" altLang="ja-JP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barrier)</a:t>
            </a:r>
            <a:endParaRPr lang="en-US" sz="1600" dirty="0"/>
          </a:p>
        </p:txBody>
      </p:sp>
      <p:sp>
        <p:nvSpPr>
          <p:cNvPr id="113" name="Plus 112"/>
          <p:cNvSpPr/>
          <p:nvPr/>
        </p:nvSpPr>
        <p:spPr>
          <a:xfrm>
            <a:off x="1753841" y="5450616"/>
            <a:ext cx="206007" cy="20133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lus 113"/>
          <p:cNvSpPr/>
          <p:nvPr/>
        </p:nvSpPr>
        <p:spPr>
          <a:xfrm>
            <a:off x="6172994" y="5455264"/>
            <a:ext cx="206007" cy="20133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Plus 114"/>
          <p:cNvSpPr/>
          <p:nvPr/>
        </p:nvSpPr>
        <p:spPr>
          <a:xfrm>
            <a:off x="7631758" y="5454859"/>
            <a:ext cx="206007" cy="20133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>
            <a:stCxn id="117" idx="3"/>
            <a:endCxn id="118" idx="1"/>
          </p:cNvCxnSpPr>
          <p:nvPr/>
        </p:nvCxnSpPr>
        <p:spPr>
          <a:xfrm>
            <a:off x="3342858" y="5717806"/>
            <a:ext cx="176369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514637" y="5064534"/>
            <a:ext cx="2828221" cy="130654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ounded Rectangle 117"/>
          <p:cNvSpPr/>
          <p:nvPr/>
        </p:nvSpPr>
        <p:spPr>
          <a:xfrm>
            <a:off x="5106548" y="5064534"/>
            <a:ext cx="3431481" cy="130654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Multiply 120"/>
          <p:cNvSpPr/>
          <p:nvPr/>
        </p:nvSpPr>
        <p:spPr>
          <a:xfrm>
            <a:off x="8073906" y="3711514"/>
            <a:ext cx="688694" cy="7957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テキスト ボックス 43"/>
          <p:cNvSpPr txBox="1"/>
          <p:nvPr/>
        </p:nvSpPr>
        <p:spPr>
          <a:xfrm>
            <a:off x="6176168" y="872999"/>
            <a:ext cx="31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cs typeface="Arial" panose="020B0604020202020204" pitchFamily="34" charset="0"/>
              </a:rPr>
              <a:t>Red: </a:t>
            </a:r>
            <a:r>
              <a:rPr lang="en-GB" altLang="ja-JP" dirty="0" smtClean="0">
                <a:solidFill>
                  <a:srgbClr val="C00000"/>
                </a:solidFill>
                <a:cs typeface="Arial" panose="020B0604020202020204" pitchFamily="34" charset="0"/>
              </a:rPr>
              <a:t>Free energy of reaction</a:t>
            </a:r>
          </a:p>
        </p:txBody>
      </p:sp>
      <p:sp>
        <p:nvSpPr>
          <p:cNvPr id="123" name="テキスト ボックス 45"/>
          <p:cNvSpPr txBox="1"/>
          <p:nvPr/>
        </p:nvSpPr>
        <p:spPr>
          <a:xfrm>
            <a:off x="6176168" y="1153595"/>
            <a:ext cx="31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cs typeface="Arial" panose="020B0604020202020204" pitchFamily="34" charset="0"/>
              </a:rPr>
              <a:t>Blue: Free energy of activation</a:t>
            </a:r>
            <a:endParaRPr lang="ja-JP" altLang="en-US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7</a:t>
            </a:fld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The decomposition of FSA</a:t>
            </a:r>
            <a:r>
              <a:rPr lang="en-GB" sz="3600" b="1" baseline="30000" dirty="0" smtClean="0"/>
              <a:t>-</a:t>
            </a:r>
            <a:r>
              <a:rPr lang="en-GB" sz="3600" b="1" dirty="0" smtClean="0"/>
              <a:t> anion</a:t>
            </a:r>
            <a:endParaRPr lang="en-GB" sz="3600" b="1" dirty="0"/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85" grpId="0" animBg="1"/>
      <p:bldP spid="86" grpId="0"/>
      <p:bldP spid="87" grpId="0"/>
      <p:bldP spid="88" grpId="0"/>
      <p:bldP spid="89" grpId="0"/>
      <p:bldP spid="90" grpId="0"/>
      <p:bldP spid="92" grpId="0"/>
      <p:bldP spid="96" grpId="0" animBg="1"/>
      <p:bldP spid="97" grpId="0" animBg="1"/>
      <p:bldP spid="98" grpId="0" animBg="1"/>
      <p:bldP spid="99" grpId="0" animBg="1"/>
      <p:bldP spid="102" grpId="0"/>
      <p:bldP spid="104" grpId="0"/>
      <p:bldP spid="107" grpId="0"/>
      <p:bldP spid="108" grpId="0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7" grpId="0" animBg="1"/>
      <p:bldP spid="118" grpId="0" animBg="1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00" y="1366781"/>
            <a:ext cx="6174222" cy="1756237"/>
          </a:xfrm>
          <a:prstGeom prst="rect">
            <a:avLst/>
          </a:prstGeom>
        </p:spPr>
      </p:pic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8</a:t>
            </a:fld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06183" y="3398490"/>
            <a:ext cx="825519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/>
              <a:t>Anode surface : </a:t>
            </a:r>
            <a:r>
              <a:rPr lang="en-US" altLang="ja-JP" dirty="0" smtClean="0"/>
              <a:t>3.408nm×3.7nm,</a:t>
            </a:r>
            <a:endParaRPr lang="en-US" altLang="ja-JP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ja-JP" dirty="0"/>
              <a:t> Negative charge of anode surface: -</a:t>
            </a:r>
            <a:r>
              <a:rPr lang="en-US" altLang="ja-JP" dirty="0" smtClean="0"/>
              <a:t>2e,</a:t>
            </a:r>
            <a:endParaRPr lang="ja-JP" alt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 </a:t>
            </a:r>
            <a:r>
              <a:rPr lang="en-US" dirty="0" smtClean="0"/>
              <a:t>Temperature</a:t>
            </a:r>
            <a:r>
              <a:rPr lang="fr-FR" dirty="0" smtClean="0"/>
              <a:t>: </a:t>
            </a:r>
            <a:r>
              <a:rPr lang="fr-FR" dirty="0"/>
              <a:t>298 </a:t>
            </a:r>
            <a:r>
              <a:rPr lang="fr-FR" dirty="0" smtClean="0"/>
              <a:t>K,</a:t>
            </a:r>
            <a:endParaRPr lang="fr-F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 10 </a:t>
            </a:r>
            <a:r>
              <a:rPr lang="en-US" dirty="0"/>
              <a:t>initial </a:t>
            </a:r>
            <a:r>
              <a:rPr lang="en-US" dirty="0" smtClean="0"/>
              <a:t>configurations ,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dirty="0"/>
              <a:t> Relaxation time 30 </a:t>
            </a:r>
            <a:r>
              <a:rPr lang="fr-FR" dirty="0" err="1" smtClean="0"/>
              <a:t>ps</a:t>
            </a:r>
            <a:r>
              <a:rPr lang="fr-FR" dirty="0" smtClean="0"/>
              <a:t>,</a:t>
            </a:r>
            <a:endParaRPr lang="fr-F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/>
              <a:t> Mixing</a:t>
            </a:r>
            <a:r>
              <a:rPr lang="fr-FR" dirty="0"/>
              <a:t> time 70 </a:t>
            </a:r>
            <a:r>
              <a:rPr lang="fr-FR" dirty="0" err="1" smtClean="0"/>
              <a:t>ps</a:t>
            </a:r>
            <a:r>
              <a:rPr lang="fr-FR" dirty="0" smtClean="0"/>
              <a:t>,</a:t>
            </a:r>
            <a:endParaRPr lang="fr-F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dirty="0"/>
              <a:t> </a:t>
            </a:r>
            <a:r>
              <a:rPr lang="en-US" dirty="0"/>
              <a:t>Aggregated salts were preferentially selected for chemical reduction. </a:t>
            </a:r>
          </a:p>
        </p:txBody>
      </p:sp>
      <p:sp>
        <p:nvSpPr>
          <p:cNvPr id="3" name="Right Brace 2"/>
          <p:cNvSpPr/>
          <p:nvPr/>
        </p:nvSpPr>
        <p:spPr>
          <a:xfrm rot="16200000">
            <a:off x="2247903" y="934354"/>
            <a:ext cx="196770" cy="95394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ight Brace 58"/>
          <p:cNvSpPr/>
          <p:nvPr/>
        </p:nvSpPr>
        <p:spPr>
          <a:xfrm rot="16200000">
            <a:off x="5206016" y="-1042988"/>
            <a:ext cx="143117" cy="490862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46979" y="875880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Anode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4377647" y="875880"/>
            <a:ext cx="2303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LiFSA/TMP electrolyte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877" y="2823653"/>
            <a:ext cx="312723" cy="291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Red Moon simulation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8B88-014F-4624-84F6-454560A9AC02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785250"/>
              </p:ext>
            </p:extLst>
          </p:nvPr>
        </p:nvGraphicFramePr>
        <p:xfrm>
          <a:off x="-214909" y="1670870"/>
          <a:ext cx="3439700" cy="2631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14909" y="1670870"/>
                        <a:ext cx="3439700" cy="2631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39395"/>
              </p:ext>
            </p:extLst>
          </p:nvPr>
        </p:nvGraphicFramePr>
        <p:xfrm>
          <a:off x="2868272" y="1670868"/>
          <a:ext cx="3439700" cy="2631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8272" y="1670868"/>
                        <a:ext cx="3439700" cy="2631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370510"/>
              </p:ext>
            </p:extLst>
          </p:nvPr>
        </p:nvGraphicFramePr>
        <p:xfrm>
          <a:off x="5980253" y="1670868"/>
          <a:ext cx="3439700" cy="2631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"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80253" y="1670868"/>
                        <a:ext cx="3439700" cy="2631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extBox 131"/>
          <p:cNvSpPr txBox="1"/>
          <p:nvPr/>
        </p:nvSpPr>
        <p:spPr>
          <a:xfrm>
            <a:off x="0" y="4810030"/>
            <a:ext cx="9144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SEI layers were obtained at 2000 MC/MD cycles.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FSA</a:t>
            </a:r>
            <a:r>
              <a:rPr lang="en-GB" baseline="30000" dirty="0" smtClean="0"/>
              <a:t>-</a:t>
            </a:r>
            <a:r>
              <a:rPr lang="en-GB" dirty="0" smtClean="0"/>
              <a:t> anion were preferentially reduced than TMP solvents.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decomposition of TMP solvent was supressed by increasing salt concentration.</a:t>
            </a:r>
            <a:endParaRPr lang="en-GB" dirty="0"/>
          </a:p>
        </p:txBody>
      </p:sp>
      <p:sp>
        <p:nvSpPr>
          <p:cNvPr id="133" name="TextBox 132"/>
          <p:cNvSpPr txBox="1"/>
          <p:nvPr/>
        </p:nvSpPr>
        <p:spPr>
          <a:xfrm>
            <a:off x="335666" y="986022"/>
            <a:ext cx="8687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Surface number densities of </a:t>
            </a:r>
            <a:r>
              <a:rPr lang="en-GB" sz="2400" dirty="0"/>
              <a:t>SEI </a:t>
            </a:r>
            <a:r>
              <a:rPr lang="en-GB" sz="2400" dirty="0" smtClean="0"/>
              <a:t>layers and electrolyte compounds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-7199" y="0"/>
            <a:ext cx="9151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 SEI layer formation</a:t>
            </a:r>
            <a:endParaRPr lang="en-GB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3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157" y="639131"/>
            <a:ext cx="9150157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4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23840</TotalTime>
  <Words>1041</Words>
  <Application>Microsoft Office PowerPoint</Application>
  <PresentationFormat>On-screen Show (4:3)</PresentationFormat>
  <Paragraphs>243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メイリオ</vt:lpstr>
      <vt:lpstr>ＭＳ Ｐゴシック</vt:lpstr>
      <vt:lpstr>Arial</vt:lpstr>
      <vt:lpstr>Bahnschrift Light Condensed</vt:lpstr>
      <vt:lpstr>Calibri</vt:lpstr>
      <vt:lpstr>Calibri Light</vt:lpstr>
      <vt:lpstr>Wingdings</vt:lpstr>
      <vt:lpstr>Office Theme</vt:lpstr>
      <vt:lpstr>Graph</vt:lpstr>
      <vt:lpstr> Microscopic Origin of the Salt Concentration Effect on the Formation of Solid Electrolyte Interface Layer in Fire-Extinguishing Electrolyte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 Layer Formation of High Concentration for Safe Batte</dc:title>
  <dc:creator>Amine</dc:creator>
  <cp:lastModifiedBy>Amine</cp:lastModifiedBy>
  <cp:revision>118</cp:revision>
  <cp:lastPrinted>2019-03-04T11:29:02Z</cp:lastPrinted>
  <dcterms:created xsi:type="dcterms:W3CDTF">2019-02-15T01:53:08Z</dcterms:created>
  <dcterms:modified xsi:type="dcterms:W3CDTF">2019-03-05T12:56:52Z</dcterms:modified>
</cp:coreProperties>
</file>