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73" r:id="rId3"/>
    <p:sldId id="276" r:id="rId4"/>
    <p:sldId id="275" r:id="rId5"/>
    <p:sldId id="277" r:id="rId6"/>
    <p:sldId id="270" r:id="rId7"/>
    <p:sldId id="271" r:id="rId8"/>
    <p:sldId id="272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5C"/>
    <a:srgbClr val="4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>
        <p:scale>
          <a:sx n="100" d="100"/>
          <a:sy n="100" d="100"/>
        </p:scale>
        <p:origin x="2538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61468-2AC9-46DC-A169-B5FE8AD38002}" type="datetimeFigureOut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252C-B930-4337-9458-22E84325A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12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4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32C5-DC4B-4360-AFC6-93927D0EB8D7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368E-937C-41A0-9781-0F3DDC592065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0A8F-1B1A-410F-A141-D60C4EA8246D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B6F-A9E1-4307-BCBD-9DFE84187A5D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A967-1648-4220-8C59-CD5CD39EC0F5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5B7F-4E43-4F43-A28B-AE5C7D030732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6BDF-C00E-4C42-A0D0-BA6001663A54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B75-E96D-41D6-BD68-05D51A771E60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0D39-73B2-46C9-8347-5F460EE6FA80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C27D-1AEB-4EDD-950D-615378CBBFA5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4233-B8BB-44F1-930A-F3C40FED7119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2739-5C4A-4090-A46D-193A7AF7C299}" type="datetime1">
              <a:rPr kumimoji="1" lang="ja-JP" altLang="en-US" smtClean="0"/>
              <a:t>2016/7/24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8675" y="1174522"/>
            <a:ext cx="8586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Development of MC/MD reaction program and </a:t>
            </a:r>
            <a: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helper 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programs to prepare input </a:t>
            </a:r>
            <a:r>
              <a:rPr lang="en-US" altLang="ja-JP" sz="4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files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FY2016 The 4th CREST Workshop 	2016,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July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25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3349" y="48310"/>
            <a:ext cx="8743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atomic charge for each scan structure &amp; calculate atomic charges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0974" y="312867"/>
            <a:ext cx="76676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Read gaussian log file:gout/ethane.scan.log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E[final]=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-79.7696376898</a:t>
            </a:r>
            <a:endParaRPr lang="en-US" altLang="ja-JP" sz="105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g09 calcCharge/ethane.scan-0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calcCharge/ethane.scan-0.log was opened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-79.76963739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ESP(MK)=[-0.08374, 0.026943, 0.027753, 0.028682, -0.081119, 0.026761, 0.028009, 0.026711]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g09 calcCharge/ethane.scan-1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calcCharge/ethane.scan-1.log was opened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-79.77398860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ESP(MK)=[-0.033307, 0.010935, 0.01128, 0.009555, -0.022928, 0.007451, 0.008783, 0.008231]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g09 calcCharge/ethane.scan-2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calcCharge/ethane.scan-2.log was opened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-79.77392174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ESP(MK)=[-0.023655, 0.007531, 0.008666, 0.009024, -0.034099, 0.009917, 0.010928, 0.011688]</a:t>
            </a:r>
          </a:p>
          <a:p>
            <a:r>
              <a:rPr lang="en-US" altLang="ja-JP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g09 calcCharge/ethane.scan-11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calcCharge/ethane.scan-11.log was opened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-79.76996748</a:t>
            </a:r>
          </a:p>
          <a:p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ESP(MK)=[-0.093357, 0.029406, 0.029487, 0.030088, -0.070708, 0.02407, 0.026538, 0.024476</a:t>
            </a:r>
            <a:r>
              <a:rPr lang="en-US" altLang="ja-JP" sz="105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endParaRPr lang="en-US" altLang="ja-JP" sz="105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g09 calcCharge/ethane.scan-12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calcCharge/ethane.scan-12.log was opened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-79.76971978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ESP(MK)=[-0.083541, 0.027508, 0.027556, 0.029041, -0.087387, 0.028608, 0.029967, 0.02825</a:t>
            </a:r>
            <a:r>
              <a:rPr lang="en-US" altLang="ja-JP" sz="105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endParaRPr lang="en-US" altLang="ja-JP" sz="1050" smtClean="0">
              <a:solidFill>
                <a:srgbClr val="FF5C5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conformation average = </a:t>
            </a:r>
          </a:p>
          <a:p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[-0.05591753846153846, 0.017328999999999997, 0.018961461538461538, 0.019022538461538466, -0.05290607692307692, 0.016573923076923076, 0.0186, 0.018336923076923077]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same atom type average =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[2, 3, 4]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[6, 7, 8]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[1, 5]</a:t>
            </a:r>
          </a:p>
          <a:p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average over same atoms =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[-0.05441180769230769, 0.018437666666666668, 0.018437666666666668, 0.018437666666666668, -0.05441180769230769, 0.017836948717948716, 0.017836948717948716, 0.017836948717948716]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rounding charges =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[-0.05441, 0.01844, 0.01844, 0.01844, -0.05441, 0.01784, 0.01784, 0.01784]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Final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minor adjustments to achieve constraints =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[-0.05443, 0.01844, 0.01844, 0.01844, -0.05441, 0.01784, 0.01784, </a:t>
            </a:r>
            <a:r>
              <a:rPr lang="en-US" altLang="ja-JP" sz="105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0.01784]</a:t>
            </a:r>
          </a:p>
          <a:p>
            <a:r>
              <a:rPr lang="en-US" altLang="ja-JP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Total charge =  0.000000, Gaussian charge = 0</a:t>
            </a:r>
            <a:endParaRPr lang="ja-JP" altLang="en-US" sz="1050">
              <a:solidFill>
                <a:srgbClr val="FF5C5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20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3349" y="133458"/>
            <a:ext cx="911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Comparison of relaxed scan of isolated molecule between QM and MM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3349" y="529144"/>
            <a:ext cx="76295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 the end of the console output</a:t>
            </a:r>
          </a:p>
          <a:p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Execute test MD of isolated model in [testInVacuum/md] 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endParaRPr lang="en-US" altLang="ja-JP" sz="11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Draw QM &amp; MM energy curves in [drawEcurve]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****************************************************************************************************</a:t>
            </a: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3 ++---+----+----+---+----+---++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+    +    +    +   +    + #B#B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          #B#*A*A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2.5 ++                    B*A*  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       ##A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      B**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2 ++                #A        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    B*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1.5 ++              #A          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  B*  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  ##A   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1 ++          B**             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 *A      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    A        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0.5 ++      **                  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|     *A                     |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+   *A    +    +   +    +    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0 A*A*-+----+----+---+----+---++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0    2    4    6   8    10   12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g09(RM062X) in kcal/mol **A***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MM ##B###</a:t>
            </a: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19" y="2275428"/>
            <a:ext cx="3486150" cy="26146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64766" y="5058278"/>
            <a:ext cx="279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.png file is also created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6361" y="596518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Graphs are created by </a:t>
            </a:r>
            <a:r>
              <a:rPr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gnuplot</a:t>
            </a:r>
            <a:endParaRPr kumimoji="1" lang="ja-JP" altLang="en-US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8569" y="3105680"/>
            <a:ext cx="2276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Good correspondence between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QM(m062x/6-31+G(d)) and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 relaxed scans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81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57" y="1328409"/>
            <a:ext cx="4577134" cy="153532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6224" y="106888"/>
            <a:ext cx="855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Next example: divide molecule into several residues</a:t>
            </a:r>
            <a:endParaRPr kumimoji="1" lang="ja-JP" altLang="en-US" sz="24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rot="18632140">
            <a:off x="795889" y="1508337"/>
            <a:ext cx="1245579" cy="876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rot="18632140">
            <a:off x="1700028" y="1652075"/>
            <a:ext cx="1571625" cy="876300"/>
          </a:xfrm>
          <a:prstGeom prst="rect">
            <a:avLst/>
          </a:prstGeom>
          <a:noFill/>
          <a:ln>
            <a:solidFill>
              <a:srgbClr val="40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8632140">
            <a:off x="2876364" y="1658533"/>
            <a:ext cx="1571625" cy="876300"/>
          </a:xfrm>
          <a:prstGeom prst="rect">
            <a:avLst/>
          </a:prstGeom>
          <a:noFill/>
          <a:ln>
            <a:solidFill>
              <a:srgbClr val="40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18632140">
            <a:off x="4116618" y="1645318"/>
            <a:ext cx="1571625" cy="876300"/>
          </a:xfrm>
          <a:prstGeom prst="rect">
            <a:avLst/>
          </a:prstGeom>
          <a:noFill/>
          <a:ln>
            <a:solidFill>
              <a:srgbClr val="FF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6224" y="638294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Prepare force field of polymer, one terminal is -OH and the other is -CH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kumimoji="1" lang="ja-JP" altLang="en-US" baseline="-25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2370" y="2413367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:met</a:t>
            </a:r>
            <a:endParaRPr kumimoji="1" lang="ja-JP" altLang="en-US" sz="16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42105" y="2679584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:etm</a:t>
            </a:r>
            <a:endParaRPr kumimoji="1" lang="ja-JP" altLang="en-US" sz="1600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13679" y="2669048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:etm</a:t>
            </a:r>
            <a:endParaRPr kumimoji="1" lang="ja-JP" altLang="en-US" sz="1600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71981" y="2657969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:toh</a:t>
            </a:r>
            <a:endParaRPr kumimoji="1" lang="ja-JP" altLang="en-US" sz="1600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2899" y="3222142"/>
            <a:ext cx="82010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Parameters in createFF.py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goutDir="gout"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atomName = </a:t>
            </a:r>
            <a:r>
              <a:rPr lang="pt-BR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"CT HT1 HT2 HT3  C1 H11 H12 C2 H21 H22  C1 H11 H12 C2 H21 H22  C1 H1 H2 O1 </a:t>
            </a:r>
            <a:r>
              <a:rPr lang="pt-BR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H3"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resName =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["met", "etm", "etm", "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toh"]  </a:t>
            </a:r>
            <a:endParaRPr lang="ja-JP" altLang="en-US" sz="1200" smtClean="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resRange =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[[1,4], [5,10], [11,16], [17,21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]]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1st residue 1-4, 2nd 5-10, 3rd 11-16, 4th 17-21</a:t>
            </a:r>
            <a:endParaRPr lang="ja-JP" altLang="en-US" sz="1200" smtClean="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if single residue, give []</a:t>
            </a:r>
          </a:p>
          <a:p>
            <a:r>
              <a:rPr lang="ja-JP" altLang="en-US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interResConnect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=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[[1,2,1,5], [2,3,8,11], [3,4,14,17]]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# between residue 1 and 2, there is a connection between atom 1 and 5</a:t>
            </a:r>
          </a:p>
          <a:p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# between residue 2 and 3, there is a connection between atom 8 and 11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between residue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and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4,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there is a connection between atom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and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sameAtomTypeList =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[[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2,3,4], [6,7,9,10,12,13,15,16], [18,19], [5,8,11,14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]]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if no constraint, give []</a:t>
            </a:r>
          </a:p>
          <a:p>
            <a:r>
              <a:rPr lang="ja-JP" altLang="en-US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chargeConstraints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=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[[0.0, 1,2,3,4,17,18,19,20,21], [0.0, 5,6,7,8,9,10], [0.0, 11,12,13,14,15,16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]]</a:t>
            </a:r>
          </a:p>
          <a:p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# total charge of atoms 1,2,3,4,17,18,19,20,21 (:met and :toh) is 0.0</a:t>
            </a:r>
          </a:p>
          <a:p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# total charge of atoms 5,6,7,8,9,10 and 11,12,13,14,15,16 (:etm) is 0.0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chargeMethod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"MK"  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QMlevel = "m062x/6-31+G(d)" 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200" baseline="-25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28118" y="1376386"/>
            <a:ext cx="3015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charge = 0.0</a:t>
            </a:r>
          </a:p>
          <a:p>
            <a:pPr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charge of :etm is 0.0 (polymer length is variable)</a:t>
            </a:r>
          </a:p>
          <a:p>
            <a:pPr>
              <a:spcAft>
                <a:spcPts val="12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charge of </a:t>
            </a:r>
            <a:b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:met + :toh  is 0.0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84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7151" y="89684"/>
            <a:ext cx="90106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Console output for charge calculation</a:t>
            </a:r>
          </a:p>
          <a:p>
            <a:r>
              <a:rPr lang="ja-JP" altLang="en-US" sz="11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conformation average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0.382155538461538,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0.08054407692307694, 0.08578061538461537, 0.09281584615384617, 0.20742107692307693, 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0.03235053846153846, -0.028278615384615385, 0.09477184615384616, -0.005265461538461538, -0.025401461538461536, 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0.308263076923077, 0.06323607692307692, 0.045539, 0.17227176923076926, 0.010249461538461539, 0.011733923076923078, 0.2387887692307692, -0.013260461538461539, -0.010558307692307693, -0.7526738461538461, 0.455054923076923]</a:t>
            </a:r>
          </a:p>
          <a:p>
            <a:r>
              <a:rPr lang="ja-JP" altLang="en-US" sz="11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to give constraints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[[0.0, 1, 2, 3, 4, 17, 18, 19, 20, 21], [0.0, 5, 6, 7, 8, 9, 10], [0.0, 11, 12, 13, 14, 15, 16]]</a:t>
            </a:r>
          </a:p>
          <a:p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constraints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[-0.3593039914529914, 0.10339562393162395, 0.10863216239316238, 0.11566739316239318, 0.17227160256410257, 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0.06750001282051282, -0.06342808974358975,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0.059622371794871794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-0.04041493589743591, -0.060550935897435904, 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0.30739093589743594, 0.06410821794871795, 0.046411141025641034, 0.1731439102564103,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0.011121602564102568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0.012606064102564107, 0.2616403162393162, 0.009591085470085471,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0.0122932393162393,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-0.7298222991452992, 0.47790647008547005]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Sum[[1, 2, 3, 4, 17, 18, 19, 20, 21]] = -0.000000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Sum[[5, 6, 7, 8, 9, 10]] = -0.000000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Sum[[11, 12, 13, 14, 15, 16]] =  0.000000</a:t>
            </a:r>
          </a:p>
          <a:p>
            <a:r>
              <a:rPr lang="ja-JP" altLang="en-US" sz="11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same atom type average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[2, 3, 4]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[6, 7, 9, 10, 12, 13, 15, 16]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[18, 19]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[5, 8, 11, 14]</a:t>
            </a:r>
          </a:p>
          <a:p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average over same atoms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[-0.3593039914529914, 0.1092317264957265, 0.1092317264957265, 0.1092317264957265, 0.024411737179487178, 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0.0122058685897435,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0.0122058685897435, 0.02441173717948717,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0.01220586858974359,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-0.012205868589743592,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0.0244117371794871,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0.0122058685897435,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0.0122058685897435, 0.02441173717948717,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-0.012205868589743592, -0.012205868589743592, 0.2616403162393162,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0.01094216239316239,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0.010942162393162393, -0.7298222991452992, 0.47790647008547005]</a:t>
            </a:r>
          </a:p>
          <a:p>
            <a:r>
              <a:rPr lang="ja-JP" altLang="en-US" sz="11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</a:t>
            </a:r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rounding charges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[-0.3593, 0.10923, 0.10923, 0.10923, 0.02441, -0.01221, -0.01221, 0.02441, -0.01221, -0.01221, 0.02441, -0.01221, -0.01221, 0.02441, -0.01221, -0.01221, 0.26164, 0.01094, 0.01094, -0.72982, 0.47791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endParaRPr lang="en-US" altLang="ja-JP" sz="11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Sum[[1, 2, 3, 4, 17, 18, 19, 20, 21]] = -0.000000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Sum[[5, 6, 7, 8, 9, 10]] = -0.000020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Sum[[11, 12, 13, 14, 15, 16]] =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-0.000020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Final charges after minor adjustments to achieve constraints =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[-0.3593, 0.10923, 0.10923, 0.10923, 0.02443, -0.01221, -0.01221, 0.02441, -0.01221, -0.01221, 0.02443, -0.01221, -0.01221, 0.02441, -0.01221, -0.01221,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0.26164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0.01094, 0.01094, -0.72982, 0.47791]</a:t>
            </a:r>
          </a:p>
          <a:p>
            <a:r>
              <a:rPr lang="ja-JP" altLang="en-US" sz="11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Total charge = -0.000000, Gaussian charge = 0</a:t>
            </a:r>
          </a:p>
        </p:txBody>
      </p:sp>
    </p:spTree>
    <p:extLst>
      <p:ext uri="{BB962C8B-B14F-4D97-AF65-F5344CB8AC3E}">
        <p14:creationId xmlns:p14="http://schemas.microsoft.com/office/powerpoint/2010/main" val="201855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0025" y="47625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cap hydrogen for antechamber input</a:t>
            </a:r>
            <a:endParaRPr kumimoji="1" lang="ja-JP" altLang="en-US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025" y="416957"/>
            <a:ext cx="54006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 PDB file of each residue &amp; give the PDB file to </a:t>
            </a:r>
            <a:r>
              <a:rPr lang="en-US" altLang="ja-JP" sz="16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antechamber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program</a:t>
            </a:r>
          </a:p>
          <a:p>
            <a:pPr>
              <a:spcAft>
                <a:spcPts val="9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I give :met as it is (i.e. CH</a:t>
            </a:r>
            <a:r>
              <a:rPr lang="en-US" altLang="ja-JP" sz="16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), antechamber cannot correctly recognize atom types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(atom type of the C atom is judged as "c2" (sp2 carbon), wrong!)</a:t>
            </a:r>
          </a:p>
          <a:p>
            <a:pPr>
              <a:spcAft>
                <a:spcPts val="9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Thus, when the residue has connection with other residue (as described in </a:t>
            </a:r>
            <a:r>
              <a:rPr lang="ja-JP" altLang="en-US"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interResConnect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parameter), give "cap hydrogen" atom in the PDB file and execute antechamber.</a:t>
            </a:r>
          </a:p>
          <a:p>
            <a:pPr>
              <a:spcAft>
                <a:spcPts val="9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antechamber creates .mol2 file, delete cap hydrogen atom information from the .mol2 file.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03" y="1235743"/>
            <a:ext cx="3573247" cy="129561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6675" y="3535989"/>
            <a:ext cx="435292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etm.mol2 file including cap atom (</a:t>
            </a:r>
            <a:r>
              <a:rPr lang="en-US" altLang="ja-JP" sz="140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HX1, HX2</a:t>
            </a:r>
            <a:r>
              <a:rPr lang="en-US" altLang="ja-JP" sz="14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@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&lt;TRIPOS&gt;ATOM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1 C1     2.5150    0.5090   -0.0000 c3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2 H11    2.5090    1.1670    0.8790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3 H12    2.5090    1.1670   -0.8790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4 C2     1.2470   -0.3420    0.0000 c3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5 H21    1.2520   -1.0020   -0.8790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6 H22    1.2520   -1.0020    0.8790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7 </a:t>
            </a:r>
            <a:r>
              <a:rPr lang="ja-JP" altLang="en-US" sz="110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HX1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3.4150   -0.0890   -0.0000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8 </a:t>
            </a:r>
            <a:r>
              <a:rPr lang="ja-JP" altLang="en-US" sz="110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HX2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0.3400    0.2440    0.0000 hc   2 etm 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0.000000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@&lt;TRIPOS&gt;BOND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1    1    2 1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2    1    3 1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3    1    4 1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4    1    7 1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5    4    5 1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6    4    6 1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7    4    8 1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619625" y="3535989"/>
            <a:ext cx="435292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etm.mol2 </a:t>
            </a:r>
            <a:r>
              <a:rPr lang="en-US" altLang="ja-JP" sz="14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</a:t>
            </a:r>
            <a:r>
              <a:rPr lang="en-US" altLang="ja-JP" sz="14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deleting cap atoms</a:t>
            </a:r>
            <a:endParaRPr lang="ja-JP" altLang="en-US" sz="1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@&lt;TRIPOS&gt;ATOM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1  C1   2.5150    0.5090   -0.0000 c3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0.024430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2 H11   2.5090    1.1670    0.8790 hc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-0.012210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3 H12   2.5090    1.1670   -0.8790 hc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-0.012210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4  C2   1.2470   -0.3420    0.0000 c3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0.024410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5 H21   1.2520   -1.0020   -0.8790 hc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-0.012210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6 H22   1.2520   -1.0020    0.8790 hc    1 etm  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-0.012210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@&lt;TRIPOS&gt;BOND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1    1    2 1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2    1    3 1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3    1    4 1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4    4    5 1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5    4    6 1</a:t>
            </a:r>
          </a:p>
        </p:txBody>
      </p:sp>
    </p:spTree>
    <p:extLst>
      <p:ext uri="{BB962C8B-B14F-4D97-AF65-F5344CB8AC3E}">
        <p14:creationId xmlns:p14="http://schemas.microsoft.com/office/powerpoint/2010/main" val="287125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" y="4092022"/>
            <a:ext cx="3318017" cy="270128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6" y="691357"/>
            <a:ext cx="3124200" cy="23431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69" y="712417"/>
            <a:ext cx="3055842" cy="10620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4799" y="114300"/>
            <a:ext cx="842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Compare DFT (m062x/6-31+G(d)) &amp; MM relaxed scan curves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Dihedral angle </a:t>
            </a:r>
            <a:r>
              <a:rPr lang="en-US" altLang="ja-JP" i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5-8-11-14 was rotated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02" y="1847020"/>
            <a:ext cx="2673862" cy="133693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11222" y="166920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smtClean="0"/>
              <a:t>D </a:t>
            </a:r>
            <a:r>
              <a:rPr kumimoji="1" lang="en-US" altLang="ja-JP" smtClean="0"/>
              <a:t>= 180°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4433" y="311070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smtClean="0"/>
              <a:t>D </a:t>
            </a:r>
            <a:r>
              <a:rPr kumimoji="1" lang="en-US" altLang="ja-JP" smtClean="0"/>
              <a:t>= 0°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2926" y="28235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smtClean="0"/>
              <a:t>D </a:t>
            </a:r>
            <a:r>
              <a:rPr kumimoji="1" lang="en-US" altLang="ja-JP" smtClean="0"/>
              <a:t>= 180°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74038" y="2823518"/>
            <a:ext cx="104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smtClean="0"/>
              <a:t>D </a:t>
            </a:r>
            <a:r>
              <a:rPr kumimoji="1" lang="en-US" altLang="ja-JP" smtClean="0"/>
              <a:t>= 0°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05525" y="116270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</a:t>
            </a:r>
            <a:endParaRPr kumimoji="1" lang="ja-JP" altLang="en-US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3942" y="1913940"/>
            <a:ext cx="65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endParaRPr kumimoji="1" lang="ja-JP" altLang="en-US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40275" y="31334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Good correspondence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04799" y="3581400"/>
            <a:ext cx="8534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50785" y="3590111"/>
            <a:ext cx="855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Next example: PMMA radical force field preparation</a:t>
            </a:r>
            <a:endParaRPr kumimoji="1" lang="ja-JP" altLang="en-US" sz="20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7225" y="4747677"/>
            <a:ext cx="714375" cy="8815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409700" y="4256118"/>
            <a:ext cx="962025" cy="2465357"/>
          </a:xfrm>
          <a:prstGeom prst="rect">
            <a:avLst/>
          </a:prstGeom>
          <a:noFill/>
          <a:ln>
            <a:solidFill>
              <a:srgbClr val="40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395651" y="4256117"/>
            <a:ext cx="1604849" cy="1839883"/>
          </a:xfrm>
          <a:prstGeom prst="rect">
            <a:avLst/>
          </a:prstGeom>
          <a:noFill/>
          <a:ln>
            <a:solidFill>
              <a:srgbClr val="FF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44483" y="3978850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:mmm</a:t>
            </a:r>
            <a:endParaRPr kumimoji="1" lang="ja-JP" altLang="en-US" sz="1600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6992" y="4382929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:tmt</a:t>
            </a:r>
            <a:endParaRPr kumimoji="1" lang="ja-JP" altLang="en-US" sz="16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51079" y="3953619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</a:t>
            </a:r>
            <a:endParaRPr kumimoji="1" lang="ja-JP" altLang="en-US" sz="1600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20908" y="4182874"/>
            <a:ext cx="4699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Rotate several dihedral angles with G09 scan calculations, in total ~170 conformers.</a:t>
            </a:r>
          </a:p>
          <a:p>
            <a:endParaRPr kumimoji="1"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 level um062x/6-31+G(d)</a:t>
            </a:r>
          </a:p>
          <a:p>
            <a:endParaRPr kumimoji="1"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charge (:mmm) = 0.0</a:t>
            </a:r>
          </a:p>
          <a:p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charge (:tmt + :mrd) = 0.0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09825" y="6169202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charge = 0</a:t>
            </a:r>
          </a:p>
          <a:p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multiplicity = 2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58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52710"/>
            <a:ext cx="5536819" cy="41526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60946" y="132736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</a:t>
            </a:r>
            <a:endParaRPr kumimoji="1" lang="ja-JP" altLang="en-US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9521" y="3095040"/>
            <a:ext cx="65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endParaRPr kumimoji="1" lang="ja-JP" altLang="en-US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200" y="4672338"/>
            <a:ext cx="8924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GAFF force field cannot correctly describe rotational barriers of PMMA radical</a:t>
            </a:r>
          </a:p>
          <a:p>
            <a:endParaRPr kumimoji="1"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large deviation come from the rotation 20-24-28-29, including radical atom 24.</a:t>
            </a:r>
          </a:p>
          <a:p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GAFF gives c2 type (sp2 carbon) to the radical atom 24, but type c2 is not 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appropriate for the radical atom.</a:t>
            </a:r>
          </a:p>
          <a:p>
            <a:endParaRPr kumimoji="1"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6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Next, I will make a program to automatically fit the parameters to fit with DFT results.</a:t>
            </a:r>
            <a:endParaRPr kumimoji="1" lang="ja-JP" altLang="en-US" sz="1600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1160720"/>
            <a:ext cx="3130311" cy="2548469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7677397" y="1650670"/>
            <a:ext cx="184068" cy="1122218"/>
          </a:xfrm>
          <a:custGeom>
            <a:avLst/>
            <a:gdLst>
              <a:gd name="connsiteX0" fmla="*/ 184068 w 184068"/>
              <a:gd name="connsiteY0" fmla="*/ 0 h 1122218"/>
              <a:gd name="connsiteX1" fmla="*/ 0 w 184068"/>
              <a:gd name="connsiteY1" fmla="*/ 439387 h 1122218"/>
              <a:gd name="connsiteX2" fmla="*/ 184068 w 184068"/>
              <a:gd name="connsiteY2" fmla="*/ 754083 h 1122218"/>
              <a:gd name="connsiteX3" fmla="*/ 35626 w 184068"/>
              <a:gd name="connsiteY3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8" h="1122218">
                <a:moveTo>
                  <a:pt x="184068" y="0"/>
                </a:moveTo>
                <a:lnTo>
                  <a:pt x="0" y="439387"/>
                </a:lnTo>
                <a:lnTo>
                  <a:pt x="184068" y="754083"/>
                </a:lnTo>
                <a:lnTo>
                  <a:pt x="35626" y="1122218"/>
                </a:lnTo>
              </a:path>
            </a:pathLst>
          </a:custGeom>
          <a:noFill/>
          <a:ln w="28575">
            <a:solidFill>
              <a:srgbClr val="4040FF">
                <a:alpha val="50196"/>
              </a:srgbClr>
            </a:solidFill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552706" y="1953491"/>
            <a:ext cx="264226" cy="264226"/>
          </a:xfrm>
          <a:prstGeom prst="ellipse">
            <a:avLst/>
          </a:prstGeom>
          <a:noFill/>
          <a:ln w="19050">
            <a:solidFill>
              <a:srgbClr val="FF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33804" y="1799602"/>
            <a:ext cx="71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radical</a:t>
            </a:r>
            <a:endParaRPr kumimoji="1" lang="ja-JP" altLang="en-US" sz="140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1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1471" y="2415867"/>
            <a:ext cx="2514220" cy="923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dimer radical</a:t>
            </a:r>
            <a:br>
              <a:rPr kumimoji="1"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(:tmt-:mmm-:mrd)</a:t>
            </a:r>
          </a:p>
          <a:p>
            <a:pPr algn="ctr"/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endParaRPr kumimoji="1" lang="ja-JP" altLang="en-US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23" y="1185123"/>
            <a:ext cx="1267971" cy="113081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00" y="1300920"/>
            <a:ext cx="1661163" cy="122529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956916" y="2441594"/>
            <a:ext cx="3036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</a:t>
            </a:r>
            <a:r>
              <a:rPr lang="ja-JP" altLang="en-US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</a:t>
            </a:r>
            <a:b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:mma</a:t>
            </a:r>
            <a:r>
              <a:rPr lang="ja-JP" altLang="en-US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mtClean="0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×158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7491" y="2159426"/>
            <a:ext cx="127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H×3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54267" y="2218441"/>
            <a:ext cx="74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H×3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3813" y="1351143"/>
            <a:ext cx="731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H×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5800" y="1098191"/>
            <a:ext cx="546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C3</a:t>
            </a:r>
            <a:endParaRPr kumimoji="1" lang="ja-JP" altLang="en-US" sz="1600">
              <a:solidFill>
                <a:schemeClr val="accent4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84785" y="1464462"/>
            <a:ext cx="546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C2</a:t>
            </a:r>
            <a:endParaRPr kumimoji="1" lang="ja-JP" altLang="en-US" sz="1600">
              <a:solidFill>
                <a:schemeClr val="accent4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0686" y="118753"/>
            <a:ext cx="74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radical polymerization simulation model in bulk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14" y="499501"/>
            <a:ext cx="3268853" cy="34638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6888" y="4121871"/>
            <a:ext cx="48219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ReactionFinder input script</a:t>
            </a:r>
            <a:endParaRPr lang="en-US" altLang="ja-JP" sz="1600" smtClean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 radMMA.top</a:t>
            </a:r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radMMA.crd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1100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smtClean="0">
                <a:solidFill>
                  <a:schemeClr val="accent4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byStructure ReactID=1 Ea=3.0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chemeClr val="accent4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</a:p>
          <a:p>
            <a:r>
              <a:rPr lang="en-US" altLang="ja-JP" sz="140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"COND = distance(:mrd@C2; :mma@C3)&lt;3.5" &amp;&amp;</a:t>
            </a:r>
          </a:p>
          <a:p>
            <a:r>
              <a:rPr lang="en-US" altLang="ja-JP" sz="140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40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angle(:mrd@C2; :mma@C3; :mma@C2)&lt;120 \	</a:t>
            </a:r>
            <a:br>
              <a:rPr lang="en-US" altLang="ja-JP" sz="140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40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"ACTION = createBond :mrd@C2 :mma@C3 KEEP KEEP; \</a:t>
            </a:r>
          </a:p>
          <a:p>
            <a:r>
              <a:rPr lang="ja-JP" altLang="en-US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</a:t>
            </a:r>
            <a:r>
              <a:rPr lang="en-US" altLang="ja-JP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ModifyResByPrepin :mrd mmm.prepin; </a:t>
            </a:r>
            <a:r>
              <a:rPr lang="ja-JP" altLang="en-US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en-US" altLang="ja-JP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  <a:br>
              <a:rPr lang="en-US" altLang="ja-JP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400" smtClean="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ModifyResByPrepin :mma mrd.prepin" </a:t>
            </a:r>
            <a:r>
              <a:rPr lang="ja-JP" altLang="en-US" sz="1400">
                <a:solidFill>
                  <a:schemeClr val="accent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endParaRPr lang="en-US" altLang="ja-JP" sz="1400" smtClean="0">
              <a:solidFill>
                <a:schemeClr val="accent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__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ENDscript__</a:t>
            </a:r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841" y="3666892"/>
            <a:ext cx="1920517" cy="24485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743" y="3700020"/>
            <a:ext cx="2096345" cy="23944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400261" y="4640554"/>
            <a:ext cx="71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98.5°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01328" y="4640553"/>
            <a:ext cx="790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3.30</a:t>
            </a: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3449" y="6198256"/>
            <a:ext cx="286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lanes of :mrd &amp; :mma should be parallel for reaction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559586" y="5300535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:mrd </a:t>
            </a:r>
            <a:endParaRPr lang="ja-JP" altLang="en-US" sz="1400"/>
          </a:p>
        </p:txBody>
      </p:sp>
      <p:sp>
        <p:nvSpPr>
          <p:cNvPr id="23" name="正方形/長方形 22"/>
          <p:cNvSpPr/>
          <p:nvPr/>
        </p:nvSpPr>
        <p:spPr>
          <a:xfrm>
            <a:off x="5853731" y="3725747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61486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0686" y="118753"/>
            <a:ext cx="747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Obtained PMMA polymer (50-mer)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10" y="620747"/>
            <a:ext cx="7887092" cy="50060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03086" y="4417620"/>
            <a:ext cx="50883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cycle: 20 ps</a:t>
            </a:r>
            <a:r>
              <a:rPr kumimoji="1"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NPT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</a:t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343 K, 1 atm</a:t>
            </a:r>
            <a:endParaRPr kumimoji="1"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candidate search from mdcrd</a:t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(100 snapshots during 20 ps)</a:t>
            </a: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 reaction cycles</a:t>
            </a:r>
          </a:p>
          <a:p>
            <a:pPr>
              <a:spcAft>
                <a:spcPts val="600"/>
              </a:spcAft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 Monte Carlo procedure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24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端子 1"/>
          <p:cNvSpPr/>
          <p:nvPr/>
        </p:nvSpPr>
        <p:spPr>
          <a:xfrm>
            <a:off x="5607586" y="167104"/>
            <a:ext cx="2137460" cy="35308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Start</a:t>
            </a:r>
          </a:p>
        </p:txBody>
      </p:sp>
      <p:sp>
        <p:nvSpPr>
          <p:cNvPr id="3" name="フローチャート: 処理 2"/>
          <p:cNvSpPr/>
          <p:nvPr/>
        </p:nvSpPr>
        <p:spPr>
          <a:xfrm>
            <a:off x="5428541" y="820458"/>
            <a:ext cx="2495550" cy="3619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5428541" y="1362935"/>
            <a:ext cx="2495550" cy="85452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ReactionFinder</a:t>
            </a:r>
          </a:p>
          <a:p>
            <a:pPr algn="ctr"/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selection considering </a:t>
            </a:r>
            <a:r>
              <a:rPr lang="en-US" altLang="ja-JP" sz="1600" i="1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</a:t>
            </a:r>
          </a:p>
        </p:txBody>
      </p:sp>
      <p:sp>
        <p:nvSpPr>
          <p:cNvPr id="5" name="フローチャート: 判断 4"/>
          <p:cNvSpPr/>
          <p:nvPr/>
        </p:nvSpPr>
        <p:spPr>
          <a:xfrm>
            <a:off x="5428541" y="2393354"/>
            <a:ext cx="2495550" cy="68919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</a:t>
            </a:r>
            <a:b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candidate</a:t>
            </a:r>
            <a:endParaRPr kumimoji="1" lang="ja-JP" altLang="en-US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5426954" y="3310509"/>
            <a:ext cx="2495550" cy="65648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</a:p>
          <a:p>
            <a:pPr algn="ctr"/>
            <a:r>
              <a:rPr lang="en-US" altLang="ja-JP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topology file</a:t>
            </a:r>
            <a:endParaRPr kumimoji="1" lang="ja-JP" altLang="en-US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>
            <a:stCxn id="2" idx="2"/>
            <a:endCxn id="3" idx="0"/>
          </p:cNvCxnSpPr>
          <p:nvPr/>
        </p:nvCxnSpPr>
        <p:spPr>
          <a:xfrm>
            <a:off x="6676316" y="520184"/>
            <a:ext cx="0" cy="300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3" idx="2"/>
            <a:endCxn id="4" idx="0"/>
          </p:cNvCxnSpPr>
          <p:nvPr/>
        </p:nvCxnSpPr>
        <p:spPr>
          <a:xfrm>
            <a:off x="6676316" y="1182408"/>
            <a:ext cx="0" cy="180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  <a:endCxn id="5" idx="0"/>
          </p:cNvCxnSpPr>
          <p:nvPr/>
        </p:nvCxnSpPr>
        <p:spPr>
          <a:xfrm>
            <a:off x="6676316" y="2217463"/>
            <a:ext cx="0" cy="175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2"/>
            <a:endCxn id="6" idx="0"/>
          </p:cNvCxnSpPr>
          <p:nvPr/>
        </p:nvCxnSpPr>
        <p:spPr>
          <a:xfrm flipH="1">
            <a:off x="6674729" y="3082549"/>
            <a:ext cx="1587" cy="227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50" idx="2"/>
            <a:endCxn id="71" idx="0"/>
          </p:cNvCxnSpPr>
          <p:nvPr/>
        </p:nvCxnSpPr>
        <p:spPr>
          <a:xfrm>
            <a:off x="6674729" y="5091734"/>
            <a:ext cx="0" cy="176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5" idx="3"/>
          </p:cNvCxnSpPr>
          <p:nvPr/>
        </p:nvCxnSpPr>
        <p:spPr>
          <a:xfrm>
            <a:off x="7924091" y="2737952"/>
            <a:ext cx="734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714647" y="2986346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Found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1450" y="2258923"/>
            <a:ext cx="86677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Found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フローチャート: 処理 31"/>
          <p:cNvSpPr/>
          <p:nvPr/>
        </p:nvSpPr>
        <p:spPr>
          <a:xfrm>
            <a:off x="5426954" y="4180288"/>
            <a:ext cx="2495550" cy="3619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Quenching MD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4300" y="134183"/>
            <a:ext cx="531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Procedure of polymerization simulation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09549" y="520184"/>
            <a:ext cx="48101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Input files</a:t>
            </a:r>
            <a:endParaRPr lang="en-US" altLang="ja-JP" sz="1600" smtClean="0"/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 topology file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inpcrd file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Force field files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.prepin, .forcemod files</a:t>
            </a:r>
          </a:p>
          <a:p>
            <a:pPr>
              <a:spcAft>
                <a:spcPts val="6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Python job file (mcmd.py)</a:t>
            </a:r>
          </a:p>
        </p:txBody>
      </p:sp>
      <p:sp>
        <p:nvSpPr>
          <p:cNvPr id="56" name="スライド番号プレースホルダー 55"/>
          <p:cNvSpPr>
            <a:spLocks noGrp="1"/>
          </p:cNvSpPr>
          <p:nvPr>
            <p:ph type="sldNum" sz="quarter" idx="12"/>
          </p:nvPr>
        </p:nvSpPr>
        <p:spPr>
          <a:xfrm>
            <a:off x="7038975" y="6439889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42164" y="1855891"/>
            <a:ext cx="60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rgbClr val="FF5C5C"/>
                </a:solidFill>
              </a:rPr>
              <a:t>New!</a:t>
            </a:r>
            <a:endParaRPr kumimoji="1" lang="ja-JP" altLang="en-US" sz="1400">
              <a:solidFill>
                <a:srgbClr val="FF5C5C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79282" y="5450959"/>
            <a:ext cx="60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rgbClr val="FF5C5C"/>
                </a:solidFill>
              </a:rPr>
              <a:t>New!</a:t>
            </a:r>
            <a:endParaRPr kumimoji="1" lang="ja-JP" altLang="en-US" sz="1400">
              <a:solidFill>
                <a:srgbClr val="FF5C5C"/>
              </a:solidFill>
            </a:endParaRPr>
          </a:p>
        </p:txBody>
      </p:sp>
      <p:sp>
        <p:nvSpPr>
          <p:cNvPr id="50" name="フローチャート: 処理 49"/>
          <p:cNvSpPr/>
          <p:nvPr/>
        </p:nvSpPr>
        <p:spPr>
          <a:xfrm>
            <a:off x="5426954" y="4729784"/>
            <a:ext cx="2495550" cy="3619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Relax MD</a:t>
            </a:r>
            <a:endParaRPr kumimoji="1" lang="ja-JP" altLang="en-US" sz="2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フローチャート: 処理 51"/>
          <p:cNvSpPr/>
          <p:nvPr/>
        </p:nvSpPr>
        <p:spPr>
          <a:xfrm>
            <a:off x="5426954" y="6113885"/>
            <a:ext cx="2495550" cy="50670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Back to previous topology file</a:t>
            </a:r>
            <a:endParaRPr kumimoji="1" lang="ja-JP" altLang="en-US" sz="16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7" name="直線コネクタ 56"/>
          <p:cNvCxnSpPr>
            <a:stCxn id="6" idx="2"/>
            <a:endCxn id="32" idx="0"/>
          </p:cNvCxnSpPr>
          <p:nvPr/>
        </p:nvCxnSpPr>
        <p:spPr>
          <a:xfrm>
            <a:off x="6674729" y="3966995"/>
            <a:ext cx="0" cy="213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32" idx="2"/>
            <a:endCxn id="50" idx="0"/>
          </p:cNvCxnSpPr>
          <p:nvPr/>
        </p:nvCxnSpPr>
        <p:spPr>
          <a:xfrm>
            <a:off x="6674729" y="4542238"/>
            <a:ext cx="0" cy="18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71" idx="2"/>
            <a:endCxn id="52" idx="0"/>
          </p:cNvCxnSpPr>
          <p:nvPr/>
        </p:nvCxnSpPr>
        <p:spPr>
          <a:xfrm>
            <a:off x="6674729" y="5957004"/>
            <a:ext cx="0" cy="156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700411" y="5850786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reject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783340" y="5334588"/>
            <a:ext cx="866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accept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フローチャート: 判断 70"/>
          <p:cNvSpPr/>
          <p:nvPr/>
        </p:nvSpPr>
        <p:spPr>
          <a:xfrm>
            <a:off x="5426954" y="5267809"/>
            <a:ext cx="2495550" cy="68919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Monte Carlo</a:t>
            </a:r>
            <a:endParaRPr kumimoji="1" lang="ja-JP" altLang="en-US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7" name="カギ線コネクタ 76"/>
          <p:cNvCxnSpPr>
            <a:stCxn id="52" idx="2"/>
          </p:cNvCxnSpPr>
          <p:nvPr/>
        </p:nvCxnSpPr>
        <p:spPr>
          <a:xfrm rot="5400000" flipH="1">
            <a:off x="3701837" y="3647701"/>
            <a:ext cx="5939434" cy="6350"/>
          </a:xfrm>
          <a:prstGeom prst="bentConnector5">
            <a:avLst>
              <a:gd name="adj1" fmla="val -2238"/>
              <a:gd name="adj2" fmla="val -31168598"/>
              <a:gd name="adj3" fmla="val 1000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7924091" y="5601773"/>
            <a:ext cx="734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124360" y="5299394"/>
            <a:ext cx="474681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Now debugging and testing...</a:t>
            </a:r>
          </a:p>
          <a:p>
            <a:pPr>
              <a:spcAft>
                <a:spcPts val="600"/>
              </a:spcAft>
            </a:pPr>
            <a:r>
              <a:rPr lang="en-US" altLang="ja-JP" sz="200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Details will be presented in future</a:t>
            </a:r>
            <a:endParaRPr lang="en-US" altLang="ja-JP">
              <a:solidFill>
                <a:srgbClr val="4040FF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209048" y="2737951"/>
            <a:ext cx="467023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Newly implemented functions</a:t>
            </a:r>
          </a:p>
          <a:p>
            <a:pPr>
              <a:spcAft>
                <a:spcPts val="6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selection considering the weight from parameter </a:t>
            </a:r>
            <a:r>
              <a:rPr lang="en-US" altLang="ja-JP" i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(reaction barrier)</a:t>
            </a:r>
          </a:p>
          <a:p>
            <a:pPr>
              <a:spcAft>
                <a:spcPts val="600"/>
              </a:spcAft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en-US" altLang="ja-JP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Lower barrier reactions are </a:t>
            </a:r>
            <a:br>
              <a:rPr lang="en-US" altLang="ja-JP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chosen with high probability</a:t>
            </a:r>
          </a:p>
          <a:p>
            <a:pPr>
              <a:spcAft>
                <a:spcPts val="6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Monte Carlo procedure</a:t>
            </a:r>
          </a:p>
        </p:txBody>
      </p:sp>
    </p:spTree>
    <p:extLst>
      <p:ext uri="{BB962C8B-B14F-4D97-AF65-F5344CB8AC3E}">
        <p14:creationId xmlns:p14="http://schemas.microsoft.com/office/powerpoint/2010/main" val="41708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86799" y="6327776"/>
            <a:ext cx="352425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710995"/>
            <a:ext cx="7086600" cy="19954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5526" y="2829732"/>
            <a:ext cx="40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600 cycle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5527" y="494063"/>
            <a:ext cx="40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300 cycle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685" y="118753"/>
            <a:ext cx="853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 simulation of MMA radical polymerization in PCP channels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35526" y="5161659"/>
            <a:ext cx="8277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condition is identical to that in bulk polymerization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fr-FR" altLang="ja-JP" sz="16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distance</a:t>
            </a:r>
            <a:r>
              <a:rPr lang="fr-FR" altLang="ja-JP" sz="16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(:mrd@C2; :mma@C3)&lt;</a:t>
            </a:r>
            <a:r>
              <a:rPr lang="en-US" altLang="ja-JP" sz="16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3.5</a:t>
            </a:r>
            <a:r>
              <a:rPr lang="fr-FR" altLang="ja-JP" sz="16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&amp;&amp; angle(:mrd@C2; :mma@C3; :mma@C2)&lt;</a:t>
            </a:r>
            <a:r>
              <a:rPr lang="fr-FR" altLang="ja-JP" sz="16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120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cycle is 50 ps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NVT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Monte Carlo condition: when product polymer is more than 100 kcal/mol unstable, do Metropolis judgement (reject ratio is ~20%)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104717"/>
            <a:ext cx="703421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1637" y="802410"/>
            <a:ext cx="8869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python program to create GAFF FF files for ethane 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from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FFfit import *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from GAUSSIAN_files import *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import glob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goutDir must be "gout</a:t>
            </a:r>
            <a:r>
              <a:rPr lang="ja-JP" altLang="en-US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1200" u="sng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store Gaussian output file here</a:t>
            </a:r>
            <a:endParaRPr lang="ja-JP" altLang="en-US" sz="1200" u="sng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goutDir="gout"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atomName = "C1 H11 H12 H13  C2 H21 H22 H23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Atom names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resName = ["eth"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residue name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resRange = [[1,8]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1st residue from atom 1 to 8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if single residue, give []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interResConnect = [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explain in later example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sameAtomTypeList=[[2,3,4], [6,7,8], [1,5]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describe atom list with identical atomic charges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if no constraint, give []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chargeConstraints = [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explain in later example 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chargeMethod = "MK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 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atomic charge calculation method, "Mulliken" or ESP charges such as "MK", "CHelpG", ...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QMlevel = "m062x/6-31+G(d)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"  </a:t>
            </a:r>
            <a:r>
              <a:rPr lang="en-US" altLang="ja-JP" sz="12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QM level to calculate atomic charges</a:t>
            </a:r>
            <a:endParaRPr lang="ja-JP" altLang="en-US" sz="1200">
              <a:solidFill>
                <a:srgbClr val="404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 = </a:t>
            </a:r>
            <a:r>
              <a:rPr lang="ja-JP" altLang="en-US" sz="120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createForceField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(isVerbose=True)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 f in glob.glob(goutDir + "/*.log"):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cff.addGout(f)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cff.setSameAtomTypeList(sameAtomTypeList)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cff.setAtomName(atomName)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cff.calcAtomicCharge(level=QMlevel, chargeMethod=chargeMethod, isGoutUpdate=False,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onstraints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=chargeConstraints)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cff.setResidue(resname=resName, resrange=resRange, interResConnect=interResConnect)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cff.createFF()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cff.createMolInVacuum(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run:  python createFF.py </a:t>
            </a:r>
            <a:endParaRPr lang="ja-JP" altLang="en-US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0646" y="837080"/>
            <a:ext cx="2512049" cy="193810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536" y="118753"/>
            <a:ext cx="833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Helper program to prepare imput files for MC/MD simulations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36" y="499753"/>
            <a:ext cx="899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Example program </a:t>
            </a:r>
            <a:r>
              <a:rPr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createFF.py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for creating force field (FF) files of ethane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32695" y="981075"/>
            <a:ext cx="166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5C5C"/>
                </a:solidFill>
              </a:rPr>
              <a:t>G09 optimization output file</a:t>
            </a:r>
          </a:p>
          <a:p>
            <a:pPr algn="ctr"/>
            <a:r>
              <a:rPr kumimoji="1" lang="en-US" altLang="ja-JP" sz="1600" smtClean="0"/>
              <a:t>or</a:t>
            </a:r>
          </a:p>
          <a:p>
            <a:pPr algn="ctr"/>
            <a:r>
              <a:rPr kumimoji="1" lang="en-US" altLang="ja-JP" sz="1600" smtClean="0">
                <a:solidFill>
                  <a:srgbClr val="FF5C5C"/>
                </a:solidFill>
              </a:rPr>
              <a:t>G09 scan output file</a:t>
            </a:r>
          </a:p>
          <a:p>
            <a:pPr algn="ctr"/>
            <a:r>
              <a:rPr lang="en-US" altLang="ja-JP" sz="1600" smtClean="0"/>
              <a:t>are acceptable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427967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536" y="118753"/>
            <a:ext cx="833608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Input: g09 output file of ethane molecule optimization </a:t>
            </a:r>
            <a:r>
              <a:rPr lang="en-US" altLang="ja-JP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gout/EtOpt.log</a:t>
            </a:r>
          </a:p>
          <a:p>
            <a:pPr>
              <a:spcBef>
                <a:spcPts val="600"/>
              </a:spcBef>
            </a:pPr>
            <a:r>
              <a:rPr lang="en-US" altLang="ja-JP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Console output of createFF.py</a:t>
            </a:r>
            <a:endParaRPr kumimoji="1" lang="ja-JP" altLang="en-US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2401" y="842028"/>
            <a:ext cx="88582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Read gaussian log file:gout/EtOpt.log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E[final]=-79.7739842313</a:t>
            </a:r>
          </a:p>
          <a:p>
            <a:endParaRPr lang="ja-JP" altLang="en-US" sz="105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g09 calcCharge/EtOpt-0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File calcCharge/EtOpt-0.log was opened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E(RM062X)[   1]=  -79.77398423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ESP(MK)=[-0.038337, 0.012339, 0.012321, 0.013289, -0.036309, 0.012531, 0.012083, 0.012084]</a:t>
            </a:r>
          </a:p>
          <a:p>
            <a:r>
              <a:rPr lang="ja-JP" altLang="en-US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conformation average = 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[-0.038337, 0.012339, 0.012321, 0.013289, -0.036309, 0.012531, 0.012083, 0.012084]</a:t>
            </a:r>
          </a:p>
          <a:p>
            <a:r>
              <a:rPr lang="ja-JP" altLang="en-US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</a:t>
            </a:r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same atom type average =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[2, 3, 4]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[6, 7, 8]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Average atoms [1, 5]</a:t>
            </a:r>
          </a:p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average over same atoms =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[-0.037323, 0.012649666666666668, 0.012649666666666668, 0.012649666666666668, -0.037323, 0.012232666666666668, 0.012232666666666668, 0.012232666666666668]</a:t>
            </a:r>
          </a:p>
          <a:p>
            <a:r>
              <a:rPr lang="ja-JP" altLang="en-US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After </a:t>
            </a:r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rounding charges =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[-0.03732, 0.01265, 0.01265, 0.01265, -0.03732, 0.01223, 0.01223, 0.01223]</a:t>
            </a:r>
          </a:p>
          <a:p>
            <a:r>
              <a:rPr lang="ja-JP" altLang="en-US" sz="1050" smtClean="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Final </a:t>
            </a:r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charges after minor adjustments to achieve constraints =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[-0.03732, 0.01265, 0.01265, 0.01265, -0.03732, 0.01223, 0.01223, 0.01223]</a:t>
            </a:r>
          </a:p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Total charge = -0.000000, Gaussian charge = 0</a:t>
            </a:r>
          </a:p>
          <a:p>
            <a:endParaRPr lang="ja-JP" altLang="en-US" sz="105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Antechamber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in /share3/takayana/python/createEthane_opt/antechamber_eth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Running: /home/takayana/AMBER/amber14.avx/bin/bondtype -j full -i ANTECHAMBER_BOND_TYPE.AC0 -o ANTECHAMBER_BOND_TYPE.AC -f ac</a:t>
            </a:r>
          </a:p>
          <a:p>
            <a:r>
              <a:rPr lang="en-US" altLang="ja-JP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END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Antechamber</a:t>
            </a:r>
          </a:p>
          <a:p>
            <a:endParaRPr lang="en-US" altLang="ja-JP" sz="105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...</a:t>
            </a:r>
          </a:p>
          <a:p>
            <a:endParaRPr lang="en-US" altLang="ja-JP" sz="105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Create isolated model in [testInVacuum]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endParaRPr lang="en-US" altLang="ja-JP" sz="105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05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****************************************************************************************************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 sz="1050">
                <a:solidFill>
                  <a:srgbClr val="FF5C5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Execute test MD of isolated model in [testInVacuum/md] </a:t>
            </a:r>
          </a:p>
          <a:p>
            <a:r>
              <a:rPr lang="en-US" altLang="ja-JP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****************************************************************************************************</a:t>
            </a:r>
            <a:endParaRPr lang="ja-JP" altLang="en-US" sz="105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9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636" y="109228"/>
            <a:ext cx="5030913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Created force field files in directory [FF]</a:t>
            </a:r>
          </a:p>
          <a:p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FF/eth.mol2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(I will make a function to create .prepin </a:t>
            </a:r>
          </a:p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file using this .mol2 file information)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@&lt;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TRIPOS&gt;MOLECULE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eth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8     7     1     0     0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SMALL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No Charge or Current Charge</a:t>
            </a:r>
          </a:p>
          <a:p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@&lt;TRIPOS&gt;ATOM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 C1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0.0000    0.0000    0.7640 c3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-0.037320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2 H11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0.5080    0.8850    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0.012650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3 H12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0.5120   -0.8820    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0.012650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4 H13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-1.0200   -0.0020    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0.012650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5  C2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0.0000    0.0000   -0.7640 c3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-0.037320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6 H21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1.0200   -0.0020   -1.1600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0.012230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7 H22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-0.5120   -0.8820   -1.1600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0.012230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8 H23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-0.5080    0.8850   -1.1600 hc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</a:t>
            </a:r>
            <a:r>
              <a:rPr lang="en-US" altLang="ja-JP" sz="12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0.012230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@&lt;TRIPOS&gt;BOND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1    1    2 1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2    1    3 1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3    1    4 1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4    1    5 1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5    5    6 1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6    5    7 1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     7    5    8 1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@&lt;TRIPOS&gt;SUBSTRUCTURE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 eth         1 TEMP              0 ****  ****    0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ROOT</a:t>
            </a:r>
          </a:p>
          <a:p>
            <a:endParaRPr kumimoji="1" lang="en-US" altLang="ja-JP" sz="105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endParaRPr kumimoji="1" lang="ja-JP" altLang="en-US" sz="105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57862" y="417195"/>
            <a:ext cx="3209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FF/frcmod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Remark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line goes here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MASS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c3 12.010        0.878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hc 1.008         0.135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BOND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c3-hc  337.30   1.092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c3-c3  303.10   1.535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ANGLE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c3-c3-hc   46.370     110.050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hc-c3-hc   39.430     108.350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DIHE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hc-c3-c3-hc   1    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0.150   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0.000  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3.000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IMPROPER</a:t>
            </a:r>
          </a:p>
          <a:p>
            <a:endParaRPr lang="ja-JP" altLang="en-US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NONBON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c3          1.9080  0.1094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hc          1.4870  0.0157</a:t>
            </a:r>
          </a:p>
        </p:txBody>
      </p:sp>
    </p:spTree>
    <p:extLst>
      <p:ext uri="{BB962C8B-B14F-4D97-AF65-F5344CB8AC3E}">
        <p14:creationId xmlns:p14="http://schemas.microsoft.com/office/powerpoint/2010/main" val="233657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80974" y="153085"/>
            <a:ext cx="8743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Created topology files of isolated "eth" model &amp; MD simulation in a vacuum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4774" y="651213"/>
            <a:ext cx="894397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testInVacuum/leapin</a:t>
            </a:r>
            <a:r>
              <a:rPr lang="en-US" altLang="ja-JP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(this leapin was automatically created and executed with tleap program)</a:t>
            </a:r>
            <a:endParaRPr lang="en-US" altLang="ja-JP" sz="1400">
              <a:solidFill>
                <a:srgbClr val="FF5C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loadAmberParams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../FF/frcmod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res1 = loadMol2 ../FF/eth.mol2 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model 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= res1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saveAmberParm model vac.prmtop vac.inpcrd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charge </a:t>
            </a:r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model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&amp; Initial coordinate file   </a:t>
            </a:r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testInVacuum/vac.prmtop, testInVacuum/vac.inpcrd</a:t>
            </a:r>
          </a:p>
          <a:p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 of the isolated ethane was executed in </a:t>
            </a:r>
            <a:r>
              <a:rPr lang="en-US" altLang="ja-JP" sz="1600" smtClean="0">
                <a:solidFill>
                  <a:srgbClr val="FF5C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test/InVacuum/md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directory</a:t>
            </a:r>
            <a:endParaRPr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04774" y="2971800"/>
            <a:ext cx="88201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03270" y="3759428"/>
            <a:ext cx="7486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m062x/6-31+G(d)</a:t>
            </a:r>
            <a:r>
              <a:rPr lang="ja-JP" altLang="en-US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opt</a:t>
            </a:r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=modredundant</a:t>
            </a: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Title Card Required</a:t>
            </a: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0 1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C                 -1.48201429    0.48197308   -0.00630937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-1.12535987   -0.52683693   -0.00630937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-1.12534145    0.98637127   -0.87996088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-2.55201429    0.48198626   -0.00630937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C                 -0.96867208    1.20792935    1.25109560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 0.10132792    1.20789925    1.25110502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-1.32531090    2.21674487    1.25108604</a:t>
            </a:r>
          </a:p>
          <a:p>
            <a:r>
              <a:rPr lang="ja-JP" altLang="en-US" sz="1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H                 -1.32536058    0.70354187    2.12474689</a:t>
            </a:r>
          </a:p>
          <a:p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 2 1 5 6 60.0</a:t>
            </a:r>
          </a:p>
          <a:p>
            <a:r>
              <a:rPr lang="ja-JP" altLang="en-US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 2 1 5 6 S </a:t>
            </a:r>
            <a:r>
              <a:rPr lang="ja-JP" altLang="en-US" sz="11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1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1100" smtClean="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100">
                <a:solidFill>
                  <a:srgbClr val="404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5.0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65369" y="6094160"/>
            <a:ext cx="553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relaxed scan calculation, dihedral angle 2-1-5-6 from 60° to 120</a:t>
            </a:r>
            <a:r>
              <a:rPr lang="en-US" altLang="ja-JP" sz="160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°</a:t>
            </a:r>
            <a:r>
              <a:rPr lang="en-US" altLang="ja-JP" sz="1600" smtClean="0">
                <a:solidFill>
                  <a:srgbClr val="404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with 5° interval for 11 times</a:t>
            </a:r>
            <a:endParaRPr kumimoji="1" lang="ja-JP" altLang="en-US" sz="1600">
              <a:solidFill>
                <a:srgbClr val="404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9500" y="4145092"/>
            <a:ext cx="2034817" cy="15699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80974" y="3154888"/>
            <a:ext cx="855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Next example: give relaxed scan calculation output file</a:t>
            </a:r>
            <a:endParaRPr kumimoji="1" lang="ja-JP" altLang="en-US" sz="24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34" y="4116527"/>
            <a:ext cx="1861591" cy="15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574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2309</TotalTime>
  <Words>3240</Words>
  <Application>Microsoft Office PowerPoint</Application>
  <PresentationFormat>画面に合わせる (4:3)</PresentationFormat>
  <Paragraphs>425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Arial Unicode MS</vt:lpstr>
      <vt:lpstr>ＭＳ Ｐゴシック</vt:lpstr>
      <vt:lpstr>ＭＳ ゴシック</vt:lpstr>
      <vt:lpstr>メイリオ</vt:lpstr>
      <vt:lpstr>Arial</vt:lpstr>
      <vt:lpstr>Calibri</vt:lpstr>
      <vt:lpstr>Calibri Light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53</cp:revision>
  <cp:lastPrinted>2016-07-24T10:33:51Z</cp:lastPrinted>
  <dcterms:created xsi:type="dcterms:W3CDTF">2016-05-27T05:56:33Z</dcterms:created>
  <dcterms:modified xsi:type="dcterms:W3CDTF">2016-07-24T10:55:11Z</dcterms:modified>
</cp:coreProperties>
</file>