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tiff" ContentType="image/tif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1" r:id="rId3"/>
    <p:sldId id="257" r:id="rId4"/>
    <p:sldId id="259" r:id="rId5"/>
    <p:sldId id="258" r:id="rId6"/>
    <p:sldId id="270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66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02438" cy="99377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593" autoAdjust="0"/>
    <p:restoredTop sz="94651" autoAdjust="0"/>
  </p:normalViewPr>
  <p:slideViewPr>
    <p:cSldViewPr>
      <p:cViewPr>
        <p:scale>
          <a:sx n="50" d="100"/>
          <a:sy n="50" d="100"/>
        </p:scale>
        <p:origin x="-870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9" d="100"/>
          <a:sy n="39" d="100"/>
        </p:scale>
        <p:origin x="-1986" y="-114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72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3141" y="0"/>
            <a:ext cx="294772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716DA-A5FB-4053-9B46-F593D86A72F1}" type="datetimeFigureOut">
              <a:rPr kumimoji="1" lang="ja-JP" altLang="en-US" smtClean="0"/>
              <a:pPr/>
              <a:t>2008/12/8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244" y="4720431"/>
            <a:ext cx="5441950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39137"/>
            <a:ext cx="294772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3141" y="9439137"/>
            <a:ext cx="294772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E5EF4-7134-4D60-AC17-6A4D4D98195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E5EF4-7134-4D60-AC17-6A4D4D981951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E5EF4-7134-4D60-AC17-6A4D4D981951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E5EF4-7134-4D60-AC17-6A4D4D981951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E5EF4-7134-4D60-AC17-6A4D4D981951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E5EF4-7134-4D60-AC17-6A4D4D981951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E5EF4-7134-4D60-AC17-6A4D4D981951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E5EF4-7134-4D60-AC17-6A4D4D981951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E5EF4-7134-4D60-AC17-6A4D4D981951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E5EF4-7134-4D60-AC17-6A4D4D981951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E5EF4-7134-4D60-AC17-6A4D4D981951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E5EF4-7134-4D60-AC17-6A4D4D981951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E5EF4-7134-4D60-AC17-6A4D4D981951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E5EF4-7134-4D60-AC17-6A4D4D981951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E5EF4-7134-4D60-AC17-6A4D4D981951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E5EF4-7134-4D60-AC17-6A4D4D981951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E5EF4-7134-4D60-AC17-6A4D4D981951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E5EF4-7134-4D60-AC17-6A4D4D981951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E5EF4-7134-4D60-AC17-6A4D4D981951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E5EF4-7134-4D60-AC17-6A4D4D981951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D564-B723-4556-A82A-143E0FAC272D}" type="datetimeFigureOut">
              <a:rPr kumimoji="1" lang="ja-JP" altLang="en-US" smtClean="0"/>
              <a:pPr/>
              <a:t>2008/12/8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54D0-B165-41A1-A687-45A314F476D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D564-B723-4556-A82A-143E0FAC272D}" type="datetimeFigureOut">
              <a:rPr kumimoji="1" lang="ja-JP" altLang="en-US" smtClean="0"/>
              <a:pPr/>
              <a:t>2008/12/8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54D0-B165-41A1-A687-45A314F476D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D564-B723-4556-A82A-143E0FAC272D}" type="datetimeFigureOut">
              <a:rPr kumimoji="1" lang="ja-JP" altLang="en-US" smtClean="0"/>
              <a:pPr/>
              <a:t>2008/12/8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54D0-B165-41A1-A687-45A314F476D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D564-B723-4556-A82A-143E0FAC272D}" type="datetimeFigureOut">
              <a:rPr kumimoji="1" lang="ja-JP" altLang="en-US" smtClean="0"/>
              <a:pPr/>
              <a:t>2008/12/8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54D0-B165-41A1-A687-45A314F476D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D564-B723-4556-A82A-143E0FAC272D}" type="datetimeFigureOut">
              <a:rPr kumimoji="1" lang="ja-JP" altLang="en-US" smtClean="0"/>
              <a:pPr/>
              <a:t>2008/12/8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54D0-B165-41A1-A687-45A314F476D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D564-B723-4556-A82A-143E0FAC272D}" type="datetimeFigureOut">
              <a:rPr kumimoji="1" lang="ja-JP" altLang="en-US" smtClean="0"/>
              <a:pPr/>
              <a:t>2008/12/8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54D0-B165-41A1-A687-45A314F476D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D564-B723-4556-A82A-143E0FAC272D}" type="datetimeFigureOut">
              <a:rPr kumimoji="1" lang="ja-JP" altLang="en-US" smtClean="0"/>
              <a:pPr/>
              <a:t>2008/12/8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54D0-B165-41A1-A687-45A314F476D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D564-B723-4556-A82A-143E0FAC272D}" type="datetimeFigureOut">
              <a:rPr kumimoji="1" lang="ja-JP" altLang="en-US" smtClean="0"/>
              <a:pPr/>
              <a:t>2008/12/8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54D0-B165-41A1-A687-45A314F476D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D564-B723-4556-A82A-143E0FAC272D}" type="datetimeFigureOut">
              <a:rPr kumimoji="1" lang="ja-JP" altLang="en-US" smtClean="0"/>
              <a:pPr/>
              <a:t>2008/12/8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54D0-B165-41A1-A687-45A314F476D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D564-B723-4556-A82A-143E0FAC272D}" type="datetimeFigureOut">
              <a:rPr kumimoji="1" lang="ja-JP" altLang="en-US" smtClean="0"/>
              <a:pPr/>
              <a:t>2008/12/8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54D0-B165-41A1-A687-45A314F476D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D564-B723-4556-A82A-143E0FAC272D}" type="datetimeFigureOut">
              <a:rPr kumimoji="1" lang="ja-JP" altLang="en-US" smtClean="0"/>
              <a:pPr/>
              <a:t>2008/12/8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54D0-B165-41A1-A687-45A314F476D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DD564-B723-4556-A82A-143E0FAC272D}" type="datetimeFigureOut">
              <a:rPr kumimoji="1" lang="ja-JP" altLang="en-US" smtClean="0"/>
              <a:pPr/>
              <a:t>2008/12/8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554D0-B165-41A1-A687-45A314F476D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tif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85720" y="1958166"/>
            <a:ext cx="857256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 smtClean="0">
                <a:latin typeface="メイリオ" pitchFamily="50" charset="-128"/>
                <a:ea typeface="メイリオ" pitchFamily="50" charset="-128"/>
              </a:rPr>
              <a:t>QM/MM-MD</a:t>
            </a:r>
            <a:r>
              <a:rPr kumimoji="1" lang="ja-JP" altLang="en-US" sz="4000" b="1" dirty="0" smtClean="0">
                <a:latin typeface="メイリオ" pitchFamily="50" charset="-128"/>
                <a:ea typeface="メイリオ" pitchFamily="50" charset="-128"/>
              </a:rPr>
              <a:t>計算の結果に基づいた</a:t>
            </a:r>
            <a:r>
              <a:rPr kumimoji="1" lang="en-US" altLang="ja-JP" sz="4000" b="1" dirty="0" smtClean="0">
                <a:latin typeface="メイリオ" pitchFamily="50" charset="-128"/>
                <a:ea typeface="メイリオ" pitchFamily="50" charset="-128"/>
              </a:rPr>
              <a:t/>
            </a:r>
            <a:br>
              <a:rPr kumimoji="1" lang="en-US" altLang="ja-JP" sz="4000" b="1" dirty="0" smtClean="0">
                <a:latin typeface="メイリオ" pitchFamily="50" charset="-128"/>
                <a:ea typeface="メイリオ" pitchFamily="50" charset="-128"/>
              </a:rPr>
            </a:br>
            <a:r>
              <a:rPr kumimoji="1" lang="ja-JP" altLang="en-US" sz="4000" b="1" dirty="0" smtClean="0">
                <a:latin typeface="メイリオ" pitchFamily="50" charset="-128"/>
                <a:ea typeface="メイリオ" pitchFamily="50" charset="-128"/>
              </a:rPr>
              <a:t>電荷割り当て法の検討　その２</a:t>
            </a:r>
            <a:endParaRPr kumimoji="1" lang="en-US" altLang="ja-JP" sz="4000" b="1" dirty="0" smtClean="0">
              <a:latin typeface="メイリオ" pitchFamily="50" charset="-128"/>
              <a:ea typeface="メイリオ" pitchFamily="50" charset="-128"/>
            </a:endParaRPr>
          </a:p>
          <a:p>
            <a:pPr algn="ctr"/>
            <a:endParaRPr kumimoji="1" lang="en-US" altLang="ja-JP" sz="2400" b="1" dirty="0" smtClean="0">
              <a:latin typeface="メイリオ" pitchFamily="50" charset="-128"/>
              <a:ea typeface="メイリオ" pitchFamily="50" charset="-128"/>
            </a:endParaRPr>
          </a:p>
          <a:p>
            <a:pPr algn="ctr"/>
            <a:r>
              <a:rPr lang="ja-JP" altLang="en-US" sz="3200" dirty="0" smtClean="0">
                <a:latin typeface="メイリオ" pitchFamily="50" charset="-128"/>
                <a:ea typeface="メイリオ" pitchFamily="50" charset="-128"/>
              </a:rPr>
              <a:t>～</a:t>
            </a:r>
            <a:r>
              <a:rPr lang="en-US" altLang="ja-JP" sz="3200" dirty="0" smtClean="0">
                <a:latin typeface="メイリオ" pitchFamily="50" charset="-128"/>
                <a:ea typeface="メイリオ" pitchFamily="50" charset="-128"/>
              </a:rPr>
              <a:t>Atom</a:t>
            </a:r>
            <a:r>
              <a:rPr lang="ja-JP" altLang="en-US" sz="3200" dirty="0" smtClean="0">
                <a:latin typeface="メイリオ" pitchFamily="50" charset="-128"/>
                <a:ea typeface="メイリオ" pitchFamily="50" charset="-128"/>
              </a:rPr>
              <a:t> </a:t>
            </a:r>
            <a:r>
              <a:rPr lang="en-US" altLang="ja-JP" sz="3200" dirty="0" smtClean="0">
                <a:latin typeface="メイリオ" pitchFamily="50" charset="-128"/>
                <a:ea typeface="メイリオ" pitchFamily="50" charset="-128"/>
              </a:rPr>
              <a:t>Dipole</a:t>
            </a:r>
            <a:r>
              <a:rPr lang="ja-JP" altLang="en-US" sz="3200" dirty="0" smtClean="0">
                <a:latin typeface="メイリオ" pitchFamily="50" charset="-128"/>
                <a:ea typeface="メイリオ" pitchFamily="50" charset="-128"/>
              </a:rPr>
              <a:t>を中心として～</a:t>
            </a:r>
            <a:endParaRPr kumimoji="1" lang="ja-JP" altLang="en-US" sz="3200" dirty="0" smtClean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57356" y="5110475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メイリオ" pitchFamily="50" charset="-128"/>
                <a:ea typeface="メイリオ" pitchFamily="50" charset="-128"/>
              </a:rPr>
              <a:t>やまだけんた　こがのぶあき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14282" y="428604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メイリオ" pitchFamily="50" charset="-128"/>
                <a:ea typeface="メイリオ" pitchFamily="50" charset="-128"/>
              </a:rPr>
              <a:t>この</a:t>
            </a:r>
            <a:r>
              <a:rPr kumimoji="1" lang="en-US" altLang="ja-JP" sz="2400" dirty="0" smtClean="0">
                <a:latin typeface="メイリオ" pitchFamily="50" charset="-128"/>
                <a:ea typeface="メイリオ" pitchFamily="50" charset="-128"/>
              </a:rPr>
              <a:t>weight</a:t>
            </a:r>
            <a:r>
              <a:rPr kumimoji="1" lang="ja-JP" altLang="en-US" sz="2400" dirty="0" smtClean="0">
                <a:latin typeface="メイリオ" pitchFamily="50" charset="-128"/>
                <a:ea typeface="メイリオ" pitchFamily="50" charset="-128"/>
              </a:rPr>
              <a:t>を、別に求めた</a:t>
            </a:r>
            <a:r>
              <a:rPr kumimoji="1" lang="en-US" altLang="ja-JP" sz="2400" dirty="0" smtClean="0">
                <a:latin typeface="メイリオ" pitchFamily="50" charset="-128"/>
                <a:ea typeface="メイリオ" pitchFamily="50" charset="-128"/>
              </a:rPr>
              <a:t>LMO</a:t>
            </a:r>
            <a:r>
              <a:rPr kumimoji="1" lang="ja-JP" altLang="en-US" sz="2400" dirty="0" smtClean="0">
                <a:latin typeface="メイリオ" pitchFamily="50" charset="-128"/>
                <a:ea typeface="メイリオ" pitchFamily="50" charset="-128"/>
              </a:rPr>
              <a:t>の重心にかけ、和をとる。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28596" y="2214554"/>
          <a:ext cx="8459007" cy="2286016"/>
        </p:xfrm>
        <a:graphic>
          <a:graphicData uri="http://schemas.openxmlformats.org/presentationml/2006/ole">
            <p:oleObj spid="_x0000_s3074" name="数式" r:id="rId4" imgW="2869920" imgH="774360" progId="Equation.3">
              <p:embed/>
            </p:oleObj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857224" y="1071546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</a:rPr>
              <a:t>・たとえば</a:t>
            </a: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</a:rPr>
              <a:t>O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</a:rPr>
              <a:t>原子について</a:t>
            </a:r>
            <a:endParaRPr kumimoji="1" lang="ja-JP" altLang="en-US" sz="2400" dirty="0" smtClean="0"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67" y="1000108"/>
            <a:ext cx="901745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テキスト ボックス 3"/>
          <p:cNvSpPr txBox="1"/>
          <p:nvPr/>
        </p:nvSpPr>
        <p:spPr>
          <a:xfrm>
            <a:off x="285720" y="428604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メイリオ" pitchFamily="50" charset="-128"/>
                <a:ea typeface="メイリオ" pitchFamily="50" charset="-128"/>
              </a:rPr>
              <a:t>QM</a:t>
            </a:r>
            <a:r>
              <a:rPr kumimoji="1" lang="ja-JP" altLang="en-US" sz="2400" dirty="0" smtClean="0">
                <a:latin typeface="メイリオ" pitchFamily="50" charset="-128"/>
                <a:ea typeface="メイリオ" pitchFamily="50" charset="-128"/>
              </a:rPr>
              <a:t>構造は</a:t>
            </a:r>
            <a:r>
              <a:rPr kumimoji="1" lang="en-US" altLang="ja-JP" sz="2400" dirty="0" smtClean="0">
                <a:latin typeface="メイリオ" pitchFamily="50" charset="-128"/>
                <a:ea typeface="メイリオ" pitchFamily="50" charset="-128"/>
              </a:rPr>
              <a:t>Belly</a:t>
            </a:r>
            <a:r>
              <a:rPr kumimoji="1" lang="ja-JP" altLang="en-US" sz="2400" dirty="0" smtClean="0">
                <a:latin typeface="メイリオ" pitchFamily="50" charset="-128"/>
                <a:ea typeface="メイリオ" pitchFamily="50" charset="-128"/>
              </a:rPr>
              <a:t>法でフリーズさせている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970" y="928670"/>
            <a:ext cx="8966286" cy="494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08" y="963284"/>
            <a:ext cx="8966286" cy="4927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29" y="928671"/>
            <a:ext cx="9030665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28596" y="285728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メイリオ" pitchFamily="50" charset="-128"/>
                <a:ea typeface="メイリオ" pitchFamily="50" charset="-128"/>
              </a:rPr>
              <a:t>スナップショット</a:t>
            </a:r>
          </a:p>
        </p:txBody>
      </p:sp>
      <p:pic>
        <p:nvPicPr>
          <p:cNvPr id="8194" name="Picture 2" descr="F:\MSI_Bridge\3086_0811.tif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893722"/>
            <a:ext cx="4226560" cy="4226560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1785918" y="5610541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latin typeface="メイリオ" pitchFamily="50" charset="-128"/>
                <a:ea typeface="メイリオ" pitchFamily="50" charset="-128"/>
              </a:rPr>
              <a:t>3086</a:t>
            </a:r>
            <a:endParaRPr kumimoji="1" lang="ja-JP" altLang="en-US" sz="2400" b="1" dirty="0" smtClean="0">
              <a:latin typeface="メイリオ" pitchFamily="50" charset="-128"/>
              <a:ea typeface="メイリオ" pitchFamily="50" charset="-128"/>
            </a:endParaRPr>
          </a:p>
        </p:txBody>
      </p:sp>
      <p:pic>
        <p:nvPicPr>
          <p:cNvPr id="8195" name="Picture 3" descr="F:\MSI_Bridge\3096_0811.tif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4596" y="714356"/>
            <a:ext cx="4226560" cy="4226560"/>
          </a:xfrm>
          <a:prstGeom prst="rect">
            <a:avLst/>
          </a:prstGeom>
          <a:noFill/>
        </p:spPr>
      </p:pic>
      <p:sp>
        <p:nvSpPr>
          <p:cNvPr id="7" name="テキスト ボックス 6"/>
          <p:cNvSpPr txBox="1"/>
          <p:nvPr/>
        </p:nvSpPr>
        <p:spPr>
          <a:xfrm>
            <a:off x="6072198" y="5572140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latin typeface="メイリオ" pitchFamily="50" charset="-128"/>
                <a:ea typeface="メイリオ" pitchFamily="50" charset="-128"/>
              </a:rPr>
              <a:t>3096</a:t>
            </a:r>
            <a:endParaRPr kumimoji="1" lang="ja-JP" altLang="en-US" sz="2400" b="1" dirty="0" smtClean="0"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MSI_Bridge\3106_0811.tif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08"/>
            <a:ext cx="4226560" cy="4226560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1785918" y="5610541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latin typeface="メイリオ" pitchFamily="50" charset="-128"/>
                <a:ea typeface="メイリオ" pitchFamily="50" charset="-128"/>
              </a:rPr>
              <a:t>3106</a:t>
            </a:r>
            <a:endParaRPr kumimoji="1" lang="ja-JP" altLang="en-US" sz="2400" b="1" dirty="0" smtClean="0">
              <a:latin typeface="メイリオ" pitchFamily="50" charset="-128"/>
              <a:ea typeface="メイリオ" pitchFamily="50" charset="-128"/>
            </a:endParaRPr>
          </a:p>
        </p:txBody>
      </p:sp>
      <p:pic>
        <p:nvPicPr>
          <p:cNvPr id="9219" name="Picture 3" descr="F:\MSI_Bridge\3116_0811.tif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4596" y="1071546"/>
            <a:ext cx="4226560" cy="4226560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6357950" y="5572140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latin typeface="メイリオ" pitchFamily="50" charset="-128"/>
                <a:ea typeface="メイリオ" pitchFamily="50" charset="-128"/>
              </a:rPr>
              <a:t>3116</a:t>
            </a:r>
            <a:endParaRPr kumimoji="1" lang="ja-JP" altLang="en-US" sz="2400" b="1" dirty="0" smtClean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8596" y="285729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メイリオ" pitchFamily="50" charset="-128"/>
                <a:ea typeface="メイリオ" pitchFamily="50" charset="-128"/>
              </a:rPr>
              <a:t>スナップショットのつづき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MSI_Bridge\3126_0811.tif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928670"/>
            <a:ext cx="4226560" cy="4226560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1785918" y="5610541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latin typeface="メイリオ" pitchFamily="50" charset="-128"/>
                <a:ea typeface="メイリオ" pitchFamily="50" charset="-128"/>
              </a:rPr>
              <a:t>3126</a:t>
            </a:r>
            <a:endParaRPr kumimoji="1" lang="ja-JP" altLang="en-US" sz="2400" b="1" dirty="0" smtClean="0">
              <a:latin typeface="メイリオ" pitchFamily="50" charset="-128"/>
              <a:ea typeface="メイリオ" pitchFamily="50" charset="-128"/>
            </a:endParaRPr>
          </a:p>
        </p:txBody>
      </p:sp>
      <p:pic>
        <p:nvPicPr>
          <p:cNvPr id="10243" name="Picture 3" descr="F:\MSI_Bridge\3136_0811.tif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785794"/>
            <a:ext cx="4226560" cy="4226560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6357950" y="5572140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latin typeface="メイリオ" pitchFamily="50" charset="-128"/>
                <a:ea typeface="メイリオ" pitchFamily="50" charset="-128"/>
              </a:rPr>
              <a:t>3136</a:t>
            </a:r>
            <a:endParaRPr kumimoji="1" lang="ja-JP" altLang="en-US" sz="2400" b="1" dirty="0" smtClean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8596" y="285729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メイリオ" pitchFamily="50" charset="-128"/>
                <a:ea typeface="メイリオ" pitchFamily="50" charset="-128"/>
              </a:rPr>
              <a:t>スナップショットのつづき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304272" y="2844225"/>
            <a:ext cx="5125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 smtClean="0">
                <a:latin typeface="メイリオ" pitchFamily="50" charset="-128"/>
                <a:ea typeface="メイリオ" pitchFamily="50" charset="-128"/>
              </a:rPr>
              <a:t>本方法の</a:t>
            </a:r>
            <a:r>
              <a:rPr lang="ja-JP" altLang="en-US" sz="3200" b="1" dirty="0" smtClean="0">
                <a:latin typeface="メイリオ" pitchFamily="50" charset="-128"/>
                <a:ea typeface="メイリオ" pitchFamily="50" charset="-128"/>
              </a:rPr>
              <a:t>特徴の</a:t>
            </a:r>
            <a:r>
              <a:rPr kumimoji="1" lang="ja-JP" altLang="en-US" sz="3200" b="1" dirty="0" smtClean="0">
                <a:latin typeface="メイリオ" pitchFamily="50" charset="-128"/>
                <a:ea typeface="メイリオ" pitchFamily="50" charset="-128"/>
              </a:rPr>
              <a:t>まとめ</a:t>
            </a:r>
            <a:endParaRPr kumimoji="1" lang="en-US" altLang="ja-JP" sz="3200" b="1" dirty="0" smtClean="0">
              <a:latin typeface="メイリオ" pitchFamily="50" charset="-128"/>
              <a:ea typeface="メイリオ" pitchFamily="50" charset="-128"/>
            </a:endParaRPr>
          </a:p>
          <a:p>
            <a:pPr algn="ctr"/>
            <a:r>
              <a:rPr lang="ja-JP" altLang="en-US" sz="3200" b="1" dirty="0" smtClean="0">
                <a:latin typeface="メイリオ" pitchFamily="50" charset="-128"/>
                <a:ea typeface="メイリオ" pitchFamily="50" charset="-128"/>
              </a:rPr>
              <a:t>その２</a:t>
            </a:r>
            <a:endParaRPr kumimoji="1" lang="ja-JP" altLang="en-US" sz="3200" b="1" dirty="0" smtClean="0"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650984" y="824195"/>
            <a:ext cx="7850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>
                <a:latin typeface="メイリオ" pitchFamily="50" charset="-128"/>
                <a:ea typeface="メイリオ" pitchFamily="50" charset="-128"/>
              </a:rPr>
              <a:t>Interaction energy- and Force-</a:t>
            </a:r>
            <a:r>
              <a:rPr lang="en-US" altLang="ja-JP" sz="2400" b="1" dirty="0" smtClean="0">
                <a:latin typeface="メイリオ" pitchFamily="50" charset="-128"/>
                <a:ea typeface="メイリオ" pitchFamily="50" charset="-128"/>
              </a:rPr>
              <a:t>D</a:t>
            </a:r>
            <a:r>
              <a:rPr kumimoji="1" lang="en-US" altLang="ja-JP" sz="2400" b="1" dirty="0" smtClean="0">
                <a:latin typeface="メイリオ" pitchFamily="50" charset="-128"/>
                <a:ea typeface="メイリオ" pitchFamily="50" charset="-128"/>
              </a:rPr>
              <a:t>erived Charges</a:t>
            </a:r>
            <a:endParaRPr kumimoji="1" lang="ja-JP" altLang="en-US" sz="2400" b="1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71736" y="3714752"/>
            <a:ext cx="507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 smtClean="0">
                <a:latin typeface="メイリオ" pitchFamily="50" charset="-128"/>
                <a:ea typeface="メイリオ" pitchFamily="50" charset="-128"/>
              </a:rPr>
              <a:t>CHIEF</a:t>
            </a:r>
            <a:r>
              <a:rPr kumimoji="1" lang="en-US" altLang="ja-JP" sz="3600" b="1" dirty="0" smtClean="0">
                <a:latin typeface="メイリオ" pitchFamily="50" charset="-128"/>
                <a:ea typeface="メイリオ" pitchFamily="50" charset="-128"/>
              </a:rPr>
              <a:t>-QM/MM</a:t>
            </a:r>
            <a:endParaRPr kumimoji="1" lang="ja-JP" altLang="en-US" sz="3200" b="1" dirty="0" smtClean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406" y="2169375"/>
            <a:ext cx="9001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u="sng" dirty="0" smtClean="0">
                <a:latin typeface="メイリオ" pitchFamily="50" charset="-128"/>
                <a:ea typeface="メイリオ" pitchFamily="50" charset="-128"/>
              </a:rPr>
              <a:t>ch</a:t>
            </a: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</a:rPr>
              <a:t>arges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</a:rPr>
              <a:t> </a:t>
            </a: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</a:rPr>
              <a:t>from </a:t>
            </a:r>
            <a:r>
              <a:rPr lang="en-US" altLang="ja-JP" sz="2400" u="sng" dirty="0" smtClean="0">
                <a:latin typeface="メイリオ" pitchFamily="50" charset="-128"/>
                <a:ea typeface="メイリオ" pitchFamily="50" charset="-128"/>
              </a:rPr>
              <a:t>i</a:t>
            </a: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</a:rPr>
              <a:t>nteraction </a:t>
            </a:r>
            <a:r>
              <a:rPr lang="en-US" altLang="ja-JP" sz="2400" u="sng" dirty="0" smtClean="0">
                <a:latin typeface="メイリオ" pitchFamily="50" charset="-128"/>
                <a:ea typeface="メイリオ" pitchFamily="50" charset="-128"/>
              </a:rPr>
              <a:t>e</a:t>
            </a: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</a:rPr>
              <a:t>nergy </a:t>
            </a:r>
            <a:r>
              <a:rPr kumimoji="1" lang="en-US" altLang="ja-JP" sz="2400" dirty="0" smtClean="0">
                <a:latin typeface="メイリオ" pitchFamily="50" charset="-128"/>
                <a:ea typeface="メイリオ" pitchFamily="50" charset="-128"/>
              </a:rPr>
              <a:t>and </a:t>
            </a:r>
            <a:r>
              <a:rPr lang="en-US" altLang="ja-JP" sz="2400" u="sng" dirty="0" smtClean="0">
                <a:latin typeface="メイリオ" pitchFamily="50" charset="-128"/>
                <a:ea typeface="メイリオ" pitchFamily="50" charset="-128"/>
              </a:rPr>
              <a:t>f</a:t>
            </a: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</a:rPr>
              <a:t>orce</a:t>
            </a:r>
            <a:br>
              <a:rPr lang="en-US" altLang="ja-JP" sz="2400" dirty="0" smtClean="0">
                <a:latin typeface="メイリオ" pitchFamily="50" charset="-128"/>
                <a:ea typeface="メイリオ" pitchFamily="50" charset="-128"/>
              </a:rPr>
            </a:b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</a:rPr>
              <a:t> for Quantum Mechanical/Molecular Mechanical calculation</a:t>
            </a:r>
            <a:endParaRPr kumimoji="1" lang="ja-JP" altLang="en-US" sz="2400" dirty="0" smtClean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2143108" y="3714752"/>
            <a:ext cx="1000132" cy="57150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571472" y="1643050"/>
            <a:ext cx="7929618" cy="34290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00100" y="1785926"/>
            <a:ext cx="700092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</a:rPr>
              <a:t>MM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</a:rPr>
              <a:t>点電荷による直接的なクーロン相互作用</a:t>
            </a:r>
            <a:endParaRPr lang="en-US" altLang="ja-JP" sz="2400" dirty="0" smtClean="0">
              <a:latin typeface="メイリオ" pitchFamily="50" charset="-128"/>
              <a:ea typeface="メイリオ" pitchFamily="50" charset="-128"/>
            </a:endParaRPr>
          </a:p>
          <a:p>
            <a:pPr marL="639763" lvl="1" indent="-182563">
              <a:buFont typeface="Arial" pitchFamily="34" charset="0"/>
              <a:buChar char="•"/>
            </a:pP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</a:rPr>
              <a:t>フィットポイントは、</a:t>
            </a: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</a:rPr>
              <a:t>QM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</a:rPr>
              <a:t>分子の周囲の</a:t>
            </a: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</a:rPr>
              <a:t/>
            </a:r>
            <a:br>
              <a:rPr lang="en-US" altLang="ja-JP" sz="2400" dirty="0" smtClean="0">
                <a:latin typeface="メイリオ" pitchFamily="50" charset="-128"/>
                <a:ea typeface="メイリオ" pitchFamily="50" charset="-128"/>
              </a:rPr>
            </a:b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</a:rPr>
              <a:t>重要である空間に配置される（←</a:t>
            </a: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</a:rPr>
              <a:t>MD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</a:rPr>
              <a:t>計算）</a:t>
            </a:r>
            <a:endParaRPr lang="en-US" altLang="ja-JP" sz="2400" dirty="0" smtClean="0">
              <a:latin typeface="メイリオ" pitchFamily="50" charset="-128"/>
              <a:ea typeface="メイリオ" pitchFamily="50" charset="-128"/>
            </a:endParaRPr>
          </a:p>
          <a:p>
            <a:pPr marL="182563" indent="-182563">
              <a:buFont typeface="Arial" pitchFamily="34" charset="0"/>
              <a:buChar char="•"/>
            </a:pPr>
            <a:endParaRPr lang="en-US" altLang="ja-JP" sz="1200" dirty="0" smtClean="0">
              <a:latin typeface="メイリオ" pitchFamily="50" charset="-128"/>
              <a:ea typeface="メイリオ" pitchFamily="50" charset="-128"/>
            </a:endParaRPr>
          </a:p>
          <a:p>
            <a:pPr marL="182563" indent="-182563">
              <a:buFont typeface="Arial" pitchFamily="34" charset="0"/>
              <a:buChar char="•"/>
            </a:pPr>
            <a:endParaRPr lang="en-US" altLang="ja-JP" sz="1200" dirty="0">
              <a:latin typeface="メイリオ" pitchFamily="50" charset="-128"/>
              <a:ea typeface="メイリオ" pitchFamily="50" charset="-128"/>
            </a:endParaRPr>
          </a:p>
          <a:p>
            <a:pPr marL="182563" indent="-182563">
              <a:buFont typeface="Arial" pitchFamily="34" charset="0"/>
              <a:buChar char="•"/>
            </a:pPr>
            <a:endParaRPr lang="en-US" altLang="ja-JP" sz="1200" dirty="0" smtClean="0">
              <a:latin typeface="メイリオ" pitchFamily="50" charset="-128"/>
              <a:ea typeface="メイリオ" pitchFamily="50" charset="-128"/>
            </a:endParaRPr>
          </a:p>
          <a:p>
            <a:pPr marL="182563" indent="-182563">
              <a:buFont typeface="Arial" pitchFamily="34" charset="0"/>
              <a:buChar char="•"/>
            </a:pPr>
            <a:endParaRPr lang="en-US" altLang="ja-JP" sz="1200" dirty="0" smtClean="0">
              <a:latin typeface="メイリオ" pitchFamily="50" charset="-128"/>
              <a:ea typeface="メイリオ" pitchFamily="50" charset="-128"/>
            </a:endParaRPr>
          </a:p>
          <a:p>
            <a:pPr marL="182563" indent="-182563">
              <a:buFont typeface="Arial" pitchFamily="34" charset="0"/>
              <a:buChar char="•"/>
            </a:pPr>
            <a:endParaRPr lang="en-US" altLang="ja-JP" sz="1200" dirty="0" smtClean="0">
              <a:latin typeface="メイリオ" pitchFamily="50" charset="-128"/>
              <a:ea typeface="メイリオ" pitchFamily="50" charset="-128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</a:rPr>
              <a:t>QM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</a:rPr>
              <a:t>原子のもつ</a:t>
            </a:r>
            <a:r>
              <a:rPr lang="en-US" altLang="ja-JP" sz="2400" dirty="0" err="1" smtClean="0">
                <a:latin typeface="メイリオ" pitchFamily="50" charset="-128"/>
                <a:ea typeface="メイリオ" pitchFamily="50" charset="-128"/>
              </a:rPr>
              <a:t>Lp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</a:rPr>
              <a:t>に対する、</a:t>
            </a: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</a:rPr>
              <a:t>MM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</a:rPr>
              <a:t>点電荷がつくる水素</a:t>
            </a:r>
            <a:r>
              <a:rPr kumimoji="1" lang="ja-JP" altLang="en-US" sz="2400" dirty="0" smtClean="0">
                <a:latin typeface="メイリオ" pitchFamily="50" charset="-128"/>
                <a:ea typeface="メイリオ" pitchFamily="50" charset="-128"/>
              </a:rPr>
              <a:t>結合の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</a:rPr>
              <a:t>配向</a:t>
            </a:r>
            <a:r>
              <a:rPr kumimoji="1" lang="ja-JP" altLang="en-US" sz="2400" dirty="0" smtClean="0">
                <a:latin typeface="メイリオ" pitchFamily="50" charset="-128"/>
                <a:ea typeface="メイリオ" pitchFamily="50" charset="-128"/>
              </a:rPr>
              <a:t>によって、</a:t>
            </a:r>
            <a:r>
              <a:rPr kumimoji="1" lang="en-US" altLang="ja-JP" sz="2400" dirty="0" err="1" smtClean="0">
                <a:latin typeface="メイリオ" pitchFamily="50" charset="-128"/>
                <a:ea typeface="メイリオ" pitchFamily="50" charset="-128"/>
              </a:rPr>
              <a:t>Lp</a:t>
            </a:r>
            <a:r>
              <a:rPr kumimoji="1" lang="ja-JP" altLang="en-US" sz="2400" dirty="0" smtClean="0">
                <a:latin typeface="メイリオ" pitchFamily="50" charset="-128"/>
                <a:ea typeface="メイリオ" pitchFamily="50" charset="-128"/>
              </a:rPr>
              <a:t>を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</a:rPr>
              <a:t>非局在化させる度合いに関わる２次的な相互作用</a:t>
            </a:r>
            <a:endParaRPr kumimoji="1" lang="ja-JP" altLang="en-US" sz="2400" dirty="0" smtClean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" name="加算記号 3"/>
          <p:cNvSpPr/>
          <p:nvPr/>
        </p:nvSpPr>
        <p:spPr>
          <a:xfrm>
            <a:off x="4143372" y="2947984"/>
            <a:ext cx="785818" cy="714380"/>
          </a:xfrm>
          <a:prstGeom prst="mathPlus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右矢印 4"/>
          <p:cNvSpPr/>
          <p:nvPr/>
        </p:nvSpPr>
        <p:spPr>
          <a:xfrm>
            <a:off x="1714480" y="5500702"/>
            <a:ext cx="714380" cy="57150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00298" y="5429264"/>
            <a:ext cx="557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メイリオ" pitchFamily="50" charset="-128"/>
                <a:ea typeface="メイリオ" pitchFamily="50" charset="-128"/>
              </a:rPr>
              <a:t>この２つの相互作用を踏まえた電荷が</a:t>
            </a:r>
            <a:r>
              <a:rPr kumimoji="1" lang="en-US" altLang="ja-JP" sz="2400" dirty="0" smtClean="0">
                <a:latin typeface="メイリオ" pitchFamily="50" charset="-128"/>
                <a:ea typeface="メイリオ" pitchFamily="50" charset="-128"/>
              </a:rPr>
              <a:t/>
            </a:r>
            <a:br>
              <a:rPr kumimoji="1" lang="en-US" altLang="ja-JP" sz="2400" dirty="0" smtClean="0">
                <a:latin typeface="メイリオ" pitchFamily="50" charset="-128"/>
                <a:ea typeface="メイリオ" pitchFamily="50" charset="-128"/>
              </a:rPr>
            </a:br>
            <a:r>
              <a:rPr kumimoji="1" lang="ja-JP" altLang="en-US" sz="2400" dirty="0" smtClean="0">
                <a:latin typeface="メイリオ" pitchFamily="50" charset="-128"/>
                <a:ea typeface="メイリオ" pitchFamily="50" charset="-128"/>
              </a:rPr>
              <a:t>割り当てられる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2500298" y="642918"/>
            <a:ext cx="42001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 smtClean="0">
                <a:latin typeface="メイリオ" pitchFamily="50" charset="-128"/>
                <a:ea typeface="メイリオ" pitchFamily="50" charset="-128"/>
              </a:rPr>
              <a:t>CHIEF-QM/MM</a:t>
            </a:r>
            <a:r>
              <a:rPr lang="ja-JP" altLang="en-US" sz="2800" b="1" dirty="0" smtClean="0">
                <a:latin typeface="メイリオ" pitchFamily="50" charset="-128"/>
                <a:ea typeface="メイリオ" pitchFamily="50" charset="-128"/>
              </a:rPr>
              <a:t>の特徴 </a:t>
            </a:r>
            <a:endParaRPr lang="en-US" altLang="ja-JP" sz="2800" b="1" dirty="0" smtClean="0"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33346" y="571480"/>
            <a:ext cx="8501122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メイリオ" pitchFamily="50" charset="-128"/>
                <a:ea typeface="メイリオ" pitchFamily="50" charset="-128"/>
              </a:rPr>
              <a:t>CHIEF-QM/MM</a:t>
            </a:r>
            <a:r>
              <a:rPr kumimoji="1" lang="ja-JP" altLang="en-US" sz="2400" dirty="0" smtClean="0">
                <a:latin typeface="メイリオ" pitchFamily="50" charset="-128"/>
                <a:ea typeface="メイリオ" pitchFamily="50" charset="-128"/>
              </a:rPr>
              <a:t>と</a:t>
            </a:r>
            <a:r>
              <a:rPr kumimoji="1" lang="en-US" altLang="ja-JP" sz="2400" dirty="0" smtClean="0">
                <a:latin typeface="メイリオ" pitchFamily="50" charset="-128"/>
                <a:ea typeface="メイリオ" pitchFamily="50" charset="-128"/>
              </a:rPr>
              <a:t>PDC</a:t>
            </a:r>
            <a:r>
              <a:rPr kumimoji="1" lang="ja-JP" altLang="en-US" sz="2400" dirty="0" smtClean="0">
                <a:latin typeface="メイリオ" pitchFamily="50" charset="-128"/>
                <a:ea typeface="メイリオ" pitchFamily="50" charset="-128"/>
              </a:rPr>
              <a:t>の違い</a:t>
            </a:r>
            <a:endParaRPr kumimoji="1" lang="en-US" altLang="ja-JP" sz="2400" dirty="0" smtClean="0">
              <a:latin typeface="メイリオ" pitchFamily="50" charset="-128"/>
              <a:ea typeface="メイリオ" pitchFamily="50" charset="-128"/>
            </a:endParaRPr>
          </a:p>
          <a:p>
            <a:endParaRPr lang="en-US" altLang="ja-JP" sz="2400" dirty="0" smtClean="0">
              <a:latin typeface="メイリオ" pitchFamily="50" charset="-128"/>
              <a:ea typeface="メイリオ" pitchFamily="50" charset="-128"/>
            </a:endParaRPr>
          </a:p>
          <a:p>
            <a:endParaRPr kumimoji="1" lang="en-US" altLang="ja-JP" sz="2400" dirty="0" smtClean="0">
              <a:latin typeface="メイリオ" pitchFamily="50" charset="-128"/>
              <a:ea typeface="メイリオ" pitchFamily="50" charset="-128"/>
            </a:endParaRPr>
          </a:p>
          <a:p>
            <a:endParaRPr lang="en-US" altLang="ja-JP" sz="2400" dirty="0" smtClean="0">
              <a:latin typeface="メイリオ" pitchFamily="50" charset="-128"/>
              <a:ea typeface="メイリオ" pitchFamily="50" charset="-128"/>
            </a:endParaRPr>
          </a:p>
          <a:p>
            <a:endParaRPr kumimoji="1" lang="en-US" altLang="ja-JP" sz="2400" dirty="0" smtClean="0">
              <a:latin typeface="メイリオ" pitchFamily="50" charset="-128"/>
              <a:ea typeface="メイリオ" pitchFamily="50" charset="-128"/>
            </a:endParaRPr>
          </a:p>
          <a:p>
            <a:endParaRPr lang="en-US" altLang="ja-JP" sz="2400" dirty="0" smtClean="0">
              <a:latin typeface="メイリオ" pitchFamily="50" charset="-128"/>
              <a:ea typeface="メイリオ" pitchFamily="50" charset="-128"/>
            </a:endParaRPr>
          </a:p>
          <a:p>
            <a:endParaRPr kumimoji="1" lang="en-US" altLang="ja-JP" sz="2400" dirty="0" smtClean="0">
              <a:latin typeface="メイリオ" pitchFamily="50" charset="-128"/>
              <a:ea typeface="メイリオ" pitchFamily="50" charset="-128"/>
            </a:endParaRPr>
          </a:p>
          <a:p>
            <a:endParaRPr lang="en-US" altLang="ja-JP" sz="2400" dirty="0" smtClean="0">
              <a:latin typeface="メイリオ" pitchFamily="50" charset="-128"/>
              <a:ea typeface="メイリオ" pitchFamily="50" charset="-128"/>
            </a:endParaRPr>
          </a:p>
          <a:p>
            <a:endParaRPr kumimoji="1" lang="en-US" altLang="ja-JP" sz="2400" dirty="0" smtClean="0">
              <a:latin typeface="メイリオ" pitchFamily="50" charset="-128"/>
              <a:ea typeface="メイリオ" pitchFamily="50" charset="-128"/>
            </a:endParaRPr>
          </a:p>
          <a:p>
            <a:endParaRPr lang="en-US" altLang="ja-JP" sz="2400" dirty="0" smtClean="0">
              <a:latin typeface="メイリオ" pitchFamily="50" charset="-128"/>
              <a:ea typeface="メイリオ" pitchFamily="50" charset="-128"/>
            </a:endParaRPr>
          </a:p>
          <a:p>
            <a:endParaRPr kumimoji="1" lang="en-US" altLang="ja-JP" sz="2400" dirty="0" smtClean="0">
              <a:latin typeface="メイリオ" pitchFamily="50" charset="-128"/>
              <a:ea typeface="メイリオ" pitchFamily="50" charset="-128"/>
            </a:endParaRPr>
          </a:p>
          <a:p>
            <a:endParaRPr lang="en-US" altLang="ja-JP" sz="2400" dirty="0" smtClean="0">
              <a:latin typeface="メイリオ" pitchFamily="50" charset="-128"/>
              <a:ea typeface="メイリオ" pitchFamily="50" charset="-128"/>
            </a:endParaRPr>
          </a:p>
          <a:p>
            <a:endParaRPr kumimoji="1" lang="en-US" altLang="ja-JP" sz="2400" dirty="0" smtClean="0">
              <a:latin typeface="メイリオ" pitchFamily="50" charset="-128"/>
              <a:ea typeface="メイリオ" pitchFamily="50" charset="-128"/>
            </a:endParaRPr>
          </a:p>
          <a:p>
            <a:endParaRPr kumimoji="1" lang="en-US" altLang="ja-JP" sz="1000" dirty="0" smtClean="0">
              <a:latin typeface="メイリオ" pitchFamily="50" charset="-128"/>
              <a:ea typeface="メイリオ" pitchFamily="50" charset="-128"/>
            </a:endParaRPr>
          </a:p>
          <a:p>
            <a:pPr marL="712788" lvl="1" indent="-255588">
              <a:buFont typeface="Arial" pitchFamily="34" charset="0"/>
              <a:buChar char="•"/>
            </a:pP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</a:rPr>
              <a:t>CHIEF-QM/MM</a:t>
            </a:r>
            <a:r>
              <a:rPr kumimoji="1" lang="ja-JP" altLang="en-US" sz="2400" dirty="0" smtClean="0">
                <a:latin typeface="メイリオ" pitchFamily="50" charset="-128"/>
                <a:ea typeface="メイリオ" pitchFamily="50" charset="-128"/>
              </a:rPr>
              <a:t>だからこそ、表わすことが</a:t>
            </a:r>
            <a:r>
              <a:rPr kumimoji="1" lang="ja-JP" altLang="en-US" sz="2400" b="1" dirty="0" smtClean="0">
                <a:latin typeface="メイリオ" pitchFamily="50" charset="-128"/>
                <a:ea typeface="メイリオ" pitchFamily="50" charset="-128"/>
              </a:rPr>
              <a:t>できる</a:t>
            </a:r>
            <a:r>
              <a:rPr kumimoji="1" lang="ja-JP" altLang="en-US" sz="2400" dirty="0" smtClean="0">
                <a:latin typeface="メイリオ" pitchFamily="50" charset="-128"/>
                <a:ea typeface="メイリオ" pitchFamily="50" charset="-128"/>
              </a:rPr>
              <a:t>電荷</a:t>
            </a:r>
            <a:endParaRPr kumimoji="1" lang="en-US" altLang="ja-JP" sz="2000" dirty="0" smtClean="0">
              <a:latin typeface="メイリオ" pitchFamily="50" charset="-128"/>
              <a:ea typeface="メイリオ" pitchFamily="50" charset="-128"/>
            </a:endParaRPr>
          </a:p>
          <a:p>
            <a:pPr marL="712788" lvl="1" indent="-255588">
              <a:buFont typeface="Arial" pitchFamily="34" charset="0"/>
              <a:buChar char="•"/>
            </a:pPr>
            <a:endParaRPr kumimoji="1" lang="en-US" altLang="ja-JP" sz="500" dirty="0" smtClean="0">
              <a:latin typeface="メイリオ" pitchFamily="50" charset="-128"/>
              <a:ea typeface="メイリオ" pitchFamily="50" charset="-128"/>
            </a:endParaRPr>
          </a:p>
          <a:p>
            <a:pPr marL="712788" lvl="1" indent="-255588">
              <a:buFont typeface="Arial" pitchFamily="34" charset="0"/>
              <a:buChar char="•"/>
            </a:pP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</a:rPr>
              <a:t>PDC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</a:rPr>
              <a:t>だから、表わすことが</a:t>
            </a:r>
            <a:r>
              <a:rPr lang="ja-JP" altLang="en-US" sz="2400" b="1" dirty="0" smtClean="0">
                <a:latin typeface="メイリオ" pitchFamily="50" charset="-128"/>
                <a:ea typeface="メイリオ" pitchFamily="50" charset="-128"/>
              </a:rPr>
              <a:t>できない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</a:rPr>
              <a:t>電荷</a:t>
            </a:r>
            <a:endParaRPr kumimoji="1" lang="ja-JP" altLang="en-US" sz="2400" dirty="0" smtClean="0">
              <a:latin typeface="メイリオ" pitchFamily="50" charset="-128"/>
              <a:ea typeface="メイリオ" pitchFamily="50" charset="-128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914400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テキスト ボックス 13"/>
          <p:cNvSpPr txBox="1"/>
          <p:nvPr/>
        </p:nvSpPr>
        <p:spPr>
          <a:xfrm>
            <a:off x="6000760" y="1357298"/>
            <a:ext cx="285752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メイリオ" pitchFamily="50" charset="-128"/>
                <a:ea typeface="メイリオ" pitchFamily="50" charset="-128"/>
              </a:rPr>
              <a:t>Δ</a:t>
            </a:r>
            <a:r>
              <a:rPr kumimoji="1" lang="ja-JP" altLang="en-US" sz="2400" dirty="0" smtClean="0">
                <a:latin typeface="メイリオ" pitchFamily="50" charset="-128"/>
                <a:ea typeface="メイリオ" pitchFamily="50" charset="-128"/>
              </a:rPr>
              <a:t>＝</a:t>
            </a:r>
            <a:r>
              <a:rPr kumimoji="1" lang="en-US" altLang="ja-JP" sz="2400" dirty="0" smtClean="0">
                <a:latin typeface="メイリオ" pitchFamily="50" charset="-128"/>
                <a:ea typeface="メイリオ" pitchFamily="50" charset="-128"/>
              </a:rPr>
              <a:t>CHIEF </a:t>
            </a:r>
            <a:r>
              <a:rPr kumimoji="1" lang="ja-JP" altLang="en-US" sz="2400" dirty="0" err="1" smtClean="0">
                <a:latin typeface="メイリオ" pitchFamily="50" charset="-128"/>
                <a:ea typeface="メイリオ" pitchFamily="50" charset="-128"/>
              </a:rPr>
              <a:t>ー</a:t>
            </a:r>
            <a:r>
              <a:rPr kumimoji="1" lang="en-US" altLang="ja-JP" sz="2400" dirty="0" smtClean="0">
                <a:latin typeface="メイリオ" pitchFamily="50" charset="-128"/>
                <a:ea typeface="メイリオ" pitchFamily="50" charset="-128"/>
              </a:rPr>
              <a:t> PDC</a:t>
            </a:r>
            <a:endParaRPr kumimoji="1" lang="ja-JP" altLang="en-US" sz="2400" dirty="0" smtClean="0"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00034" y="2357430"/>
            <a:ext cx="8072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>
                <a:latin typeface="メイリオ" pitchFamily="50" charset="-128"/>
                <a:ea typeface="メイリオ" pitchFamily="50" charset="-128"/>
              </a:rPr>
              <a:t>CHIEF-QM/MM</a:t>
            </a:r>
            <a:r>
              <a:rPr kumimoji="1" lang="ja-JP" altLang="en-US" sz="2800" dirty="0" smtClean="0">
                <a:latin typeface="メイリオ" pitchFamily="50" charset="-128"/>
                <a:ea typeface="メイリオ" pitchFamily="50" charset="-128"/>
              </a:rPr>
              <a:t>と</a:t>
            </a:r>
            <a:r>
              <a:rPr kumimoji="1" lang="en-US" altLang="ja-JP" sz="2800" dirty="0" smtClean="0">
                <a:latin typeface="メイリオ" pitchFamily="50" charset="-128"/>
                <a:ea typeface="メイリオ" pitchFamily="50" charset="-128"/>
              </a:rPr>
              <a:t>PDC</a:t>
            </a:r>
            <a:r>
              <a:rPr kumimoji="1" lang="ja-JP" altLang="en-US" sz="2800" dirty="0" smtClean="0">
                <a:latin typeface="メイリオ" pitchFamily="50" charset="-128"/>
                <a:ea typeface="メイリオ" pitchFamily="50" charset="-128"/>
              </a:rPr>
              <a:t>の差が大きくなるときに、</a:t>
            </a:r>
            <a:endParaRPr kumimoji="1" lang="en-US" altLang="ja-JP" sz="2800" dirty="0" smtClean="0">
              <a:latin typeface="メイリオ" pitchFamily="50" charset="-128"/>
              <a:ea typeface="メイリオ" pitchFamily="50" charset="-128"/>
            </a:endParaRPr>
          </a:p>
          <a:p>
            <a:pPr algn="ctr"/>
            <a:r>
              <a:rPr kumimoji="1" lang="ja-JP" altLang="en-US" sz="2800" dirty="0" smtClean="0">
                <a:latin typeface="メイリオ" pitchFamily="50" charset="-128"/>
                <a:ea typeface="メイリオ" pitchFamily="50" charset="-128"/>
              </a:rPr>
              <a:t>何かしらの指標・パターンがあるのか？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804338" y="2844225"/>
            <a:ext cx="3500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 smtClean="0">
                <a:latin typeface="メイリオ" pitchFamily="50" charset="-128"/>
                <a:ea typeface="メイリオ" pitchFamily="50" charset="-128"/>
              </a:rPr>
              <a:t>Atom Dipole</a:t>
            </a:r>
            <a:r>
              <a:rPr kumimoji="1" lang="ja-JP" altLang="en-US" sz="3200" b="1" dirty="0" smtClean="0">
                <a:latin typeface="メイリオ" pitchFamily="50" charset="-128"/>
                <a:ea typeface="メイリオ" pitchFamily="50" charset="-128"/>
              </a:rPr>
              <a:t>について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71538" y="500042"/>
            <a:ext cx="692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メイリオ" pitchFamily="50" charset="-128"/>
                <a:ea typeface="メイリオ" pitchFamily="50" charset="-128"/>
              </a:rPr>
              <a:t>先回の「評価関数</a:t>
            </a:r>
            <a:r>
              <a:rPr kumimoji="1" lang="en-US" altLang="ja-JP" sz="2400" dirty="0" smtClean="0">
                <a:latin typeface="メイリオ" pitchFamily="50" charset="-128"/>
                <a:ea typeface="メイリオ" pitchFamily="50" charset="-128"/>
              </a:rPr>
              <a:t>G</a:t>
            </a:r>
            <a:r>
              <a:rPr kumimoji="1" lang="ja-JP" altLang="en-US" sz="2400" dirty="0" smtClean="0">
                <a:latin typeface="メイリオ" pitchFamily="50" charset="-128"/>
                <a:ea typeface="メイリオ" pitchFamily="50" charset="-128"/>
              </a:rPr>
              <a:t>に組み込む」方法ではなく、電子密度を使って求めてみる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42976" y="2169375"/>
            <a:ext cx="692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メイリオ" pitchFamily="50" charset="-128"/>
                <a:ea typeface="メイリオ" pitchFamily="50" charset="-128"/>
              </a:rPr>
              <a:t>CHIEF-QM/MM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</a:rPr>
              <a:t>を割り当てた環境を</a:t>
            </a: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</a:rPr>
              <a:t/>
            </a:r>
            <a:br>
              <a:rPr lang="en-US" altLang="ja-JP" sz="2400" dirty="0" smtClean="0">
                <a:latin typeface="メイリオ" pitchFamily="50" charset="-128"/>
                <a:ea typeface="メイリオ" pitchFamily="50" charset="-128"/>
              </a:rPr>
            </a:b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</a:rPr>
              <a:t>変えずに</a:t>
            </a: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</a:rPr>
              <a:t>Atom Dipole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</a:rPr>
              <a:t>が求まる</a:t>
            </a:r>
            <a:endParaRPr kumimoji="1" lang="ja-JP" altLang="en-US" sz="2400" dirty="0" smtClean="0">
              <a:latin typeface="メイリオ" pitchFamily="50" charset="-128"/>
              <a:ea typeface="メイリオ" pitchFamily="50" charset="-128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5875" y="4299755"/>
          <a:ext cx="9112250" cy="765175"/>
        </p:xfrm>
        <a:graphic>
          <a:graphicData uri="http://schemas.openxmlformats.org/presentationml/2006/ole">
            <p:oleObj spid="_x0000_s2050" name="数式" r:id="rId4" imgW="3632040" imgH="304560" progId="Equation.3">
              <p:embed/>
            </p:oleObj>
          </a:graphicData>
        </a:graphic>
      </p:graphicFrame>
      <p:sp>
        <p:nvSpPr>
          <p:cNvPr id="5" name="右矢印 4"/>
          <p:cNvSpPr/>
          <p:nvPr/>
        </p:nvSpPr>
        <p:spPr>
          <a:xfrm rot="5400000">
            <a:off x="4214810" y="1285859"/>
            <a:ext cx="642942" cy="92869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76618" y="3571876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 smtClean="0">
                <a:latin typeface="メイリオ" pitchFamily="50" charset="-128"/>
                <a:ea typeface="メイリオ" pitchFamily="50" charset="-128"/>
              </a:rPr>
              <a:t>求め方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1928794" y="4993492"/>
            <a:ext cx="2357454" cy="7858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吹き出し 8"/>
          <p:cNvSpPr/>
          <p:nvPr/>
        </p:nvSpPr>
        <p:spPr>
          <a:xfrm rot="10800000">
            <a:off x="2571736" y="5357824"/>
            <a:ext cx="4286280" cy="857257"/>
          </a:xfrm>
          <a:prstGeom prst="wedgeRoundRectCallout">
            <a:avLst>
              <a:gd name="adj1" fmla="val 34924"/>
              <a:gd name="adj2" fmla="val 72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86050" y="5572140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atin typeface="メイリオ" pitchFamily="50" charset="-128"/>
                <a:ea typeface="メイリオ" pitchFamily="50" charset="-128"/>
              </a:rPr>
              <a:t>どのように求めるか？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928694" y="1500174"/>
            <a:ext cx="807246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latin typeface="Calibri" pitchFamily="34" charset="0"/>
              </a:rPr>
              <a:t>                                                                       </a:t>
            </a:r>
            <a:r>
              <a:rPr lang="en-US" altLang="ja-JP" sz="2800" b="1" dirty="0" smtClean="0">
                <a:latin typeface="メイリオ" pitchFamily="50" charset="-128"/>
                <a:ea typeface="メイリオ" pitchFamily="50" charset="-128"/>
              </a:rPr>
              <a:t>MO</a:t>
            </a:r>
            <a:endParaRPr lang="en-US" altLang="ja-JP" b="1" dirty="0" smtClean="0">
              <a:latin typeface="Calibri" pitchFamily="34" charset="0"/>
            </a:endParaRPr>
          </a:p>
          <a:p>
            <a:r>
              <a:rPr lang="en-US" altLang="ja-JP" dirty="0" smtClean="0">
                <a:latin typeface="Calibri" pitchFamily="34" charset="0"/>
              </a:rPr>
              <a:t>   0.00034  2.00054  0.63984  1.09904 -0.00902  1.20095 -0.02609  1.16932 -0.00692</a:t>
            </a:r>
          </a:p>
          <a:p>
            <a:r>
              <a:rPr lang="en-US" altLang="ja-JP" dirty="0" smtClean="0">
                <a:latin typeface="Calibri" pitchFamily="34" charset="0"/>
              </a:rPr>
              <a:t>   0.00001 -0.00041 -0.00754  0.99367  0.00034 -0.01698 -0.00768 -0.01908 -0.00029</a:t>
            </a:r>
          </a:p>
          <a:p>
            <a:r>
              <a:rPr lang="en-US" altLang="ja-JP" dirty="0" smtClean="0">
                <a:latin typeface="Calibri" pitchFamily="34" charset="0"/>
              </a:rPr>
              <a:t> -0.00001 -0.00035 -0.00735 -0.01330 -0.00219 -0.02119 -0.00109  0.91648  0.00003</a:t>
            </a:r>
          </a:p>
          <a:p>
            <a:r>
              <a:rPr lang="en-US" altLang="ja-JP" dirty="0" smtClean="0">
                <a:latin typeface="Calibri" pitchFamily="34" charset="0"/>
              </a:rPr>
              <a:t>  0.00000 -0.00044 -0.00537 -0.01617 -0.00066  0.87542  0.00041 -0.01927 -0.00358</a:t>
            </a:r>
          </a:p>
          <a:p>
            <a:r>
              <a:rPr lang="en-US" altLang="ja-JP" dirty="0" smtClean="0">
                <a:latin typeface="Calibri" pitchFamily="34" charset="0"/>
              </a:rPr>
              <a:t> -0.00027 -0.00003 -0.00998  0.00291  0.60427 -0.00072 -0.01369 -0.00146 -0.00076</a:t>
            </a:r>
          </a:p>
          <a:p>
            <a:r>
              <a:rPr lang="en-US" altLang="ja-JP" dirty="0" smtClean="0">
                <a:latin typeface="Calibri" pitchFamily="34" charset="0"/>
              </a:rPr>
              <a:t>   1.99993  0.00068  1.39041 -0.06615  1.40726 -0.03749  2.04813 -0.04598  2.01152</a:t>
            </a:r>
          </a:p>
          <a:p>
            <a:r>
              <a:rPr lang="en-US" altLang="ja-JP" dirty="0" smtClean="0">
                <a:latin typeface="Calibri" pitchFamily="34" charset="0"/>
              </a:rPr>
              <a:t>   </a:t>
            </a:r>
          </a:p>
          <a:p>
            <a:endParaRPr lang="en-US" altLang="ja-JP" dirty="0" smtClean="0">
              <a:latin typeface="Calibri" pitchFamily="34" charset="0"/>
            </a:endParaRPr>
          </a:p>
          <a:p>
            <a:endParaRPr lang="en-US" altLang="ja-JP" dirty="0" smtClean="0">
              <a:latin typeface="Calibri" pitchFamily="34" charset="0"/>
            </a:endParaRPr>
          </a:p>
          <a:p>
            <a:r>
              <a:rPr lang="en-US" altLang="ja-JP" dirty="0" smtClean="0">
                <a:latin typeface="Calibri" pitchFamily="34" charset="0"/>
              </a:rPr>
              <a:t>   </a:t>
            </a:r>
          </a:p>
          <a:p>
            <a:r>
              <a:rPr lang="en-US" altLang="ja-JP" dirty="0" smtClean="0">
                <a:latin typeface="Calibri" pitchFamily="34" charset="0"/>
              </a:rPr>
              <a:t>   0.00000  2.00000  1.00000  1.00000  0.00000  1.00000  0.00000  1.00000  0.00000</a:t>
            </a:r>
          </a:p>
          <a:p>
            <a:r>
              <a:rPr lang="en-US" altLang="ja-JP" dirty="0" smtClean="0">
                <a:latin typeface="Calibri" pitchFamily="34" charset="0"/>
              </a:rPr>
              <a:t>   0.00000  0.00000  0.00000  1.00000  0.00000  0.00000  0.00000  0.00000  0.00000</a:t>
            </a:r>
          </a:p>
          <a:p>
            <a:r>
              <a:rPr lang="en-US" altLang="ja-JP" dirty="0" smtClean="0">
                <a:latin typeface="Calibri" pitchFamily="34" charset="0"/>
              </a:rPr>
              <a:t>   0.00000  0.00000  0.00000  0.00000  0.00000  0.00000  0.00000  1.00000  0.00000</a:t>
            </a:r>
          </a:p>
          <a:p>
            <a:r>
              <a:rPr lang="en-US" altLang="ja-JP" dirty="0" smtClean="0">
                <a:latin typeface="Calibri" pitchFamily="34" charset="0"/>
              </a:rPr>
              <a:t>   0.00000  0.00000  0.00000  0.00000  0.00000  1.00000  0.00000  0.00000  0.00000</a:t>
            </a:r>
          </a:p>
          <a:p>
            <a:r>
              <a:rPr lang="en-US" altLang="ja-JP" dirty="0" smtClean="0">
                <a:latin typeface="Calibri" pitchFamily="34" charset="0"/>
              </a:rPr>
              <a:t>   0.00000  0.00000  0.00000  0.00000  1.00000  0.00000  0.00000  0.00000  0.00000</a:t>
            </a:r>
          </a:p>
          <a:p>
            <a:r>
              <a:rPr lang="en-US" altLang="ja-JP" dirty="0" smtClean="0">
                <a:latin typeface="Calibri" pitchFamily="34" charset="0"/>
              </a:rPr>
              <a:t>   2.00000  0.00000  1.00000  0.00000  1.00000  0.00000  2.00000  0.00000  2.00000</a:t>
            </a:r>
            <a:endParaRPr lang="ja-JP" altLang="en-US" dirty="0">
              <a:latin typeface="Calibri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071670" y="428604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メイリオ" pitchFamily="50" charset="-128"/>
                <a:ea typeface="メイリオ" pitchFamily="50" charset="-128"/>
              </a:rPr>
              <a:t>1.</a:t>
            </a:r>
            <a:r>
              <a:rPr kumimoji="1" lang="ja-JP" altLang="en-US" sz="2400" dirty="0" smtClean="0">
                <a:latin typeface="メイリオ" pitchFamily="50" charset="-128"/>
                <a:ea typeface="メイリオ" pitchFamily="50" charset="-128"/>
              </a:rPr>
              <a:t>　</a:t>
            </a:r>
            <a:r>
              <a:rPr kumimoji="1" lang="en-US" altLang="ja-JP" sz="2400" dirty="0" smtClean="0">
                <a:latin typeface="メイリオ" pitchFamily="50" charset="-128"/>
                <a:ea typeface="メイリオ" pitchFamily="50" charset="-128"/>
              </a:rPr>
              <a:t>Localized MO</a:t>
            </a:r>
            <a:r>
              <a:rPr kumimoji="1" lang="ja-JP" altLang="en-US" sz="2400" dirty="0" smtClean="0">
                <a:latin typeface="メイリオ" pitchFamily="50" charset="-128"/>
                <a:ea typeface="メイリオ" pitchFamily="50" charset="-128"/>
              </a:rPr>
              <a:t>を求める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071670" y="967071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</a:rPr>
              <a:t>2</a:t>
            </a:r>
            <a:r>
              <a:rPr kumimoji="1" lang="en-US" altLang="ja-JP" sz="2400" dirty="0" smtClean="0">
                <a:latin typeface="メイリオ" pitchFamily="50" charset="-128"/>
                <a:ea typeface="メイリオ" pitchFamily="50" charset="-128"/>
              </a:rPr>
              <a:t>.</a:t>
            </a:r>
            <a:r>
              <a:rPr kumimoji="1" lang="ja-JP" altLang="en-US" sz="2400" dirty="0" smtClean="0">
                <a:latin typeface="メイリオ" pitchFamily="50" charset="-128"/>
                <a:ea typeface="メイリオ" pitchFamily="50" charset="-128"/>
              </a:rPr>
              <a:t>　</a:t>
            </a:r>
            <a:r>
              <a:rPr kumimoji="1" lang="en-US" altLang="ja-JP" sz="2400" dirty="0" err="1" smtClean="0">
                <a:latin typeface="メイリオ" pitchFamily="50" charset="-128"/>
                <a:ea typeface="メイリオ" pitchFamily="50" charset="-128"/>
              </a:rPr>
              <a:t>Mulliken</a:t>
            </a:r>
            <a:r>
              <a:rPr kumimoji="1" lang="en-US" altLang="ja-JP" sz="2400" dirty="0" smtClean="0">
                <a:latin typeface="メイリオ" pitchFamily="50" charset="-128"/>
                <a:ea typeface="メイリオ" pitchFamily="50" charset="-128"/>
              </a:rPr>
              <a:t> Population</a:t>
            </a:r>
            <a:r>
              <a:rPr kumimoji="1" lang="ja-JP" altLang="en-US" sz="2400" dirty="0" smtClean="0">
                <a:latin typeface="メイリオ" pitchFamily="50" charset="-128"/>
                <a:ea typeface="メイリオ" pitchFamily="50" charset="-128"/>
              </a:rPr>
              <a:t>を求める　</a:t>
            </a:r>
            <a:r>
              <a:rPr kumimoji="1" lang="en-US" altLang="ja-JP" sz="2400" dirty="0" smtClean="0">
                <a:latin typeface="メイリオ" pitchFamily="50" charset="-128"/>
                <a:ea typeface="メイリオ" pitchFamily="50" charset="-128"/>
              </a:rPr>
              <a:t>(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</a:rPr>
              <a:t>下の行列</a:t>
            </a:r>
            <a:r>
              <a:rPr kumimoji="1" lang="en-US" altLang="ja-JP" sz="2400" dirty="0" smtClean="0">
                <a:latin typeface="メイリオ" pitchFamily="50" charset="-128"/>
                <a:ea typeface="メイリオ" pitchFamily="50" charset="-128"/>
              </a:rPr>
              <a:t>)</a:t>
            </a:r>
            <a:endParaRPr kumimoji="1" lang="ja-JP" altLang="en-US" sz="2400" dirty="0" smtClean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 rot="16200000">
            <a:off x="86713" y="2533283"/>
            <a:ext cx="1303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 smtClean="0">
                <a:latin typeface="メイリオ" pitchFamily="50" charset="-128"/>
                <a:ea typeface="メイリオ" pitchFamily="50" charset="-128"/>
              </a:rPr>
              <a:t>Atom</a:t>
            </a:r>
            <a:endParaRPr kumimoji="1" lang="ja-JP" altLang="en-US" sz="2000" b="1" dirty="0" smtClean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6" name="下矢印 5"/>
          <p:cNvSpPr/>
          <p:nvPr/>
        </p:nvSpPr>
        <p:spPr>
          <a:xfrm>
            <a:off x="4000496" y="3786190"/>
            <a:ext cx="2214578" cy="642942"/>
          </a:xfrm>
          <a:prstGeom prst="downArrow">
            <a:avLst>
              <a:gd name="adj1" fmla="val 65484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latin typeface="メイリオ" pitchFamily="50" charset="-128"/>
                <a:ea typeface="メイリオ" pitchFamily="50" charset="-128"/>
              </a:rPr>
              <a:t>変換</a:t>
            </a:r>
            <a:endParaRPr kumimoji="1" lang="ja-JP" altLang="en-US" b="1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857488" y="4572008"/>
            <a:ext cx="785818" cy="19288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3714744" y="4572008"/>
            <a:ext cx="785818" cy="19288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4572000" y="4572008"/>
            <a:ext cx="785818" cy="19288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5429256" y="4572008"/>
            <a:ext cx="785818" cy="19288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7143768" y="4572008"/>
            <a:ext cx="785818" cy="19288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00034" y="4572008"/>
            <a:ext cx="571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latin typeface="メイリオ" pitchFamily="50" charset="-128"/>
                <a:ea typeface="メイリオ" pitchFamily="50" charset="-128"/>
              </a:rPr>
              <a:t>C</a:t>
            </a:r>
          </a:p>
          <a:p>
            <a:r>
              <a:rPr lang="en-US" altLang="ja-JP" sz="2000" b="1" dirty="0" smtClean="0">
                <a:latin typeface="メイリオ" pitchFamily="50" charset="-128"/>
                <a:ea typeface="メイリオ" pitchFamily="50" charset="-128"/>
              </a:rPr>
              <a:t>H</a:t>
            </a:r>
          </a:p>
          <a:p>
            <a:r>
              <a:rPr kumimoji="1" lang="en-US" altLang="ja-JP" sz="2000" b="1" dirty="0" smtClean="0">
                <a:latin typeface="メイリオ" pitchFamily="50" charset="-128"/>
                <a:ea typeface="メイリオ" pitchFamily="50" charset="-128"/>
              </a:rPr>
              <a:t>H</a:t>
            </a:r>
          </a:p>
          <a:p>
            <a:r>
              <a:rPr lang="en-US" altLang="ja-JP" sz="2000" b="1" dirty="0" smtClean="0">
                <a:latin typeface="メイリオ" pitchFamily="50" charset="-128"/>
                <a:ea typeface="メイリオ" pitchFamily="50" charset="-128"/>
              </a:rPr>
              <a:t>H</a:t>
            </a:r>
          </a:p>
          <a:p>
            <a:r>
              <a:rPr kumimoji="1" lang="en-US" altLang="ja-JP" sz="2000" b="1" dirty="0" smtClean="0">
                <a:latin typeface="メイリオ" pitchFamily="50" charset="-128"/>
                <a:ea typeface="メイリオ" pitchFamily="50" charset="-128"/>
              </a:rPr>
              <a:t>H</a:t>
            </a:r>
          </a:p>
          <a:p>
            <a:r>
              <a:rPr lang="en-US" altLang="ja-JP" sz="2000" b="1" dirty="0" smtClean="0">
                <a:latin typeface="メイリオ" pitchFamily="50" charset="-128"/>
                <a:ea typeface="メイリオ" pitchFamily="50" charset="-128"/>
              </a:rPr>
              <a:t>O</a:t>
            </a:r>
            <a:endParaRPr kumimoji="1" lang="ja-JP" altLang="en-US" sz="2000" b="1" dirty="0" smtClean="0"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kumimoji="1" sz="2400" dirty="0" smtClean="0">
            <a:latin typeface="メイリオ" pitchFamily="50" charset="-128"/>
            <a:ea typeface="メイリオ" pitchFamily="50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18985</TotalTime>
  <Words>374</Words>
  <Application>Microsoft Office PowerPoint</Application>
  <PresentationFormat>画面に合わせる (4:3)</PresentationFormat>
  <Paragraphs>102</Paragraphs>
  <Slides>19</Slides>
  <Notes>19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1" baseType="lpstr">
      <vt:lpstr>Office テーマ</vt:lpstr>
      <vt:lpstr>数式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</vt:vector>
  </TitlesOfParts>
  <Company>NU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Kenta YAMADA</dc:creator>
  <cp:lastModifiedBy>Kenta YAMADA</cp:lastModifiedBy>
  <cp:revision>22</cp:revision>
  <dcterms:created xsi:type="dcterms:W3CDTF">2008-11-10T16:20:23Z</dcterms:created>
  <dcterms:modified xsi:type="dcterms:W3CDTF">2008-12-08T07:55:38Z</dcterms:modified>
</cp:coreProperties>
</file>