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425" r:id="rId3"/>
    <p:sldId id="428" r:id="rId4"/>
    <p:sldId id="456" r:id="rId5"/>
    <p:sldId id="461" r:id="rId6"/>
    <p:sldId id="458" r:id="rId7"/>
    <p:sldId id="496" r:id="rId8"/>
    <p:sldId id="462" r:id="rId9"/>
    <p:sldId id="463" r:id="rId10"/>
    <p:sldId id="473" r:id="rId11"/>
    <p:sldId id="487" r:id="rId12"/>
    <p:sldId id="466" r:id="rId13"/>
    <p:sldId id="497" r:id="rId14"/>
    <p:sldId id="482" r:id="rId15"/>
    <p:sldId id="484" r:id="rId16"/>
    <p:sldId id="483" r:id="rId17"/>
    <p:sldId id="485" r:id="rId18"/>
    <p:sldId id="489" r:id="rId19"/>
    <p:sldId id="490" r:id="rId20"/>
    <p:sldId id="438" r:id="rId21"/>
    <p:sldId id="284" r:id="rId22"/>
  </p:sldIdLst>
  <p:sldSz cx="9144000" cy="6858000" type="screen4x3"/>
  <p:notesSz cx="6802438" cy="9937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29">
          <p15:clr>
            <a:srgbClr val="A4A3A4"/>
          </p15:clr>
        </p15:guide>
        <p15:guide id="4" orient="horz" pos="1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erot" initials="B" lastIdx="2" clrIdx="0">
    <p:extLst>
      <p:ext uri="{19B8F6BF-5375-455C-9EA6-DF929625EA0E}">
        <p15:presenceInfo xmlns:p15="http://schemas.microsoft.com/office/powerpoint/2012/main" userId="Barberot" providerId="None"/>
      </p:ext>
    </p:extLst>
  </p:cmAuthor>
  <p:cmAuthor id="2" name="kurisaki" initials="k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5F9"/>
    <a:srgbClr val="BA0CBE"/>
    <a:srgbClr val="ABDBFF"/>
    <a:srgbClr val="ABFFD1"/>
    <a:srgbClr val="C9FFFF"/>
    <a:srgbClr val="00FFFF"/>
    <a:srgbClr val="FFC5C5"/>
    <a:srgbClr val="6BD0EF"/>
    <a:srgbClr val="AD07BF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85339" autoAdjust="0"/>
  </p:normalViewPr>
  <p:slideViewPr>
    <p:cSldViewPr snapToGrid="0">
      <p:cViewPr varScale="1">
        <p:scale>
          <a:sx n="95" d="100"/>
          <a:sy n="95" d="100"/>
        </p:scale>
        <p:origin x="834" y="72"/>
      </p:cViewPr>
      <p:guideLst>
        <p:guide orient="horz" pos="2160"/>
        <p:guide pos="2880"/>
        <p:guide orient="horz" pos="2229"/>
        <p:guide orient="horz" pos="1913"/>
      </p:guideLst>
    </p:cSldViewPr>
  </p:slideViewPr>
  <p:outlineViewPr>
    <p:cViewPr>
      <p:scale>
        <a:sx n="33" d="100"/>
        <a:sy n="33" d="100"/>
      </p:scale>
      <p:origin x="0" y="-807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91"/>
    </p:cViewPr>
  </p:sorterViewPr>
  <p:notesViewPr>
    <p:cSldViewPr snapToGrid="0">
      <p:cViewPr varScale="1">
        <p:scale>
          <a:sx n="77" d="100"/>
          <a:sy n="77" d="100"/>
        </p:scale>
        <p:origin x="21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47722" cy="498613"/>
          </a:xfrm>
          <a:prstGeom prst="rect">
            <a:avLst/>
          </a:prstGeom>
        </p:spPr>
        <p:txBody>
          <a:bodyPr vert="horz" lIns="91429" tIns="45712" rIns="91429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3150" y="8"/>
            <a:ext cx="2947722" cy="498613"/>
          </a:xfrm>
          <a:prstGeom prst="rect">
            <a:avLst/>
          </a:prstGeom>
        </p:spPr>
        <p:txBody>
          <a:bodyPr vert="horz" lIns="91429" tIns="45712" rIns="91429" bIns="45712" rtlCol="0"/>
          <a:lstStyle>
            <a:lvl1pPr algn="r">
              <a:defRPr sz="1200"/>
            </a:lvl1pPr>
          </a:lstStyle>
          <a:p>
            <a:fld id="{CE63C9E6-2AC6-4A84-9F64-1AE0849217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0" y="9439141"/>
            <a:ext cx="2947722" cy="498612"/>
          </a:xfrm>
          <a:prstGeom prst="rect">
            <a:avLst/>
          </a:prstGeom>
        </p:spPr>
        <p:txBody>
          <a:bodyPr vert="horz" lIns="91429" tIns="45712" rIns="91429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3150" y="9439141"/>
            <a:ext cx="2947722" cy="498612"/>
          </a:xfrm>
          <a:prstGeom prst="rect">
            <a:avLst/>
          </a:prstGeom>
        </p:spPr>
        <p:txBody>
          <a:bodyPr vert="horz" lIns="91429" tIns="45712" rIns="91429" bIns="45712" rtlCol="0" anchor="b"/>
          <a:lstStyle>
            <a:lvl1pPr algn="r">
              <a:defRPr sz="1200"/>
            </a:lvl1pPr>
          </a:lstStyle>
          <a:p>
            <a:fld id="{08BB4A0C-A429-44EA-A715-4441A91C84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47722" cy="498613"/>
          </a:xfrm>
          <a:prstGeom prst="rect">
            <a:avLst/>
          </a:prstGeom>
        </p:spPr>
        <p:txBody>
          <a:bodyPr vert="horz" lIns="91429" tIns="45712" rIns="91429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3150" y="8"/>
            <a:ext cx="2947722" cy="498613"/>
          </a:xfrm>
          <a:prstGeom prst="rect">
            <a:avLst/>
          </a:prstGeom>
        </p:spPr>
        <p:txBody>
          <a:bodyPr vert="horz" lIns="91429" tIns="45712" rIns="91429" bIns="45712" rtlCol="0"/>
          <a:lstStyle>
            <a:lvl1pPr algn="r">
              <a:defRPr sz="1200"/>
            </a:lvl1pPr>
          </a:lstStyle>
          <a:p>
            <a:fld id="{D761599A-8B19-41E2-854D-DBC301441C4C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198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2" rIns="91429" bIns="45712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45" y="4782545"/>
            <a:ext cx="5441950" cy="3912990"/>
          </a:xfrm>
          <a:prstGeom prst="rect">
            <a:avLst/>
          </a:prstGeom>
        </p:spPr>
        <p:txBody>
          <a:bodyPr vert="horz" lIns="91429" tIns="45712" rIns="91429" bIns="4571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0" y="9439141"/>
            <a:ext cx="2947722" cy="498612"/>
          </a:xfrm>
          <a:prstGeom prst="rect">
            <a:avLst/>
          </a:prstGeom>
        </p:spPr>
        <p:txBody>
          <a:bodyPr vert="horz" lIns="91429" tIns="45712" rIns="91429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3150" y="9439141"/>
            <a:ext cx="2947722" cy="498612"/>
          </a:xfrm>
          <a:prstGeom prst="rect">
            <a:avLst/>
          </a:prstGeom>
        </p:spPr>
        <p:txBody>
          <a:bodyPr vert="horz" lIns="91429" tIns="45712" rIns="91429" bIns="45712" rtlCol="0" anchor="b"/>
          <a:lstStyle>
            <a:lvl1pPr algn="r">
              <a:defRPr sz="1200"/>
            </a:lvl1pPr>
          </a:lstStyle>
          <a:p>
            <a:fld id="{EF937F55-DFA7-40E8-ABE0-3D0C1D317FA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0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18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7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0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2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2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3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1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2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1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595533"/>
            <a:ext cx="7543800" cy="3063748"/>
          </a:xfrm>
        </p:spPr>
        <p:txBody>
          <a:bodyPr anchor="b">
            <a:normAutofit/>
          </a:bodyPr>
          <a:lstStyle>
            <a:lvl1pPr algn="just">
              <a:lnSpc>
                <a:spcPct val="85000"/>
              </a:lnSpc>
              <a:defRPr sz="3600" spc="-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4907999"/>
            <a:ext cx="7543800" cy="126792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525-F574-4C2E-9B19-14D76F322506}" type="datetime1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CREST meeting - 05/29/2015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77358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B9C5-C740-42DA-9A9D-BC76B53E634C}" type="datetime1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589-0FE3-4D16-B14B-2844BE8AA6EA}" type="datetime1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DB8B-78DE-4720-9F13-416025C1803F}" type="datetime1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CREST meeting - 05/29/2015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6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2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9A3-12EF-489C-9FA1-47C350695CB7}" type="datetime1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CREST meeting - 05/29/2015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3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6186" y="253948"/>
            <a:ext cx="8082642" cy="5134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186" y="930729"/>
            <a:ext cx="4020094" cy="493836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39" y="930730"/>
            <a:ext cx="3925389" cy="493836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2BCD-7E14-4977-B73B-F0C129F7AB0F}" type="datetime1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CREST meeting - 05/29/2015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6186" y="270275"/>
            <a:ext cx="7997734" cy="52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186" y="931655"/>
            <a:ext cx="4020094" cy="736282"/>
          </a:xfrm>
        </p:spPr>
        <p:txBody>
          <a:bodyPr lIns="91440" rIns="91440" anchor="ctr">
            <a:normAutofit/>
          </a:bodyPr>
          <a:lstStyle>
            <a:lvl1pPr marL="0" indent="0" algn="just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86" y="1783139"/>
            <a:ext cx="4020094" cy="408595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931643"/>
            <a:ext cx="384048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783139"/>
            <a:ext cx="3840480" cy="408595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7621-66D2-402E-A855-30EEE010E2C8}" type="datetime1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A68C-EDB0-4263-9EC1-03F6DAD2EF7C}" type="datetime1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7BB-E0C1-41A0-A50C-8B690EAE99EE}" type="datetime1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8B27245-6580-4D33-9D92-4B4CBC996B87}" type="datetime1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7189-4567-4136-8CE7-2D711B2F4BCB}" type="datetime1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5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6185" y="286604"/>
            <a:ext cx="8196943" cy="497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186" y="928447"/>
            <a:ext cx="8196943" cy="5211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91A4F1DE-A9CE-46F0-B934-F0538D744B4E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CREST meeting - 05/29/2015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AC3BFF3A-6A4F-43D2-8502-2EE79BCAD269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84522" y="857250"/>
            <a:ext cx="8643938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spc="-5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4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9.gif"/><Relationship Id="rId7" Type="http://schemas.openxmlformats.org/officeDocument/2006/relationships/image" Target="../media/image3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4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3567" y="1595533"/>
            <a:ext cx="8338634" cy="306374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Mechanistic study of CAL-B catalyzed ring-opening polymerization of β-lactam: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400" dirty="0"/>
              <a:t>F</a:t>
            </a:r>
            <a:r>
              <a:rPr lang="en-US" sz="2400" dirty="0" smtClean="0"/>
              <a:t>irst </a:t>
            </a:r>
            <a:r>
              <a:rPr lang="en-US" sz="2400" dirty="0"/>
              <a:t>results of the hybrid </a:t>
            </a:r>
            <a:r>
              <a:rPr lang="en-US" sz="2400" dirty="0" smtClean="0"/>
              <a:t>MC/MD simulation </a:t>
            </a:r>
            <a:r>
              <a:rPr lang="en-US" sz="2400" dirty="0"/>
              <a:t>study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u="sng" dirty="0" smtClean="0"/>
              <a:t>Chantal Barberot</a:t>
            </a:r>
            <a:r>
              <a:rPr lang="en-US" dirty="0" smtClean="0"/>
              <a:t>, </a:t>
            </a:r>
            <a:r>
              <a:rPr lang="en-US" dirty="0" err="1"/>
              <a:t>Ikuo</a:t>
            </a:r>
            <a:r>
              <a:rPr lang="en-US" dirty="0"/>
              <a:t> </a:t>
            </a:r>
            <a:r>
              <a:rPr lang="en-US" dirty="0" smtClean="0"/>
              <a:t>Kurisaki, </a:t>
            </a:r>
            <a:r>
              <a:rPr lang="en-US" dirty="0"/>
              <a:t>Yuichi </a:t>
            </a:r>
            <a:r>
              <a:rPr lang="en-US" dirty="0" smtClean="0"/>
              <a:t>Suzuki, </a:t>
            </a:r>
            <a:r>
              <a:rPr lang="en-US" dirty="0" err="1" smtClean="0"/>
              <a:t>Masataka</a:t>
            </a:r>
            <a:r>
              <a:rPr lang="en-US" dirty="0" smtClean="0"/>
              <a:t> </a:t>
            </a:r>
            <a:r>
              <a:rPr lang="en-US" dirty="0" err="1" smtClean="0"/>
              <a:t>Nagaoka</a:t>
            </a:r>
            <a:endParaRPr lang="en-US" dirty="0" smtClean="0"/>
          </a:p>
          <a:p>
            <a:pPr algn="ctr"/>
            <a:r>
              <a:rPr lang="en-US" dirty="0" err="1" smtClean="0"/>
              <a:t>Nagaoka</a:t>
            </a:r>
            <a:r>
              <a:rPr lang="en-US" dirty="0" smtClean="0"/>
              <a:t> Laboratory, Graduate School of Information Science, Nagoya University 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7" y="232856"/>
            <a:ext cx="2934788" cy="7315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30" y="0"/>
            <a:ext cx="2311111" cy="10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4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565332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/>
              <a:t>The chemical </a:t>
            </a:r>
            <a:r>
              <a:rPr lang="en-US" dirty="0" smtClean="0"/>
              <a:t>reactions are </a:t>
            </a:r>
            <a:r>
              <a:rPr lang="en-US" dirty="0"/>
              <a:t>selected based on </a:t>
            </a:r>
            <a:r>
              <a:rPr lang="en-US" dirty="0" smtClean="0"/>
              <a:t>the distance </a:t>
            </a:r>
            <a:r>
              <a:rPr lang="en-US" dirty="0"/>
              <a:t>criteria and their activation energy.</a:t>
            </a:r>
          </a:p>
          <a:p>
            <a:pPr>
              <a:spcBef>
                <a:spcPts val="600"/>
              </a:spcBef>
            </a:pPr>
            <a:r>
              <a:rPr lang="en-US" dirty="0"/>
              <a:t>Ligand binding should occur less often than chemical reaction. A correct parametrization is necessary.</a:t>
            </a:r>
          </a:p>
          <a:p>
            <a:pPr>
              <a:spcBef>
                <a:spcPts val="600"/>
              </a:spcBef>
            </a:pPr>
            <a:r>
              <a:rPr lang="en-US" dirty="0"/>
              <a:t>In addition, analysis of active site is important to decided if the ligand binding can </a:t>
            </a:r>
            <a:r>
              <a:rPr lang="en-US" dirty="0" smtClean="0"/>
              <a:t>occur or </a:t>
            </a:r>
            <a:r>
              <a:rPr lang="en-US" dirty="0"/>
              <a:t>not.</a:t>
            </a:r>
          </a:p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scheme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26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5" y="1496433"/>
            <a:ext cx="7984648" cy="3250777"/>
          </a:xfrm>
          <a:prstGeom prst="rect">
            <a:avLst/>
          </a:prstGeom>
        </p:spPr>
      </p:pic>
      <p:sp>
        <p:nvSpPr>
          <p:cNvPr id="7" name="正方形/長方形 59"/>
          <p:cNvSpPr/>
          <p:nvPr/>
        </p:nvSpPr>
        <p:spPr>
          <a:xfrm>
            <a:off x="2165711" y="2167035"/>
            <a:ext cx="890287" cy="3281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Monomer activation</a:t>
            </a:r>
            <a:endParaRPr kumimoji="1" lang="ja-JP" altLang="en-US" sz="1200" b="1" dirty="0"/>
          </a:p>
        </p:txBody>
      </p:sp>
      <p:sp>
        <p:nvSpPr>
          <p:cNvPr id="8" name="正方形/長方形 61"/>
          <p:cNvSpPr/>
          <p:nvPr/>
        </p:nvSpPr>
        <p:spPr>
          <a:xfrm>
            <a:off x="5682744" y="2414426"/>
            <a:ext cx="890286" cy="328168"/>
          </a:xfrm>
          <a:prstGeom prst="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Elongation</a:t>
            </a:r>
            <a:endParaRPr kumimoji="1" lang="ja-JP" altLang="en-US" sz="1200" b="1" dirty="0"/>
          </a:p>
        </p:txBody>
      </p:sp>
      <p:sp>
        <p:nvSpPr>
          <p:cNvPr id="9" name="正方形/長方形 62"/>
          <p:cNvSpPr/>
          <p:nvPr/>
        </p:nvSpPr>
        <p:spPr>
          <a:xfrm>
            <a:off x="7053383" y="1974318"/>
            <a:ext cx="890286" cy="326441"/>
          </a:xfrm>
          <a:prstGeom prst="rect">
            <a:avLst/>
          </a:prstGeom>
          <a:solidFill>
            <a:srgbClr val="95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/>
              <a:t>Termination</a:t>
            </a:r>
            <a:endParaRPr kumimoji="1" lang="ja-JP" altLang="en-US" sz="1000" b="1" dirty="0"/>
          </a:p>
        </p:txBody>
      </p:sp>
      <p:sp>
        <p:nvSpPr>
          <p:cNvPr id="10" name="正方形/長方形 60"/>
          <p:cNvSpPr/>
          <p:nvPr/>
        </p:nvSpPr>
        <p:spPr>
          <a:xfrm>
            <a:off x="1763713" y="3329069"/>
            <a:ext cx="890288" cy="328168"/>
          </a:xfrm>
          <a:prstGeom prst="rect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Initiation</a:t>
            </a:r>
            <a:endParaRPr kumimoji="1" lang="ja-JP" altLang="en-US" sz="1200" b="1" dirty="0"/>
          </a:p>
        </p:txBody>
      </p:sp>
      <p:sp>
        <p:nvSpPr>
          <p:cNvPr id="20" name="正方形/長方形 59"/>
          <p:cNvSpPr/>
          <p:nvPr/>
        </p:nvSpPr>
        <p:spPr>
          <a:xfrm>
            <a:off x="905468" y="1662205"/>
            <a:ext cx="890287" cy="32816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Ligand</a:t>
            </a:r>
          </a:p>
          <a:p>
            <a:pPr algn="ctr"/>
            <a:r>
              <a:rPr kumimoji="1" lang="en-US" altLang="ja-JP" sz="1200" b="1" dirty="0" smtClean="0"/>
              <a:t>binding</a:t>
            </a:r>
            <a:endParaRPr kumimoji="1" lang="ja-JP" altLang="en-US" sz="1200" b="1" dirty="0"/>
          </a:p>
        </p:txBody>
      </p:sp>
      <p:sp>
        <p:nvSpPr>
          <p:cNvPr id="21" name="Flèche vers le bas 20"/>
          <p:cNvSpPr/>
          <p:nvPr/>
        </p:nvSpPr>
        <p:spPr>
          <a:xfrm rot="10800000" flipV="1">
            <a:off x="1795756" y="1585991"/>
            <a:ext cx="305725" cy="691814"/>
          </a:xfrm>
          <a:prstGeom prst="downArrow">
            <a:avLst>
              <a:gd name="adj1" fmla="val 31132"/>
              <a:gd name="adj2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49" y="870461"/>
            <a:ext cx="638126" cy="685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/>
          <p:cNvGrpSpPr/>
          <p:nvPr/>
        </p:nvGrpSpPr>
        <p:grpSpPr>
          <a:xfrm>
            <a:off x="125998" y="1516419"/>
            <a:ext cx="4364358" cy="3684213"/>
            <a:chOff x="125998" y="1516419"/>
            <a:chExt cx="4364358" cy="3684213"/>
          </a:xfrm>
        </p:grpSpPr>
        <p:sp>
          <p:nvSpPr>
            <p:cNvPr id="43" name="ZoneTexte 42"/>
            <p:cNvSpPr txBox="1"/>
            <p:nvPr/>
          </p:nvSpPr>
          <p:spPr>
            <a:xfrm>
              <a:off x="129767" y="4738967"/>
              <a:ext cx="205718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Docking reaction weight  &lt;&lt; chemical reaction weight</a:t>
              </a:r>
              <a:endParaRPr lang="en-US" sz="1200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54983" y="1752756"/>
              <a:ext cx="18686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No </a:t>
              </a:r>
              <a:r>
                <a:rPr lang="el-GR" sz="1200" dirty="0" smtClean="0">
                  <a:latin typeface="Calibri" panose="020F0502020204030204" pitchFamily="34" charset="0"/>
                </a:rPr>
                <a:t>β</a:t>
              </a:r>
              <a:r>
                <a:rPr lang="en-US" sz="1200" dirty="0" smtClean="0"/>
                <a:t>–lactam present in the active site?</a:t>
              </a:r>
              <a:endParaRPr lang="en-US" sz="1200" dirty="0"/>
            </a:p>
          </p:txBody>
        </p:sp>
        <p:sp>
          <p:nvSpPr>
            <p:cNvPr id="47" name="Losange 46"/>
            <p:cNvSpPr/>
            <p:nvPr/>
          </p:nvSpPr>
          <p:spPr>
            <a:xfrm>
              <a:off x="125998" y="1516419"/>
              <a:ext cx="2056588" cy="814471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44097" y="2916451"/>
              <a:ext cx="18686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Catalytic serine </a:t>
              </a:r>
              <a:r>
                <a:rPr lang="en-US" sz="1200" dirty="0" err="1">
                  <a:latin typeface="Calibri" panose="020F0502020204030204" pitchFamily="34" charset="0"/>
                </a:rPr>
                <a:t>acylated</a:t>
              </a:r>
              <a:r>
                <a:rPr lang="en-US" sz="1200" dirty="0">
                  <a:latin typeface="Calibri" panose="020F0502020204030204" pitchFamily="34" charset="0"/>
                </a:rPr>
                <a:t>?</a:t>
              </a:r>
              <a:endParaRPr lang="en-US" sz="1200" dirty="0"/>
            </a:p>
          </p:txBody>
        </p:sp>
        <p:sp>
          <p:nvSpPr>
            <p:cNvPr id="57" name="Losange 56"/>
            <p:cNvSpPr/>
            <p:nvPr/>
          </p:nvSpPr>
          <p:spPr>
            <a:xfrm>
              <a:off x="125998" y="2683229"/>
              <a:ext cx="2056588" cy="728999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Connecteur droit avec flèche 63"/>
            <p:cNvCxnSpPr>
              <a:stCxn id="47" idx="2"/>
              <a:endCxn id="57" idx="0"/>
            </p:cNvCxnSpPr>
            <p:nvPr/>
          </p:nvCxnSpPr>
          <p:spPr>
            <a:xfrm>
              <a:off x="1154292" y="2330890"/>
              <a:ext cx="0" cy="3523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2433167" y="4738967"/>
              <a:ext cx="205718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6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Docking reaction weight=0</a:t>
              </a:r>
            </a:p>
            <a:p>
              <a:pPr algn="ctr"/>
              <a:endParaRPr lang="en-US" sz="600" dirty="0" smtClean="0">
                <a:latin typeface="Calibri" panose="020F0502020204030204" pitchFamily="34" charset="0"/>
              </a:endParaRPr>
            </a:p>
          </p:txBody>
        </p:sp>
        <p:cxnSp>
          <p:nvCxnSpPr>
            <p:cNvPr id="67" name="Connecteur droit avec flèche 66"/>
            <p:cNvCxnSpPr>
              <a:stCxn id="57" idx="2"/>
              <a:endCxn id="83" idx="0"/>
            </p:cNvCxnSpPr>
            <p:nvPr/>
          </p:nvCxnSpPr>
          <p:spPr>
            <a:xfrm>
              <a:off x="1154292" y="3412228"/>
              <a:ext cx="3674" cy="3161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>
              <a:endCxn id="65" idx="0"/>
            </p:cNvCxnSpPr>
            <p:nvPr/>
          </p:nvCxnSpPr>
          <p:spPr>
            <a:xfrm>
              <a:off x="3461762" y="1923654"/>
              <a:ext cx="0" cy="2815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>
              <a:stCxn id="47" idx="3"/>
            </p:cNvCxnSpPr>
            <p:nvPr/>
          </p:nvCxnSpPr>
          <p:spPr>
            <a:xfrm>
              <a:off x="2182586" y="1923655"/>
              <a:ext cx="1279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2182586" y="3047605"/>
              <a:ext cx="1279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1111195" y="2309939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yes</a:t>
              </a:r>
              <a:endParaRPr lang="en-US" sz="12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1105030" y="3398329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yes</a:t>
              </a:r>
              <a:endParaRPr lang="en-US" sz="12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2186956" y="1662289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</a:t>
              </a:r>
              <a:endParaRPr lang="en-US" sz="12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2171603" y="2780406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</a:t>
              </a:r>
              <a:endParaRPr lang="en-US" sz="1200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350717" y="3841092"/>
              <a:ext cx="1606552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alibri" panose="020F0502020204030204" pitchFamily="34" charset="0"/>
                </a:rPr>
                <a:t>Current cycle - last accepted docking cycle</a:t>
              </a:r>
            </a:p>
            <a:p>
              <a:pPr algn="ctr"/>
              <a:r>
                <a:rPr lang="en-US" sz="1100" dirty="0" smtClean="0">
                  <a:latin typeface="Calibri" panose="020F0502020204030204" pitchFamily="34" charset="0"/>
                </a:rPr>
                <a:t> &lt; </a:t>
              </a:r>
              <a:r>
                <a:rPr lang="en-US" sz="1100" i="1" dirty="0" err="1" smtClean="0">
                  <a:latin typeface="Calibri" panose="020F0502020204030204" pitchFamily="34" charset="0"/>
                </a:rPr>
                <a:t>i</a:t>
              </a:r>
              <a:r>
                <a:rPr lang="en-US" sz="1100" dirty="0" smtClean="0">
                  <a:latin typeface="Calibri" panose="020F0502020204030204" pitchFamily="34" charset="0"/>
                </a:rPr>
                <a:t>  cycles</a:t>
              </a:r>
              <a:endParaRPr lang="en-US" sz="1100" dirty="0"/>
            </a:p>
          </p:txBody>
        </p:sp>
        <p:sp>
          <p:nvSpPr>
            <p:cNvPr id="83" name="Losange 82"/>
            <p:cNvSpPr/>
            <p:nvPr/>
          </p:nvSpPr>
          <p:spPr>
            <a:xfrm>
              <a:off x="129672" y="3728329"/>
              <a:ext cx="2056588" cy="728999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Connecteur droit avec flèche 83"/>
            <p:cNvCxnSpPr>
              <a:stCxn id="83" idx="2"/>
              <a:endCxn id="43" idx="0"/>
            </p:cNvCxnSpPr>
            <p:nvPr/>
          </p:nvCxnSpPr>
          <p:spPr>
            <a:xfrm>
              <a:off x="1157966" y="4457328"/>
              <a:ext cx="396" cy="2816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1105030" y="4445832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yes</a:t>
              </a:r>
              <a:endParaRPr lang="en-US" sz="1200" dirty="0"/>
            </a:p>
          </p:txBody>
        </p:sp>
        <p:cxnSp>
          <p:nvCxnSpPr>
            <p:cNvPr id="86" name="Connecteur droit 85"/>
            <p:cNvCxnSpPr/>
            <p:nvPr/>
          </p:nvCxnSpPr>
          <p:spPr>
            <a:xfrm>
              <a:off x="2182586" y="4092828"/>
              <a:ext cx="1279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2163339" y="3823585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</a:t>
              </a:r>
              <a:endParaRPr lang="en-US" sz="12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Docking reaction selection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8"/>
            <a:ext cx="8409214" cy="9319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 smtClean="0"/>
              <a:t>Before the reaction selection, a reaction weight is given for the docking process depending of few criteria.</a:t>
            </a:r>
          </a:p>
          <a:p>
            <a:pPr>
              <a:lnSpc>
                <a:spcPct val="110000"/>
              </a:lnSpc>
            </a:pPr>
            <a:endParaRPr lang="en-US" sz="1700" dirty="0" smtClean="0"/>
          </a:p>
          <a:p>
            <a:pPr>
              <a:lnSpc>
                <a:spcPct val="110000"/>
              </a:lnSpc>
            </a:pPr>
            <a:endParaRPr lang="en-US" sz="500" dirty="0"/>
          </a:p>
          <a:p>
            <a:pPr>
              <a:lnSpc>
                <a:spcPct val="110000"/>
              </a:lnSpc>
            </a:pPr>
            <a:endParaRPr lang="en-US" sz="500" dirty="0" smtClean="0"/>
          </a:p>
          <a:p>
            <a:pPr>
              <a:lnSpc>
                <a:spcPct val="110000"/>
              </a:lnSpc>
            </a:pPr>
            <a:endParaRPr lang="en-US" sz="500" dirty="0" smtClean="0"/>
          </a:p>
          <a:p>
            <a:pPr>
              <a:lnSpc>
                <a:spcPct val="110000"/>
              </a:lnSpc>
            </a:pPr>
            <a:endParaRPr lang="en-US" sz="1700" dirty="0" smtClean="0"/>
          </a:p>
          <a:p>
            <a:pPr>
              <a:lnSpc>
                <a:spcPct val="110000"/>
              </a:lnSpc>
            </a:pPr>
            <a:endParaRPr lang="en-US" sz="1700" dirty="0"/>
          </a:p>
          <a:p>
            <a:pPr>
              <a:lnSpc>
                <a:spcPct val="110000"/>
              </a:lnSpc>
            </a:pPr>
            <a:endParaRPr lang="en-US" sz="1700" dirty="0" smtClean="0"/>
          </a:p>
          <a:p>
            <a:pPr>
              <a:lnSpc>
                <a:spcPct val="110000"/>
              </a:lnSpc>
            </a:pPr>
            <a:endParaRPr lang="en-US" sz="1700" dirty="0"/>
          </a:p>
          <a:p>
            <a:pPr>
              <a:lnSpc>
                <a:spcPct val="110000"/>
              </a:lnSpc>
            </a:pPr>
            <a:endParaRPr lang="en-US" sz="1700" dirty="0" smtClean="0"/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grpSp>
        <p:nvGrpSpPr>
          <p:cNvPr id="25" name="Groupe 24"/>
          <p:cNvGrpSpPr>
            <a:grpSpLocks noChangeAspect="1"/>
          </p:cNvGrpSpPr>
          <p:nvPr/>
        </p:nvGrpSpPr>
        <p:grpSpPr>
          <a:xfrm>
            <a:off x="3731825" y="1770059"/>
            <a:ext cx="5364462" cy="2546581"/>
            <a:chOff x="201217" y="1096257"/>
            <a:chExt cx="5738726" cy="2725207"/>
          </a:xfrm>
        </p:grpSpPr>
        <p:pic>
          <p:nvPicPr>
            <p:cNvPr id="44" name="Espace réservé du contenu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7" y="1484245"/>
              <a:ext cx="5738726" cy="2337219"/>
            </a:xfrm>
            <a:prstGeom prst="rect">
              <a:avLst/>
            </a:prstGeom>
          </p:spPr>
        </p:pic>
        <p:sp>
          <p:nvSpPr>
            <p:cNvPr id="58" name="Flèche vers le bas 57"/>
            <p:cNvSpPr/>
            <p:nvPr/>
          </p:nvSpPr>
          <p:spPr>
            <a:xfrm rot="10800000" flipV="1">
              <a:off x="1110216" y="1727285"/>
              <a:ext cx="255374" cy="405802"/>
            </a:xfrm>
            <a:prstGeom prst="downArrow">
              <a:avLst>
                <a:gd name="adj1" fmla="val 31132"/>
                <a:gd name="adj2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738" y="1096257"/>
              <a:ext cx="546117" cy="587124"/>
            </a:xfrm>
            <a:prstGeom prst="rect">
              <a:avLst/>
            </a:prstGeom>
          </p:spPr>
        </p:pic>
      </p:grpSp>
      <p:sp>
        <p:nvSpPr>
          <p:cNvPr id="66" name="Rectangle à coins arrondis 65"/>
          <p:cNvSpPr/>
          <p:nvPr/>
        </p:nvSpPr>
        <p:spPr>
          <a:xfrm>
            <a:off x="418127" y="5985266"/>
            <a:ext cx="7642386" cy="319885"/>
          </a:xfrm>
          <a:prstGeom prst="roundRect">
            <a:avLst/>
          </a:prstGeom>
          <a:solidFill>
            <a:srgbClr val="CEEAB0">
              <a:alpha val="980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7816" y="5361192"/>
            <a:ext cx="8505432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700" dirty="0"/>
              <a:t>But the selection condition for docking process is more often satisfy that </a:t>
            </a:r>
            <a:r>
              <a:rPr lang="en-US" sz="1700" dirty="0" smtClean="0"/>
              <a:t>for </a:t>
            </a:r>
            <a:r>
              <a:rPr lang="en-US" sz="1700" dirty="0"/>
              <a:t>chemical </a:t>
            </a:r>
            <a:r>
              <a:rPr lang="en-US" sz="1700" dirty="0" smtClean="0"/>
              <a:t>reaction.</a:t>
            </a:r>
            <a:endParaRPr lang="en-US" sz="1700" dirty="0"/>
          </a:p>
          <a:p>
            <a:pPr algn="just">
              <a:lnSpc>
                <a:spcPct val="110000"/>
              </a:lnSpc>
            </a:pPr>
            <a:r>
              <a:rPr lang="en-US" sz="1700" dirty="0"/>
              <a:t>To decrease the probability of selection, </a:t>
            </a:r>
            <a:r>
              <a:rPr lang="en-US" sz="1700" dirty="0" smtClean="0"/>
              <a:t>another criteria is considered (TRIAL).</a:t>
            </a:r>
            <a:endParaRPr lang="en-US" sz="1700" dirty="0"/>
          </a:p>
          <a:p>
            <a:pPr algn="just">
              <a:lnSpc>
                <a:spcPct val="110000"/>
              </a:lnSpc>
            </a:pPr>
            <a:r>
              <a:rPr lang="en-US" sz="1700" dirty="0" smtClean="0"/>
              <a:t>First </a:t>
            </a:r>
            <a:r>
              <a:rPr lang="en-US" sz="1700" dirty="0"/>
              <a:t>test with </a:t>
            </a:r>
            <a:r>
              <a:rPr lang="en-US" sz="1700" i="1" dirty="0" err="1"/>
              <a:t>i</a:t>
            </a:r>
            <a:r>
              <a:rPr lang="en-US" sz="1700" dirty="0"/>
              <a:t>=10 </a:t>
            </a:r>
            <a:r>
              <a:rPr lang="en-US" sz="1700" dirty="0" smtClean="0"/>
              <a:t>MC/MD cycles and </a:t>
            </a:r>
            <a:r>
              <a:rPr lang="en-US" sz="1700" i="1" dirty="0" err="1" smtClean="0"/>
              <a:t>i</a:t>
            </a:r>
            <a:r>
              <a:rPr lang="en-US" sz="1700" dirty="0"/>
              <a:t>=20 MC/MD cycles for 4 initial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1166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70485" y="1757974"/>
            <a:ext cx="4511040" cy="3383280"/>
            <a:chOff x="70485" y="1757974"/>
            <a:chExt cx="4511040" cy="338328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" y="1757974"/>
              <a:ext cx="4511040" cy="3383280"/>
            </a:xfrm>
            <a:prstGeom prst="rect">
              <a:avLst/>
            </a:prstGeom>
          </p:spPr>
        </p:pic>
        <p:cxnSp>
          <p:nvCxnSpPr>
            <p:cNvPr id="16" name="Connecteur droit 15"/>
            <p:cNvCxnSpPr/>
            <p:nvPr/>
          </p:nvCxnSpPr>
          <p:spPr>
            <a:xfrm flipH="1">
              <a:off x="2272757" y="2045812"/>
              <a:ext cx="40010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>
              <a:off x="2275138" y="2372735"/>
              <a:ext cx="397723" cy="0"/>
            </a:xfrm>
            <a:prstGeom prst="line">
              <a:avLst/>
            </a:prstGeom>
            <a:ln w="19050">
              <a:solidFill>
                <a:srgbClr val="0091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2272757" y="2207735"/>
              <a:ext cx="40010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2270376" y="2531584"/>
              <a:ext cx="402485" cy="0"/>
            </a:xfrm>
            <a:prstGeom prst="line">
              <a:avLst/>
            </a:prstGeom>
            <a:ln w="19050">
              <a:solidFill>
                <a:srgbClr val="BA0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4632960" y="1757974"/>
            <a:ext cx="4511040" cy="3383280"/>
            <a:chOff x="4632960" y="1757974"/>
            <a:chExt cx="4511040" cy="338328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960" y="1757974"/>
              <a:ext cx="4511040" cy="3383280"/>
            </a:xfrm>
            <a:prstGeom prst="rect">
              <a:avLst/>
            </a:prstGeom>
          </p:spPr>
        </p:pic>
        <p:cxnSp>
          <p:nvCxnSpPr>
            <p:cNvPr id="27" name="Connecteur droit 26"/>
            <p:cNvCxnSpPr/>
            <p:nvPr/>
          </p:nvCxnSpPr>
          <p:spPr>
            <a:xfrm flipH="1">
              <a:off x="6844757" y="2045812"/>
              <a:ext cx="40010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>
              <a:off x="6847138" y="2372735"/>
              <a:ext cx="397723" cy="0"/>
            </a:xfrm>
            <a:prstGeom prst="line">
              <a:avLst/>
            </a:prstGeom>
            <a:ln w="19050">
              <a:solidFill>
                <a:srgbClr val="0091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6844757" y="2207735"/>
              <a:ext cx="40010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6842376" y="2531584"/>
              <a:ext cx="402485" cy="0"/>
            </a:xfrm>
            <a:prstGeom prst="line">
              <a:avLst/>
            </a:prstGeom>
            <a:ln w="19050">
              <a:solidFill>
                <a:srgbClr val="BA0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-lactam 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06186" y="928447"/>
                <a:ext cx="8409214" cy="514850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l-GR" dirty="0">
                    <a:latin typeface="Calibri" panose="020F0502020204030204" pitchFamily="34" charset="0"/>
                  </a:rPr>
                  <a:t>β</a:t>
                </a:r>
                <a:r>
                  <a:rPr lang="en-US" dirty="0"/>
                  <a:t>–lactam conversion </a:t>
                </a:r>
                <a:r>
                  <a:rPr lang="en-US" dirty="0" smtClean="0"/>
                  <a:t>corresponds to the percentage of </a:t>
                </a:r>
                <a:r>
                  <a:rPr lang="el-GR" dirty="0">
                    <a:latin typeface="Calibri" panose="020F0502020204030204" pitchFamily="34" charset="0"/>
                  </a:rPr>
                  <a:t>β</a:t>
                </a:r>
                <a:r>
                  <a:rPr lang="en-US" dirty="0"/>
                  <a:t>–lactam </a:t>
                </a:r>
                <a:r>
                  <a:rPr lang="en-US" dirty="0" smtClean="0"/>
                  <a:t>which already reacts.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It is calculated at each MC/MD cycle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as follow: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𝐶𝑜𝑛𝑣𝑒𝑟𝑠𝑖𝑜𝑛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𝑢𝑚𝑏𝑒𝑟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𝑙𝑎𝑐𝑡𝑎𝑚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𝑚𝑜𝑙𝑒𝑐𝑢𝑙𝑒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𝑐𝑦𝑐𝑙𝑒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𝑖𝑛𝑖𝑡𝑖𝑎𝑙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𝑙𝑎𝑐𝑡𝑎𝑚</m:t>
                        </m:r>
                      </m:den>
                    </m:f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dirty="0" smtClean="0"/>
              </a:p>
              <a:p>
                <a:pPr>
                  <a:spcAft>
                    <a:spcPts val="1200"/>
                  </a:spcAft>
                </a:pPr>
                <a:endParaRPr lang="en-US" sz="1400" dirty="0"/>
              </a:p>
              <a:p>
                <a:pPr>
                  <a:spcAft>
                    <a:spcPts val="1200"/>
                  </a:spcAft>
                </a:pPr>
                <a:endParaRPr lang="en-US" sz="1400" dirty="0" smtClean="0"/>
              </a:p>
              <a:p>
                <a:pPr>
                  <a:spcAft>
                    <a:spcPts val="1200"/>
                  </a:spcAft>
                </a:pPr>
                <a:endParaRPr lang="en-US" sz="1400" dirty="0" smtClean="0"/>
              </a:p>
              <a:p>
                <a:pPr>
                  <a:spcAft>
                    <a:spcPts val="1200"/>
                  </a:spcAft>
                </a:pPr>
                <a:endParaRPr lang="en-US" sz="1400" dirty="0"/>
              </a:p>
              <a:p>
                <a:pPr>
                  <a:spcAft>
                    <a:spcPts val="1200"/>
                  </a:spcAft>
                </a:pPr>
                <a:endParaRPr lang="en-US" sz="1400" dirty="0" smtClean="0"/>
              </a:p>
              <a:p>
                <a:pPr>
                  <a:spcAft>
                    <a:spcPts val="1200"/>
                  </a:spcAft>
                </a:pPr>
                <a:endParaRPr lang="en-US" sz="1400" dirty="0"/>
              </a:p>
              <a:p>
                <a:pPr>
                  <a:spcAft>
                    <a:spcPts val="1200"/>
                  </a:spcAft>
                </a:pPr>
                <a:endParaRPr lang="en-US" sz="1400" dirty="0" smtClean="0"/>
              </a:p>
              <a:p>
                <a:pPr>
                  <a:spcAft>
                    <a:spcPts val="1200"/>
                  </a:spcAft>
                </a:pPr>
                <a:endParaRPr lang="en-US" sz="1400" dirty="0"/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186" y="928447"/>
                <a:ext cx="8409214" cy="5148503"/>
              </a:xfrm>
              <a:blipFill rotWithShape="0">
                <a:blip r:embed="rId5"/>
                <a:stretch>
                  <a:fillRect l="-1522" t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933834" y="1658931"/>
            <a:ext cx="2961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Docking frequency: 10 MC/MD cycles</a:t>
            </a:r>
            <a:endParaRPr lang="en-US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447783" y="1658931"/>
            <a:ext cx="2961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Docking frequency: 20 MC/MD cycles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33786" y="1231711"/>
            <a:ext cx="3883543" cy="443131"/>
          </a:xfrm>
          <a:prstGeom prst="rect">
            <a:avLst/>
          </a:prstGeom>
          <a:solidFill>
            <a:srgbClr val="A1CCED">
              <a:alpha val="10196"/>
            </a:srgbClr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Ellipse 21"/>
          <p:cNvSpPr/>
          <p:nvPr/>
        </p:nvSpPr>
        <p:spPr>
          <a:xfrm>
            <a:off x="8703128" y="3875458"/>
            <a:ext cx="373924" cy="342900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4133852" y="2430138"/>
            <a:ext cx="373924" cy="342900"/>
          </a:xfrm>
          <a:prstGeom prst="ellipse">
            <a:avLst/>
          </a:prstGeom>
          <a:solidFill>
            <a:schemeClr val="accent6">
              <a:alpha val="10196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8717329" y="2151707"/>
            <a:ext cx="373924" cy="342900"/>
          </a:xfrm>
          <a:prstGeom prst="ellipse">
            <a:avLst/>
          </a:prstGeom>
          <a:solidFill>
            <a:schemeClr val="accent6">
              <a:alpha val="10196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4133852" y="3575791"/>
            <a:ext cx="373924" cy="342900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3433" y="5220358"/>
            <a:ext cx="85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2000 MC/MD cycles, </a:t>
            </a:r>
            <a:r>
              <a:rPr lang="en-US" dirty="0" smtClean="0"/>
              <a:t>the </a:t>
            </a:r>
            <a:r>
              <a:rPr lang="en-US" dirty="0"/>
              <a:t>maximum conversion observed is only equal to 8.7% was observed.</a:t>
            </a:r>
          </a:p>
          <a:p>
            <a:r>
              <a:rPr lang="en-US" dirty="0"/>
              <a:t>Some differences can be observed by varying the docking frequency.</a:t>
            </a:r>
          </a:p>
        </p:txBody>
      </p:sp>
    </p:spTree>
    <p:extLst>
      <p:ext uri="{BB962C8B-B14F-4D97-AF65-F5344CB8AC3E}">
        <p14:creationId xmlns:p14="http://schemas.microsoft.com/office/powerpoint/2010/main" val="2469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 animBg="1"/>
      <p:bldP spid="24" grpId="0" animBg="1"/>
      <p:bldP spid="25" grpId="0" animBg="1"/>
      <p:bldP spid="2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601560" y="1076447"/>
            <a:ext cx="3657600" cy="2692345"/>
            <a:chOff x="1601560" y="1076447"/>
            <a:chExt cx="3657600" cy="2692345"/>
          </a:xfrm>
        </p:grpSpPr>
        <p:pic>
          <p:nvPicPr>
            <p:cNvPr id="20" name="Image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560" y="1076447"/>
              <a:ext cx="3657600" cy="2560320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882" y="3448752"/>
              <a:ext cx="2982353" cy="320040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>
          <a:xfrm>
            <a:off x="5446572" y="1076447"/>
            <a:ext cx="3657600" cy="2689672"/>
            <a:chOff x="5446572" y="1076447"/>
            <a:chExt cx="3657600" cy="2689672"/>
          </a:xfrm>
        </p:grpSpPr>
        <p:pic>
          <p:nvPicPr>
            <p:cNvPr id="21" name="Image 2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572" y="1076447"/>
              <a:ext cx="3657600" cy="256032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303" y="3446079"/>
              <a:ext cx="2982353" cy="320040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5446802" y="3581955"/>
            <a:ext cx="3657600" cy="2698432"/>
            <a:chOff x="5446802" y="3581955"/>
            <a:chExt cx="3657600" cy="2698432"/>
          </a:xfrm>
        </p:grpSpPr>
        <p:pic>
          <p:nvPicPr>
            <p:cNvPr id="24" name="Image 23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802" y="3581955"/>
              <a:ext cx="3657600" cy="256032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228" y="5960347"/>
              <a:ext cx="2982353" cy="320040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/>
        </p:nvGrpSpPr>
        <p:grpSpPr>
          <a:xfrm>
            <a:off x="1610855" y="3581955"/>
            <a:ext cx="3657600" cy="2707706"/>
            <a:chOff x="1610855" y="3581955"/>
            <a:chExt cx="3657600" cy="2707706"/>
          </a:xfrm>
        </p:grpSpPr>
        <p:pic>
          <p:nvPicPr>
            <p:cNvPr id="23" name="Image 22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55" y="3581955"/>
              <a:ext cx="3657600" cy="256032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883" y="5969621"/>
              <a:ext cx="2982353" cy="32004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Number of polymer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66620" y="1205433"/>
            <a:ext cx="159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 conversion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0" y="3658155"/>
            <a:ext cx="17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 conversion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034820" y="1191863"/>
            <a:ext cx="231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Last cycle: 1 monomer</a:t>
            </a:r>
          </a:p>
          <a:p>
            <a:r>
              <a:rPr lang="en-US" b="1" dirty="0"/>
              <a:t>	</a:t>
            </a:r>
            <a:r>
              <a:rPr lang="en-US" b="1" dirty="0" smtClean="0"/>
              <a:t>  1 dimer</a:t>
            </a:r>
            <a:endParaRPr lang="en-US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013303" y="1190786"/>
            <a:ext cx="240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Last cycle: 2 monomers</a:t>
            </a:r>
            <a:endParaRPr lang="en-US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094686" y="848220"/>
            <a:ext cx="2961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Docking frequency: 10 MC/MD cycles</a:t>
            </a:r>
            <a:endParaRPr lang="en-US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970460" y="848220"/>
            <a:ext cx="2961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Docking frequency: 20 MC/MD cycles</a:t>
            </a:r>
            <a:endParaRPr lang="en-US" sz="1400" b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81063" y="5267261"/>
            <a:ext cx="1197864" cy="822960"/>
            <a:chOff x="81063" y="5267261"/>
            <a:chExt cx="1197864" cy="822960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3" y="5298852"/>
              <a:ext cx="1197864" cy="79136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9" y="5267261"/>
              <a:ext cx="374468" cy="822960"/>
            </a:xfrm>
            <a:prstGeom prst="rect">
              <a:avLst/>
            </a:prstGeom>
          </p:spPr>
        </p:pic>
      </p:grpSp>
      <p:sp>
        <p:nvSpPr>
          <p:cNvPr id="42" name="ZoneTexte 41"/>
          <p:cNvSpPr txBox="1"/>
          <p:nvPr/>
        </p:nvSpPr>
        <p:spPr>
          <a:xfrm>
            <a:off x="2042823" y="3735355"/>
            <a:ext cx="2320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Last cycle: 1 dimer</a:t>
            </a:r>
            <a:endParaRPr lang="en-US" b="1" dirty="0"/>
          </a:p>
          <a:p>
            <a:r>
              <a:rPr lang="en-US" b="1" dirty="0" smtClean="0"/>
              <a:t>	  1 </a:t>
            </a:r>
            <a:r>
              <a:rPr lang="en-US" b="1" dirty="0" err="1" smtClean="0"/>
              <a:t>pentamer</a:t>
            </a:r>
            <a:endParaRPr lang="en-US" b="1" dirty="0" smtClean="0"/>
          </a:p>
        </p:txBody>
      </p:sp>
      <p:sp>
        <p:nvSpPr>
          <p:cNvPr id="43" name="ZoneTexte 42"/>
          <p:cNvSpPr txBox="1"/>
          <p:nvPr/>
        </p:nvSpPr>
        <p:spPr>
          <a:xfrm>
            <a:off x="5865322" y="3670428"/>
            <a:ext cx="240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Last cycle: 2 </a:t>
            </a:r>
            <a:r>
              <a:rPr lang="en-US" b="1" dirty="0"/>
              <a:t>monomers</a:t>
            </a:r>
          </a:p>
          <a:p>
            <a:r>
              <a:rPr lang="en-US" b="1" dirty="0" smtClean="0"/>
              <a:t>	  3 dimers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081" y="3635238"/>
            <a:ext cx="9144000" cy="247693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797" y="1125219"/>
            <a:ext cx="9144000" cy="2476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e 50"/>
          <p:cNvGrpSpPr/>
          <p:nvPr/>
        </p:nvGrpSpPr>
        <p:grpSpPr>
          <a:xfrm>
            <a:off x="66620" y="2758995"/>
            <a:ext cx="1197864" cy="822960"/>
            <a:chOff x="81063" y="5267261"/>
            <a:chExt cx="1197864" cy="822960"/>
          </a:xfrm>
        </p:grpSpPr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3" y="5298852"/>
              <a:ext cx="1197864" cy="791369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9" y="5267261"/>
              <a:ext cx="374468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9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1" grpId="0"/>
      <p:bldP spid="42" grpId="0"/>
      <p:bldP spid="43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Number of reactions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/>
          <p:cNvSpPr txBox="1"/>
          <p:nvPr/>
        </p:nvSpPr>
        <p:spPr>
          <a:xfrm>
            <a:off x="0" y="3658155"/>
            <a:ext cx="17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 conversion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6620" y="1145145"/>
            <a:ext cx="159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 conversion</a:t>
            </a:r>
            <a:endParaRPr lang="en-US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60" y="1076447"/>
            <a:ext cx="3657600" cy="274320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094686" y="865804"/>
            <a:ext cx="2961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Docking frequency: 10 MC/MD cycles</a:t>
            </a:r>
            <a:endParaRPr lang="en-US" sz="1400" b="1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72" y="1076447"/>
            <a:ext cx="3657600" cy="27432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55" y="3581955"/>
            <a:ext cx="3657600" cy="27432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02" y="3581955"/>
            <a:ext cx="3657600" cy="27432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081" y="3639150"/>
            <a:ext cx="9144000" cy="247693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97" y="1125219"/>
            <a:ext cx="9144000" cy="2476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795164" y="2903773"/>
            <a:ext cx="1189530" cy="193344"/>
          </a:xfrm>
          <a:prstGeom prst="rect">
            <a:avLst/>
          </a:prstGeom>
          <a:solidFill>
            <a:srgbClr val="CEEAB0">
              <a:alpha val="1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164660" y="3271170"/>
            <a:ext cx="1460572" cy="181187"/>
          </a:xfrm>
          <a:prstGeom prst="rect">
            <a:avLst/>
          </a:prstGeom>
          <a:solidFill>
            <a:srgbClr val="CEEAB0">
              <a:alpha val="1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986644" y="3251841"/>
            <a:ext cx="2631374" cy="178237"/>
          </a:xfrm>
          <a:prstGeom prst="rect">
            <a:avLst/>
          </a:prstGeom>
          <a:solidFill>
            <a:srgbClr val="CEEAB0">
              <a:alpha val="1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137446" y="5487518"/>
            <a:ext cx="1113745" cy="165991"/>
          </a:xfrm>
          <a:prstGeom prst="rect">
            <a:avLst/>
          </a:prstGeom>
          <a:solidFill>
            <a:srgbClr val="CEEAB0">
              <a:alpha val="1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35037" y="3848462"/>
            <a:ext cx="797003" cy="181828"/>
          </a:xfrm>
          <a:prstGeom prst="rect">
            <a:avLst/>
          </a:prstGeom>
          <a:solidFill>
            <a:srgbClr val="CEEAB0">
              <a:alpha val="1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749951" y="4862641"/>
            <a:ext cx="451962" cy="138237"/>
          </a:xfrm>
          <a:prstGeom prst="rect">
            <a:avLst/>
          </a:prstGeom>
          <a:solidFill>
            <a:srgbClr val="CEEAB0">
              <a:alpha val="1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275372" y="4793522"/>
            <a:ext cx="323049" cy="142620"/>
          </a:xfrm>
          <a:prstGeom prst="rect">
            <a:avLst/>
          </a:prstGeom>
          <a:solidFill>
            <a:srgbClr val="CEEAB0">
              <a:alpha val="1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16863" y="5623405"/>
            <a:ext cx="264879" cy="146215"/>
          </a:xfrm>
          <a:prstGeom prst="rect">
            <a:avLst/>
          </a:prstGeom>
          <a:solidFill>
            <a:srgbClr val="CEEAB0">
              <a:alpha val="1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5970460" y="865804"/>
            <a:ext cx="2961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Docking frequency: 20 MC/MD cycles</a:t>
            </a:r>
            <a:endParaRPr lang="en-US" sz="14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2190311" y="3007443"/>
            <a:ext cx="1458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1031 MC/MD cycles</a:t>
            </a:r>
            <a:endParaRPr lang="en-US" sz="120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3009743" y="5185134"/>
            <a:ext cx="138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834 MC/MD </a:t>
            </a:r>
            <a:r>
              <a:rPr lang="en-US" sz="1200" b="1" dirty="0" smtClean="0"/>
              <a:t>cycles</a:t>
            </a:r>
            <a:endParaRPr lang="en-US" sz="1200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6672996" y="3018448"/>
            <a:ext cx="1458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1823 MC/MD cycles</a:t>
            </a:r>
            <a:endParaRPr lang="en-US" sz="12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98790" y="3105284"/>
            <a:ext cx="1302706" cy="365760"/>
            <a:chOff x="98790" y="3105284"/>
            <a:chExt cx="1302706" cy="365760"/>
          </a:xfrm>
        </p:grpSpPr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90" y="3105284"/>
              <a:ext cx="1302706" cy="365760"/>
            </a:xfrm>
            <a:prstGeom prst="rect">
              <a:avLst/>
            </a:prstGeom>
          </p:spPr>
        </p:pic>
        <p:cxnSp>
          <p:nvCxnSpPr>
            <p:cNvPr id="8" name="Connecteur droit 7"/>
            <p:cNvCxnSpPr/>
            <p:nvPr/>
          </p:nvCxnSpPr>
          <p:spPr>
            <a:xfrm flipH="1">
              <a:off x="145256" y="3202782"/>
              <a:ext cx="4286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147637" y="3388516"/>
              <a:ext cx="428625" cy="0"/>
            </a:xfrm>
            <a:prstGeom prst="line">
              <a:avLst/>
            </a:prstGeom>
            <a:ln w="19050">
              <a:solidFill>
                <a:srgbClr val="FAA2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95467" y="5680071"/>
            <a:ext cx="1334530" cy="365760"/>
            <a:chOff x="95467" y="5680071"/>
            <a:chExt cx="1334530" cy="365760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67" y="5680071"/>
              <a:ext cx="1334530" cy="365760"/>
            </a:xfrm>
            <a:prstGeom prst="rect">
              <a:avLst/>
            </a:prstGeom>
          </p:spPr>
        </p:pic>
        <p:cxnSp>
          <p:nvCxnSpPr>
            <p:cNvPr id="44" name="Connecteur droit 43"/>
            <p:cNvCxnSpPr/>
            <p:nvPr/>
          </p:nvCxnSpPr>
          <p:spPr>
            <a:xfrm flipH="1">
              <a:off x="117692" y="5773586"/>
              <a:ext cx="428625" cy="0"/>
            </a:xfrm>
            <a:prstGeom prst="line">
              <a:avLst/>
            </a:prstGeom>
            <a:ln w="19050">
              <a:solidFill>
                <a:srgbClr val="0091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H="1">
              <a:off x="117692" y="5954561"/>
              <a:ext cx="42862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7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6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72" y="1076447"/>
            <a:ext cx="3657600" cy="27432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60" y="1076447"/>
            <a:ext cx="3657600" cy="2743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Type of accepted reactions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2nd CREST meeting - 05/29/2015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3852519" y="2818489"/>
            <a:ext cx="117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Acylated</a:t>
            </a:r>
            <a:r>
              <a:rPr lang="en-US" sz="1200" b="1" dirty="0" smtClean="0">
                <a:solidFill>
                  <a:srgbClr val="FF0000"/>
                </a:solidFill>
              </a:rPr>
              <a:t> Serine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84458" y="3146910"/>
            <a:ext cx="117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Acylated</a:t>
            </a:r>
            <a:r>
              <a:rPr lang="en-US" sz="1200" b="1" dirty="0" smtClean="0"/>
              <a:t> Serine</a:t>
            </a:r>
            <a:endParaRPr lang="en-US" sz="12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66620" y="1205433"/>
            <a:ext cx="159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 conversion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797" y="1125219"/>
            <a:ext cx="9144000" cy="2476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ZoneTexte 55"/>
          <p:cNvSpPr txBox="1"/>
          <p:nvPr/>
        </p:nvSpPr>
        <p:spPr>
          <a:xfrm>
            <a:off x="2094686" y="865804"/>
            <a:ext cx="2961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Docking frequency: 10 MC/MD cycles</a:t>
            </a:r>
            <a:endParaRPr lang="en-US" sz="14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5970460" y="865804"/>
            <a:ext cx="2961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Docking frequency: 20 MC/MD cycles</a:t>
            </a:r>
            <a:endParaRPr lang="en-US" sz="1400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73" y="1346392"/>
            <a:ext cx="1950720" cy="14630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ZoneTexte 20"/>
          <p:cNvSpPr txBox="1"/>
          <p:nvPr/>
        </p:nvSpPr>
        <p:spPr>
          <a:xfrm>
            <a:off x="6742095" y="3146911"/>
            <a:ext cx="117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Acylated</a:t>
            </a:r>
            <a:r>
              <a:rPr lang="en-US" sz="1200" b="1" dirty="0" smtClean="0"/>
              <a:t> Serine</a:t>
            </a:r>
            <a:endParaRPr lang="en-US" sz="1200" b="1" dirty="0"/>
          </a:p>
        </p:txBody>
      </p:sp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2156665" y="3760102"/>
            <a:ext cx="5258289" cy="2490159"/>
            <a:chOff x="258007" y="1133507"/>
            <a:chExt cx="5625146" cy="2664827"/>
          </a:xfrm>
        </p:grpSpPr>
        <p:pic>
          <p:nvPicPr>
            <p:cNvPr id="23" name="Espace réservé du contenu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07" y="1507372"/>
              <a:ext cx="5625146" cy="2290962"/>
            </a:xfrm>
            <a:prstGeom prst="rect">
              <a:avLst/>
            </a:prstGeom>
          </p:spPr>
        </p:pic>
        <p:sp>
          <p:nvSpPr>
            <p:cNvPr id="24" name="Ellipse 23"/>
            <p:cNvSpPr/>
            <p:nvPr/>
          </p:nvSpPr>
          <p:spPr>
            <a:xfrm>
              <a:off x="1530425" y="2042293"/>
              <a:ext cx="306070" cy="295909"/>
            </a:xfrm>
            <a:prstGeom prst="ellipse">
              <a:avLst/>
            </a:prstGeom>
            <a:solidFill>
              <a:srgbClr val="FFC5C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1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3236606" y="2686090"/>
              <a:ext cx="306070" cy="295909"/>
            </a:xfrm>
            <a:prstGeom prst="ellipse">
              <a:avLst/>
            </a:prstGeom>
            <a:solidFill>
              <a:srgbClr val="ABDB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3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4296869" y="2042294"/>
              <a:ext cx="306070" cy="295909"/>
            </a:xfrm>
            <a:prstGeom prst="ellipse">
              <a:avLst/>
            </a:prstGeom>
            <a:solidFill>
              <a:srgbClr val="F7A5F9"/>
            </a:solidFill>
            <a:ln>
              <a:solidFill>
                <a:srgbClr val="BA0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4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797932" y="1762677"/>
              <a:ext cx="306070" cy="295909"/>
            </a:xfrm>
            <a:prstGeom prst="ellipse">
              <a:avLst/>
            </a:prstGeom>
            <a:solidFill>
              <a:srgbClr val="C9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5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1861696" y="2982000"/>
              <a:ext cx="306070" cy="295909"/>
            </a:xfrm>
            <a:prstGeom prst="ellipse">
              <a:avLst/>
            </a:prstGeom>
            <a:solidFill>
              <a:srgbClr val="ABFFD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2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Flèche vers le bas 31"/>
            <p:cNvSpPr/>
            <p:nvPr/>
          </p:nvSpPr>
          <p:spPr>
            <a:xfrm rot="10800000" flipV="1">
              <a:off x="1104003" y="1766772"/>
              <a:ext cx="260849" cy="397634"/>
            </a:xfrm>
            <a:prstGeom prst="downArrow">
              <a:avLst>
                <a:gd name="adj1" fmla="val 31132"/>
                <a:gd name="adj2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98" y="1133507"/>
              <a:ext cx="546117" cy="587123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3704086" y="4512406"/>
            <a:ext cx="1506634" cy="641456"/>
          </a:xfrm>
          <a:prstGeom prst="rect">
            <a:avLst/>
          </a:prstGeom>
          <a:solidFill>
            <a:srgbClr val="CEEAB0">
              <a:alpha val="1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560333" y="2987675"/>
            <a:ext cx="287506" cy="4310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avec flèche 5"/>
          <p:cNvCxnSpPr>
            <a:stCxn id="43" idx="0"/>
            <a:endCxn id="17" idx="2"/>
          </p:cNvCxnSpPr>
          <p:nvPr/>
        </p:nvCxnSpPr>
        <p:spPr>
          <a:xfrm flipH="1" flipV="1">
            <a:off x="3560333" y="2809432"/>
            <a:ext cx="143753" cy="178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3655766" y="1927422"/>
            <a:ext cx="784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Acylation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25381" y="2492218"/>
            <a:ext cx="1047199" cy="1097280"/>
            <a:chOff x="7797" y="2492218"/>
            <a:chExt cx="1047199" cy="109728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" y="2492218"/>
              <a:ext cx="1047199" cy="1097280"/>
            </a:xfrm>
            <a:prstGeom prst="rect">
              <a:avLst/>
            </a:prstGeom>
          </p:spPr>
        </p:pic>
        <p:cxnSp>
          <p:nvCxnSpPr>
            <p:cNvPr id="33" name="Connecteur droit 32"/>
            <p:cNvCxnSpPr/>
            <p:nvPr/>
          </p:nvCxnSpPr>
          <p:spPr>
            <a:xfrm flipH="1">
              <a:off x="66621" y="2828929"/>
              <a:ext cx="40010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69002" y="3165378"/>
              <a:ext cx="397723" cy="0"/>
            </a:xfrm>
            <a:prstGeom prst="line">
              <a:avLst/>
            </a:prstGeom>
            <a:ln w="19050">
              <a:solidFill>
                <a:srgbClr val="0091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66621" y="2995615"/>
              <a:ext cx="40010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64240" y="3333753"/>
              <a:ext cx="402485" cy="0"/>
            </a:xfrm>
            <a:prstGeom prst="line">
              <a:avLst/>
            </a:prstGeom>
            <a:ln w="19050">
              <a:solidFill>
                <a:srgbClr val="BA0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>
              <a:off x="66621" y="3498058"/>
              <a:ext cx="400104" cy="0"/>
            </a:xfrm>
            <a:prstGeom prst="line">
              <a:avLst/>
            </a:prstGeom>
            <a:ln w="190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Ellipse 48"/>
          <p:cNvSpPr/>
          <p:nvPr/>
        </p:nvSpPr>
        <p:spPr>
          <a:xfrm>
            <a:off x="6413973" y="4619592"/>
            <a:ext cx="286109" cy="276513"/>
          </a:xfrm>
          <a:prstGeom prst="ellipse">
            <a:avLst/>
          </a:prstGeom>
          <a:solidFill>
            <a:srgbClr val="ABFFD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</a:t>
            </a:r>
            <a:endParaRPr lang="en-US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9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41" grpId="0" animBg="1"/>
      <p:bldP spid="43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02" y="3581955"/>
            <a:ext cx="3657600" cy="27432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55" y="3581955"/>
            <a:ext cx="3657600" cy="2743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Type of accepted reactions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2nd CREST meeting - 05/29/2015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0" y="3658155"/>
            <a:ext cx="17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 conversion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81" y="3639150"/>
            <a:ext cx="9144000" cy="247693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ZoneTexte 55"/>
          <p:cNvSpPr txBox="1"/>
          <p:nvPr/>
        </p:nvSpPr>
        <p:spPr>
          <a:xfrm>
            <a:off x="2094686" y="3380404"/>
            <a:ext cx="2961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Docking frequency: 10 MC/MD cycles</a:t>
            </a:r>
            <a:endParaRPr lang="en-US" sz="14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5970460" y="3380404"/>
            <a:ext cx="2961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Docking frequency: 20 MC/MD cycles</a:t>
            </a:r>
            <a:endParaRPr lang="en-US" sz="1400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6" y="3709647"/>
            <a:ext cx="1950720" cy="14630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76" name="Connecteur droit avec flèche 75"/>
          <p:cNvCxnSpPr>
            <a:endCxn id="18" idx="2"/>
          </p:cNvCxnSpPr>
          <p:nvPr/>
        </p:nvCxnSpPr>
        <p:spPr>
          <a:xfrm flipV="1">
            <a:off x="2345348" y="5172687"/>
            <a:ext cx="929798" cy="332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071685" y="5505484"/>
            <a:ext cx="273663" cy="4310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ZoneTexte 78"/>
          <p:cNvSpPr txBox="1"/>
          <p:nvPr/>
        </p:nvSpPr>
        <p:spPr>
          <a:xfrm>
            <a:off x="2431002" y="5423973"/>
            <a:ext cx="117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Acylated</a:t>
            </a:r>
            <a:r>
              <a:rPr lang="en-US" sz="1200" b="1" dirty="0" smtClean="0">
                <a:solidFill>
                  <a:srgbClr val="FF0000"/>
                </a:solidFill>
              </a:rPr>
              <a:t> Serine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69306" y="4953555"/>
            <a:ext cx="1047199" cy="1097280"/>
            <a:chOff x="7797" y="2492218"/>
            <a:chExt cx="1047199" cy="1097280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" y="2492218"/>
              <a:ext cx="1047199" cy="1097280"/>
            </a:xfrm>
            <a:prstGeom prst="rect">
              <a:avLst/>
            </a:prstGeom>
          </p:spPr>
        </p:pic>
        <p:cxnSp>
          <p:nvCxnSpPr>
            <p:cNvPr id="42" name="Connecteur droit 41"/>
            <p:cNvCxnSpPr/>
            <p:nvPr/>
          </p:nvCxnSpPr>
          <p:spPr>
            <a:xfrm flipH="1">
              <a:off x="66621" y="2828929"/>
              <a:ext cx="40010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69002" y="3165378"/>
              <a:ext cx="397723" cy="0"/>
            </a:xfrm>
            <a:prstGeom prst="line">
              <a:avLst/>
            </a:prstGeom>
            <a:ln w="19050">
              <a:solidFill>
                <a:srgbClr val="0091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>
              <a:off x="66621" y="2995615"/>
              <a:ext cx="40010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>
              <a:off x="64240" y="3333753"/>
              <a:ext cx="402485" cy="0"/>
            </a:xfrm>
            <a:prstGeom prst="line">
              <a:avLst/>
            </a:prstGeom>
            <a:ln w="19050">
              <a:solidFill>
                <a:srgbClr val="BA0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H="1">
              <a:off x="66621" y="3498058"/>
              <a:ext cx="400104" cy="0"/>
            </a:xfrm>
            <a:prstGeom prst="line">
              <a:avLst/>
            </a:prstGeom>
            <a:ln w="190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ZoneTexte 46"/>
          <p:cNvSpPr txBox="1"/>
          <p:nvPr/>
        </p:nvSpPr>
        <p:spPr>
          <a:xfrm>
            <a:off x="7789366" y="4320978"/>
            <a:ext cx="117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Acylated</a:t>
            </a:r>
            <a:r>
              <a:rPr lang="en-US" sz="1200" b="1" dirty="0" smtClean="0">
                <a:solidFill>
                  <a:srgbClr val="FF0000"/>
                </a:solidFill>
              </a:rPr>
              <a:t> Serine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>
            <a:stCxn id="47" idx="2"/>
          </p:cNvCxnSpPr>
          <p:nvPr/>
        </p:nvCxnSpPr>
        <p:spPr>
          <a:xfrm flipH="1">
            <a:off x="8116313" y="4597977"/>
            <a:ext cx="260682" cy="740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e 47"/>
          <p:cNvGrpSpPr>
            <a:grpSpLocks noChangeAspect="1"/>
          </p:cNvGrpSpPr>
          <p:nvPr/>
        </p:nvGrpSpPr>
        <p:grpSpPr>
          <a:xfrm>
            <a:off x="2156665" y="902168"/>
            <a:ext cx="5258289" cy="2515894"/>
            <a:chOff x="258007" y="1105967"/>
            <a:chExt cx="5625146" cy="2692367"/>
          </a:xfrm>
        </p:grpSpPr>
        <p:pic>
          <p:nvPicPr>
            <p:cNvPr id="49" name="Espace réservé du contenu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07" y="1507372"/>
              <a:ext cx="5625146" cy="2290962"/>
            </a:xfrm>
            <a:prstGeom prst="rect">
              <a:avLst/>
            </a:prstGeom>
          </p:spPr>
        </p:pic>
        <p:sp>
          <p:nvSpPr>
            <p:cNvPr id="50" name="Ellipse 49"/>
            <p:cNvSpPr/>
            <p:nvPr/>
          </p:nvSpPr>
          <p:spPr>
            <a:xfrm>
              <a:off x="1532041" y="2060854"/>
              <a:ext cx="306070" cy="295909"/>
            </a:xfrm>
            <a:prstGeom prst="ellipse">
              <a:avLst/>
            </a:prstGeom>
            <a:solidFill>
              <a:srgbClr val="FFC5C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1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3236606" y="2686090"/>
              <a:ext cx="306070" cy="295909"/>
            </a:xfrm>
            <a:prstGeom prst="ellipse">
              <a:avLst/>
            </a:prstGeom>
            <a:solidFill>
              <a:srgbClr val="ABDB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3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4296869" y="2042294"/>
              <a:ext cx="306070" cy="295909"/>
            </a:xfrm>
            <a:prstGeom prst="ellipse">
              <a:avLst/>
            </a:prstGeom>
            <a:solidFill>
              <a:srgbClr val="F7A5F9"/>
            </a:solidFill>
            <a:ln>
              <a:solidFill>
                <a:srgbClr val="BA0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4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825071" y="1760048"/>
              <a:ext cx="306070" cy="295909"/>
            </a:xfrm>
            <a:prstGeom prst="ellipse">
              <a:avLst/>
            </a:prstGeom>
            <a:solidFill>
              <a:srgbClr val="C9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5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1861696" y="2982000"/>
              <a:ext cx="306070" cy="295909"/>
            </a:xfrm>
            <a:prstGeom prst="ellipse">
              <a:avLst/>
            </a:prstGeom>
            <a:solidFill>
              <a:srgbClr val="ABFFD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2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Flèche vers le bas 54"/>
            <p:cNvSpPr/>
            <p:nvPr/>
          </p:nvSpPr>
          <p:spPr>
            <a:xfrm rot="10800000" flipV="1">
              <a:off x="1104003" y="1766772"/>
              <a:ext cx="260849" cy="397634"/>
            </a:xfrm>
            <a:prstGeom prst="downArrow">
              <a:avLst>
                <a:gd name="adj1" fmla="val 31132"/>
                <a:gd name="adj2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404" y="1105967"/>
              <a:ext cx="546117" cy="587123"/>
            </a:xfrm>
            <a:prstGeom prst="rect">
              <a:avLst/>
            </a:prstGeom>
          </p:spPr>
        </p:pic>
      </p:grpSp>
      <p:sp>
        <p:nvSpPr>
          <p:cNvPr id="60" name="Ellipse 59"/>
          <p:cNvSpPr/>
          <p:nvPr/>
        </p:nvSpPr>
        <p:spPr>
          <a:xfrm>
            <a:off x="6521069" y="1777122"/>
            <a:ext cx="286109" cy="276513"/>
          </a:xfrm>
          <a:prstGeom prst="ellipse">
            <a:avLst/>
          </a:prstGeom>
          <a:solidFill>
            <a:srgbClr val="ABFFD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</a:t>
            </a:r>
            <a:endParaRPr lang="en-US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9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improvements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38449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docking process can influence the polymerization results.</a:t>
            </a:r>
          </a:p>
          <a:p>
            <a:pPr marL="726948" lvl="1" indent="-342900">
              <a:buFont typeface="Calibri" panose="020F0502020204030204" pitchFamily="34" charset="0"/>
              <a:buChar char="→"/>
            </a:pPr>
            <a:r>
              <a:rPr lang="en-US" dirty="0" smtClean="0"/>
              <a:t>A distance criteria will be used (More realistic).</a:t>
            </a:r>
          </a:p>
          <a:p>
            <a:pPr marL="726948" lvl="1" indent="-342900">
              <a:buFont typeface="Calibri" panose="020F0502020204030204" pitchFamily="34" charset="0"/>
              <a:buChar char="→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e 51"/>
          <p:cNvGrpSpPr/>
          <p:nvPr/>
        </p:nvGrpSpPr>
        <p:grpSpPr>
          <a:xfrm>
            <a:off x="4957125" y="1484325"/>
            <a:ext cx="4155429" cy="2789336"/>
            <a:chOff x="4947077" y="1456269"/>
            <a:chExt cx="4155429" cy="2789336"/>
          </a:xfrm>
        </p:grpSpPr>
        <p:sp>
          <p:nvSpPr>
            <p:cNvPr id="9" name="ZoneTexte 8"/>
            <p:cNvSpPr txBox="1"/>
            <p:nvPr/>
          </p:nvSpPr>
          <p:spPr>
            <a:xfrm>
              <a:off x="4950846" y="3783940"/>
              <a:ext cx="205718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Docking reaction weight  &lt;&lt; chemical reaction weight</a:t>
              </a:r>
              <a:endParaRPr lang="en-US" sz="12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076062" y="1692606"/>
              <a:ext cx="18686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No </a:t>
              </a:r>
              <a:r>
                <a:rPr lang="el-GR" sz="1200" dirty="0" smtClean="0">
                  <a:latin typeface="Calibri" panose="020F0502020204030204" pitchFamily="34" charset="0"/>
                </a:rPr>
                <a:t>β</a:t>
              </a:r>
              <a:r>
                <a:rPr lang="en-US" sz="1200" dirty="0" smtClean="0"/>
                <a:t>–lactam present in the active site?</a:t>
              </a:r>
              <a:endParaRPr lang="en-US" sz="1200" dirty="0"/>
            </a:p>
          </p:txBody>
        </p:sp>
        <p:sp>
          <p:nvSpPr>
            <p:cNvPr id="11" name="Losange 10"/>
            <p:cNvSpPr/>
            <p:nvPr/>
          </p:nvSpPr>
          <p:spPr>
            <a:xfrm>
              <a:off x="4947077" y="1456269"/>
              <a:ext cx="2056588" cy="814471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065176" y="2856301"/>
              <a:ext cx="18686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Catalytic serine </a:t>
              </a:r>
              <a:r>
                <a:rPr lang="en-US" sz="1200" dirty="0" err="1">
                  <a:latin typeface="Calibri" panose="020F0502020204030204" pitchFamily="34" charset="0"/>
                </a:rPr>
                <a:t>acylated</a:t>
              </a:r>
              <a:r>
                <a:rPr lang="en-US" sz="1200" dirty="0">
                  <a:latin typeface="Calibri" panose="020F0502020204030204" pitchFamily="34" charset="0"/>
                </a:rPr>
                <a:t>?</a:t>
              </a:r>
              <a:endParaRPr lang="en-US" sz="1200" dirty="0"/>
            </a:p>
          </p:txBody>
        </p:sp>
        <p:sp>
          <p:nvSpPr>
            <p:cNvPr id="13" name="Losange 12"/>
            <p:cNvSpPr/>
            <p:nvPr/>
          </p:nvSpPr>
          <p:spPr>
            <a:xfrm>
              <a:off x="4947077" y="2623079"/>
              <a:ext cx="2056588" cy="728999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Connecteur droit avec flèche 13"/>
            <p:cNvCxnSpPr>
              <a:stCxn id="11" idx="2"/>
              <a:endCxn id="13" idx="0"/>
            </p:cNvCxnSpPr>
            <p:nvPr/>
          </p:nvCxnSpPr>
          <p:spPr>
            <a:xfrm>
              <a:off x="5975371" y="2270740"/>
              <a:ext cx="0" cy="3523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7045317" y="3783940"/>
              <a:ext cx="205718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6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Docking reaction weight=0</a:t>
              </a:r>
            </a:p>
            <a:p>
              <a:pPr algn="ctr"/>
              <a:endParaRPr lang="en-US" sz="600" dirty="0" smtClean="0">
                <a:latin typeface="Calibri" panose="020F0502020204030204" pitchFamily="34" charset="0"/>
              </a:endParaRPr>
            </a:p>
          </p:txBody>
        </p:sp>
        <p:cxnSp>
          <p:nvCxnSpPr>
            <p:cNvPr id="16" name="Connecteur droit avec flèche 15"/>
            <p:cNvCxnSpPr>
              <a:stCxn id="13" idx="2"/>
              <a:endCxn id="9" idx="0"/>
            </p:cNvCxnSpPr>
            <p:nvPr/>
          </p:nvCxnSpPr>
          <p:spPr>
            <a:xfrm>
              <a:off x="5975371" y="3352078"/>
              <a:ext cx="4070" cy="431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endCxn id="15" idx="0"/>
            </p:cNvCxnSpPr>
            <p:nvPr/>
          </p:nvCxnSpPr>
          <p:spPr>
            <a:xfrm flipH="1">
              <a:off x="8073912" y="1857510"/>
              <a:ext cx="5603" cy="1926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stCxn id="11" idx="3"/>
            </p:cNvCxnSpPr>
            <p:nvPr/>
          </p:nvCxnSpPr>
          <p:spPr>
            <a:xfrm>
              <a:off x="7003665" y="1863505"/>
              <a:ext cx="10758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003665" y="2987455"/>
              <a:ext cx="10758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5932274" y="2249789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yes</a:t>
              </a:r>
              <a:endParaRPr lang="en-US" sz="12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926109" y="3395329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yes</a:t>
              </a:r>
              <a:endParaRPr lang="en-US" sz="12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008035" y="1602139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</a:t>
              </a:r>
              <a:endParaRPr lang="en-US" sz="12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992682" y="2720256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</a:t>
              </a:r>
              <a:endParaRPr lang="en-US" sz="1200" dirty="0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4961194" y="4264136"/>
            <a:ext cx="4151443" cy="1987081"/>
            <a:chOff x="4951146" y="4236080"/>
            <a:chExt cx="4151443" cy="1987081"/>
          </a:xfrm>
        </p:grpSpPr>
        <p:cxnSp>
          <p:nvCxnSpPr>
            <p:cNvPr id="24" name="Connecteur droit avec flèche 23"/>
            <p:cNvCxnSpPr>
              <a:stCxn id="9" idx="2"/>
              <a:endCxn id="25" idx="0"/>
            </p:cNvCxnSpPr>
            <p:nvPr/>
          </p:nvCxnSpPr>
          <p:spPr>
            <a:xfrm flipH="1">
              <a:off x="5979440" y="4236080"/>
              <a:ext cx="1" cy="4157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osange 24"/>
            <p:cNvSpPr/>
            <p:nvPr/>
          </p:nvSpPr>
          <p:spPr>
            <a:xfrm>
              <a:off x="4951146" y="4651829"/>
              <a:ext cx="2056588" cy="728999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045137" y="4720996"/>
              <a:ext cx="18686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Calibri" panose="020F0502020204030204" pitchFamily="34" charset="0"/>
                </a:rPr>
                <a:t>β</a:t>
              </a:r>
              <a:r>
                <a:rPr lang="en-US" sz="1200" dirty="0" smtClean="0"/>
                <a:t>–lactam is </a:t>
              </a:r>
            </a:p>
            <a:p>
              <a:pPr algn="ctr"/>
              <a:r>
                <a:rPr lang="en-US" sz="1200" dirty="0" smtClean="0"/>
                <a:t>located &lt; </a:t>
              </a:r>
              <a:r>
                <a:rPr lang="en-US" sz="1200" i="1" dirty="0" smtClean="0"/>
                <a:t>d</a:t>
              </a:r>
              <a:r>
                <a:rPr lang="en-US" sz="1200" dirty="0" smtClean="0"/>
                <a:t> of the active site</a:t>
              </a:r>
              <a:endParaRPr lang="en-US" sz="12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954543" y="5761496"/>
              <a:ext cx="205718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Docking reaction can be selected</a:t>
              </a:r>
              <a:endParaRPr lang="en-US" sz="1200" dirty="0"/>
            </a:p>
          </p:txBody>
        </p:sp>
        <p:cxnSp>
          <p:nvCxnSpPr>
            <p:cNvPr id="30" name="Connecteur droit avec flèche 29"/>
            <p:cNvCxnSpPr>
              <a:stCxn id="25" idx="2"/>
              <a:endCxn id="29" idx="0"/>
            </p:cNvCxnSpPr>
            <p:nvPr/>
          </p:nvCxnSpPr>
          <p:spPr>
            <a:xfrm>
              <a:off x="5979440" y="5380828"/>
              <a:ext cx="3698" cy="3806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7045400" y="5761495"/>
              <a:ext cx="205718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Docking reaction can not be selected</a:t>
              </a:r>
              <a:endParaRPr lang="en-US" sz="1200" dirty="0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7011732" y="5009977"/>
              <a:ext cx="10677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>
              <a:endCxn id="33" idx="0"/>
            </p:cNvCxnSpPr>
            <p:nvPr/>
          </p:nvCxnSpPr>
          <p:spPr>
            <a:xfrm>
              <a:off x="8069996" y="5009977"/>
              <a:ext cx="3999" cy="751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5975371" y="5368126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yes</a:t>
              </a:r>
              <a:endParaRPr lang="en-US" sz="12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992682" y="4739329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</a:t>
              </a:r>
              <a:endParaRPr lang="en-US" sz="12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848935" y="1978396"/>
            <a:ext cx="406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To accelerate the polymerization process simulation, water binding will be also considered.</a:t>
            </a:r>
            <a:endParaRPr lang="en-US" sz="2000" dirty="0"/>
          </a:p>
        </p:txBody>
      </p:sp>
      <p:sp>
        <p:nvSpPr>
          <p:cNvPr id="51" name="Rectangle 50"/>
          <p:cNvSpPr/>
          <p:nvPr/>
        </p:nvSpPr>
        <p:spPr>
          <a:xfrm>
            <a:off x="834187" y="3360758"/>
            <a:ext cx="406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If the both process is selected at the same type, the probability of selection of each will be weighted by their diffusion constant.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51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 process (1)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Based on our electronic state calculation, we showed that the initiation process is performed through path A.</a:t>
            </a:r>
          </a:p>
          <a:p>
            <a:r>
              <a:rPr lang="en-US" sz="1900" dirty="0" smtClean="0"/>
              <a:t>In this case, the oligomer has to be stored in the active site or outside the active site to be used later during the elongation process.</a:t>
            </a:r>
          </a:p>
          <a:p>
            <a:r>
              <a:rPr lang="en-US" sz="1900" dirty="0" smtClean="0"/>
              <a:t>Because of the low diffusion of the oligomer in the solvent media, G. </a:t>
            </a:r>
            <a:r>
              <a:rPr lang="en-US" sz="1900" dirty="0" err="1" smtClean="0"/>
              <a:t>Fels</a:t>
            </a:r>
            <a:r>
              <a:rPr lang="en-US" sz="1900" dirty="0" smtClean="0"/>
              <a:t> proposed the path B.</a:t>
            </a:r>
          </a:p>
        </p:txBody>
      </p:sp>
      <p:pic>
        <p:nvPicPr>
          <p:cNvPr id="21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9" y="2878356"/>
            <a:ext cx="8599102" cy="344057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869947" y="54903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favorable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ultiplier 22"/>
          <p:cNvSpPr/>
          <p:nvPr/>
        </p:nvSpPr>
        <p:spPr>
          <a:xfrm>
            <a:off x="1832079" y="4390919"/>
            <a:ext cx="1079538" cy="1174468"/>
          </a:xfrm>
          <a:prstGeom prst="mathMultiply">
            <a:avLst>
              <a:gd name="adj1" fmla="val 10444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1" name="正方形/長方形 59"/>
          <p:cNvSpPr/>
          <p:nvPr/>
        </p:nvSpPr>
        <p:spPr>
          <a:xfrm>
            <a:off x="1881081" y="2798227"/>
            <a:ext cx="952400" cy="351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Monomer activation</a:t>
            </a:r>
            <a:endParaRPr kumimoji="1" lang="ja-JP" altLang="en-US" sz="1200" b="1" dirty="0"/>
          </a:p>
        </p:txBody>
      </p:sp>
      <p:sp>
        <p:nvSpPr>
          <p:cNvPr id="32" name="正方形/長方形 62"/>
          <p:cNvSpPr/>
          <p:nvPr/>
        </p:nvSpPr>
        <p:spPr>
          <a:xfrm>
            <a:off x="6964954" y="4583672"/>
            <a:ext cx="952399" cy="349338"/>
          </a:xfrm>
          <a:prstGeom prst="rect">
            <a:avLst/>
          </a:prstGeom>
          <a:solidFill>
            <a:srgbClr val="95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Termination</a:t>
            </a:r>
            <a:endParaRPr kumimoji="1" lang="ja-JP" altLang="en-US" sz="12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1881081" y="3484553"/>
            <a:ext cx="82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21.71 </a:t>
            </a:r>
          </a:p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[kcal/mol]</a:t>
            </a:r>
            <a:endParaRPr lang="en-US" sz="1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066300" y="5077686"/>
            <a:ext cx="82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15.23 [kcal/mol]</a:t>
            </a:r>
            <a:endParaRPr lang="en-US" sz="1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792350" y="5077686"/>
            <a:ext cx="87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33.70 [kcal/mol]</a:t>
            </a:r>
            <a:endParaRPr lang="en-US" sz="1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正方形/長方形 61"/>
          <p:cNvSpPr/>
          <p:nvPr/>
        </p:nvSpPr>
        <p:spPr>
          <a:xfrm>
            <a:off x="6189793" y="3482217"/>
            <a:ext cx="952399" cy="351187"/>
          </a:xfrm>
          <a:prstGeom prst="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Elongation</a:t>
            </a:r>
            <a:endParaRPr kumimoji="1" lang="ja-JP" altLang="en-US" sz="12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7051678" y="5077686"/>
            <a:ext cx="76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19.82</a:t>
            </a:r>
          </a:p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[kcal/mol]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正方形/長方形 60"/>
          <p:cNvSpPr/>
          <p:nvPr/>
        </p:nvSpPr>
        <p:spPr>
          <a:xfrm>
            <a:off x="1069415" y="4021219"/>
            <a:ext cx="952401" cy="351187"/>
          </a:xfrm>
          <a:prstGeom prst="rect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Initiation</a:t>
            </a:r>
            <a:endParaRPr kumimoji="1" lang="ja-JP" altLang="en-US" sz="12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2615162" y="3854591"/>
            <a:ext cx="7890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A3A3"/>
                </a:solidFill>
              </a:rPr>
              <a:t>path A</a:t>
            </a:r>
            <a:endParaRPr lang="en-US" sz="1500" b="1" dirty="0">
              <a:solidFill>
                <a:srgbClr val="FFA3A3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015184" y="4334293"/>
            <a:ext cx="7890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A3A3"/>
                </a:solidFill>
              </a:rPr>
              <a:t>path B</a:t>
            </a:r>
            <a:endParaRPr lang="en-US" sz="1500" b="1" dirty="0">
              <a:solidFill>
                <a:srgbClr val="FFA3A3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991734" y="5186201"/>
            <a:ext cx="76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41.56 [kcal/mol]</a:t>
            </a:r>
            <a:endParaRPr lang="en-US" sz="1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585150" y="4227276"/>
            <a:ext cx="76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19.82</a:t>
            </a:r>
          </a:p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[kcal/mol]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 process (2)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monomer or dimer units can be stored in the active site and be used later for the elongation process.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is support our proposed mechanism where the oligomer can come from the hydrolysis of the acyl complex.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ZoneTexte 79"/>
          <p:cNvSpPr txBox="1"/>
          <p:nvPr/>
        </p:nvSpPr>
        <p:spPr>
          <a:xfrm>
            <a:off x="1384087" y="1538381"/>
            <a:ext cx="1962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Dimer formation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5758270" y="1538381"/>
            <a:ext cx="200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Trimer formation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8" name="10_3Sys-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0258" y="1935305"/>
            <a:ext cx="4461451" cy="3337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ut-b-1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802" y="1935305"/>
            <a:ext cx="4559854" cy="3337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93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4260668" y="4050437"/>
            <a:ext cx="3688080" cy="1471534"/>
            <a:chOff x="5030918" y="3175381"/>
            <a:chExt cx="3688080" cy="1471534"/>
          </a:xfrm>
        </p:grpSpPr>
        <p:grpSp>
          <p:nvGrpSpPr>
            <p:cNvPr id="8" name="Groupe 7"/>
            <p:cNvGrpSpPr/>
            <p:nvPr/>
          </p:nvGrpSpPr>
          <p:grpSpPr>
            <a:xfrm>
              <a:off x="5030918" y="3175381"/>
              <a:ext cx="3688080" cy="1185347"/>
              <a:chOff x="2692138" y="1413073"/>
              <a:chExt cx="3688080" cy="1185347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2138" y="1699260"/>
                <a:ext cx="3688080" cy="899160"/>
              </a:xfrm>
              <a:prstGeom prst="rect">
                <a:avLst/>
              </a:prstGeom>
            </p:spPr>
          </p:pic>
          <p:sp>
            <p:nvSpPr>
              <p:cNvPr id="7" name="ZoneTexte 6"/>
              <p:cNvSpPr txBox="1"/>
              <p:nvPr/>
            </p:nvSpPr>
            <p:spPr>
              <a:xfrm>
                <a:off x="3298339" y="1413073"/>
                <a:ext cx="12378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6"/>
                    </a:solidFill>
                  </a:rPr>
                  <a:t>monomer unit</a:t>
                </a:r>
                <a:endParaRPr lang="en-US" sz="1400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6019800" y="4339138"/>
              <a:ext cx="20329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Nylon 3, poly(</a:t>
              </a:r>
              <a:r>
                <a:rPr lang="el-GR" sz="1400" b="1" dirty="0" smtClean="0">
                  <a:latin typeface="Calibri" panose="020F0502020204030204" pitchFamily="34" charset="0"/>
                </a:rPr>
                <a:t>β</a:t>
              </a:r>
              <a:r>
                <a:rPr lang="en-US" sz="1400" b="1" dirty="0" smtClean="0"/>
                <a:t>-alanine)</a:t>
              </a:r>
              <a:endParaRPr lang="en-US" sz="1400" b="1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Polyamides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7" y="928447"/>
            <a:ext cx="8196942" cy="4731805"/>
          </a:xfrm>
        </p:spPr>
        <p:txBody>
          <a:bodyPr>
            <a:normAutofit/>
          </a:bodyPr>
          <a:lstStyle/>
          <a:p>
            <a:r>
              <a:rPr lang="en-US" dirty="0" smtClean="0"/>
              <a:t>Polyamides </a:t>
            </a:r>
            <a:r>
              <a:rPr lang="en-US" dirty="0"/>
              <a:t>are </a:t>
            </a:r>
            <a:r>
              <a:rPr lang="en-US" dirty="0" smtClean="0"/>
              <a:t>one of the </a:t>
            </a:r>
            <a:r>
              <a:rPr lang="en-US" dirty="0"/>
              <a:t>most used </a:t>
            </a:r>
            <a:r>
              <a:rPr lang="en-US" dirty="0" smtClean="0"/>
              <a:t>polymers, found in several applications in industry, e.g., plastics, fibers.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Among polyamides, nylon 3 is composed of a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-alanine monomeric unit </a:t>
            </a:r>
            <a:r>
              <a:rPr lang="en-US" dirty="0"/>
              <a:t>and </a:t>
            </a:r>
            <a:r>
              <a:rPr lang="en-US" dirty="0" smtClean="0"/>
              <a:t>is </a:t>
            </a:r>
            <a:r>
              <a:rPr lang="en-US" altLang="ja-JP" dirty="0" smtClean="0"/>
              <a:t>widely </a:t>
            </a:r>
            <a:r>
              <a:rPr lang="en-US" dirty="0" smtClean="0"/>
              <a:t>used in industry .e.g.;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the manufacturing of </a:t>
            </a:r>
            <a:r>
              <a:rPr lang="en-US" dirty="0" err="1" smtClean="0"/>
              <a:t>nano</a:t>
            </a:r>
            <a:r>
              <a:rPr lang="en-US" dirty="0" smtClean="0"/>
              <a:t>-composites [1]</a:t>
            </a:r>
            <a:endParaRPr lang="en-US" baseline="30000" dirty="0"/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osmetic</a:t>
            </a:r>
            <a:r>
              <a:rPr lang="en-US" baseline="30000" dirty="0" smtClean="0"/>
              <a:t> </a:t>
            </a:r>
            <a:r>
              <a:rPr lang="en-US" dirty="0" smtClean="0"/>
              <a:t>[2]</a:t>
            </a:r>
            <a:endParaRPr lang="en-US" dirty="0"/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water </a:t>
            </a:r>
            <a:r>
              <a:rPr lang="en-US" dirty="0" smtClean="0"/>
              <a:t>purification</a:t>
            </a:r>
            <a:r>
              <a:rPr lang="en-US" baseline="30000" dirty="0"/>
              <a:t> </a:t>
            </a:r>
            <a:r>
              <a:rPr lang="en-US" dirty="0" smtClean="0"/>
              <a:t>[3]</a:t>
            </a:r>
            <a:endParaRPr lang="en-US" dirty="0"/>
          </a:p>
          <a:p>
            <a:pPr marL="726948" lvl="1" indent="-34290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814765"/>
            <a:ext cx="75216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[1] </a:t>
            </a:r>
            <a:r>
              <a:rPr lang="en-US" sz="1000" dirty="0" err="1" smtClean="0"/>
              <a:t>Itagaki</a:t>
            </a:r>
            <a:r>
              <a:rPr lang="en-US" sz="1000" dirty="0"/>
              <a:t>, T.; Komori, Y.; </a:t>
            </a:r>
            <a:r>
              <a:rPr lang="en-US" sz="1000" dirty="0" err="1"/>
              <a:t>Sugahara</a:t>
            </a:r>
            <a:r>
              <a:rPr lang="en-US" sz="1000" dirty="0"/>
              <a:t>, Y.; Kuroda, K. </a:t>
            </a:r>
            <a:r>
              <a:rPr lang="en-US" sz="1000" i="1" dirty="0"/>
              <a:t>J. Mater. Chem.</a:t>
            </a:r>
            <a:r>
              <a:rPr lang="en-US" sz="1000" dirty="0"/>
              <a:t> </a:t>
            </a:r>
            <a:r>
              <a:rPr lang="en-US" sz="1000" b="1" dirty="0"/>
              <a:t>2001</a:t>
            </a:r>
            <a:r>
              <a:rPr lang="en-US" sz="1000" dirty="0"/>
              <a:t>, </a:t>
            </a:r>
            <a:r>
              <a:rPr lang="en-US" sz="1000" i="1" dirty="0"/>
              <a:t>11</a:t>
            </a:r>
            <a:r>
              <a:rPr lang="en-US" sz="1000" dirty="0"/>
              <a:t>, 3291–3295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[2] </a:t>
            </a:r>
            <a:r>
              <a:rPr lang="en-US" sz="1000" dirty="0" err="1" smtClean="0"/>
              <a:t>Grollier</a:t>
            </a:r>
            <a:r>
              <a:rPr lang="en-US" sz="1000" dirty="0"/>
              <a:t>, J. F.; </a:t>
            </a:r>
            <a:r>
              <a:rPr lang="en-US" sz="1000" dirty="0" err="1"/>
              <a:t>Fourcadier</a:t>
            </a:r>
            <a:r>
              <a:rPr lang="en-US" sz="1000" dirty="0"/>
              <a:t>, C.; Courtois, M. Detergent and foaming cosmetic composition delaying the </a:t>
            </a:r>
            <a:r>
              <a:rPr lang="en-US" sz="1000" dirty="0" err="1"/>
              <a:t>regreasing</a:t>
            </a:r>
            <a:r>
              <a:rPr lang="en-US" sz="1000" dirty="0"/>
              <a:t> of hair. US4851154, 1989.</a:t>
            </a:r>
            <a:endParaRPr lang="en-US" sz="1000" dirty="0" smtClean="0"/>
          </a:p>
          <a:p>
            <a:r>
              <a:rPr lang="en-US" sz="1000" dirty="0" smtClean="0"/>
              <a:t>[3] Huang</a:t>
            </a:r>
            <a:r>
              <a:rPr lang="en-US" sz="1000" dirty="0"/>
              <a:t>, S. Y.; Fisher, M. M. Water purification employing poly(beta-alanine). US4247432, 1981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96" y="1729129"/>
            <a:ext cx="4154775" cy="9144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06" y="1729129"/>
            <a:ext cx="2266305" cy="82296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463730" y="2470590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Nylon 6, 6</a:t>
            </a:r>
            <a:endParaRPr lang="en-US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153545" y="2470590"/>
            <a:ext cx="1281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Nylon 6 or PA6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754380" y="1638300"/>
            <a:ext cx="7475220" cy="1140067"/>
          </a:xfrm>
          <a:prstGeom prst="rect">
            <a:avLst/>
          </a:prstGeom>
          <a:solidFill>
            <a:srgbClr val="3494BA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60520" y="4064188"/>
            <a:ext cx="4069080" cy="1457783"/>
          </a:xfrm>
          <a:prstGeom prst="rect">
            <a:avLst/>
          </a:prstGeom>
          <a:solidFill>
            <a:srgbClr val="3494BA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8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QM and QM/MM calculations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 new mechanism was proposed where the initiation reaction occurs thought the </a:t>
            </a:r>
            <a:r>
              <a:rPr lang="en-US" dirty="0" err="1" smtClean="0"/>
              <a:t>acylated</a:t>
            </a:r>
            <a:r>
              <a:rPr lang="en-US" dirty="0" smtClean="0"/>
              <a:t> complex hydrolysis.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elongation process is the rate-determining step of the polymerization reaction. It can explain why only short polymer length </a:t>
            </a:r>
            <a:r>
              <a:rPr lang="en-US" dirty="0" smtClean="0"/>
              <a:t>are observed </a:t>
            </a:r>
            <a:r>
              <a:rPr lang="en-US" dirty="0"/>
              <a:t>experimentally.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MC/MD trial</a:t>
            </a:r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better parametrization for the ligand binding process and add the possibility to simulate the entrance of the water into the active site </a:t>
            </a:r>
            <a:r>
              <a:rPr lang="en-US" smtClean="0"/>
              <a:t>are necessary.</a:t>
            </a:r>
            <a:endParaRPr lang="en-US" dirty="0" smtClean="0"/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simulation of the elongation process support our proposed mechanism.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00016" y="2689859"/>
            <a:ext cx="685800" cy="2165964"/>
          </a:xfrm>
          <a:prstGeom prst="rect">
            <a:avLst/>
          </a:prstGeom>
          <a:solidFill>
            <a:srgbClr val="FFFF7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014" y="916557"/>
            <a:ext cx="8196942" cy="47897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several ways to synthesize poly(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-alanine)</a:t>
            </a:r>
          </a:p>
          <a:p>
            <a:pPr marL="726948" lvl="1" indent="-342900">
              <a:buFont typeface="+mj-lt"/>
              <a:buAutoNum type="arabicPeriod"/>
            </a:pPr>
            <a:r>
              <a:rPr lang="en-US" dirty="0" smtClean="0"/>
              <a:t>Anionic polymerization </a:t>
            </a:r>
            <a:r>
              <a:rPr lang="en-US" dirty="0"/>
              <a:t>of acrylamide in the presence of a </a:t>
            </a:r>
            <a:r>
              <a:rPr lang="en-US" dirty="0" smtClean="0"/>
              <a:t>strong base</a:t>
            </a:r>
            <a:r>
              <a:rPr lang="en-US" baseline="30000" dirty="0"/>
              <a:t> </a:t>
            </a:r>
            <a:r>
              <a:rPr lang="en-US" dirty="0" smtClean="0"/>
              <a:t>[4].</a:t>
            </a:r>
          </a:p>
          <a:p>
            <a:pPr marL="726948" lvl="1" indent="-342900">
              <a:buFont typeface="+mj-lt"/>
              <a:buAutoNum type="arabicPeriod"/>
            </a:pPr>
            <a:r>
              <a:rPr lang="en-US" dirty="0" smtClean="0"/>
              <a:t>Polymerization through group (IV) metal </a:t>
            </a:r>
            <a:r>
              <a:rPr lang="en-US" dirty="0" err="1" smtClean="0"/>
              <a:t>alkoxides</a:t>
            </a:r>
            <a:r>
              <a:rPr lang="en-US" dirty="0" smtClean="0"/>
              <a:t> [5].</a:t>
            </a:r>
            <a:endParaRPr lang="en-US" baseline="30000" dirty="0" smtClean="0"/>
          </a:p>
          <a:p>
            <a:pPr marL="726948" lvl="1" indent="-342900">
              <a:buFont typeface="+mj-lt"/>
              <a:buAutoNum type="arabicPeriod"/>
            </a:pPr>
            <a:r>
              <a:rPr lang="en-US" dirty="0" err="1" smtClean="0"/>
              <a:t>Polycondensation</a:t>
            </a:r>
            <a:r>
              <a:rPr lang="en-US" dirty="0" smtClean="0"/>
              <a:t> of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–alanine in ionic liquid</a:t>
            </a:r>
            <a:r>
              <a:rPr lang="en-US" baseline="30000" dirty="0"/>
              <a:t> </a:t>
            </a:r>
            <a:r>
              <a:rPr lang="en-US" dirty="0" smtClean="0"/>
              <a:t>[6].</a:t>
            </a:r>
          </a:p>
          <a:p>
            <a:pPr marL="726948" lvl="1" indent="-342900">
              <a:buFont typeface="+mj-lt"/>
              <a:buAutoNum type="arabicPeriod"/>
            </a:pPr>
            <a:r>
              <a:rPr lang="en-US" dirty="0" smtClean="0"/>
              <a:t>Enzymatic polymerization [7].</a:t>
            </a:r>
          </a:p>
          <a:p>
            <a:pPr marL="726948" lvl="1" indent="-342900">
              <a:buFont typeface="+mj-lt"/>
              <a:buAutoNum type="arabicPeriod"/>
            </a:pPr>
            <a:endParaRPr lang="en-US" sz="1100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order to apply this strategy for an industrial use, it seems important to optimize the reaction conditions or improve the enzymatic function of the CAL-B itself.</a:t>
            </a: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12403"/>
              </p:ext>
            </p:extLst>
          </p:nvPr>
        </p:nvGraphicFramePr>
        <p:xfrm>
          <a:off x="151155" y="2364275"/>
          <a:ext cx="5853408" cy="25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5"/>
                <a:gridCol w="937260"/>
                <a:gridCol w="2240280"/>
                <a:gridCol w="746760"/>
                <a:gridCol w="614682"/>
                <a:gridCol w="680721"/>
              </a:tblGrid>
              <a:tr h="313539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Reactant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Catalyzer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Yield (%)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DP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DPmax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353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Entry 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027487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acrylamide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027487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t-Butyl-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ONa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latin typeface="+mn-lt"/>
                        </a:rPr>
                        <a:t>65%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</a:pP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Entry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-alanine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 catalyzer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latin typeface="+mn-lt"/>
                        </a:rPr>
                        <a:t>74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latin typeface="+mn-lt"/>
                        </a:rPr>
                        <a:t>24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Metal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alkoxides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=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Zr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Ot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-Butyl)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latin typeface="+mn-lt"/>
                        </a:rPr>
                        <a:t>81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latin typeface="+mn-lt"/>
                        </a:rPr>
                        <a:t>53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Metal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alkoxides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=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Hf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Ot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-Butyl)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latin typeface="+mn-lt"/>
                        </a:rPr>
                        <a:t>75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latin typeface="+mn-lt"/>
                        </a:rPr>
                        <a:t>58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Entry 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-alanine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Ionic liquid = [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MMlm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]Cl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latin typeface="+mn-lt"/>
                        </a:rPr>
                        <a:t>83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49.5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</a:pPr>
                      <a:endParaRPr 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53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Ionic liquid =[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MMlm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](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MeO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94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27.8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53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Entry 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-lactam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CAL-B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/>
                        <a:t>73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smtClean="0"/>
                        <a:t>8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Poly(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-alanine) synthesis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25503" y="5688151"/>
            <a:ext cx="6154249" cy="677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dirty="0"/>
              <a:t>[</a:t>
            </a:r>
            <a:r>
              <a:rPr lang="en-US" sz="900" dirty="0" smtClean="0"/>
              <a:t>4] 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Breslow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, D. S.; </a:t>
            </a:r>
            <a:r>
              <a:rPr lang="en-US" sz="900" dirty="0" err="1">
                <a:ea typeface="Calibri" panose="020F0502020204030204" pitchFamily="34" charset="0"/>
                <a:cs typeface="Times New Roman" panose="02020603050405020304" pitchFamily="18" charset="0"/>
              </a:rPr>
              <a:t>Hulse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, G. E.; </a:t>
            </a:r>
            <a:r>
              <a:rPr lang="en-US" sz="900" dirty="0" err="1">
                <a:ea typeface="Calibri" panose="020F0502020204030204" pitchFamily="34" charset="0"/>
                <a:cs typeface="Times New Roman" panose="02020603050405020304" pitchFamily="18" charset="0"/>
              </a:rPr>
              <a:t>Matlack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, A. S. </a:t>
            </a:r>
            <a:r>
              <a:rPr lang="en-US" sz="900" i="1" dirty="0">
                <a:ea typeface="Calibri" panose="020F0502020204030204" pitchFamily="34" charset="0"/>
                <a:cs typeface="Times New Roman" panose="02020603050405020304" pitchFamily="18" charset="0"/>
              </a:rPr>
              <a:t>J. Am. Chem. Soc.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1957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i="1" dirty="0">
                <a:ea typeface="Calibri" panose="020F0502020204030204" pitchFamily="34" charset="0"/>
                <a:cs typeface="Times New Roman" panose="02020603050405020304" pitchFamily="18" charset="0"/>
              </a:rPr>
              <a:t>79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3760–3763.</a:t>
            </a:r>
          </a:p>
          <a:p>
            <a:pPr>
              <a:lnSpc>
                <a:spcPct val="107000"/>
              </a:lnSpc>
            </a:pPr>
            <a:r>
              <a:rPr lang="en-US" sz="900" dirty="0" smtClean="0"/>
              <a:t>[5] </a:t>
            </a:r>
            <a:r>
              <a:rPr lang="en-US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Steunenberg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Könst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M.; Scott, E. L.;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Franssen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C. R.;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Zuilhof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H.; Sanders, J. P. M.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Eur. </a:t>
            </a:r>
            <a:r>
              <a:rPr lang="fr-FR" sz="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Polym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J.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1773–1781</a:t>
            </a:r>
            <a:r>
              <a:rPr lang="fr-FR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 smtClean="0"/>
          </a:p>
          <a:p>
            <a:pPr>
              <a:lnSpc>
                <a:spcPct val="107000"/>
              </a:lnSpc>
            </a:pPr>
            <a:r>
              <a:rPr lang="en-US" sz="900" dirty="0" smtClean="0"/>
              <a:t>[6] </a:t>
            </a:r>
            <a:r>
              <a:rPr lang="fr-FR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Zhang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S.; Dias Goncalves, L.; Lefebvre, H.; Tessier, M.; Rousseau, B.;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Fradet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ACS Macro </a:t>
            </a:r>
            <a:r>
              <a:rPr lang="fr-FR" sz="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1079–1082</a:t>
            </a:r>
            <a:r>
              <a:rPr lang="fr-FR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900" dirty="0" smtClean="0"/>
              <a:t>[7] </a:t>
            </a:r>
            <a:r>
              <a:rPr lang="en-US" sz="9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n-US" sz="9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Loos </a:t>
            </a:r>
            <a:r>
              <a:rPr lang="en-US" sz="9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9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Macromol</a:t>
            </a:r>
            <a:r>
              <a:rPr lang="en-US" sz="9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Rapid. </a:t>
            </a:r>
            <a:r>
              <a:rPr lang="en-US" sz="9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Commun</a:t>
            </a:r>
            <a:r>
              <a:rPr lang="en-US" sz="9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9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2008</a:t>
            </a:r>
            <a:r>
              <a:rPr lang="en-US" sz="9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9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29</a:t>
            </a:r>
            <a:r>
              <a:rPr lang="en-US" sz="9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9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794-797.</a:t>
            </a:r>
            <a:endParaRPr lang="en-US" sz="900" dirty="0"/>
          </a:p>
        </p:txBody>
      </p:sp>
      <p:sp>
        <p:nvSpPr>
          <p:cNvPr id="6" name="ZoneTexte 5"/>
          <p:cNvSpPr txBox="1"/>
          <p:nvPr/>
        </p:nvSpPr>
        <p:spPr>
          <a:xfrm>
            <a:off x="6374121" y="3027686"/>
            <a:ext cx="2533149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It can lead to branched polymer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It is not </a:t>
            </a:r>
            <a:r>
              <a:rPr lang="en-US" sz="1400" dirty="0">
                <a:solidFill>
                  <a:schemeClr val="tx1"/>
                </a:solidFill>
              </a:rPr>
              <a:t>environmental </a:t>
            </a:r>
            <a:r>
              <a:rPr lang="en-US" sz="1400" dirty="0" smtClean="0">
                <a:solidFill>
                  <a:schemeClr val="tx1"/>
                </a:solidFill>
              </a:rPr>
              <a:t>friendly reaction conditions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6057900" y="2689859"/>
            <a:ext cx="213359" cy="1859767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067" y="4555723"/>
            <a:ext cx="5947122" cy="3001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72" y="4198850"/>
            <a:ext cx="2613991" cy="731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8851" y="4153642"/>
            <a:ext cx="2660450" cy="791968"/>
          </a:xfrm>
          <a:prstGeom prst="rect">
            <a:avLst/>
          </a:prstGeom>
          <a:solidFill>
            <a:srgbClr val="3494BA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014" y="916557"/>
            <a:ext cx="8196942" cy="51120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optimize the reaction, a deep understanding of the mechanism is necessary.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Currently, a mechanism was already proposed [8]. Unfortunately, no reaction energies were given.</a:t>
            </a:r>
          </a:p>
          <a:p>
            <a:pPr marL="726948" lvl="1" indent="-342900">
              <a:buFont typeface="Calibri" panose="020F0502020204030204" pitchFamily="34" charset="0"/>
              <a:buChar char="→"/>
            </a:pPr>
            <a:r>
              <a:rPr lang="en-US" dirty="0" smtClean="0"/>
              <a:t>The rate-determining step of the reaction is still elusive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 a first step to produce longer Nylon 3 polymer, we investigated the mechanism of the polymerization reaction with QM and QM/MM calculations.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During a second stage, we will perform hybrid MC/MD simulations [9] to consider the effects of the system dynamic on our proposed mechanism.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70662" y="5961365"/>
            <a:ext cx="488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000" dirty="0"/>
              <a:t>[8] </a:t>
            </a:r>
            <a:r>
              <a:rPr lang="en-US" sz="10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G. </a:t>
            </a:r>
            <a:r>
              <a:rPr lang="en-US" sz="1000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0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ACS </a:t>
            </a:r>
            <a:r>
              <a:rPr lang="en-US" sz="10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0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0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0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0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0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323-336.</a:t>
            </a:r>
            <a:endParaRPr lang="en-US" sz="1000" dirty="0"/>
          </a:p>
          <a:p>
            <a:pPr algn="just"/>
            <a:r>
              <a:rPr lang="en-US" sz="1000" dirty="0" smtClean="0"/>
              <a:t>[9] </a:t>
            </a:r>
            <a:r>
              <a:rPr lang="en-US" sz="1000" dirty="0" err="1" smtClean="0"/>
              <a:t>Nagaoka</a:t>
            </a:r>
            <a:r>
              <a:rPr lang="en-US" sz="1000" dirty="0"/>
              <a:t>, M.; Suzuki, Y.; Okamoto, T.; </a:t>
            </a:r>
            <a:r>
              <a:rPr lang="en-US" sz="1000" dirty="0" err="1"/>
              <a:t>Takenaka</a:t>
            </a:r>
            <a:r>
              <a:rPr lang="en-US" sz="1000" dirty="0"/>
              <a:t>, N. </a:t>
            </a:r>
            <a:r>
              <a:rPr lang="en-US" sz="1000" i="1" dirty="0"/>
              <a:t>Chem. Phys. Lett.</a:t>
            </a:r>
            <a:r>
              <a:rPr lang="en-US" sz="1000" dirty="0"/>
              <a:t> </a:t>
            </a:r>
            <a:r>
              <a:rPr lang="en-US" sz="1000" b="1" dirty="0"/>
              <a:t>2013</a:t>
            </a:r>
            <a:r>
              <a:rPr lang="en-US" sz="1000" dirty="0"/>
              <a:t>, </a:t>
            </a:r>
            <a:r>
              <a:rPr lang="en-US" sz="1000" i="1" dirty="0"/>
              <a:t>583</a:t>
            </a:r>
            <a:r>
              <a:rPr lang="en-US" sz="1000" dirty="0"/>
              <a:t>, 80–86.</a:t>
            </a:r>
          </a:p>
        </p:txBody>
      </p:sp>
    </p:spTree>
    <p:extLst>
      <p:ext uri="{BB962C8B-B14F-4D97-AF65-F5344CB8AC3E}">
        <p14:creationId xmlns:p14="http://schemas.microsoft.com/office/powerpoint/2010/main" val="37144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and QM/MM studies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1. System description</a:t>
            </a:r>
          </a:p>
          <a:p>
            <a:pPr marL="726948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Crystal structure: 4K6G</a:t>
            </a:r>
          </a:p>
          <a:p>
            <a:pPr marL="726948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Solvent: 2770 toluene molecules + 92 water molecules</a:t>
            </a:r>
          </a:p>
          <a:p>
            <a:pPr marL="726948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en-US" b="1" dirty="0" smtClean="0"/>
              <a:t>Procedure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Force field </a:t>
            </a:r>
            <a:r>
              <a:rPr lang="en-US" sz="1800" b="1" dirty="0" smtClean="0"/>
              <a:t>parameters:</a:t>
            </a:r>
            <a:endParaRPr lang="en-US" sz="1800" b="1" dirty="0"/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Organic molecules: general AMBER force </a:t>
            </a:r>
            <a:r>
              <a:rPr lang="en-US" sz="1600" dirty="0" smtClean="0"/>
              <a:t>field</a:t>
            </a:r>
            <a:endParaRPr lang="en-US" sz="1600" dirty="0"/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Protein: Amber force field ff99SB</a:t>
            </a:r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Water molecules: TIP3P model</a:t>
            </a:r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Na</a:t>
            </a:r>
            <a:r>
              <a:rPr lang="en-US" sz="1600" baseline="30000" dirty="0"/>
              <a:t>+</a:t>
            </a:r>
            <a:r>
              <a:rPr lang="en-US" sz="1600" dirty="0"/>
              <a:t>: JC ion parameters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QM Calculation level:</a:t>
            </a:r>
            <a:r>
              <a:rPr lang="en-US" sz="1800" dirty="0"/>
              <a:t> B3LYP/6-31G(</a:t>
            </a:r>
            <a:r>
              <a:rPr lang="en-US" sz="1800" dirty="0" err="1"/>
              <a:t>d,p</a:t>
            </a:r>
            <a:r>
              <a:rPr lang="en-US" sz="1800" dirty="0" smtClean="0"/>
              <a:t>)</a:t>
            </a:r>
            <a:endParaRPr lang="en-US" sz="18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55" y="6116409"/>
            <a:ext cx="72189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 smtClean="0"/>
              <a:t>[10] </a:t>
            </a:r>
            <a:r>
              <a:rPr lang="en-US" sz="1000" dirty="0" err="1"/>
              <a:t>Nagaoka</a:t>
            </a:r>
            <a:r>
              <a:rPr lang="en-US" sz="1000" dirty="0"/>
              <a:t>, M.; </a:t>
            </a:r>
            <a:r>
              <a:rPr lang="en-US" sz="1000" i="1" dirty="0"/>
              <a:t>et al.</a:t>
            </a:r>
            <a:r>
              <a:rPr lang="en-US" sz="1000" dirty="0"/>
              <a:t> </a:t>
            </a:r>
            <a:r>
              <a:rPr lang="en-US" sz="1000" i="1" dirty="0"/>
              <a:t>J. </a:t>
            </a:r>
            <a:r>
              <a:rPr lang="en-US" sz="1000" i="1" dirty="0" err="1"/>
              <a:t>Comput</a:t>
            </a:r>
            <a:r>
              <a:rPr lang="en-US" sz="1000" i="1" dirty="0"/>
              <a:t>. Chem.</a:t>
            </a:r>
            <a:r>
              <a:rPr lang="en-US" sz="1000" dirty="0"/>
              <a:t> </a:t>
            </a:r>
            <a:r>
              <a:rPr lang="en-US" sz="1000" b="1" dirty="0"/>
              <a:t>2011</a:t>
            </a:r>
            <a:r>
              <a:rPr lang="en-US" sz="1000" dirty="0"/>
              <a:t>, </a:t>
            </a:r>
            <a:r>
              <a:rPr lang="en-US" sz="1000" i="1" dirty="0"/>
              <a:t>32</a:t>
            </a:r>
            <a:r>
              <a:rPr lang="en-US" sz="1000" dirty="0"/>
              <a:t> (5), 932–942. </a:t>
            </a:r>
            <a:r>
              <a:rPr lang="en-US" sz="1000" dirty="0" err="1"/>
              <a:t>Nagaoka</a:t>
            </a:r>
            <a:r>
              <a:rPr lang="en-US" sz="1000" dirty="0"/>
              <a:t>, M.; </a:t>
            </a:r>
            <a:r>
              <a:rPr lang="en-US" sz="1000" i="1" dirty="0"/>
              <a:t>et al. Bull. Chem. Soc. </a:t>
            </a:r>
            <a:r>
              <a:rPr lang="en-US" sz="1000" i="1" dirty="0" err="1"/>
              <a:t>Jpn</a:t>
            </a:r>
            <a:r>
              <a:rPr lang="en-US" sz="1000" i="1" dirty="0"/>
              <a:t>.</a:t>
            </a:r>
            <a:r>
              <a:rPr lang="en-US" sz="1000" dirty="0"/>
              <a:t> </a:t>
            </a:r>
            <a:r>
              <a:rPr lang="en-US" sz="1000" b="1" dirty="0"/>
              <a:t>2013</a:t>
            </a:r>
            <a:r>
              <a:rPr lang="en-US" sz="1000" dirty="0"/>
              <a:t>, </a:t>
            </a:r>
            <a:r>
              <a:rPr lang="en-US" sz="1000" i="1" dirty="0"/>
              <a:t>86</a:t>
            </a:r>
            <a:r>
              <a:rPr lang="en-US" sz="1000" dirty="0"/>
              <a:t> (2), 210–222. </a:t>
            </a:r>
          </a:p>
        </p:txBody>
      </p:sp>
      <p:grpSp>
        <p:nvGrpSpPr>
          <p:cNvPr id="63" name="Groupe 62"/>
          <p:cNvGrpSpPr/>
          <p:nvPr/>
        </p:nvGrpSpPr>
        <p:grpSpPr>
          <a:xfrm>
            <a:off x="238125" y="1995013"/>
            <a:ext cx="4880666" cy="2431447"/>
            <a:chOff x="238125" y="1995013"/>
            <a:chExt cx="4880666" cy="2431447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2674402" y="2195801"/>
              <a:ext cx="0" cy="3194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314381" y="2305761"/>
              <a:ext cx="472135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4580159" y="1995013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/>
                  </a:solidFill>
                </a:rPr>
                <a:t>MD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40621" y="2504925"/>
              <a:ext cx="487817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pick-up a snapshot structure and minimized by MM </a:t>
              </a:r>
              <a:endParaRPr lang="en-US" sz="14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40620" y="3038436"/>
              <a:ext cx="487817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extract the active site</a:t>
              </a:r>
              <a:endParaRPr lang="en-US" sz="1400" dirty="0"/>
            </a:p>
          </p:txBody>
        </p:sp>
        <p:cxnSp>
          <p:nvCxnSpPr>
            <p:cNvPr id="25" name="Connecteur droit avec flèche 24"/>
            <p:cNvCxnSpPr>
              <a:stCxn id="23" idx="2"/>
              <a:endCxn id="24" idx="0"/>
            </p:cNvCxnSpPr>
            <p:nvPr/>
          </p:nvCxnSpPr>
          <p:spPr>
            <a:xfrm>
              <a:off x="2679706" y="2812702"/>
              <a:ext cx="0" cy="2257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240620" y="3584647"/>
              <a:ext cx="487817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QM calculations in gas phase with Gaussian</a:t>
              </a:r>
              <a:endParaRPr lang="en-US" sz="1400" dirty="0"/>
            </a:p>
          </p:txBody>
        </p:sp>
        <p:cxnSp>
          <p:nvCxnSpPr>
            <p:cNvPr id="27" name="Connecteur droit avec flèche 26"/>
            <p:cNvCxnSpPr>
              <a:stCxn id="24" idx="2"/>
              <a:endCxn id="26" idx="0"/>
            </p:cNvCxnSpPr>
            <p:nvPr/>
          </p:nvCxnSpPr>
          <p:spPr>
            <a:xfrm>
              <a:off x="2679706" y="3346213"/>
              <a:ext cx="0" cy="238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238125" y="4118683"/>
              <a:ext cx="488066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QM/MM calculations with Amber Gaussian interface (AG-IF) [10]</a:t>
              </a:r>
              <a:endParaRPr lang="en-US" sz="1400" dirty="0"/>
            </a:p>
          </p:txBody>
        </p:sp>
        <p:cxnSp>
          <p:nvCxnSpPr>
            <p:cNvPr id="29" name="Connecteur droit avec flèche 28"/>
            <p:cNvCxnSpPr>
              <a:stCxn id="26" idx="2"/>
              <a:endCxn id="28" idx="0"/>
            </p:cNvCxnSpPr>
            <p:nvPr/>
          </p:nvCxnSpPr>
          <p:spPr>
            <a:xfrm flipH="1">
              <a:off x="2678458" y="3892424"/>
              <a:ext cx="1248" cy="2262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2512675" y="209646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•</a:t>
              </a:r>
              <a:endParaRPr lang="en-US" sz="2400" dirty="0"/>
            </a:p>
          </p:txBody>
        </p:sp>
      </p:grpSp>
      <p:grpSp>
        <p:nvGrpSpPr>
          <p:cNvPr id="83" name="Groupe 82"/>
          <p:cNvGrpSpPr>
            <a:grpSpLocks noChangeAspect="1"/>
          </p:cNvGrpSpPr>
          <p:nvPr/>
        </p:nvGrpSpPr>
        <p:grpSpPr>
          <a:xfrm>
            <a:off x="5950005" y="1004101"/>
            <a:ext cx="2585173" cy="2982599"/>
            <a:chOff x="5863866" y="1060213"/>
            <a:chExt cx="4039337" cy="4660311"/>
          </a:xfrm>
        </p:grpSpPr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511" y="1060213"/>
              <a:ext cx="3907692" cy="4572000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7114237" y="2818250"/>
              <a:ext cx="1670240" cy="803564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34" charset="0"/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5863866" y="2054566"/>
              <a:ext cx="203372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latin typeface="Helvetica" pitchFamily="34" charset="0"/>
                </a:rPr>
                <a:t>a</a:t>
              </a:r>
              <a:r>
                <a:rPr lang="en-US" b="1" dirty="0" smtClean="0">
                  <a:solidFill>
                    <a:schemeClr val="accent4"/>
                  </a:solidFill>
                  <a:latin typeface="Helvetica" pitchFamily="34" charset="0"/>
                </a:rPr>
                <a:t>ctive site</a:t>
              </a:r>
              <a:endParaRPr lang="en-US" b="1" dirty="0">
                <a:solidFill>
                  <a:schemeClr val="accent4"/>
                </a:solidFill>
                <a:latin typeface="Helvetica" pitchFamily="34" charset="0"/>
              </a:endParaRPr>
            </a:p>
          </p:txBody>
        </p:sp>
        <p:cxnSp>
          <p:nvCxnSpPr>
            <p:cNvPr id="81" name="Connecteur droit avec flèche 80"/>
            <p:cNvCxnSpPr>
              <a:stCxn id="65" idx="3"/>
            </p:cNvCxnSpPr>
            <p:nvPr/>
          </p:nvCxnSpPr>
          <p:spPr>
            <a:xfrm>
              <a:off x="8784477" y="3220033"/>
              <a:ext cx="414946" cy="250049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e 84"/>
          <p:cNvGrpSpPr>
            <a:grpSpLocks noChangeAspect="1"/>
          </p:cNvGrpSpPr>
          <p:nvPr/>
        </p:nvGrpSpPr>
        <p:grpSpPr>
          <a:xfrm>
            <a:off x="5310596" y="3992715"/>
            <a:ext cx="3887013" cy="2124274"/>
            <a:chOff x="5210817" y="3818705"/>
            <a:chExt cx="3218771" cy="1759076"/>
          </a:xfrm>
        </p:grpSpPr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227" y="3830260"/>
              <a:ext cx="2927240" cy="1280668"/>
            </a:xfrm>
            <a:prstGeom prst="rect">
              <a:avLst/>
            </a:prstGeom>
          </p:spPr>
        </p:pic>
        <p:sp>
          <p:nvSpPr>
            <p:cNvPr id="68" name="ZoneTexte 67"/>
            <p:cNvSpPr txBox="1">
              <a:spLocks noChangeAspect="1"/>
            </p:cNvSpPr>
            <p:nvPr/>
          </p:nvSpPr>
          <p:spPr>
            <a:xfrm>
              <a:off x="6907122" y="4403176"/>
              <a:ext cx="6046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</a:rPr>
                <a:t>105</a:t>
              </a:r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</a:rPr>
                <a:t>Ser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69" name="ZoneTexte 68"/>
            <p:cNvSpPr txBox="1">
              <a:spLocks noChangeAspect="1"/>
            </p:cNvSpPr>
            <p:nvPr/>
          </p:nvSpPr>
          <p:spPr>
            <a:xfrm>
              <a:off x="7433731" y="4072845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solidFill>
                    <a:schemeClr val="accent2"/>
                  </a:solidFill>
                  <a:latin typeface="Helvetica" pitchFamily="34" charset="0"/>
                </a:rPr>
                <a:t>106</a:t>
              </a:r>
              <a:r>
                <a:rPr lang="en-US" sz="1200" b="1" dirty="0" smtClean="0">
                  <a:solidFill>
                    <a:schemeClr val="accent2"/>
                  </a:solidFill>
                  <a:latin typeface="Helvetica" pitchFamily="34" charset="0"/>
                </a:rPr>
                <a:t>Gln</a:t>
              </a:r>
              <a:endParaRPr lang="en-US" sz="1200" b="1" dirty="0">
                <a:solidFill>
                  <a:schemeClr val="accent2"/>
                </a:solidFill>
                <a:latin typeface="Helvetica" pitchFamily="34" charset="0"/>
              </a:endParaRPr>
            </a:p>
          </p:txBody>
        </p:sp>
        <p:sp>
          <p:nvSpPr>
            <p:cNvPr id="70" name="ZoneTexte 69"/>
            <p:cNvSpPr txBox="1">
              <a:spLocks noChangeAspect="1"/>
            </p:cNvSpPr>
            <p:nvPr/>
          </p:nvSpPr>
          <p:spPr>
            <a:xfrm>
              <a:off x="7881039" y="4453409"/>
              <a:ext cx="548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solidFill>
                    <a:schemeClr val="accent2"/>
                  </a:solidFill>
                  <a:latin typeface="Helvetica" pitchFamily="34" charset="0"/>
                </a:rPr>
                <a:t>41</a:t>
              </a:r>
              <a:r>
                <a:rPr lang="en-US" sz="1200" b="1" dirty="0" smtClean="0">
                  <a:solidFill>
                    <a:schemeClr val="accent2"/>
                  </a:solidFill>
                  <a:latin typeface="Helvetica" pitchFamily="34" charset="0"/>
                </a:rPr>
                <a:t>Thr</a:t>
              </a:r>
              <a:endParaRPr lang="en-US" sz="1200" b="1" dirty="0">
                <a:solidFill>
                  <a:schemeClr val="accent2"/>
                </a:solidFill>
                <a:latin typeface="Helvetica" pitchFamily="34" charset="0"/>
              </a:endParaRPr>
            </a:p>
          </p:txBody>
        </p:sp>
        <p:sp>
          <p:nvSpPr>
            <p:cNvPr id="71" name="ZoneTexte 70"/>
            <p:cNvSpPr txBox="1">
              <a:spLocks noChangeAspect="1"/>
            </p:cNvSpPr>
            <p:nvPr/>
          </p:nvSpPr>
          <p:spPr>
            <a:xfrm>
              <a:off x="5283396" y="4477633"/>
              <a:ext cx="64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</a:rPr>
                <a:t>188</a:t>
              </a:r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</a:rPr>
                <a:t>Asp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72" name="ZoneTexte 71"/>
            <p:cNvSpPr txBox="1">
              <a:spLocks noChangeAspect="1"/>
            </p:cNvSpPr>
            <p:nvPr/>
          </p:nvSpPr>
          <p:spPr>
            <a:xfrm>
              <a:off x="6441157" y="4590734"/>
              <a:ext cx="596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</a:rPr>
                <a:t>224</a:t>
              </a:r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</a:rPr>
                <a:t>His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73" name="ZoneTexte 72"/>
            <p:cNvSpPr txBox="1">
              <a:spLocks noChangeAspect="1"/>
            </p:cNvSpPr>
            <p:nvPr/>
          </p:nvSpPr>
          <p:spPr>
            <a:xfrm>
              <a:off x="6607787" y="3927283"/>
              <a:ext cx="5977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latin typeface="Helvetica" pitchFamily="34" charset="0"/>
                </a:rPr>
                <a:t>104</a:t>
              </a:r>
              <a:r>
                <a:rPr lang="en-US" sz="1200" b="1" dirty="0" smtClean="0">
                  <a:latin typeface="Helvetica" pitchFamily="34" charset="0"/>
                </a:rPr>
                <a:t>Trp</a:t>
              </a:r>
              <a:endParaRPr lang="en-US" sz="1200" b="1" dirty="0">
                <a:latin typeface="Helvetica" pitchFamily="34" charset="0"/>
              </a:endParaRPr>
            </a:p>
          </p:txBody>
        </p:sp>
        <p:sp>
          <p:nvSpPr>
            <p:cNvPr id="74" name="ZoneTexte 73"/>
            <p:cNvSpPr txBox="1">
              <a:spLocks noChangeAspect="1"/>
            </p:cNvSpPr>
            <p:nvPr/>
          </p:nvSpPr>
          <p:spPr>
            <a:xfrm>
              <a:off x="7359500" y="4362828"/>
              <a:ext cx="548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latin typeface="Helvetica" pitchFamily="34" charset="0"/>
                </a:rPr>
                <a:t>40</a:t>
              </a:r>
              <a:r>
                <a:rPr lang="en-US" sz="1200" b="1" dirty="0" smtClean="0">
                  <a:latin typeface="Helvetica" pitchFamily="34" charset="0"/>
                </a:rPr>
                <a:t>Gly</a:t>
              </a:r>
              <a:endParaRPr lang="en-US" sz="1200" b="1" dirty="0">
                <a:latin typeface="Helvetica" pitchFamily="34" charset="0"/>
              </a:endParaRPr>
            </a:p>
          </p:txBody>
        </p:sp>
        <p:sp>
          <p:nvSpPr>
            <p:cNvPr id="75" name="ZoneTexte 74"/>
            <p:cNvSpPr txBox="1">
              <a:spLocks noChangeAspect="1"/>
            </p:cNvSpPr>
            <p:nvPr/>
          </p:nvSpPr>
          <p:spPr>
            <a:xfrm>
              <a:off x="7881040" y="4898681"/>
              <a:ext cx="548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latin typeface="Helvetica" pitchFamily="34" charset="0"/>
                </a:rPr>
                <a:t>42</a:t>
              </a:r>
              <a:r>
                <a:rPr lang="en-US" sz="1200" b="1" dirty="0" smtClean="0">
                  <a:latin typeface="Helvetica" pitchFamily="34" charset="0"/>
                </a:rPr>
                <a:t>Gly</a:t>
              </a:r>
              <a:endParaRPr lang="en-US" sz="1200" b="1" dirty="0">
                <a:latin typeface="Helvetica" pitchFamily="34" charset="0"/>
              </a:endParaRPr>
            </a:p>
          </p:txBody>
        </p:sp>
        <p:sp>
          <p:nvSpPr>
            <p:cNvPr id="76" name="ZoneTexte 75"/>
            <p:cNvSpPr txBox="1">
              <a:spLocks noChangeAspect="1"/>
            </p:cNvSpPr>
            <p:nvPr/>
          </p:nvSpPr>
          <p:spPr>
            <a:xfrm>
              <a:off x="6374657" y="4855364"/>
              <a:ext cx="596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latin typeface="Helvetica" pitchFamily="34" charset="0"/>
                </a:rPr>
                <a:t>225</a:t>
              </a:r>
              <a:r>
                <a:rPr lang="en-US" sz="1200" b="1" dirty="0" smtClean="0">
                  <a:latin typeface="Helvetica" pitchFamily="34" charset="0"/>
                </a:rPr>
                <a:t>Ala</a:t>
              </a:r>
              <a:endParaRPr lang="en-US" sz="1200" b="1" dirty="0">
                <a:latin typeface="Helvetica" pitchFamily="34" charset="0"/>
              </a:endParaRPr>
            </a:p>
          </p:txBody>
        </p:sp>
        <p:sp>
          <p:nvSpPr>
            <p:cNvPr id="77" name="ZoneTexte 76"/>
            <p:cNvSpPr txBox="1">
              <a:spLocks noChangeAspect="1"/>
            </p:cNvSpPr>
            <p:nvPr/>
          </p:nvSpPr>
          <p:spPr>
            <a:xfrm>
              <a:off x="5740300" y="5006446"/>
              <a:ext cx="64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latin typeface="Helvetica" pitchFamily="34" charset="0"/>
                </a:rPr>
                <a:t>223</a:t>
              </a:r>
              <a:r>
                <a:rPr lang="en-US" sz="1200" b="1" dirty="0" smtClean="0">
                  <a:latin typeface="Helvetica" pitchFamily="34" charset="0"/>
                </a:rPr>
                <a:t>Asp</a:t>
              </a:r>
              <a:endParaRPr lang="en-US" sz="1200" b="1" dirty="0">
                <a:latin typeface="Helvetica" pitchFamily="34" charset="0"/>
              </a:endParaRPr>
            </a:p>
          </p:txBody>
        </p:sp>
        <p:sp>
          <p:nvSpPr>
            <p:cNvPr id="78" name="ZoneTexte 77"/>
            <p:cNvSpPr txBox="1">
              <a:spLocks noChangeAspect="1"/>
            </p:cNvSpPr>
            <p:nvPr/>
          </p:nvSpPr>
          <p:spPr>
            <a:xfrm>
              <a:off x="6849420" y="5088116"/>
              <a:ext cx="894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solidFill>
                    <a:schemeClr val="accent2"/>
                  </a:solidFill>
                  <a:latin typeface="Helvetica" pitchFamily="34" charset="0"/>
                </a:rPr>
                <a:t>Oxyanion hole</a:t>
              </a:r>
              <a:endParaRPr lang="en-US" sz="1200" b="1" dirty="0">
                <a:solidFill>
                  <a:schemeClr val="accent2"/>
                </a:solidFill>
                <a:latin typeface="Helvetica" pitchFamily="34" charset="0"/>
              </a:endParaRPr>
            </a:p>
          </p:txBody>
        </p:sp>
        <p:sp>
          <p:nvSpPr>
            <p:cNvPr id="79" name="ZoneTexte 78"/>
            <p:cNvSpPr txBox="1">
              <a:spLocks noChangeAspect="1"/>
            </p:cNvSpPr>
            <p:nvPr/>
          </p:nvSpPr>
          <p:spPr>
            <a:xfrm>
              <a:off x="6849420" y="4948022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baseline="30000" dirty="0" smtClean="0">
                  <a:solidFill>
                    <a:schemeClr val="accent6">
                      <a:lumMod val="75000"/>
                    </a:schemeClr>
                  </a:solidFill>
                  <a:latin typeface="Helvetica" pitchFamily="34" charset="0"/>
                </a:rPr>
                <a:t>Catalytic triad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60853" y="3818705"/>
              <a:ext cx="3051534" cy="1484939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34" charset="0"/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5210817" y="5297430"/>
              <a:ext cx="2317941" cy="280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4"/>
                  </a:solidFill>
                  <a:latin typeface="Helvetica" pitchFamily="34" charset="0"/>
                </a:rPr>
                <a:t>Model system and QM part</a:t>
              </a:r>
              <a:endParaRPr lang="en-US" sz="1600" b="1" dirty="0">
                <a:solidFill>
                  <a:schemeClr val="accent4"/>
                </a:solidFill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3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" y="933764"/>
            <a:ext cx="9051686" cy="3621662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501511" y="897115"/>
            <a:ext cx="8196943" cy="54037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dirty="0" smtClean="0"/>
              <a:t>The initiation process is not performed through the </a:t>
            </a:r>
            <a:r>
              <a:rPr lang="en-US" i="1" dirty="0" smtClean="0"/>
              <a:t>in situ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–lactam opening.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dirty="0" smtClean="0"/>
              <a:t>Water molecules should play two roles in the polymerization reaction.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dirty="0" smtClean="0"/>
              <a:t>Linear condensation process seems is the rate-determining step. 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Conclusion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ZoneTexte 46"/>
          <p:cNvSpPr txBox="1"/>
          <p:nvPr/>
        </p:nvSpPr>
        <p:spPr>
          <a:xfrm>
            <a:off x="1749014" y="358006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favorable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Multiplier 47"/>
          <p:cNvSpPr/>
          <p:nvPr/>
        </p:nvSpPr>
        <p:spPr>
          <a:xfrm>
            <a:off x="1711146" y="2541557"/>
            <a:ext cx="1079538" cy="1174468"/>
          </a:xfrm>
          <a:prstGeom prst="mathMultiply">
            <a:avLst>
              <a:gd name="adj1" fmla="val 10444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169772" y="4204064"/>
            <a:ext cx="17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olymer release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730806" y="3447789"/>
            <a:ext cx="193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Reaction initiation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正方形/長方形 59"/>
          <p:cNvSpPr/>
          <p:nvPr/>
        </p:nvSpPr>
        <p:spPr>
          <a:xfrm>
            <a:off x="1778406" y="877570"/>
            <a:ext cx="952400" cy="351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Monomer activation</a:t>
            </a:r>
            <a:endParaRPr kumimoji="1" lang="ja-JP" altLang="en-US" sz="1200" b="1" dirty="0"/>
          </a:p>
        </p:txBody>
      </p:sp>
      <p:sp>
        <p:nvSpPr>
          <p:cNvPr id="32" name="正方形/長方形 62"/>
          <p:cNvSpPr/>
          <p:nvPr/>
        </p:nvSpPr>
        <p:spPr>
          <a:xfrm>
            <a:off x="7201508" y="2736042"/>
            <a:ext cx="952399" cy="349338"/>
          </a:xfrm>
          <a:prstGeom prst="rect">
            <a:avLst/>
          </a:prstGeom>
          <a:solidFill>
            <a:srgbClr val="95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Termination</a:t>
            </a:r>
            <a:endParaRPr kumimoji="1" lang="ja-JP" altLang="en-US" sz="12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902790" y="1592002"/>
            <a:ext cx="82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21.71 </a:t>
            </a:r>
          </a:p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[kcal/mol]</a:t>
            </a:r>
            <a:endParaRPr lang="en-US" sz="1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348322" y="3216062"/>
            <a:ext cx="82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15.23 [kcal/mol]</a:t>
            </a:r>
            <a:endParaRPr lang="en-US" sz="1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854568" y="3216062"/>
            <a:ext cx="87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33.70 [kcal/mol]</a:t>
            </a:r>
            <a:endParaRPr lang="en-US" sz="1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正方形/長方形 61"/>
          <p:cNvSpPr/>
          <p:nvPr/>
        </p:nvSpPr>
        <p:spPr>
          <a:xfrm>
            <a:off x="6007315" y="1536727"/>
            <a:ext cx="952399" cy="351187"/>
          </a:xfrm>
          <a:prstGeom prst="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Elongation</a:t>
            </a:r>
            <a:endParaRPr kumimoji="1" lang="ja-JP" altLang="en-US" sz="12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7228194" y="3216062"/>
            <a:ext cx="76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19.82</a:t>
            </a:r>
          </a:p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[kcal/mol]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正方形/長方形 60"/>
          <p:cNvSpPr/>
          <p:nvPr/>
        </p:nvSpPr>
        <p:spPr>
          <a:xfrm>
            <a:off x="886937" y="2075729"/>
            <a:ext cx="952401" cy="351187"/>
          </a:xfrm>
          <a:prstGeom prst="rect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Initiation</a:t>
            </a:r>
            <a:endParaRPr kumimoji="1" lang="ja-JP" altLang="en-US" sz="1200" b="1" dirty="0"/>
          </a:p>
        </p:txBody>
      </p:sp>
      <p:sp>
        <p:nvSpPr>
          <p:cNvPr id="61" name="ZoneTexte 60"/>
          <p:cNvSpPr txBox="1"/>
          <p:nvPr/>
        </p:nvSpPr>
        <p:spPr>
          <a:xfrm>
            <a:off x="2604943" y="1980987"/>
            <a:ext cx="7890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A3A3"/>
                </a:solidFill>
              </a:rPr>
              <a:t>path A</a:t>
            </a:r>
            <a:endParaRPr lang="en-US" sz="1500" b="1" dirty="0">
              <a:solidFill>
                <a:srgbClr val="FFA3A3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885983" y="2494279"/>
            <a:ext cx="7890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A3A3"/>
                </a:solidFill>
              </a:rPr>
              <a:t>path B</a:t>
            </a:r>
            <a:endParaRPr lang="en-US" sz="1500" b="1" dirty="0">
              <a:solidFill>
                <a:srgbClr val="FFA3A3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870801" y="3275879"/>
            <a:ext cx="76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41.56 [kcal/mol]</a:t>
            </a:r>
            <a:endParaRPr lang="en-US" sz="1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532144" y="2368599"/>
            <a:ext cx="76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19.82</a:t>
            </a:r>
          </a:p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[kcal/mol]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18" grpId="0"/>
      <p:bldP spid="18" grpId="1"/>
      <p:bldP spid="52" grpId="0"/>
      <p:bldP spid="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MC/MD simulations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CREST meeting - 05/29/2015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details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7" y="928447"/>
            <a:ext cx="4894702" cy="52110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/>
              <a:t>The </a:t>
            </a:r>
            <a:r>
              <a:rPr lang="en-US" sz="1900" b="1" dirty="0" err="1"/>
              <a:t>acylated</a:t>
            </a:r>
            <a:r>
              <a:rPr lang="en-US" sz="1900" b="1" dirty="0"/>
              <a:t> CAL-B </a:t>
            </a:r>
            <a:r>
              <a:rPr lang="en-US" sz="1900" dirty="0"/>
              <a:t>is solvated in a toluene </a:t>
            </a:r>
            <a:r>
              <a:rPr lang="en-US" sz="1900" dirty="0" smtClean="0"/>
              <a:t>box.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92 </a:t>
            </a:r>
            <a:r>
              <a:rPr lang="en-US" sz="1900" dirty="0"/>
              <a:t>water molecules are added to the system corresponding to an </a:t>
            </a:r>
            <a:r>
              <a:rPr lang="en-US" sz="1900" b="1" dirty="0"/>
              <a:t>enzyme water content of 1 % </a:t>
            </a:r>
            <a:r>
              <a:rPr lang="en-US" sz="1900" dirty="0"/>
              <a:t>(w/w).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The </a:t>
            </a:r>
            <a:r>
              <a:rPr lang="el-GR" sz="1900" dirty="0"/>
              <a:t>β</a:t>
            </a:r>
            <a:r>
              <a:rPr lang="en-US" sz="1900" dirty="0"/>
              <a:t>-lactam concentration corresponds to the experimental one (0.285 mol.L</a:t>
            </a:r>
            <a:r>
              <a:rPr lang="en-US" sz="1900" baseline="30000" dirty="0"/>
              <a:t>-1</a:t>
            </a:r>
            <a:r>
              <a:rPr lang="en-US" sz="1900" dirty="0" smtClean="0"/>
              <a:t>), </a:t>
            </a:r>
            <a:r>
              <a:rPr lang="en-US" sz="1900" b="1" dirty="0"/>
              <a:t>92 </a:t>
            </a:r>
            <a:r>
              <a:rPr lang="el-GR" sz="1900" b="1" dirty="0"/>
              <a:t>β</a:t>
            </a:r>
            <a:r>
              <a:rPr lang="en-US" sz="1900" b="1" dirty="0"/>
              <a:t>-lactam molecules</a:t>
            </a:r>
            <a:r>
              <a:rPr lang="en-US" sz="19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Periodic </a:t>
            </a:r>
            <a:r>
              <a:rPr lang="en-US" sz="1900" dirty="0"/>
              <a:t>boundaries conditions are applied.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/>
              <a:t>SHAKE method </a:t>
            </a:r>
            <a:r>
              <a:rPr lang="en-US" sz="1900" dirty="0" smtClean="0"/>
              <a:t>is used </a:t>
            </a:r>
            <a:r>
              <a:rPr lang="en-US" sz="1900" dirty="0"/>
              <a:t>to constrain bond involving hydrogen </a:t>
            </a:r>
            <a:r>
              <a:rPr lang="en-US" sz="1900" dirty="0" smtClean="0"/>
              <a:t>atoms.</a:t>
            </a:r>
            <a:endParaRPr lang="en-US" sz="1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/>
              <a:t>To equilibrate the system, a series of MD </a:t>
            </a:r>
            <a:r>
              <a:rPr lang="en-US" sz="1900" dirty="0" smtClean="0"/>
              <a:t>are performed </a:t>
            </a:r>
            <a:r>
              <a:rPr lang="en-US" sz="1900" dirty="0"/>
              <a:t>at 363K and 1 atm</a:t>
            </a:r>
            <a:r>
              <a:rPr lang="en-US" sz="19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/>
              <a:t>First, 2000 MC/MD cycles are performed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The </a:t>
            </a:r>
            <a:r>
              <a:rPr lang="en-US" sz="1900" dirty="0"/>
              <a:t>NVT-MD (363K) simulation time in one MC/MD cycle is set to 10 ps</a:t>
            </a:r>
            <a:r>
              <a:rPr lang="en-US" sz="19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Force </a:t>
            </a:r>
            <a:r>
              <a:rPr lang="en-US" sz="1900" dirty="0"/>
              <a:t>field parameters:</a:t>
            </a:r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Organic molecules: general AMBER force field</a:t>
            </a:r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Protein: Amber force field ff99SB</a:t>
            </a:r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Water molecules: TIP3P model</a:t>
            </a:r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Na</a:t>
            </a:r>
            <a:r>
              <a:rPr lang="en-US" sz="1600" baseline="30000" dirty="0"/>
              <a:t>+</a:t>
            </a:r>
            <a:r>
              <a:rPr lang="en-US" sz="1600" dirty="0"/>
              <a:t>: JC ion </a:t>
            </a:r>
            <a:r>
              <a:rPr lang="en-US" sz="1600" dirty="0" smtClean="0"/>
              <a:t>parameters</a:t>
            </a:r>
            <a:endParaRPr lang="en-US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2nd CREST meeting - 05/29/2015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31" name="Groupe 30"/>
          <p:cNvGrpSpPr>
            <a:grpSpLocks noChangeAspect="1"/>
          </p:cNvGrpSpPr>
          <p:nvPr/>
        </p:nvGrpSpPr>
        <p:grpSpPr>
          <a:xfrm>
            <a:off x="5543264" y="978408"/>
            <a:ext cx="3474331" cy="3749040"/>
            <a:chOff x="5283637" y="958819"/>
            <a:chExt cx="3998206" cy="431433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637" y="958819"/>
              <a:ext cx="3688260" cy="4206240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/>
          </p:nvCxnSpPr>
          <p:spPr>
            <a:xfrm>
              <a:off x="8541266" y="1034796"/>
              <a:ext cx="0" cy="4122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8548887" y="4151376"/>
              <a:ext cx="244524" cy="1019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5298278" y="4534490"/>
              <a:ext cx="3250608" cy="636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6586534" y="4903822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 </a:t>
              </a:r>
              <a:r>
                <a:rPr lang="en-US" dirty="0" smtClean="0">
                  <a:latin typeface="Calibri" panose="020F0502020204030204" pitchFamily="34" charset="0"/>
                </a:rPr>
                <a:t>Å</a:t>
              </a:r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541266" y="3064078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82 </a:t>
              </a:r>
              <a:r>
                <a:rPr lang="en-US" dirty="0" smtClean="0">
                  <a:latin typeface="Calibri" panose="020F0502020204030204" pitchFamily="34" charset="0"/>
                </a:rPr>
                <a:t>Å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8677190" y="453449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96 </a:t>
              </a:r>
              <a:r>
                <a:rPr lang="en-US" dirty="0" smtClean="0">
                  <a:latin typeface="Calibri" panose="020F0502020204030204" pitchFamily="34" charset="0"/>
                </a:rPr>
                <a:t>Å</a:t>
              </a:r>
              <a:endParaRPr lang="en-US" dirty="0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52" y="4882344"/>
            <a:ext cx="1108750" cy="9144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2" y="4992714"/>
            <a:ext cx="767166" cy="82296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74" y="4928064"/>
            <a:ext cx="640080" cy="82296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7" y="5221314"/>
            <a:ext cx="439838" cy="36576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5311894" y="5729172"/>
            <a:ext cx="120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Acylated</a:t>
            </a:r>
            <a:r>
              <a:rPr lang="en-US" dirty="0" smtClean="0"/>
              <a:t> </a:t>
            </a:r>
            <a:r>
              <a:rPr lang="en-US" baseline="30000" dirty="0" smtClean="0"/>
              <a:t>105</a:t>
            </a:r>
            <a:r>
              <a:rPr lang="en-US" dirty="0" smtClean="0"/>
              <a:t>Ser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7413335" y="5867671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6452186" y="5867671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-lactam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8173671" y="5867671"/>
            <a:ext cx="92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oluene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Personnalisé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C7A2E3"/>
      </a:accent2>
      <a:accent3>
        <a:srgbClr val="75BDA7"/>
      </a:accent3>
      <a:accent4>
        <a:srgbClr val="BE16F2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44405</TotalTime>
  <Words>1866</Words>
  <Application>Microsoft Office PowerPoint</Application>
  <PresentationFormat>Affichage à l'écran (4:3)</PresentationFormat>
  <Paragraphs>407</Paragraphs>
  <Slides>21</Slides>
  <Notes>14</Notes>
  <HiddenSlides>0</HiddenSlides>
  <MMClips>2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MS Mincho</vt:lpstr>
      <vt:lpstr>ＭＳ Ｐゴシック</vt:lpstr>
      <vt:lpstr>Arial</vt:lpstr>
      <vt:lpstr>Calibri</vt:lpstr>
      <vt:lpstr>Calibri Light</vt:lpstr>
      <vt:lpstr>Cambria Math</vt:lpstr>
      <vt:lpstr>Helvetica</vt:lpstr>
      <vt:lpstr>Times</vt:lpstr>
      <vt:lpstr>Times New Roman</vt:lpstr>
      <vt:lpstr>Rétrospective</vt:lpstr>
      <vt:lpstr>Mechanistic study of CAL-B catalyzed ring-opening polymerization of β-lactam:  First results of the hybrid MC/MD simulation study </vt:lpstr>
      <vt:lpstr>Polyamides</vt:lpstr>
      <vt:lpstr>Poly(β-alanine) synthesis</vt:lpstr>
      <vt:lpstr>Research project</vt:lpstr>
      <vt:lpstr>QM and QM/MM studies</vt:lpstr>
      <vt:lpstr>Methodology</vt:lpstr>
      <vt:lpstr>Results and Conclusion</vt:lpstr>
      <vt:lpstr>MC/MD simulations</vt:lpstr>
      <vt:lpstr>Computational details</vt:lpstr>
      <vt:lpstr>Reaction scheme</vt:lpstr>
      <vt:lpstr>Docking reaction selection</vt:lpstr>
      <vt:lpstr>β-lactam conversion</vt:lpstr>
      <vt:lpstr>Number of polymer</vt:lpstr>
      <vt:lpstr>Number of reactions</vt:lpstr>
      <vt:lpstr>Type of accepted reactions</vt:lpstr>
      <vt:lpstr>Type of accepted reactions</vt:lpstr>
      <vt:lpstr>Next improvements</vt:lpstr>
      <vt:lpstr>Elongation process (1)</vt:lpstr>
      <vt:lpstr>Elongation process (2)</vt:lpstr>
      <vt:lpstr>Conclusion</vt:lpstr>
      <vt:lpstr>Thank you for your attention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Barberot</dc:creator>
  <cp:lastModifiedBy>Barberot</cp:lastModifiedBy>
  <cp:revision>4120</cp:revision>
  <cp:lastPrinted>2015-05-29T03:51:02Z</cp:lastPrinted>
  <dcterms:created xsi:type="dcterms:W3CDTF">2014-07-22T01:23:06Z</dcterms:created>
  <dcterms:modified xsi:type="dcterms:W3CDTF">2015-06-02T05:55:53Z</dcterms:modified>
</cp:coreProperties>
</file>