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3"/>
  </p:notesMasterIdLst>
  <p:sldIdLst>
    <p:sldId id="411" r:id="rId2"/>
    <p:sldId id="412" r:id="rId3"/>
    <p:sldId id="418" r:id="rId4"/>
    <p:sldId id="414" r:id="rId5"/>
    <p:sldId id="415" r:id="rId6"/>
    <p:sldId id="416" r:id="rId7"/>
    <p:sldId id="406" r:id="rId8"/>
    <p:sldId id="419" r:id="rId9"/>
    <p:sldId id="402" r:id="rId10"/>
    <p:sldId id="410" r:id="rId11"/>
    <p:sldId id="420" r:id="rId1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6" d="100"/>
          <a:sy n="116" d="100"/>
        </p:scale>
        <p:origin x="13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A67EE85-8512-42AD-B8DD-93478261C4E7}" type="datetimeFigureOut">
              <a:rPr kumimoji="1" lang="ja-JP" altLang="en-US" smtClean="0"/>
              <a:t>2017/1/10</a:t>
            </a:fld>
            <a:endParaRPr kumimoji="1" lang="ja-JP" alt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BE23F36-C9A3-4772-A4D6-D6C50E972C19}" type="slidenum">
              <a:rPr kumimoji="1" lang="ja-JP" altLang="en-US" smtClean="0"/>
              <a:t>‹#›</a:t>
            </a:fld>
            <a:endParaRPr kumimoji="1" lang="ja-JP" altLang="en-US"/>
          </a:p>
        </p:txBody>
      </p:sp>
    </p:spTree>
    <p:extLst>
      <p:ext uri="{BB962C8B-B14F-4D97-AF65-F5344CB8AC3E}">
        <p14:creationId xmlns:p14="http://schemas.microsoft.com/office/powerpoint/2010/main" val="357777623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1/10/2017 12:17 PM</a:t>
            </a:fld>
            <a:endParaRPr lang="en-US" dirty="0">
              <a:solidFill>
                <a:prstClr val="black"/>
              </a:solidFill>
            </a:endParaRPr>
          </a:p>
        </p:txBody>
      </p:sp>
      <p:sp>
        <p:nvSpPr>
          <p:cNvPr id="6" name="Footer Placeholder 5"/>
          <p:cNvSpPr>
            <a:spLocks noGrp="1"/>
          </p:cNvSpPr>
          <p:nvPr>
            <p:ph type="ftr" sz="quarter" idx="12"/>
          </p:nvPr>
        </p:nvSpPr>
        <p:spPr>
          <a:xfrm>
            <a:off x="0" y="9428583"/>
            <a:ext cx="6117908" cy="496332"/>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117907" y="9428583"/>
            <a:ext cx="678194" cy="496332"/>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70888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5225" y="1241425"/>
            <a:ext cx="4467225" cy="3349625"/>
          </a:xfrm>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0AF02F51-DE71-407D-9208-54BBAE5DD500}" type="slidenum">
              <a:rPr kumimoji="1" lang="ja-JP" altLang="en-US" smtClean="0"/>
              <a:t>2</a:t>
            </a:fld>
            <a:endParaRPr kumimoji="1" lang="ja-JP" altLang="en-US"/>
          </a:p>
        </p:txBody>
      </p:sp>
    </p:spTree>
    <p:extLst>
      <p:ext uri="{BB962C8B-B14F-4D97-AF65-F5344CB8AC3E}">
        <p14:creationId xmlns:p14="http://schemas.microsoft.com/office/powerpoint/2010/main" val="197348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a:p>
        </p:txBody>
      </p:sp>
      <p:sp>
        <p:nvSpPr>
          <p:cNvPr id="4" name="Slide Number Placeholder 3"/>
          <p:cNvSpPr>
            <a:spLocks noGrp="1"/>
          </p:cNvSpPr>
          <p:nvPr>
            <p:ph type="sldNum" sz="quarter" idx="10"/>
          </p:nvPr>
        </p:nvSpPr>
        <p:spPr/>
        <p:txBody>
          <a:bodyPr/>
          <a:lstStyle/>
          <a:p>
            <a:fld id="{2BE23F36-C9A3-4772-A4D6-D6C50E972C19}" type="slidenum">
              <a:rPr kumimoji="1" lang="ja-JP" altLang="en-US" smtClean="0"/>
              <a:t>4</a:t>
            </a:fld>
            <a:endParaRPr kumimoji="1" lang="ja-JP" altLang="en-US"/>
          </a:p>
        </p:txBody>
      </p:sp>
    </p:spTree>
    <p:extLst>
      <p:ext uri="{BB962C8B-B14F-4D97-AF65-F5344CB8AC3E}">
        <p14:creationId xmlns:p14="http://schemas.microsoft.com/office/powerpoint/2010/main" val="1469152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ltLang="ja-JP"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smtClean="0"/>
              <a:t>Click to edit Master subtitle style</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1496382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340780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ltLang="ja-JP"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1876704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Content Placeholder 2"/>
          <p:cNvSpPr>
            <a:spLocks noGrp="1"/>
          </p:cNvSpPr>
          <p:nvPr>
            <p:ph idx="1"/>
          </p:nvPr>
        </p:nvSpPr>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37727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ltLang="ja-JP"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ja-JP" smtClean="0"/>
              <a:t>Click to edit Master text styles</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1133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178646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ja-JP"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45291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mtClean="0"/>
              <a:t>Click to edit Master title style</a:t>
            </a:r>
            <a:endParaRPr lang="en-US" dirty="0"/>
          </a:p>
        </p:txBody>
      </p:sp>
      <p:sp>
        <p:nvSpPr>
          <p:cNvPr id="3" name="Date Placeholder 2"/>
          <p:cNvSpPr>
            <a:spLocks noGrp="1"/>
          </p:cNvSpPr>
          <p:nvPr>
            <p:ph type="dt" sz="half" idx="10"/>
          </p:nvPr>
        </p:nvSpPr>
        <p:spPr/>
        <p:txBody>
          <a:bodyPr/>
          <a:lstStyle/>
          <a:p>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3161867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174431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ja-JP"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150150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ltLang="ja-JP"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ja-JP"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ja-JP" smtClean="0"/>
              <a:t>Click to edit Master text styles</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1121928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ja-JP"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9FA5B6-7A2B-4E54-93D6-98ADC48FA8A9}" type="slidenum">
              <a:rPr kumimoji="1" lang="ja-JP" altLang="en-US" smtClean="0"/>
              <a:t>‹#›</a:t>
            </a:fld>
            <a:endParaRPr kumimoji="1" lang="ja-JP" altLang="en-US"/>
          </a:p>
        </p:txBody>
      </p:sp>
    </p:spTree>
    <p:extLst>
      <p:ext uri="{BB962C8B-B14F-4D97-AF65-F5344CB8AC3E}">
        <p14:creationId xmlns:p14="http://schemas.microsoft.com/office/powerpoint/2010/main" val="224037318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8" Type="http://schemas.openxmlformats.org/officeDocument/2006/relationships/image" Target="../media/image10.tiff"/><Relationship Id="rId3" Type="http://schemas.openxmlformats.org/officeDocument/2006/relationships/image" Target="../media/image5.tiff"/><Relationship Id="rId7"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tiff"/><Relationship Id="rId10" Type="http://schemas.openxmlformats.org/officeDocument/2006/relationships/image" Target="../media/image12.tiff"/><Relationship Id="rId4" Type="http://schemas.openxmlformats.org/officeDocument/2006/relationships/image" Target="../media/image6.tiff"/><Relationship Id="rId9" Type="http://schemas.openxmlformats.org/officeDocument/2006/relationships/image" Target="../media/image11.tiff"/></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tiff"/><Relationship Id="rId7" Type="http://schemas.openxmlformats.org/officeDocument/2006/relationships/image" Target="../media/image18.tiff"/><Relationship Id="rId2" Type="http://schemas.openxmlformats.org/officeDocument/2006/relationships/image" Target="../media/image13.tiff"/><Relationship Id="rId1" Type="http://schemas.openxmlformats.org/officeDocument/2006/relationships/slideLayout" Target="../slideLayouts/slideLayout1.xml"/><Relationship Id="rId6" Type="http://schemas.openxmlformats.org/officeDocument/2006/relationships/image" Target="../media/image17.tiff"/><Relationship Id="rId5" Type="http://schemas.openxmlformats.org/officeDocument/2006/relationships/image" Target="../media/image16.tiff"/><Relationship Id="rId4" Type="http://schemas.openxmlformats.org/officeDocument/2006/relationships/image" Target="../media/image15.tiff"/></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image" Target="../media/image24.tiff"/><Relationship Id="rId2" Type="http://schemas.openxmlformats.org/officeDocument/2006/relationships/image" Target="../media/image19.tiff"/><Relationship Id="rId1" Type="http://schemas.openxmlformats.org/officeDocument/2006/relationships/slideLayout" Target="../slideLayouts/slideLayout1.xml"/><Relationship Id="rId6" Type="http://schemas.openxmlformats.org/officeDocument/2006/relationships/image" Target="../media/image23.tiff"/><Relationship Id="rId5" Type="http://schemas.openxmlformats.org/officeDocument/2006/relationships/image" Target="../media/image22.tiff"/><Relationship Id="rId4" Type="http://schemas.openxmlformats.org/officeDocument/2006/relationships/image" Target="../media/image21.tiff"/></Relationships>
</file>

<file path=ppt/slides/_rels/slide9.xml.rels><?xml version="1.0" encoding="UTF-8" standalone="yes"?>
<Relationships xmlns="http://schemas.openxmlformats.org/package/2006/relationships"><Relationship Id="rId3" Type="http://schemas.openxmlformats.org/officeDocument/2006/relationships/image" Target="../media/image26.tiff"/><Relationship Id="rId7" Type="http://schemas.openxmlformats.org/officeDocument/2006/relationships/image" Target="../media/image30.tiff"/><Relationship Id="rId2" Type="http://schemas.openxmlformats.org/officeDocument/2006/relationships/image" Target="../media/image25.tiff"/><Relationship Id="rId1" Type="http://schemas.openxmlformats.org/officeDocument/2006/relationships/slideLayout" Target="../slideLayouts/slideLayout1.xml"/><Relationship Id="rId6" Type="http://schemas.openxmlformats.org/officeDocument/2006/relationships/image" Target="../media/image29.tiff"/><Relationship Id="rId5" Type="http://schemas.openxmlformats.org/officeDocument/2006/relationships/image" Target="../media/image28.tiff"/><Relationship Id="rId4" Type="http://schemas.openxmlformats.org/officeDocument/2006/relationships/image" Target="../media/image2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09915" y="1614873"/>
            <a:ext cx="8530339" cy="1243013"/>
          </a:xfrm>
        </p:spPr>
        <p:txBody>
          <a:bodyPr>
            <a:normAutofit fontScale="90000"/>
          </a:bodyPr>
          <a:lstStyle/>
          <a:p>
            <a:pPr algn="ctr"/>
            <a:r>
              <a:rPr lang="en-US" sz="2800" dirty="0">
                <a:solidFill>
                  <a:srgbClr val="7030A0"/>
                </a:solidFill>
                <a:latin typeface="Cambria" panose="02040503050406030204" pitchFamily="18" charset="0"/>
                <a:ea typeface="Cambria Math" panose="02040503050406030204" pitchFamily="18" charset="0"/>
              </a:rPr>
              <a:t>Decomposition of propylene carbonate during initial charge-discharge cycles in sodium ion battery: A density functional theory study</a:t>
            </a:r>
          </a:p>
        </p:txBody>
      </p:sp>
      <p:sp>
        <p:nvSpPr>
          <p:cNvPr id="5" name="TextBox 4"/>
          <p:cNvSpPr txBox="1"/>
          <p:nvPr/>
        </p:nvSpPr>
        <p:spPr>
          <a:xfrm>
            <a:off x="7222210" y="719598"/>
            <a:ext cx="1438214" cy="369332"/>
          </a:xfrm>
          <a:prstGeom prst="rect">
            <a:avLst/>
          </a:prstGeom>
          <a:noFill/>
        </p:spPr>
        <p:txBody>
          <a:bodyPr wrap="none" rtlCol="0">
            <a:spAutoFit/>
          </a:bodyPr>
          <a:lstStyle/>
          <a:p>
            <a:r>
              <a:rPr lang="en-US" altLang="ja-JP" dirty="0" smtClean="0">
                <a:solidFill>
                  <a:srgbClr val="000000"/>
                </a:solidFill>
                <a:latin typeface="Cambria" panose="02040503050406030204" pitchFamily="18" charset="0"/>
              </a:rPr>
              <a:t>10/01/2017</a:t>
            </a:r>
            <a:endParaRPr lang="ja-JP" altLang="en-US" dirty="0">
              <a:solidFill>
                <a:srgbClr val="000000"/>
              </a:solidFill>
              <a:latin typeface="Cambria" panose="02040503050406030204" pitchFamily="18" charset="0"/>
            </a:endParaRPr>
          </a:p>
        </p:txBody>
      </p:sp>
      <p:sp>
        <p:nvSpPr>
          <p:cNvPr id="7" name="TextBox 6"/>
          <p:cNvSpPr txBox="1"/>
          <p:nvPr/>
        </p:nvSpPr>
        <p:spPr>
          <a:xfrm>
            <a:off x="8660424" y="6443990"/>
            <a:ext cx="263214" cy="261610"/>
          </a:xfrm>
          <a:prstGeom prst="rect">
            <a:avLst/>
          </a:prstGeom>
          <a:noFill/>
        </p:spPr>
        <p:txBody>
          <a:bodyPr wrap="none" rtlCol="0">
            <a:spAutoFit/>
          </a:bodyPr>
          <a:lstStyle/>
          <a:p>
            <a:r>
              <a:rPr lang="en-US" altLang="ja-JP" sz="1100" dirty="0" smtClean="0">
                <a:solidFill>
                  <a:srgbClr val="000000"/>
                </a:solidFill>
                <a:latin typeface="Cambria" panose="02040503050406030204" pitchFamily="18" charset="0"/>
              </a:rPr>
              <a:t>1</a:t>
            </a:r>
            <a:endParaRPr lang="ja-JP" altLang="en-US" sz="1100" dirty="0">
              <a:solidFill>
                <a:srgbClr val="000000"/>
              </a:solidFill>
              <a:latin typeface="Cambria" panose="02040503050406030204" pitchFamily="18" charset="0"/>
            </a:endParaRPr>
          </a:p>
        </p:txBody>
      </p:sp>
      <p:sp>
        <p:nvSpPr>
          <p:cNvPr id="12" name="TextBox 11"/>
          <p:cNvSpPr txBox="1"/>
          <p:nvPr/>
        </p:nvSpPr>
        <p:spPr>
          <a:xfrm>
            <a:off x="3081728" y="4178097"/>
            <a:ext cx="2986715" cy="830997"/>
          </a:xfrm>
          <a:prstGeom prst="rect">
            <a:avLst/>
          </a:prstGeom>
          <a:noFill/>
        </p:spPr>
        <p:txBody>
          <a:bodyPr wrap="none" rtlCol="0">
            <a:spAutoFit/>
          </a:bodyPr>
          <a:lstStyle/>
          <a:p>
            <a:pPr algn="ctr"/>
            <a:r>
              <a:rPr kumimoji="1" lang="en-US" altLang="ja-JP" sz="2400" dirty="0" smtClean="0">
                <a:latin typeface="Cambria" panose="02040503050406030204" pitchFamily="18" charset="0"/>
                <a:ea typeface="Cambria Math" panose="02040503050406030204" pitchFamily="18" charset="0"/>
              </a:rPr>
              <a:t>CREST Work </a:t>
            </a:r>
            <a:r>
              <a:rPr lang="en-US" altLang="ja-JP" sz="2400" dirty="0">
                <a:latin typeface="Cambria" panose="02040503050406030204" pitchFamily="18" charset="0"/>
                <a:ea typeface="Cambria Math" panose="02040503050406030204" pitchFamily="18" charset="0"/>
              </a:rPr>
              <a:t>S</a:t>
            </a:r>
            <a:r>
              <a:rPr kumimoji="1" lang="en-US" altLang="ja-JP" sz="2400" dirty="0" smtClean="0">
                <a:latin typeface="Cambria" panose="02040503050406030204" pitchFamily="18" charset="0"/>
                <a:ea typeface="Cambria Math" panose="02040503050406030204" pitchFamily="18" charset="0"/>
              </a:rPr>
              <a:t>hop</a:t>
            </a:r>
          </a:p>
          <a:p>
            <a:pPr algn="ctr"/>
            <a:r>
              <a:rPr lang="en-US" altLang="ja-JP" sz="2400" dirty="0" smtClean="0">
                <a:latin typeface="Cambria" panose="02040503050406030204" pitchFamily="18" charset="0"/>
                <a:ea typeface="Cambria Math" panose="02040503050406030204" pitchFamily="18" charset="0"/>
              </a:rPr>
              <a:t>Uppula Purushotham</a:t>
            </a:r>
            <a:endParaRPr kumimoji="1" lang="ja-JP" altLang="en-US" sz="2400" dirty="0">
              <a:latin typeface="Cambria" panose="02040503050406030204" pitchFamily="18" charset="0"/>
            </a:endParaRPr>
          </a:p>
        </p:txBody>
      </p:sp>
    </p:spTree>
    <p:extLst>
      <p:ext uri="{BB962C8B-B14F-4D97-AF65-F5344CB8AC3E}">
        <p14:creationId xmlns:p14="http://schemas.microsoft.com/office/powerpoint/2010/main" val="1269895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9613" y="547525"/>
            <a:ext cx="6348805" cy="400110"/>
          </a:xfrm>
          <a:prstGeom prst="rect">
            <a:avLst/>
          </a:prstGeom>
        </p:spPr>
        <p:txBody>
          <a:bodyPr wrap="square">
            <a:spAutoFit/>
          </a:bodyPr>
          <a:lstStyle/>
          <a:p>
            <a:r>
              <a:rPr lang="en-US" altLang="ja-JP" sz="2000" b="1" dirty="0" smtClean="0">
                <a:latin typeface="Cambria" panose="02040503050406030204" pitchFamily="18" charset="0"/>
              </a:rPr>
              <a:t>PC Decomposition </a:t>
            </a:r>
            <a:r>
              <a:rPr lang="en-US" altLang="ja-JP" sz="2000" b="1" dirty="0">
                <a:latin typeface="Cambria" panose="02040503050406030204" pitchFamily="18" charset="0"/>
              </a:rPr>
              <a:t>A</a:t>
            </a:r>
            <a:r>
              <a:rPr lang="en-US" altLang="ja-JP" sz="2000" b="1" dirty="0" smtClean="0">
                <a:latin typeface="Cambria" panose="02040503050406030204" pitchFamily="18" charset="0"/>
              </a:rPr>
              <a:t>fter </a:t>
            </a:r>
            <a:r>
              <a:rPr lang="en-US" altLang="ja-JP" sz="2000" b="1" dirty="0">
                <a:latin typeface="Cambria" panose="02040503050406030204" pitchFamily="18" charset="0"/>
              </a:rPr>
              <a:t>O</a:t>
            </a:r>
            <a:r>
              <a:rPr lang="en-US" altLang="ja-JP" sz="2000" b="1" dirty="0" smtClean="0">
                <a:latin typeface="Cambria" panose="02040503050406030204" pitchFamily="18" charset="0"/>
              </a:rPr>
              <a:t>ne </a:t>
            </a:r>
            <a:r>
              <a:rPr lang="en-US" altLang="ja-JP" sz="2000" b="1" dirty="0">
                <a:latin typeface="Cambria" panose="02040503050406030204" pitchFamily="18" charset="0"/>
              </a:rPr>
              <a:t>E</a:t>
            </a:r>
            <a:r>
              <a:rPr lang="en-US" altLang="ja-JP" sz="2000" b="1" dirty="0" smtClean="0">
                <a:latin typeface="Cambria" panose="02040503050406030204" pitchFamily="18" charset="0"/>
              </a:rPr>
              <a:t>lectron </a:t>
            </a:r>
            <a:r>
              <a:rPr lang="en-US" altLang="ja-JP" sz="2000" b="1" dirty="0">
                <a:latin typeface="Cambria" panose="02040503050406030204" pitchFamily="18" charset="0"/>
              </a:rPr>
              <a:t>R</a:t>
            </a:r>
            <a:r>
              <a:rPr lang="en-US" altLang="ja-JP" sz="2000" b="1" dirty="0" smtClean="0">
                <a:latin typeface="Cambria" panose="02040503050406030204" pitchFamily="18" charset="0"/>
              </a:rPr>
              <a:t>eduction</a:t>
            </a:r>
            <a:endParaRPr lang="ja-JP" altLang="en-US" sz="2000" b="1" dirty="0"/>
          </a:p>
        </p:txBody>
      </p:sp>
      <p:sp>
        <p:nvSpPr>
          <p:cNvPr id="7" name="TextBox 6"/>
          <p:cNvSpPr txBox="1"/>
          <p:nvPr/>
        </p:nvSpPr>
        <p:spPr>
          <a:xfrm>
            <a:off x="665622" y="1306729"/>
            <a:ext cx="7967633" cy="584775"/>
          </a:xfrm>
          <a:prstGeom prst="rect">
            <a:avLst/>
          </a:prstGeom>
          <a:noFill/>
        </p:spPr>
        <p:txBody>
          <a:bodyPr wrap="square" rtlCol="0">
            <a:spAutoFit/>
          </a:bodyPr>
          <a:lstStyle/>
          <a:p>
            <a:pPr algn="just"/>
            <a:r>
              <a:rPr kumimoji="1" lang="en-US" altLang="ja-JP" sz="1600" dirty="0" smtClean="0">
                <a:latin typeface="Cambria" panose="02040503050406030204" pitchFamily="18" charset="0"/>
              </a:rPr>
              <a:t>Table: Activation energy barrier (E</a:t>
            </a:r>
            <a:r>
              <a:rPr kumimoji="1" lang="en-US" altLang="ja-JP" sz="1600" baseline="-25000" dirty="0" smtClean="0">
                <a:latin typeface="Cambria" panose="02040503050406030204" pitchFamily="18" charset="0"/>
              </a:rPr>
              <a:t>a</a:t>
            </a:r>
            <a:r>
              <a:rPr kumimoji="1" lang="en-US" altLang="ja-JP" sz="1600" dirty="0" smtClean="0">
                <a:latin typeface="Cambria" panose="02040503050406030204" pitchFamily="18" charset="0"/>
              </a:rPr>
              <a:t> in kcal/mol) and reaction energy (</a:t>
            </a:r>
            <a:r>
              <a:rPr kumimoji="1" lang="el-GR" altLang="ja-JP" sz="1600" dirty="0" smtClean="0">
                <a:latin typeface="Cambria" panose="02040503050406030204" pitchFamily="18" charset="0"/>
              </a:rPr>
              <a:t>Δ</a:t>
            </a:r>
            <a:r>
              <a:rPr kumimoji="1" lang="en-US" altLang="ja-JP" sz="1600" dirty="0" smtClean="0">
                <a:latin typeface="Cambria" panose="02040503050406030204" pitchFamily="18" charset="0"/>
              </a:rPr>
              <a:t>E in kcal/mol) of </a:t>
            </a:r>
            <a:r>
              <a:rPr lang="en-US" altLang="ja-JP" sz="1600" dirty="0">
                <a:latin typeface="Cambria" panose="02040503050406030204" pitchFamily="18" charset="0"/>
              </a:rPr>
              <a:t>product </a:t>
            </a:r>
            <a:r>
              <a:rPr lang="en-US" altLang="ja-JP" sz="1600" dirty="0" smtClean="0">
                <a:latin typeface="Cambria" panose="02040503050406030204" pitchFamily="18" charset="0"/>
              </a:rPr>
              <a:t>after C</a:t>
            </a:r>
            <a:r>
              <a:rPr lang="en-US" altLang="ja-JP" sz="1600" baseline="-25000" dirty="0" smtClean="0">
                <a:latin typeface="Cambria" panose="02040503050406030204" pitchFamily="18" charset="0"/>
              </a:rPr>
              <a:t>4</a:t>
            </a:r>
            <a:r>
              <a:rPr lang="en-US" altLang="ja-JP" sz="1600" dirty="0" smtClean="0">
                <a:latin typeface="Cambria" panose="02040503050406030204" pitchFamily="18" charset="0"/>
              </a:rPr>
              <a:t>-O</a:t>
            </a:r>
            <a:r>
              <a:rPr lang="en-US" altLang="ja-JP" sz="1600" baseline="-25000" dirty="0" smtClean="0">
                <a:latin typeface="Cambria" panose="02040503050406030204" pitchFamily="18" charset="0"/>
              </a:rPr>
              <a:t>3 </a:t>
            </a:r>
            <a:r>
              <a:rPr lang="en-US" altLang="ja-JP" sz="1600" dirty="0" smtClean="0">
                <a:latin typeface="Cambria" panose="02040503050406030204" pitchFamily="18" charset="0"/>
              </a:rPr>
              <a:t>bond cleavages </a:t>
            </a:r>
            <a:r>
              <a:rPr kumimoji="1" lang="en-US" altLang="ja-JP" sz="1600" dirty="0" smtClean="0">
                <a:latin typeface="Cambria" panose="02040503050406030204" pitchFamily="18" charset="0"/>
              </a:rPr>
              <a:t>in gas phase at B3LYP-D3/6-31G(d) level of theory.  </a:t>
            </a:r>
            <a:endParaRPr kumimoji="1" lang="ja-JP" altLang="en-US" sz="1600" dirty="0">
              <a:latin typeface="Cambria" panose="02040503050406030204" pitchFamily="18" charset="0"/>
            </a:endParaRPr>
          </a:p>
        </p:txBody>
      </p:sp>
      <p:sp>
        <p:nvSpPr>
          <p:cNvPr id="19" name="TextBox 18"/>
          <p:cNvSpPr txBox="1"/>
          <p:nvPr/>
        </p:nvSpPr>
        <p:spPr>
          <a:xfrm>
            <a:off x="558530" y="5243405"/>
            <a:ext cx="8181815" cy="123110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lgn="just">
              <a:spcBef>
                <a:spcPts val="600"/>
              </a:spcBef>
              <a:spcAft>
                <a:spcPts val="600"/>
              </a:spcAft>
              <a:buFont typeface="Wingdings" panose="05000000000000000000" pitchFamily="2" charset="2"/>
              <a:buChar char="ü"/>
            </a:pPr>
            <a:r>
              <a:rPr lang="en-US" altLang="ja-JP" sz="1600" dirty="0">
                <a:solidFill>
                  <a:schemeClr val="tx1"/>
                </a:solidFill>
                <a:latin typeface="Cambria" panose="02040503050406030204" pitchFamily="18" charset="0"/>
              </a:rPr>
              <a:t>The PC decomposition reaction through C</a:t>
            </a:r>
            <a:r>
              <a:rPr lang="en-US" altLang="ja-JP" sz="1600" baseline="-25000" dirty="0">
                <a:solidFill>
                  <a:schemeClr val="tx1"/>
                </a:solidFill>
                <a:latin typeface="Cambria" panose="02040503050406030204" pitchFamily="18" charset="0"/>
              </a:rPr>
              <a:t>4</a:t>
            </a:r>
            <a:r>
              <a:rPr lang="en-US" altLang="ja-JP" sz="1600" dirty="0">
                <a:solidFill>
                  <a:schemeClr val="tx1"/>
                </a:solidFill>
                <a:latin typeface="Cambria" panose="02040503050406030204" pitchFamily="18" charset="0"/>
              </a:rPr>
              <a:t>-O</a:t>
            </a:r>
            <a:r>
              <a:rPr lang="en-US" altLang="ja-JP" sz="1600" baseline="-25000" dirty="0">
                <a:solidFill>
                  <a:schemeClr val="tx1"/>
                </a:solidFill>
                <a:latin typeface="Cambria" panose="02040503050406030204" pitchFamily="18" charset="0"/>
              </a:rPr>
              <a:t>3</a:t>
            </a:r>
            <a:r>
              <a:rPr lang="en-US" altLang="ja-JP" sz="1600" dirty="0">
                <a:solidFill>
                  <a:schemeClr val="tx1"/>
                </a:solidFill>
                <a:latin typeface="Cambria" panose="02040503050406030204" pitchFamily="18" charset="0"/>
              </a:rPr>
              <a:t> bond cleavage after one electron reduction is </a:t>
            </a:r>
            <a:r>
              <a:rPr lang="en-US" altLang="ja-JP" sz="1600" dirty="0" smtClean="0">
                <a:solidFill>
                  <a:schemeClr val="tx1"/>
                </a:solidFill>
                <a:latin typeface="Cambria" panose="02040503050406030204" pitchFamily="18" charset="0"/>
              </a:rPr>
              <a:t>thermodynamically </a:t>
            </a:r>
            <a:r>
              <a:rPr lang="en-US" altLang="ja-JP" sz="1600" dirty="0">
                <a:solidFill>
                  <a:schemeClr val="tx1"/>
                </a:solidFill>
                <a:latin typeface="Cambria" panose="02040503050406030204" pitchFamily="18" charset="0"/>
              </a:rPr>
              <a:t>favorable at </a:t>
            </a:r>
            <a:r>
              <a:rPr lang="en-US" altLang="ja-JP" sz="1600" dirty="0" smtClean="0">
                <a:solidFill>
                  <a:schemeClr val="tx1"/>
                </a:solidFill>
                <a:latin typeface="Cambria" panose="02040503050406030204" pitchFamily="18" charset="0"/>
              </a:rPr>
              <a:t>lower cell voltage.</a:t>
            </a:r>
          </a:p>
          <a:p>
            <a:pPr marL="285750" indent="-285750" algn="just">
              <a:spcBef>
                <a:spcPts val="600"/>
              </a:spcBef>
              <a:spcAft>
                <a:spcPts val="600"/>
              </a:spcAft>
              <a:buFont typeface="Wingdings" panose="05000000000000000000" pitchFamily="2" charset="2"/>
              <a:buChar char="ü"/>
            </a:pPr>
            <a:r>
              <a:rPr lang="en-US" altLang="ja-JP" sz="1600" dirty="0" smtClean="0">
                <a:solidFill>
                  <a:schemeClr val="tx1"/>
                </a:solidFill>
                <a:latin typeface="Cambria" panose="02040503050406030204" pitchFamily="18" charset="0"/>
              </a:rPr>
              <a:t>In </a:t>
            </a:r>
            <a:r>
              <a:rPr lang="en-US" altLang="ja-JP" sz="1600" dirty="0">
                <a:solidFill>
                  <a:schemeClr val="tx1"/>
                </a:solidFill>
                <a:latin typeface="Cambria" panose="02040503050406030204" pitchFamily="18" charset="0"/>
              </a:rPr>
              <a:t>real situation </a:t>
            </a:r>
            <a:r>
              <a:rPr lang="en-US" altLang="ja-JP" sz="1600" dirty="0" smtClean="0">
                <a:solidFill>
                  <a:schemeClr val="tx1"/>
                </a:solidFill>
                <a:latin typeface="Cambria" panose="02040503050406030204" pitchFamily="18" charset="0"/>
              </a:rPr>
              <a:t>cell voltage is lower at higher Na concentration thus, this results show that at lower cell voltage PC decomposition is thermodynamically favorable.</a:t>
            </a:r>
          </a:p>
        </p:txBody>
      </p:sp>
      <p:sp>
        <p:nvSpPr>
          <p:cNvPr id="8" name="Slide Number Placeholder 1"/>
          <p:cNvSpPr txBox="1">
            <a:spLocks/>
          </p:cNvSpPr>
          <p:nvPr/>
        </p:nvSpPr>
        <p:spPr>
          <a:xfrm>
            <a:off x="8633255" y="6495237"/>
            <a:ext cx="345612" cy="284504"/>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050" dirty="0" smtClean="0">
                <a:latin typeface="Arial" panose="020B0604020202020204" pitchFamily="34" charset="0"/>
                <a:cs typeface="Arial" panose="020B0604020202020204" pitchFamily="34" charset="0"/>
              </a:rPr>
              <a:t>11</a:t>
            </a:r>
            <a:endParaRPr lang="ja-JP" altLang="en-US" sz="1050" dirty="0">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89865230"/>
              </p:ext>
            </p:extLst>
          </p:nvPr>
        </p:nvGraphicFramePr>
        <p:xfrm>
          <a:off x="2765716" y="2117252"/>
          <a:ext cx="3405505" cy="2225040"/>
        </p:xfrm>
        <a:graphic>
          <a:graphicData uri="http://schemas.openxmlformats.org/drawingml/2006/table">
            <a:tbl>
              <a:tblPr firstRow="1" bandRow="1">
                <a:tableStyleId>{5C22544A-7EE6-4342-B048-85BDC9FD1C3A}</a:tableStyleId>
              </a:tblPr>
              <a:tblGrid>
                <a:gridCol w="1219200"/>
                <a:gridCol w="967105"/>
                <a:gridCol w="1219200"/>
              </a:tblGrid>
              <a:tr h="370840">
                <a:tc>
                  <a:txBody>
                    <a:bodyPr/>
                    <a:lstStyle/>
                    <a:p>
                      <a:pPr marL="0" algn="l" defTabSz="914400" rtl="0" eaLnBrk="1" latinLnBrk="0" hangingPunct="1"/>
                      <a:r>
                        <a:rPr kumimoji="1" lang="en-US" altLang="ja-JP" sz="1800" kern="1200" dirty="0" smtClean="0">
                          <a:solidFill>
                            <a:schemeClr val="tx1"/>
                          </a:solidFill>
                          <a:latin typeface="Cambria" panose="02040503050406030204" pitchFamily="18" charset="0"/>
                          <a:ea typeface="+mn-ea"/>
                          <a:cs typeface="+mn-cs"/>
                        </a:rPr>
                        <a:t>Name</a:t>
                      </a:r>
                      <a:endParaRPr kumimoji="1" lang="ja-JP" altLang="en-US" sz="1800" kern="1200" dirty="0">
                        <a:solidFill>
                          <a:schemeClr val="tx1"/>
                        </a:solidFill>
                        <a:latin typeface="Cambria" panose="02040503050406030204" pitchFamily="18"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en-US" altLang="ja-JP" sz="1800" kern="1200" dirty="0" smtClean="0">
                          <a:solidFill>
                            <a:schemeClr val="tx1"/>
                          </a:solidFill>
                          <a:latin typeface="Cambria" panose="02040503050406030204" pitchFamily="18" charset="0"/>
                          <a:ea typeface="+mn-ea"/>
                          <a:cs typeface="+mn-cs"/>
                        </a:rPr>
                        <a:t>E</a:t>
                      </a:r>
                      <a:r>
                        <a:rPr kumimoji="1" lang="en-US" altLang="ja-JP" sz="1800" kern="1200" baseline="-25000" dirty="0" smtClean="0">
                          <a:solidFill>
                            <a:schemeClr val="tx1"/>
                          </a:solidFill>
                          <a:latin typeface="Cambria" panose="02040503050406030204" pitchFamily="18" charset="0"/>
                          <a:ea typeface="+mn-ea"/>
                          <a:cs typeface="+mn-cs"/>
                        </a:rPr>
                        <a:t>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r>
                        <a:rPr kumimoji="1" lang="el-GR" altLang="ja-JP" sz="1800" kern="1200" dirty="0" smtClean="0">
                          <a:solidFill>
                            <a:schemeClr val="tx1"/>
                          </a:solidFill>
                          <a:latin typeface="Cambria" panose="02040503050406030204" pitchFamily="18" charset="0"/>
                          <a:ea typeface="+mn-ea"/>
                          <a:cs typeface="+mn-cs"/>
                        </a:rPr>
                        <a:t>Δ</a:t>
                      </a:r>
                      <a:r>
                        <a:rPr kumimoji="1" lang="en-US" altLang="ja-JP" sz="1800" kern="1200" dirty="0" smtClean="0">
                          <a:solidFill>
                            <a:schemeClr val="tx1"/>
                          </a:solidFill>
                          <a:latin typeface="Cambria" panose="02040503050406030204" pitchFamily="18" charset="0"/>
                          <a:ea typeface="+mn-ea"/>
                          <a:cs typeface="+mn-cs"/>
                        </a:rPr>
                        <a:t>E</a:t>
                      </a:r>
                      <a:endParaRPr kumimoji="1" lang="ja-JP" altLang="en-US" sz="1800" kern="1200" dirty="0">
                        <a:solidFill>
                          <a:schemeClr val="tx1"/>
                        </a:solidFill>
                        <a:latin typeface="Cambria" panose="02040503050406030204" pitchFamily="18" charset="0"/>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chemeClr val="tx1"/>
                          </a:solidFill>
                          <a:latin typeface="Cambria" panose="02040503050406030204" pitchFamily="18" charset="0"/>
                        </a:rPr>
                        <a:t>GPCNa</a:t>
                      </a:r>
                      <a:r>
                        <a:rPr kumimoji="1" lang="en-US" altLang="ja-JP" b="1" baseline="30000" dirty="0" smtClean="0">
                          <a:solidFill>
                            <a:schemeClr val="tx1"/>
                          </a:solidFill>
                          <a:latin typeface="Cambria" panose="02040503050406030204" pitchFamily="18" charset="0"/>
                        </a:rPr>
                        <a:t>+</a:t>
                      </a:r>
                      <a:endParaRPr kumimoji="1" lang="ja-JP" altLang="en-US" b="1" baseline="30000" dirty="0" smtClean="0">
                        <a:solidFill>
                          <a:schemeClr val="tx1"/>
                        </a:solidFill>
                        <a:latin typeface="Cambria" panose="02040503050406030204" pitchFamily="18" charset="0"/>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latin typeface="Cambria" panose="02040503050406030204" pitchFamily="18" charset="0"/>
                        </a:rPr>
                        <a:t>22.740</a:t>
                      </a:r>
                      <a:endParaRPr kumimoji="1" lang="ja-JP" altLang="en-US" dirty="0" smtClean="0">
                        <a:solidFill>
                          <a:schemeClr val="tx1"/>
                        </a:solidFill>
                        <a:latin typeface="Cambria" panose="02040503050406030204" pitchFamily="18" charset="0"/>
                      </a:endParaRPr>
                    </a:p>
                  </a:txBody>
                  <a:tcPr>
                    <a:lnT w="12700" cap="flat" cmpd="sng" algn="ctr">
                      <a:solidFill>
                        <a:schemeClr val="tx1"/>
                      </a:solidFill>
                      <a:prstDash val="solid"/>
                      <a:round/>
                      <a:headEnd type="none" w="med" len="med"/>
                      <a:tailEnd type="none" w="med" len="med"/>
                    </a:lnT>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latin typeface="Cambria" panose="02040503050406030204" pitchFamily="18" charset="0"/>
                        </a:rPr>
                        <a:t>13.211</a:t>
                      </a:r>
                    </a:p>
                  </a:txBody>
                  <a:tcPr>
                    <a:lnT w="12700" cap="flat" cmpd="sng" algn="ctr">
                      <a:solidFill>
                        <a:schemeClr val="tx1"/>
                      </a:solidFill>
                      <a:prstDash val="solid"/>
                      <a:round/>
                      <a:headEnd type="none" w="med" len="med"/>
                      <a:tailEnd type="none" w="med" len="med"/>
                    </a:lnT>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chemeClr val="tx1"/>
                          </a:solidFill>
                          <a:latin typeface="Cambria" panose="02040503050406030204" pitchFamily="18" charset="0"/>
                        </a:rPr>
                        <a:t>GPCNa</a:t>
                      </a:r>
                      <a:endParaRPr kumimoji="1" lang="ja-JP" altLang="en-US" b="1" baseline="30000" dirty="0" smtClean="0">
                        <a:solidFill>
                          <a:schemeClr val="tx1"/>
                        </a:solidFill>
                        <a:latin typeface="Cambria" panose="02040503050406030204" pitchFamily="18"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Cambria" panose="02040503050406030204" pitchFamily="18" charset="0"/>
                        </a:rPr>
                        <a:t>30.160</a:t>
                      </a:r>
                      <a:endParaRPr kumimoji="1" lang="ja-JP" altLang="en-US" dirty="0" smtClean="0">
                        <a:solidFill>
                          <a:schemeClr val="tx1"/>
                        </a:solidFill>
                        <a:latin typeface="Cambria" panose="02040503050406030204" pitchFamily="18" charset="0"/>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latin typeface="Cambria" panose="02040503050406030204" pitchFamily="18" charset="0"/>
                        </a:rPr>
                        <a:t>27.077</a:t>
                      </a:r>
                    </a:p>
                  </a:txBody>
                  <a:tcP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noProof="0" dirty="0" smtClean="0">
                          <a:solidFill>
                            <a:schemeClr val="tx1"/>
                          </a:solidFill>
                          <a:latin typeface="Cambria" panose="02040503050406030204" pitchFamily="18" charset="0"/>
                          <a:ea typeface="+mn-ea"/>
                          <a:cs typeface="+mn-cs"/>
                        </a:rPr>
                        <a:t>GPCNa</a:t>
                      </a:r>
                      <a:r>
                        <a:rPr kumimoji="1" lang="en-US" altLang="ja-JP" sz="1800" b="1" kern="1200" baseline="-25000" noProof="0" dirty="0" smtClean="0">
                          <a:solidFill>
                            <a:schemeClr val="tx1"/>
                          </a:solidFill>
                          <a:latin typeface="Cambria" panose="02040503050406030204" pitchFamily="18" charset="0"/>
                          <a:ea typeface="+mn-ea"/>
                          <a:cs typeface="+mn-cs"/>
                        </a:rPr>
                        <a:t>2</a:t>
                      </a:r>
                      <a:r>
                        <a:rPr kumimoji="1" lang="en-US" altLang="ja-JP" sz="1800" b="1" kern="1200" baseline="30000" noProof="0" dirty="0" smtClean="0">
                          <a:solidFill>
                            <a:schemeClr val="tx1"/>
                          </a:solidFill>
                          <a:latin typeface="Cambria" panose="02040503050406030204" pitchFamily="18" charset="0"/>
                          <a:ea typeface="+mn-ea"/>
                          <a:cs typeface="+mn-cs"/>
                        </a:rPr>
                        <a:t>+2</a:t>
                      </a:r>
                      <a:endParaRPr kumimoji="1" lang="ja-JP" altLang="en-US" sz="1800" b="1" kern="1200" baseline="30000" noProof="0" dirty="0" smtClean="0">
                        <a:solidFill>
                          <a:schemeClr val="tx1"/>
                        </a:solidFill>
                        <a:latin typeface="Cambria" panose="02040503050406030204" pitchFamily="18" charset="0"/>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latin typeface="Cambria" panose="02040503050406030204" pitchFamily="18" charset="0"/>
                        </a:rPr>
                        <a:t>17.826</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latin typeface="Cambria" panose="02040503050406030204" pitchFamily="18" charset="0"/>
                        </a:rPr>
                        <a:t>3.016</a:t>
                      </a:r>
                    </a:p>
                  </a:txBody>
                  <a:tcP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kern="1200" noProof="0" dirty="0" smtClean="0">
                          <a:solidFill>
                            <a:srgbClr val="C00000"/>
                          </a:solidFill>
                          <a:latin typeface="Cambria" panose="02040503050406030204" pitchFamily="18" charset="0"/>
                          <a:ea typeface="+mn-ea"/>
                          <a:cs typeface="+mn-cs"/>
                        </a:rPr>
                        <a:t>GPCNa</a:t>
                      </a:r>
                      <a:r>
                        <a:rPr kumimoji="1" lang="en-US" altLang="ja-JP" sz="1800" b="1" kern="1200" baseline="-25000" noProof="0" dirty="0" smtClean="0">
                          <a:solidFill>
                            <a:srgbClr val="C00000"/>
                          </a:solidFill>
                          <a:latin typeface="Cambria" panose="02040503050406030204" pitchFamily="18" charset="0"/>
                          <a:ea typeface="+mn-ea"/>
                          <a:cs typeface="+mn-cs"/>
                        </a:rPr>
                        <a:t>2</a:t>
                      </a:r>
                      <a:r>
                        <a:rPr kumimoji="1" lang="en-US" altLang="ja-JP" sz="1800" b="1" kern="1200" baseline="30000" noProof="0" dirty="0" smtClean="0">
                          <a:solidFill>
                            <a:srgbClr val="C00000"/>
                          </a:solidFill>
                          <a:latin typeface="Cambria" panose="02040503050406030204" pitchFamily="18" charset="0"/>
                          <a:ea typeface="+mn-ea"/>
                          <a:cs typeface="+mn-cs"/>
                        </a:rPr>
                        <a:t>+</a:t>
                      </a:r>
                      <a:endParaRPr kumimoji="1" lang="ja-JP" altLang="en-US" sz="1800" b="1" kern="1200" baseline="30000" noProof="0" dirty="0" smtClean="0">
                        <a:solidFill>
                          <a:srgbClr val="C00000"/>
                        </a:solidFill>
                        <a:latin typeface="Cambria" panose="02040503050406030204" pitchFamily="18" charset="0"/>
                        <a:ea typeface="+mn-ea"/>
                        <a:cs typeface="+mn-cs"/>
                      </a:endParaRP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C00000"/>
                          </a:solidFill>
                          <a:latin typeface="Cambria" panose="02040503050406030204" pitchFamily="18" charset="0"/>
                        </a:rPr>
                        <a:t>28.631</a:t>
                      </a:r>
                    </a:p>
                  </a:txBody>
                  <a:tcP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rgbClr val="C00000"/>
                          </a:solidFill>
                          <a:latin typeface="Cambria" panose="02040503050406030204" pitchFamily="18" charset="0"/>
                        </a:rPr>
                        <a:t>-19.823 </a:t>
                      </a:r>
                    </a:p>
                  </a:txBody>
                  <a:tcP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1" dirty="0" smtClean="0">
                          <a:solidFill>
                            <a:schemeClr val="tx1"/>
                          </a:solidFill>
                          <a:latin typeface="Cambria" panose="02040503050406030204" pitchFamily="18" charset="0"/>
                        </a:rPr>
                        <a:t>GPC</a:t>
                      </a:r>
                      <a:r>
                        <a:rPr kumimoji="1" lang="en-US" altLang="ja-JP" b="1" baseline="-25000" dirty="0" smtClean="0">
                          <a:solidFill>
                            <a:schemeClr val="tx1"/>
                          </a:solidFill>
                          <a:latin typeface="Cambria" panose="02040503050406030204" pitchFamily="18" charset="0"/>
                        </a:rPr>
                        <a:t>2</a:t>
                      </a:r>
                      <a:r>
                        <a:rPr kumimoji="1" lang="en-US" altLang="ja-JP" b="1" dirty="0" smtClean="0">
                          <a:solidFill>
                            <a:schemeClr val="tx1"/>
                          </a:solidFill>
                          <a:latin typeface="Cambria" panose="02040503050406030204" pitchFamily="18" charset="0"/>
                        </a:rPr>
                        <a:t>Na</a:t>
                      </a:r>
                      <a:r>
                        <a:rPr kumimoji="1" lang="en-US" altLang="ja-JP" b="1" baseline="30000" dirty="0" smtClean="0">
                          <a:solidFill>
                            <a:schemeClr val="tx1"/>
                          </a:solidFill>
                          <a:latin typeface="Cambria" panose="02040503050406030204" pitchFamily="18" charset="0"/>
                        </a:rPr>
                        <a:t>+</a:t>
                      </a:r>
                      <a:endParaRPr kumimoji="1" lang="ja-JP" altLang="en-US" b="1" baseline="30000" dirty="0" smtClean="0">
                        <a:solidFill>
                          <a:schemeClr val="tx1"/>
                        </a:solidFill>
                        <a:latin typeface="Cambria" panose="02040503050406030204" pitchFamily="18" charset="0"/>
                      </a:endParaRP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dirty="0" smtClean="0">
                          <a:solidFill>
                            <a:schemeClr val="tx1"/>
                          </a:solidFill>
                          <a:latin typeface="Cambria" panose="02040503050406030204" pitchFamily="18" charset="0"/>
                        </a:rPr>
                        <a:t>21.349 </a:t>
                      </a:r>
                    </a:p>
                  </a:txBody>
                  <a:tcPr>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dirty="0" smtClean="0">
                          <a:solidFill>
                            <a:schemeClr val="tx1"/>
                          </a:solidFill>
                          <a:latin typeface="Cambria" panose="02040503050406030204" pitchFamily="18" charset="0"/>
                        </a:rPr>
                        <a:t>10.491</a:t>
                      </a:r>
                      <a:endParaRPr kumimoji="1" lang="ja-JP" altLang="en-US" dirty="0" smtClean="0">
                        <a:solidFill>
                          <a:schemeClr val="tx1"/>
                        </a:solidFill>
                        <a:latin typeface="Cambria" panose="02040503050406030204" pitchFamily="18" charset="0"/>
                      </a:endParaRPr>
                    </a:p>
                  </a:txBody>
                  <a:tcPr>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2016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9FA5B6-7A2B-4E54-93D6-98ADC48FA8A9}" type="slidenum">
              <a:rPr kumimoji="1" lang="ja-JP" altLang="en-US" smtClean="0"/>
              <a:t>11</a:t>
            </a:fld>
            <a:endParaRPr kumimoji="1" lang="ja-JP" altLang="en-US"/>
          </a:p>
        </p:txBody>
      </p:sp>
      <p:sp>
        <p:nvSpPr>
          <p:cNvPr id="3" name="TextBox 2"/>
          <p:cNvSpPr txBox="1"/>
          <p:nvPr/>
        </p:nvSpPr>
        <p:spPr>
          <a:xfrm>
            <a:off x="3687984" y="251193"/>
            <a:ext cx="1508746" cy="400110"/>
          </a:xfrm>
          <a:prstGeom prst="rect">
            <a:avLst/>
          </a:prstGeom>
          <a:noFill/>
        </p:spPr>
        <p:txBody>
          <a:bodyPr wrap="none" rtlCol="0">
            <a:spAutoFit/>
          </a:bodyPr>
          <a:lstStyle>
            <a:defPPr>
              <a:defRPr lang="ja-JP"/>
            </a:defPPr>
            <a:lvl1pPr>
              <a:defRPr sz="2000" b="1">
                <a:latin typeface="Times New Roman" panose="02020603050405020304" pitchFamily="18" charset="0"/>
                <a:ea typeface="メイリオ" pitchFamily="50" charset="-128"/>
                <a:cs typeface="Times New Roman" panose="02020603050405020304" pitchFamily="18" charset="0"/>
              </a:defRPr>
            </a:lvl1pPr>
          </a:lstStyle>
          <a:p>
            <a:r>
              <a:rPr lang="en-US" altLang="ja-JP" dirty="0" smtClean="0"/>
              <a:t>Conclusions</a:t>
            </a:r>
            <a:endParaRPr lang="ja-JP" altLang="en-US" dirty="0"/>
          </a:p>
        </p:txBody>
      </p:sp>
      <p:sp>
        <p:nvSpPr>
          <p:cNvPr id="5" name="Rectangle 4"/>
          <p:cNvSpPr/>
          <p:nvPr/>
        </p:nvSpPr>
        <p:spPr>
          <a:xfrm>
            <a:off x="466980" y="1035044"/>
            <a:ext cx="8048370" cy="4893647"/>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Ø"/>
            </a:pPr>
            <a:r>
              <a:rPr lang="en-US" altLang="ja-JP" sz="1600" dirty="0" smtClean="0">
                <a:latin typeface="Cambria" panose="02040503050406030204" pitchFamily="18" charset="0"/>
              </a:rPr>
              <a:t>In </a:t>
            </a:r>
            <a:r>
              <a:rPr lang="en-US" altLang="ja-JP" sz="1600" dirty="0">
                <a:latin typeface="Cambria" panose="02040503050406030204" pitchFamily="18" charset="0"/>
              </a:rPr>
              <a:t>presence of </a:t>
            </a:r>
            <a:r>
              <a:rPr lang="en-US" altLang="ja-JP" sz="1600" dirty="0" smtClean="0">
                <a:latin typeface="Cambria" panose="02040503050406030204" pitchFamily="18" charset="0"/>
              </a:rPr>
              <a:t>graphene electrode, the PC-Na</a:t>
            </a:r>
            <a:r>
              <a:rPr lang="en-US" altLang="ja-JP" sz="1600" baseline="30000" dirty="0" smtClean="0">
                <a:latin typeface="Cambria" panose="02040503050406030204" pitchFamily="18" charset="0"/>
              </a:rPr>
              <a:t>+ </a:t>
            </a:r>
            <a:r>
              <a:rPr lang="en-US" altLang="ja-JP" sz="1600" dirty="0" smtClean="0">
                <a:latin typeface="Cambria" panose="02040503050406030204" pitchFamily="18" charset="0"/>
              </a:rPr>
              <a:t>decomposition after one electron </a:t>
            </a:r>
            <a:r>
              <a:rPr lang="en-US" altLang="ja-JP" sz="1600" dirty="0">
                <a:latin typeface="Cambria" panose="02040503050406030204" pitchFamily="18" charset="0"/>
              </a:rPr>
              <a:t>is thermodynamically forbidden with positive reaction </a:t>
            </a:r>
            <a:r>
              <a:rPr lang="en-US" altLang="ja-JP" sz="1600" dirty="0" smtClean="0">
                <a:latin typeface="Cambria" panose="02040503050406030204" pitchFamily="18" charset="0"/>
              </a:rPr>
              <a:t>energy. Where </a:t>
            </a:r>
            <a:r>
              <a:rPr lang="en-US" altLang="ja-JP" sz="1600" dirty="0">
                <a:latin typeface="Cambria" panose="02040503050406030204" pitchFamily="18" charset="0"/>
              </a:rPr>
              <a:t>in absence of </a:t>
            </a:r>
            <a:r>
              <a:rPr lang="en-US" altLang="ja-JP" sz="1600" dirty="0" smtClean="0">
                <a:latin typeface="Cambria" panose="02040503050406030204" pitchFamily="18" charset="0"/>
              </a:rPr>
              <a:t>graphene electrode, </a:t>
            </a:r>
            <a:r>
              <a:rPr lang="en-US" altLang="ja-JP" sz="1600" dirty="0">
                <a:latin typeface="Cambria" panose="02040503050406030204" pitchFamily="18" charset="0"/>
              </a:rPr>
              <a:t>the </a:t>
            </a:r>
            <a:r>
              <a:rPr lang="en-US" altLang="ja-JP" sz="1600" dirty="0" smtClean="0">
                <a:latin typeface="Cambria" panose="02040503050406030204" pitchFamily="18" charset="0"/>
              </a:rPr>
              <a:t>PC-Na</a:t>
            </a:r>
            <a:r>
              <a:rPr lang="en-US" altLang="ja-JP" sz="1600" baseline="30000" dirty="0">
                <a:latin typeface="Cambria" panose="02040503050406030204" pitchFamily="18" charset="0"/>
              </a:rPr>
              <a:t>+</a:t>
            </a:r>
            <a:r>
              <a:rPr lang="en-US" altLang="ja-JP" sz="1600" dirty="0">
                <a:latin typeface="Cambria" panose="02040503050406030204" pitchFamily="18" charset="0"/>
              </a:rPr>
              <a:t> </a:t>
            </a:r>
            <a:r>
              <a:rPr lang="en-US" altLang="ja-JP" sz="1600" dirty="0" smtClean="0">
                <a:latin typeface="Cambria" panose="02040503050406030204" pitchFamily="18" charset="0"/>
              </a:rPr>
              <a:t>decomposition</a:t>
            </a:r>
            <a:r>
              <a:rPr lang="en-US" altLang="ja-JP" sz="1600" dirty="0">
                <a:latin typeface="Cambria" panose="02040503050406030204" pitchFamily="18" charset="0"/>
              </a:rPr>
              <a:t> is kinetically and thermodynamically </a:t>
            </a:r>
            <a:r>
              <a:rPr lang="en-US" altLang="ja-JP" sz="1600" dirty="0" smtClean="0">
                <a:latin typeface="Cambria" panose="02040503050406030204" pitchFamily="18" charset="0"/>
              </a:rPr>
              <a:t>favorable through C</a:t>
            </a:r>
            <a:r>
              <a:rPr lang="en-US" altLang="ja-JP" sz="1600" baseline="-25000" dirty="0" smtClean="0">
                <a:latin typeface="Cambria" panose="02040503050406030204" pitchFamily="18" charset="0"/>
              </a:rPr>
              <a:t>4</a:t>
            </a:r>
            <a:r>
              <a:rPr lang="en-US" altLang="ja-JP" sz="1600" dirty="0" smtClean="0">
                <a:latin typeface="Cambria" panose="02040503050406030204" pitchFamily="18" charset="0"/>
              </a:rPr>
              <a:t>-O</a:t>
            </a:r>
            <a:r>
              <a:rPr lang="en-US" altLang="ja-JP" sz="1600" baseline="-25000" dirty="0" smtClean="0">
                <a:latin typeface="Cambria" panose="02040503050406030204" pitchFamily="18" charset="0"/>
              </a:rPr>
              <a:t>3</a:t>
            </a:r>
            <a:r>
              <a:rPr lang="en-US" altLang="ja-JP" sz="1600" dirty="0" smtClean="0">
                <a:latin typeface="Cambria" panose="02040503050406030204" pitchFamily="18" charset="0"/>
              </a:rPr>
              <a:t> </a:t>
            </a:r>
            <a:r>
              <a:rPr lang="en-US" altLang="ja-JP" sz="1600" dirty="0">
                <a:latin typeface="Cambria" panose="02040503050406030204" pitchFamily="18" charset="0"/>
              </a:rPr>
              <a:t>bond </a:t>
            </a:r>
            <a:r>
              <a:rPr lang="en-US" altLang="ja-JP" sz="1600" dirty="0" smtClean="0">
                <a:latin typeface="Cambria" panose="02040503050406030204" pitchFamily="18" charset="0"/>
              </a:rPr>
              <a:t>cleavage.</a:t>
            </a:r>
          </a:p>
          <a:p>
            <a:pPr marL="285750" indent="-285750" algn="just">
              <a:spcBef>
                <a:spcPts val="600"/>
              </a:spcBef>
              <a:spcAft>
                <a:spcPts val="600"/>
              </a:spcAft>
              <a:buFont typeface="Wingdings" panose="05000000000000000000" pitchFamily="2" charset="2"/>
              <a:buChar char="Ø"/>
            </a:pPr>
            <a:r>
              <a:rPr lang="en-US" altLang="ja-JP" sz="1600" dirty="0" smtClean="0">
                <a:latin typeface="Cambria" panose="02040503050406030204" pitchFamily="18" charset="0"/>
              </a:rPr>
              <a:t>On the other hand, at </a:t>
            </a:r>
            <a:r>
              <a:rPr lang="en-US" altLang="ja-JP" sz="1600" dirty="0">
                <a:latin typeface="Cambria" panose="02040503050406030204" pitchFamily="18" charset="0"/>
              </a:rPr>
              <a:t>lower cell </a:t>
            </a:r>
            <a:r>
              <a:rPr lang="en-US" altLang="ja-JP" sz="1600" dirty="0" smtClean="0">
                <a:latin typeface="Cambria" panose="02040503050406030204" pitchFamily="18" charset="0"/>
              </a:rPr>
              <a:t>voltage </a:t>
            </a:r>
            <a:r>
              <a:rPr lang="en-US" altLang="ja-JP" sz="1600" dirty="0">
                <a:latin typeface="Cambria" panose="02040503050406030204" pitchFamily="18" charset="0"/>
              </a:rPr>
              <a:t>(</a:t>
            </a:r>
            <a:r>
              <a:rPr lang="en-US" altLang="ja-JP" sz="1600" dirty="0" smtClean="0">
                <a:latin typeface="Cambria" panose="02040503050406030204" pitchFamily="18" charset="0"/>
              </a:rPr>
              <a:t>i.e. higher </a:t>
            </a:r>
            <a:r>
              <a:rPr lang="en-US" altLang="ja-JP" sz="1600" dirty="0">
                <a:latin typeface="Cambria" panose="02040503050406030204" pitchFamily="18" charset="0"/>
              </a:rPr>
              <a:t>sodium concentrations</a:t>
            </a:r>
            <a:r>
              <a:rPr lang="en-US" altLang="ja-JP" sz="1600" dirty="0" smtClean="0">
                <a:latin typeface="Cambria" panose="02040503050406030204" pitchFamily="18" charset="0"/>
              </a:rPr>
              <a:t>), </a:t>
            </a:r>
            <a:r>
              <a:rPr lang="en-US" altLang="ja-JP" sz="1600" dirty="0">
                <a:latin typeface="Cambria" panose="02040503050406030204" pitchFamily="18" charset="0"/>
              </a:rPr>
              <a:t>PC </a:t>
            </a:r>
            <a:r>
              <a:rPr lang="en-US" altLang="ja-JP" sz="1600" dirty="0" smtClean="0">
                <a:latin typeface="Cambria" panose="02040503050406030204" pitchFamily="18" charset="0"/>
              </a:rPr>
              <a:t>decomposition </a:t>
            </a:r>
            <a:r>
              <a:rPr lang="en-US" altLang="ja-JP" sz="1600" dirty="0">
                <a:latin typeface="Cambria" panose="02040503050406030204" pitchFamily="18" charset="0"/>
              </a:rPr>
              <a:t>through C</a:t>
            </a:r>
            <a:r>
              <a:rPr lang="en-US" altLang="ja-JP" sz="1600" baseline="-25000" dirty="0">
                <a:latin typeface="Cambria" panose="02040503050406030204" pitchFamily="18" charset="0"/>
              </a:rPr>
              <a:t>4</a:t>
            </a:r>
            <a:r>
              <a:rPr lang="en-US" altLang="ja-JP" sz="1600" dirty="0">
                <a:latin typeface="Cambria" panose="02040503050406030204" pitchFamily="18" charset="0"/>
              </a:rPr>
              <a:t>-O</a:t>
            </a:r>
            <a:r>
              <a:rPr lang="en-US" altLang="ja-JP" sz="1600" baseline="-25000" dirty="0">
                <a:latin typeface="Cambria" panose="02040503050406030204" pitchFamily="18" charset="0"/>
              </a:rPr>
              <a:t>3</a:t>
            </a:r>
            <a:r>
              <a:rPr lang="en-US" altLang="ja-JP" sz="1600" dirty="0">
                <a:latin typeface="Cambria" panose="02040503050406030204" pitchFamily="18" charset="0"/>
              </a:rPr>
              <a:t> bond cleavage is kinetically and thermodynamically feasible. The presence of electrostatic interactions and charge buffering between PC and graphene increase the stability of the product in GPCNa</a:t>
            </a:r>
            <a:r>
              <a:rPr lang="en-US" altLang="ja-JP" sz="1600" baseline="-25000" dirty="0">
                <a:latin typeface="Cambria" panose="02040503050406030204" pitchFamily="18" charset="0"/>
              </a:rPr>
              <a:t>2</a:t>
            </a:r>
            <a:r>
              <a:rPr lang="en-US" altLang="ja-JP" sz="1600" baseline="30000" dirty="0">
                <a:latin typeface="Cambria" panose="02040503050406030204" pitchFamily="18" charset="0"/>
              </a:rPr>
              <a:t>+</a:t>
            </a:r>
            <a:r>
              <a:rPr lang="en-US" altLang="ja-JP" sz="1600" dirty="0">
                <a:latin typeface="Cambria" panose="02040503050406030204" pitchFamily="18" charset="0"/>
              </a:rPr>
              <a:t> complex.</a:t>
            </a:r>
          </a:p>
          <a:p>
            <a:pPr marL="285750" indent="-285750" algn="just">
              <a:spcBef>
                <a:spcPts val="600"/>
              </a:spcBef>
              <a:spcAft>
                <a:spcPts val="600"/>
              </a:spcAft>
              <a:buFont typeface="Wingdings" panose="05000000000000000000" pitchFamily="2" charset="2"/>
              <a:buChar char="Ø"/>
            </a:pPr>
            <a:r>
              <a:rPr lang="en-US" altLang="ja-JP" sz="1600" dirty="0">
                <a:latin typeface="Cambria" panose="02040503050406030204" pitchFamily="18" charset="0"/>
              </a:rPr>
              <a:t>In conclusion, in graphene anode sodium ion battery, the PC decomposition occurs at lower cell voltage </a:t>
            </a:r>
            <a:r>
              <a:rPr lang="en-US" altLang="ja-JP" sz="1600" dirty="0" smtClean="0">
                <a:latin typeface="Cambria" panose="02040503050406030204" pitchFamily="18" charset="0"/>
              </a:rPr>
              <a:t>(i.e. higher sodium concentrations) through </a:t>
            </a:r>
            <a:r>
              <a:rPr lang="en-US" altLang="ja-JP" sz="1600" dirty="0">
                <a:latin typeface="Cambria" panose="02040503050406030204" pitchFamily="18" charset="0"/>
              </a:rPr>
              <a:t>C</a:t>
            </a:r>
            <a:r>
              <a:rPr lang="en-US" altLang="ja-JP" sz="1600" baseline="-25000" dirty="0">
                <a:latin typeface="Cambria" panose="02040503050406030204" pitchFamily="18" charset="0"/>
              </a:rPr>
              <a:t>4</a:t>
            </a:r>
            <a:r>
              <a:rPr lang="en-US" altLang="ja-JP" sz="1600" dirty="0">
                <a:latin typeface="Cambria" panose="02040503050406030204" pitchFamily="18" charset="0"/>
              </a:rPr>
              <a:t>-O</a:t>
            </a:r>
            <a:r>
              <a:rPr lang="en-US" altLang="ja-JP" sz="1600" baseline="-25000" dirty="0">
                <a:latin typeface="Cambria" panose="02040503050406030204" pitchFamily="18" charset="0"/>
              </a:rPr>
              <a:t>3</a:t>
            </a:r>
            <a:r>
              <a:rPr lang="en-US" altLang="ja-JP" sz="1600" dirty="0">
                <a:latin typeface="Cambria" panose="02040503050406030204" pitchFamily="18" charset="0"/>
              </a:rPr>
              <a:t> bond cleavage. Similarly, in experimental observations also PC decomposition occurs at the lower cell voltage. Thus, the present results are in good agreement with the experimental observations</a:t>
            </a:r>
            <a:r>
              <a:rPr lang="en-US" altLang="ja-JP" sz="1600" dirty="0" smtClean="0">
                <a:latin typeface="Cambria" panose="02040503050406030204" pitchFamily="18" charset="0"/>
              </a:rPr>
              <a:t>.</a:t>
            </a:r>
          </a:p>
          <a:p>
            <a:pPr marL="285750" indent="-285750" algn="just">
              <a:spcBef>
                <a:spcPts val="600"/>
              </a:spcBef>
              <a:spcAft>
                <a:spcPts val="600"/>
              </a:spcAft>
              <a:buFont typeface="Wingdings" panose="05000000000000000000" pitchFamily="2" charset="2"/>
              <a:buChar char="Ø"/>
            </a:pPr>
            <a:r>
              <a:rPr lang="en-US" altLang="ja-JP" sz="1600" dirty="0" smtClean="0">
                <a:latin typeface="Cambria" panose="02040503050406030204" pitchFamily="18" charset="0"/>
              </a:rPr>
              <a:t>The PC decomposition in presence of electrode and in absence of electrode occurs through C</a:t>
            </a:r>
            <a:r>
              <a:rPr lang="en-US" altLang="ja-JP" sz="1600" baseline="-25000" dirty="0" smtClean="0">
                <a:latin typeface="Cambria" panose="02040503050406030204" pitchFamily="18" charset="0"/>
              </a:rPr>
              <a:t>4</a:t>
            </a:r>
            <a:r>
              <a:rPr lang="en-US" altLang="ja-JP" sz="1600" dirty="0" smtClean="0">
                <a:latin typeface="Cambria" panose="02040503050406030204" pitchFamily="18" charset="0"/>
              </a:rPr>
              <a:t>-O</a:t>
            </a:r>
            <a:r>
              <a:rPr lang="en-US" altLang="ja-JP" sz="1600" baseline="-25000" dirty="0" smtClean="0">
                <a:latin typeface="Cambria" panose="02040503050406030204" pitchFamily="18" charset="0"/>
              </a:rPr>
              <a:t>3</a:t>
            </a:r>
            <a:r>
              <a:rPr lang="en-US" altLang="ja-JP" sz="1600" dirty="0" smtClean="0">
                <a:latin typeface="Cambria" panose="02040503050406030204" pitchFamily="18" charset="0"/>
              </a:rPr>
              <a:t> bond cleavage. However</a:t>
            </a:r>
            <a:r>
              <a:rPr lang="en-US" altLang="ja-JP" sz="1600" dirty="0">
                <a:latin typeface="Cambria" panose="02040503050406030204" pitchFamily="18" charset="0"/>
              </a:rPr>
              <a:t>, to understand the decomposition mechanism of </a:t>
            </a:r>
            <a:r>
              <a:rPr lang="en-US" altLang="ja-JP" sz="1600" dirty="0" smtClean="0">
                <a:latin typeface="Cambria" panose="02040503050406030204" pitchFamily="18" charset="0"/>
              </a:rPr>
              <a:t>PC electrolyte </a:t>
            </a:r>
            <a:r>
              <a:rPr lang="en-US" altLang="ja-JP" sz="1600" dirty="0">
                <a:latin typeface="Cambria" panose="02040503050406030204" pitchFamily="18" charset="0"/>
              </a:rPr>
              <a:t>it is essential and inevitable to consider the </a:t>
            </a:r>
            <a:r>
              <a:rPr lang="en-US" altLang="ja-JP" sz="1600" dirty="0" smtClean="0">
                <a:latin typeface="Cambria" panose="02040503050406030204" pitchFamily="18" charset="0"/>
              </a:rPr>
              <a:t>sodium ion </a:t>
            </a:r>
            <a:r>
              <a:rPr lang="en-US" altLang="ja-JP" sz="1600" dirty="0">
                <a:latin typeface="Cambria" panose="02040503050406030204" pitchFamily="18" charset="0"/>
              </a:rPr>
              <a:t>concentration and electrolyte-electrode interactions. </a:t>
            </a:r>
            <a:endParaRPr lang="en-US" altLang="ja-JP" sz="1600" dirty="0" smtClean="0">
              <a:latin typeface="Cambria" panose="02040503050406030204" pitchFamily="18" charset="0"/>
            </a:endParaRPr>
          </a:p>
        </p:txBody>
      </p:sp>
    </p:spTree>
    <p:extLst>
      <p:ext uri="{BB962C8B-B14F-4D97-AF65-F5344CB8AC3E}">
        <p14:creationId xmlns:p14="http://schemas.microsoft.com/office/powerpoint/2010/main" val="195845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39926" y="318874"/>
            <a:ext cx="4546026" cy="400110"/>
          </a:xfrm>
          <a:prstGeom prst="rect">
            <a:avLst/>
          </a:prstGeom>
          <a:noFill/>
          <a:ln w="9525">
            <a:noFill/>
            <a:miter lim="800000"/>
            <a:headEnd/>
            <a:tailEnd/>
          </a:ln>
        </p:spPr>
        <p:txBody>
          <a:bodyPr wrap="square">
            <a:spAutoFit/>
          </a:bodyPr>
          <a:lstStyle/>
          <a:p>
            <a:pPr algn="ctr"/>
            <a:r>
              <a:rPr lang="en-US" altLang="ja-JP" sz="2000" b="1" dirty="0">
                <a:latin typeface="Times New Roman" panose="02020603050405020304" pitchFamily="18" charset="0"/>
                <a:ea typeface="メイリオ" pitchFamily="50" charset="-128"/>
                <a:cs typeface="Times New Roman" panose="02020603050405020304" pitchFamily="18" charset="0"/>
              </a:rPr>
              <a:t>Background of Present Research</a:t>
            </a:r>
            <a:endParaRPr lang="ja-JP" altLang="en-US" sz="2000" b="1" dirty="0">
              <a:latin typeface="Times New Roman" panose="02020603050405020304" pitchFamily="18" charset="0"/>
              <a:ea typeface="メイリオ" pitchFamily="50" charset="-128"/>
              <a:cs typeface="Times New Roman" panose="02020603050405020304" pitchFamily="18" charset="0"/>
            </a:endParaRPr>
          </a:p>
        </p:txBody>
      </p:sp>
      <p:sp>
        <p:nvSpPr>
          <p:cNvPr id="2" name="Slide Number Placeholder 1"/>
          <p:cNvSpPr>
            <a:spLocks noGrp="1"/>
          </p:cNvSpPr>
          <p:nvPr>
            <p:ph type="sldNum" sz="quarter" idx="4294967295"/>
          </p:nvPr>
        </p:nvSpPr>
        <p:spPr>
          <a:xfrm>
            <a:off x="8766741" y="6404620"/>
            <a:ext cx="302741" cy="365125"/>
          </a:xfrm>
          <a:prstGeom prst="rect">
            <a:avLst/>
          </a:prstGeom>
        </p:spPr>
        <p:txBody>
          <a:bodyPr/>
          <a:lstStyle/>
          <a:p>
            <a:fld id="{05390FCF-8F22-4126-9970-10B2ACE95AC6}" type="slidenum">
              <a:rPr lang="ja-JP" altLang="en-US" sz="1050">
                <a:solidFill>
                  <a:schemeClr val="tx1"/>
                </a:solidFill>
                <a:latin typeface="Arial" panose="020B0604020202020204" pitchFamily="34" charset="0"/>
                <a:cs typeface="Arial" panose="020B0604020202020204" pitchFamily="34" charset="0"/>
              </a:rPr>
              <a:t>2</a:t>
            </a:fld>
            <a:endParaRPr lang="ja-JP" altLang="en-US" sz="1050" dirty="0">
              <a:solidFill>
                <a:schemeClr val="tx1"/>
              </a:solidFill>
              <a:latin typeface="Arial" panose="020B0604020202020204" pitchFamily="34" charset="0"/>
              <a:cs typeface="Arial" panose="020B0604020202020204" pitchFamily="34" charset="0"/>
            </a:endParaRPr>
          </a:p>
        </p:txBody>
      </p:sp>
      <p:sp>
        <p:nvSpPr>
          <p:cNvPr id="18" name="Rectangle 17"/>
          <p:cNvSpPr/>
          <p:nvPr/>
        </p:nvSpPr>
        <p:spPr>
          <a:xfrm>
            <a:off x="251485" y="3823358"/>
            <a:ext cx="8817997" cy="1077218"/>
          </a:xfrm>
          <a:prstGeom prst="rect">
            <a:avLst/>
          </a:prstGeom>
        </p:spPr>
        <p:txBody>
          <a:bodyPr wrap="square">
            <a:spAutoFit/>
          </a:bodyPr>
          <a:lstStyle/>
          <a:p>
            <a:pPr marL="285750" indent="-285750" algn="just">
              <a:buFont typeface="Wingdings" panose="05000000000000000000" pitchFamily="2" charset="2"/>
              <a:buChar char="ü"/>
            </a:pPr>
            <a:r>
              <a:rPr lang="en-US" altLang="ja-JP" sz="1600" dirty="0">
                <a:latin typeface="Cambria" panose="02040503050406030204" pitchFamily="18" charset="0"/>
              </a:rPr>
              <a:t>Recent theoretical studies found a </a:t>
            </a:r>
            <a:r>
              <a:rPr lang="en-US" altLang="ja-JP" sz="1600" dirty="0" smtClean="0">
                <a:latin typeface="Cambria" panose="02040503050406030204" pitchFamily="18" charset="0"/>
              </a:rPr>
              <a:t>strong dependence </a:t>
            </a:r>
            <a:r>
              <a:rPr lang="en-US" altLang="ja-JP" sz="1600" dirty="0">
                <a:latin typeface="Cambria" panose="02040503050406030204" pitchFamily="18" charset="0"/>
              </a:rPr>
              <a:t>of the </a:t>
            </a:r>
            <a:r>
              <a:rPr lang="en-US" altLang="ja-JP" sz="1600" dirty="0" smtClean="0">
                <a:latin typeface="Cambria" panose="02040503050406030204" pitchFamily="18" charset="0"/>
              </a:rPr>
              <a:t>reduction mechanism of electrolyte on </a:t>
            </a:r>
            <a:r>
              <a:rPr lang="en-US" altLang="ja-JP" sz="1600" dirty="0">
                <a:latin typeface="Cambria" panose="02040503050406030204" pitchFamily="18" charset="0"/>
              </a:rPr>
              <a:t>the degree of lithiation </a:t>
            </a:r>
            <a:r>
              <a:rPr lang="en-US" altLang="ja-JP" sz="1600" dirty="0" smtClean="0">
                <a:latin typeface="Cambria" panose="02040503050406030204" pitchFamily="18" charset="0"/>
              </a:rPr>
              <a:t>and the electrode. </a:t>
            </a:r>
            <a:r>
              <a:rPr lang="en-US" altLang="ja-JP" sz="1600" dirty="0">
                <a:latin typeface="Cambria" panose="02040503050406030204" pitchFamily="18" charset="0"/>
              </a:rPr>
              <a:t>[1-2</a:t>
            </a:r>
            <a:r>
              <a:rPr lang="en-US" altLang="ja-JP" sz="1600" dirty="0" smtClean="0">
                <a:latin typeface="Cambria" panose="02040503050406030204" pitchFamily="18" charset="0"/>
              </a:rPr>
              <a:t>]</a:t>
            </a:r>
          </a:p>
          <a:p>
            <a:pPr marL="285750" indent="-285750" algn="just">
              <a:buFont typeface="Wingdings" panose="05000000000000000000" pitchFamily="2" charset="2"/>
              <a:buChar char="ü"/>
            </a:pPr>
            <a:r>
              <a:rPr lang="en-US" altLang="ja-JP" sz="1600" dirty="0" smtClean="0">
                <a:latin typeface="Cambria" panose="02040503050406030204" pitchFamily="18" charset="0"/>
              </a:rPr>
              <a:t>Thus, to understand the decomposition mechanism of electrolyte it </a:t>
            </a:r>
            <a:r>
              <a:rPr lang="en-US" altLang="ja-JP" sz="1600" dirty="0">
                <a:latin typeface="Cambria" panose="02040503050406030204" pitchFamily="18" charset="0"/>
              </a:rPr>
              <a:t>is </a:t>
            </a:r>
            <a:r>
              <a:rPr lang="en-US" altLang="ja-JP" sz="1600" dirty="0" smtClean="0">
                <a:latin typeface="Cambria" panose="02040503050406030204" pitchFamily="18" charset="0"/>
              </a:rPr>
              <a:t>essential </a:t>
            </a:r>
            <a:r>
              <a:rPr lang="en-US" altLang="ja-JP" sz="1600" dirty="0">
                <a:latin typeface="Cambria" panose="02040503050406030204" pitchFamily="18" charset="0"/>
              </a:rPr>
              <a:t>and inevitable </a:t>
            </a:r>
            <a:r>
              <a:rPr lang="en-US" altLang="ja-JP" sz="1600" dirty="0" smtClean="0">
                <a:latin typeface="Cambria" panose="02040503050406030204" pitchFamily="18" charset="0"/>
              </a:rPr>
              <a:t>to consider the ion concentration and electrolyte-electrode interactions. </a:t>
            </a:r>
          </a:p>
        </p:txBody>
      </p:sp>
      <p:sp>
        <p:nvSpPr>
          <p:cNvPr id="21" name="Rectangle 20"/>
          <p:cNvSpPr/>
          <p:nvPr/>
        </p:nvSpPr>
        <p:spPr>
          <a:xfrm>
            <a:off x="100114" y="6321378"/>
            <a:ext cx="6761860" cy="461665"/>
          </a:xfrm>
          <a:prstGeom prst="rect">
            <a:avLst/>
          </a:prstGeom>
        </p:spPr>
        <p:txBody>
          <a:bodyPr wrap="square">
            <a:spAutoFit/>
          </a:bodyPr>
          <a:lstStyle/>
          <a:p>
            <a:r>
              <a:rPr lang="en-IN" altLang="ja-JP" sz="1200" dirty="0" smtClean="0">
                <a:latin typeface="Cambria" panose="02040503050406030204" pitchFamily="18" charset="0"/>
              </a:rPr>
              <a:t>1. Ma, Y.; Balbuena</a:t>
            </a:r>
            <a:r>
              <a:rPr lang="en-IN" altLang="ja-JP" sz="1200" dirty="0">
                <a:latin typeface="Cambria" panose="02040503050406030204" pitchFamily="18" charset="0"/>
              </a:rPr>
              <a:t>, P. B. J. Electrochem. Soc. 2014, 161, E3097.</a:t>
            </a:r>
          </a:p>
          <a:p>
            <a:r>
              <a:rPr lang="en-IN" altLang="ja-JP" sz="1200" dirty="0" smtClean="0">
                <a:latin typeface="Cambria" panose="02040503050406030204" pitchFamily="18" charset="0"/>
              </a:rPr>
              <a:t>2. Martinez </a:t>
            </a:r>
            <a:r>
              <a:rPr lang="en-IN" altLang="ja-JP" sz="1200" dirty="0">
                <a:latin typeface="Cambria" panose="02040503050406030204" pitchFamily="18" charset="0"/>
              </a:rPr>
              <a:t>de la </a:t>
            </a:r>
            <a:r>
              <a:rPr lang="en-IN" altLang="ja-JP" sz="1200" dirty="0" err="1">
                <a:latin typeface="Cambria" panose="02040503050406030204" pitchFamily="18" charset="0"/>
              </a:rPr>
              <a:t>Hoz</a:t>
            </a:r>
            <a:r>
              <a:rPr lang="en-IN" altLang="ja-JP" sz="1200" dirty="0">
                <a:latin typeface="Cambria" panose="02040503050406030204" pitchFamily="18" charset="0"/>
              </a:rPr>
              <a:t>, J. M.; Leung, K.; and Balbuena, P. B. ACS Appl. Mater. Interfaces, 2013, 5, 13457.</a:t>
            </a:r>
          </a:p>
        </p:txBody>
      </p:sp>
      <p:sp>
        <p:nvSpPr>
          <p:cNvPr id="23" name="Rectangle 22"/>
          <p:cNvSpPr/>
          <p:nvPr/>
        </p:nvSpPr>
        <p:spPr>
          <a:xfrm>
            <a:off x="1131364" y="2994898"/>
            <a:ext cx="6763149" cy="307777"/>
          </a:xfrm>
          <a:prstGeom prst="rect">
            <a:avLst/>
          </a:prstGeom>
        </p:spPr>
        <p:txBody>
          <a:bodyPr wrap="square">
            <a:spAutoFit/>
          </a:bodyPr>
          <a:lstStyle/>
          <a:p>
            <a:r>
              <a:rPr lang="en-US" altLang="ja-JP" sz="1400" dirty="0" smtClean="0">
                <a:latin typeface="Cambria" panose="02040503050406030204" pitchFamily="18" charset="0"/>
              </a:rPr>
              <a:t>Fig. Reduction mechanisms of ethylene carbonate on </a:t>
            </a:r>
            <a:r>
              <a:rPr lang="en-US" altLang="ja-JP" sz="1400" dirty="0">
                <a:latin typeface="Cambria" panose="02040503050406030204" pitchFamily="18" charset="0"/>
              </a:rPr>
              <a:t>S</a:t>
            </a:r>
            <a:r>
              <a:rPr lang="en-US" altLang="ja-JP" sz="1400" dirty="0" smtClean="0">
                <a:latin typeface="Cambria" panose="02040503050406030204" pitchFamily="18" charset="0"/>
              </a:rPr>
              <a:t>i anodes of lithium-ion batteries</a:t>
            </a:r>
            <a:endParaRPr lang="ja-JP" altLang="en-US" sz="1400" dirty="0">
              <a:latin typeface="Cambria" panose="02040503050406030204" pitchFamily="18" charset="0"/>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4406" b="21733"/>
          <a:stretch/>
        </p:blipFill>
        <p:spPr>
          <a:xfrm>
            <a:off x="627546" y="1260970"/>
            <a:ext cx="7902688" cy="1530496"/>
          </a:xfrm>
          <a:prstGeom prst="rect">
            <a:avLst/>
          </a:prstGeom>
        </p:spPr>
      </p:pic>
      <p:sp>
        <p:nvSpPr>
          <p:cNvPr id="3" name="Rectangle 2"/>
          <p:cNvSpPr/>
          <p:nvPr/>
        </p:nvSpPr>
        <p:spPr>
          <a:xfrm>
            <a:off x="391168" y="5133931"/>
            <a:ext cx="8375444"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n-US" altLang="ja-JP" dirty="0">
                <a:solidFill>
                  <a:srgbClr val="C00000"/>
                </a:solidFill>
                <a:latin typeface="Cambria" panose="02040503050406030204" pitchFamily="18" charset="0"/>
              </a:rPr>
              <a:t>In the present study we examine possible reduction pathways of propylene carbonate (PC) electrolyte using a cluster model with </a:t>
            </a:r>
            <a:r>
              <a:rPr lang="en-US" altLang="ja-JP" dirty="0" smtClean="0">
                <a:solidFill>
                  <a:srgbClr val="C00000"/>
                </a:solidFill>
                <a:latin typeface="Cambria" panose="02040503050406030204" pitchFamily="18" charset="0"/>
              </a:rPr>
              <a:t>sodium </a:t>
            </a:r>
            <a:r>
              <a:rPr lang="en-US" altLang="ja-JP" dirty="0">
                <a:solidFill>
                  <a:srgbClr val="C00000"/>
                </a:solidFill>
                <a:latin typeface="Cambria" panose="02040503050406030204" pitchFamily="18" charset="0"/>
              </a:rPr>
              <a:t>ion </a:t>
            </a:r>
            <a:r>
              <a:rPr lang="en-US" altLang="ja-JP" dirty="0" smtClean="0">
                <a:solidFill>
                  <a:srgbClr val="C00000"/>
                </a:solidFill>
                <a:latin typeface="Cambria" panose="02040503050406030204" pitchFamily="18" charset="0"/>
              </a:rPr>
              <a:t>in </a:t>
            </a:r>
            <a:r>
              <a:rPr lang="en-US" altLang="ja-JP" dirty="0">
                <a:solidFill>
                  <a:srgbClr val="C00000"/>
                </a:solidFill>
                <a:latin typeface="Cambria" panose="02040503050406030204" pitchFamily="18" charset="0"/>
              </a:rPr>
              <a:t>presence of graphene electrode.</a:t>
            </a:r>
          </a:p>
        </p:txBody>
      </p:sp>
      <p:sp>
        <p:nvSpPr>
          <p:cNvPr id="9" name="TextBox 8"/>
          <p:cNvSpPr txBox="1"/>
          <p:nvPr/>
        </p:nvSpPr>
        <p:spPr>
          <a:xfrm>
            <a:off x="100114" y="543265"/>
            <a:ext cx="2526076" cy="307777"/>
          </a:xfrm>
          <a:prstGeom prst="rect">
            <a:avLst/>
          </a:prstGeom>
          <a:noFill/>
        </p:spPr>
        <p:txBody>
          <a:bodyPr wrap="none" rtlCol="0">
            <a:spAutoFit/>
          </a:bodyPr>
          <a:lstStyle/>
          <a:p>
            <a:r>
              <a:rPr kumimoji="1" lang="en-US" altLang="ja-JP" sz="1400" dirty="0" smtClean="0">
                <a:solidFill>
                  <a:srgbClr val="C00000"/>
                </a:solidFill>
                <a:latin typeface="Cambria" panose="02040503050406030204" pitchFamily="18" charset="0"/>
              </a:rPr>
              <a:t>Slide from previous work shop</a:t>
            </a:r>
            <a:endParaRPr kumimoji="1" lang="ja-JP" altLang="en-US" sz="14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32287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9FA5B6-7A2B-4E54-93D6-98ADC48FA8A9}" type="slidenum">
              <a:rPr kumimoji="1" lang="ja-JP" altLang="en-US" smtClean="0"/>
              <a:t>3</a:t>
            </a:fld>
            <a:endParaRPr kumimoji="1" lang="ja-JP" altLang="en-US"/>
          </a:p>
        </p:txBody>
      </p:sp>
      <p:sp>
        <p:nvSpPr>
          <p:cNvPr id="76" name="TextBox 75"/>
          <p:cNvSpPr txBox="1"/>
          <p:nvPr/>
        </p:nvSpPr>
        <p:spPr>
          <a:xfrm>
            <a:off x="333635" y="3653483"/>
            <a:ext cx="8628259" cy="307777"/>
          </a:xfrm>
          <a:prstGeom prst="rect">
            <a:avLst/>
          </a:prstGeom>
          <a:noFill/>
        </p:spPr>
        <p:txBody>
          <a:bodyPr wrap="none" rtlCol="0">
            <a:spAutoFit/>
          </a:bodyPr>
          <a:lstStyle/>
          <a:p>
            <a:r>
              <a:rPr kumimoji="1" lang="en-US" altLang="ja-JP" sz="1400" dirty="0" smtClean="0">
                <a:latin typeface="Cambria" panose="02040503050406030204" pitchFamily="18" charset="0"/>
              </a:rPr>
              <a:t>Fig. Possible electrode and sodium interactions during the initial charge-discharge cycles in sodium ion battery. </a:t>
            </a:r>
            <a:endParaRPr kumimoji="1" lang="ja-JP" altLang="en-US" sz="1400" dirty="0">
              <a:latin typeface="Cambria" panose="02040503050406030204" pitchFamily="18" charset="0"/>
            </a:endParaRPr>
          </a:p>
        </p:txBody>
      </p:sp>
      <p:sp>
        <p:nvSpPr>
          <p:cNvPr id="77" name="Rectangle 76"/>
          <p:cNvSpPr/>
          <p:nvPr/>
        </p:nvSpPr>
        <p:spPr>
          <a:xfrm>
            <a:off x="2399325" y="369390"/>
            <a:ext cx="4646060" cy="400110"/>
          </a:xfrm>
          <a:prstGeom prst="rect">
            <a:avLst/>
          </a:prstGeom>
          <a:noFill/>
          <a:ln w="9525">
            <a:noFill/>
            <a:miter lim="800000"/>
            <a:headEnd/>
            <a:tailEnd/>
          </a:ln>
        </p:spPr>
        <p:txBody>
          <a:bodyPr wrap="square">
            <a:spAutoFit/>
          </a:bodyPr>
          <a:lstStyle/>
          <a:p>
            <a:pPr algn="ctr"/>
            <a:r>
              <a:rPr lang="en-US" altLang="ja-JP" sz="2000" b="1" dirty="0">
                <a:latin typeface="Times New Roman" panose="02020603050405020304" pitchFamily="18" charset="0"/>
                <a:ea typeface="メイリオ" pitchFamily="50" charset="-128"/>
                <a:cs typeface="Times New Roman" panose="02020603050405020304" pitchFamily="18" charset="0"/>
              </a:rPr>
              <a:t>Possible </a:t>
            </a:r>
            <a:r>
              <a:rPr lang="en-US" altLang="ja-JP" sz="2000" b="1" dirty="0" smtClean="0">
                <a:latin typeface="Times New Roman" panose="02020603050405020304" pitchFamily="18" charset="0"/>
                <a:ea typeface="メイリオ" pitchFamily="50" charset="-128"/>
                <a:cs typeface="Times New Roman" panose="02020603050405020304" pitchFamily="18" charset="0"/>
              </a:rPr>
              <a:t>Electrode Sodium Interactions </a:t>
            </a:r>
            <a:endParaRPr lang="ja-JP" altLang="en-US" sz="2000" b="1" dirty="0">
              <a:latin typeface="Times New Roman" panose="02020603050405020304" pitchFamily="18" charset="0"/>
              <a:ea typeface="メイリオ" pitchFamily="50" charset="-128"/>
              <a:cs typeface="Times New Roman" panose="02020603050405020304" pitchFamily="18" charset="0"/>
            </a:endParaRPr>
          </a:p>
        </p:txBody>
      </p:sp>
      <p:grpSp>
        <p:nvGrpSpPr>
          <p:cNvPr id="10" name="Group 9"/>
          <p:cNvGrpSpPr/>
          <p:nvPr/>
        </p:nvGrpSpPr>
        <p:grpSpPr>
          <a:xfrm>
            <a:off x="740196" y="1591567"/>
            <a:ext cx="2584820" cy="1629438"/>
            <a:chOff x="740196" y="1591567"/>
            <a:chExt cx="2584820" cy="1629438"/>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740196" y="2228091"/>
              <a:ext cx="1016597" cy="685800"/>
            </a:xfrm>
            <a:prstGeom prst="rect">
              <a:avLst/>
            </a:prstGeom>
          </p:spPr>
        </p:pic>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2308419" y="2219853"/>
              <a:ext cx="1016597" cy="685800"/>
            </a:xfrm>
            <a:prstGeom prst="rect">
              <a:avLst/>
            </a:prstGeom>
          </p:spPr>
        </p:pic>
        <p:cxnSp>
          <p:nvCxnSpPr>
            <p:cNvPr id="25" name="Straight Arrow Connector 24"/>
            <p:cNvCxnSpPr/>
            <p:nvPr/>
          </p:nvCxnSpPr>
          <p:spPr>
            <a:xfrm>
              <a:off x="1821222" y="2588497"/>
              <a:ext cx="411892"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2685005" y="2497057"/>
              <a:ext cx="179223" cy="182880"/>
            </a:xfrm>
            <a:prstGeom prst="rect">
              <a:avLst/>
            </a:prstGeom>
          </p:spPr>
        </p:pic>
        <p:grpSp>
          <p:nvGrpSpPr>
            <p:cNvPr id="69" name="Group 68"/>
            <p:cNvGrpSpPr/>
            <p:nvPr/>
          </p:nvGrpSpPr>
          <p:grpSpPr>
            <a:xfrm>
              <a:off x="1210251" y="1591567"/>
              <a:ext cx="338554" cy="383409"/>
              <a:chOff x="7533697" y="595660"/>
              <a:chExt cx="338554" cy="383409"/>
            </a:xfrm>
          </p:grpSpPr>
          <p:sp>
            <p:nvSpPr>
              <p:cNvPr id="12" name="TextBox 11"/>
              <p:cNvSpPr txBox="1"/>
              <p:nvPr/>
            </p:nvSpPr>
            <p:spPr>
              <a:xfrm>
                <a:off x="7533697" y="725153"/>
                <a:ext cx="338554" cy="253916"/>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endParaRPr kumimoji="1" lang="ja-JP" altLang="en-US" sz="1050" b="1" baseline="30000" dirty="0">
                  <a:latin typeface="Cambria Math" panose="02040503050406030204" pitchFamily="18" charset="0"/>
                </a:endParaRPr>
              </a:p>
            </p:txBody>
          </p:sp>
          <p:pic>
            <p:nvPicPr>
              <p:cNvPr id="55" name="Picture 54"/>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7591645" y="595660"/>
                <a:ext cx="172719" cy="182880"/>
              </a:xfrm>
              <a:prstGeom prst="rect">
                <a:avLst/>
              </a:prstGeom>
            </p:spPr>
          </p:pic>
        </p:grpSp>
        <p:sp>
          <p:nvSpPr>
            <p:cNvPr id="58" name="TextBox 57"/>
            <p:cNvSpPr txBox="1"/>
            <p:nvPr/>
          </p:nvSpPr>
          <p:spPr>
            <a:xfrm>
              <a:off x="765239" y="2916452"/>
              <a:ext cx="812402" cy="276999"/>
            </a:xfrm>
            <a:prstGeom prst="rect">
              <a:avLst/>
            </a:prstGeom>
            <a:noFill/>
          </p:spPr>
          <p:txBody>
            <a:bodyPr wrap="none" rtlCol="0">
              <a:spAutoFit/>
            </a:bodyPr>
            <a:lstStyle/>
            <a:p>
              <a:r>
                <a:rPr kumimoji="1" lang="en-US" altLang="ja-JP" sz="1200" b="1" dirty="0" smtClean="0">
                  <a:latin typeface="Cambria Math" panose="02040503050406030204" pitchFamily="18" charset="0"/>
                  <a:ea typeface="Cambria Math" panose="02040503050406030204" pitchFamily="18" charset="0"/>
                </a:rPr>
                <a:t>Electrode</a:t>
              </a:r>
              <a:endParaRPr kumimoji="1" lang="ja-JP" altLang="en-US" sz="1200" b="1" dirty="0">
                <a:latin typeface="Cambria Math" panose="02040503050406030204" pitchFamily="18" charset="0"/>
              </a:endParaRPr>
            </a:p>
          </p:txBody>
        </p:sp>
        <p:sp>
          <p:nvSpPr>
            <p:cNvPr id="61" name="TextBox 60"/>
            <p:cNvSpPr txBox="1"/>
            <p:nvPr/>
          </p:nvSpPr>
          <p:spPr>
            <a:xfrm>
              <a:off x="1841885" y="2340266"/>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grpSp>
          <p:nvGrpSpPr>
            <p:cNvPr id="70" name="Group 69"/>
            <p:cNvGrpSpPr/>
            <p:nvPr/>
          </p:nvGrpSpPr>
          <p:grpSpPr>
            <a:xfrm>
              <a:off x="815265" y="1602341"/>
              <a:ext cx="415498" cy="372635"/>
              <a:chOff x="5221802" y="622366"/>
              <a:chExt cx="415498" cy="372635"/>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5290451" y="622366"/>
                <a:ext cx="179223" cy="182880"/>
              </a:xfrm>
              <a:prstGeom prst="rect">
                <a:avLst/>
              </a:prstGeom>
            </p:spPr>
          </p:pic>
          <p:sp>
            <p:nvSpPr>
              <p:cNvPr id="68" name="TextBox 67"/>
              <p:cNvSpPr txBox="1"/>
              <p:nvPr/>
            </p:nvSpPr>
            <p:spPr>
              <a:xfrm>
                <a:off x="5221802" y="733391"/>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grpSp>
        <p:sp>
          <p:nvSpPr>
            <p:cNvPr id="71" name="TextBox 70"/>
            <p:cNvSpPr txBox="1"/>
            <p:nvPr/>
          </p:nvSpPr>
          <p:spPr>
            <a:xfrm>
              <a:off x="2436599" y="2944006"/>
              <a:ext cx="688009" cy="276999"/>
            </a:xfrm>
            <a:prstGeom prst="rect">
              <a:avLst/>
            </a:prstGeom>
            <a:noFill/>
          </p:spPr>
          <p:txBody>
            <a:bodyPr wrap="none" rtlCol="0">
              <a:spAutoFit/>
            </a:bodyPr>
            <a:lstStyle/>
            <a:p>
              <a:r>
                <a:rPr kumimoji="1" lang="en-US" altLang="ja-JP" sz="1200" b="1" dirty="0" smtClean="0">
                  <a:latin typeface="Cambria" panose="02040503050406030204" pitchFamily="18" charset="0"/>
                  <a:ea typeface="Cambria Math" panose="02040503050406030204" pitchFamily="18" charset="0"/>
                </a:rPr>
                <a:t>Stage 1</a:t>
              </a:r>
              <a:endParaRPr kumimoji="1" lang="ja-JP" altLang="en-US" sz="1200" b="1" dirty="0">
                <a:latin typeface="Cambria" panose="02040503050406030204" pitchFamily="18" charset="0"/>
              </a:endParaRPr>
            </a:p>
          </p:txBody>
        </p:sp>
        <p:sp>
          <p:nvSpPr>
            <p:cNvPr id="84" name="Rectangle 83"/>
            <p:cNvSpPr/>
            <p:nvPr/>
          </p:nvSpPr>
          <p:spPr>
            <a:xfrm>
              <a:off x="2501687" y="1844171"/>
              <a:ext cx="588623" cy="307777"/>
            </a:xfrm>
            <a:prstGeom prst="rect">
              <a:avLst/>
            </a:prstGeom>
          </p:spPr>
          <p:txBody>
            <a:bodyPr wrap="none">
              <a:spAutoFit/>
            </a:bodyPr>
            <a:lstStyle/>
            <a:p>
              <a:pPr algn="ctr"/>
              <a:r>
                <a:rPr lang="en-US" altLang="ja-JP" sz="1400" b="1" dirty="0" smtClean="0">
                  <a:latin typeface="Cambria" panose="02040503050406030204" pitchFamily="18" charset="0"/>
                </a:rPr>
                <a:t>GNa</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grpSp>
      <p:grpSp>
        <p:nvGrpSpPr>
          <p:cNvPr id="13" name="Group 12"/>
          <p:cNvGrpSpPr/>
          <p:nvPr/>
        </p:nvGrpSpPr>
        <p:grpSpPr>
          <a:xfrm>
            <a:off x="4950975" y="1136107"/>
            <a:ext cx="1794331" cy="2003531"/>
            <a:chOff x="4950975" y="1136107"/>
            <a:chExt cx="1794331" cy="2003531"/>
          </a:xfrm>
        </p:grpSpPr>
        <p:pic>
          <p:nvPicPr>
            <p:cNvPr id="19" name="Picture 18"/>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5728709" y="1136107"/>
              <a:ext cx="1016597" cy="685800"/>
            </a:xfrm>
            <a:prstGeom prst="rect">
              <a:avLst/>
            </a:prstGeom>
          </p:spPr>
        </p:pic>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5728709" y="2203882"/>
              <a:ext cx="1016597" cy="685800"/>
            </a:xfrm>
            <a:prstGeom prst="rect">
              <a:avLst/>
            </a:prstGeom>
          </p:spPr>
        </p:pic>
        <p:cxnSp>
          <p:nvCxnSpPr>
            <p:cNvPr id="31" name="Straight Arrow Connector 30"/>
            <p:cNvCxnSpPr/>
            <p:nvPr/>
          </p:nvCxnSpPr>
          <p:spPr>
            <a:xfrm flipV="1">
              <a:off x="5015483" y="1636509"/>
              <a:ext cx="377837" cy="3429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5047917" y="2126657"/>
              <a:ext cx="434120" cy="29090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055241" y="2627627"/>
              <a:ext cx="426796" cy="28626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6009220" y="2472445"/>
              <a:ext cx="172719" cy="182880"/>
            </a:xfrm>
            <a:prstGeom prst="rect">
              <a:avLst/>
            </a:prstGeom>
          </p:spPr>
        </p:pic>
        <p:pic>
          <p:nvPicPr>
            <p:cNvPr id="48" name="Picture 47"/>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6283227" y="2471313"/>
              <a:ext cx="179223" cy="182880"/>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5936982" y="1412586"/>
              <a:ext cx="179223" cy="182880"/>
            </a:xfrm>
            <a:prstGeom prst="rect">
              <a:avLst/>
            </a:prstGeom>
          </p:spPr>
        </p:pic>
        <p:pic>
          <p:nvPicPr>
            <p:cNvPr id="50" name="Picture 49"/>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6167649" y="1412586"/>
              <a:ext cx="179223" cy="182880"/>
            </a:xfrm>
            <a:prstGeom prst="rect">
              <a:avLst/>
            </a:prstGeom>
          </p:spPr>
        </p:pic>
        <p:pic>
          <p:nvPicPr>
            <p:cNvPr id="51" name="Picture 50"/>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6398316" y="1412586"/>
              <a:ext cx="179223" cy="182880"/>
            </a:xfrm>
            <a:prstGeom prst="rect">
              <a:avLst/>
            </a:prstGeom>
          </p:spPr>
        </p:pic>
        <p:sp>
          <p:nvSpPr>
            <p:cNvPr id="60" name="TextBox 59"/>
            <p:cNvSpPr txBox="1"/>
            <p:nvPr/>
          </p:nvSpPr>
          <p:spPr>
            <a:xfrm>
              <a:off x="4950975" y="1528554"/>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sp>
          <p:nvSpPr>
            <p:cNvPr id="64" name="TextBox 63"/>
            <p:cNvSpPr txBox="1"/>
            <p:nvPr/>
          </p:nvSpPr>
          <p:spPr>
            <a:xfrm>
              <a:off x="5029522" y="2235247"/>
              <a:ext cx="258404" cy="276999"/>
            </a:xfrm>
            <a:prstGeom prst="rect">
              <a:avLst/>
            </a:prstGeom>
            <a:noFill/>
          </p:spPr>
          <p:txBody>
            <a:bodyPr wrap="none" rtlCol="0">
              <a:spAutoFit/>
            </a:bodyPr>
            <a:lstStyle/>
            <a:p>
              <a:r>
                <a:rPr kumimoji="1" lang="en-US" altLang="ja-JP" sz="1200" b="1" dirty="0" smtClean="0">
                  <a:latin typeface="Cambria Math" panose="02040503050406030204" pitchFamily="18" charset="0"/>
                  <a:ea typeface="Cambria Math" panose="02040503050406030204" pitchFamily="18" charset="0"/>
                </a:rPr>
                <a:t>ē</a:t>
              </a:r>
              <a:endParaRPr kumimoji="1" lang="ja-JP" altLang="en-US" sz="1200" b="1" baseline="30000" dirty="0">
                <a:latin typeface="Cambria Math" panose="02040503050406030204" pitchFamily="18" charset="0"/>
              </a:endParaRPr>
            </a:p>
          </p:txBody>
        </p:sp>
        <p:sp>
          <p:nvSpPr>
            <p:cNvPr id="65" name="TextBox 64"/>
            <p:cNvSpPr txBox="1"/>
            <p:nvPr/>
          </p:nvSpPr>
          <p:spPr>
            <a:xfrm>
              <a:off x="5167911" y="2767662"/>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sp>
          <p:nvSpPr>
            <p:cNvPr id="73" name="TextBox 72"/>
            <p:cNvSpPr txBox="1"/>
            <p:nvPr/>
          </p:nvSpPr>
          <p:spPr>
            <a:xfrm>
              <a:off x="5906659" y="2862639"/>
              <a:ext cx="688009" cy="276999"/>
            </a:xfrm>
            <a:prstGeom prst="rect">
              <a:avLst/>
            </a:prstGeom>
            <a:noFill/>
          </p:spPr>
          <p:txBody>
            <a:bodyPr wrap="none" rtlCol="0">
              <a:spAutoFit/>
            </a:bodyPr>
            <a:lstStyle/>
            <a:p>
              <a:r>
                <a:rPr kumimoji="1" lang="en-US" altLang="ja-JP" sz="1200" b="1" dirty="0" smtClean="0">
                  <a:latin typeface="Cambria" panose="02040503050406030204" pitchFamily="18" charset="0"/>
                  <a:ea typeface="Cambria Math" panose="02040503050406030204" pitchFamily="18" charset="0"/>
                </a:rPr>
                <a:t>Stage 3</a:t>
              </a:r>
              <a:endParaRPr kumimoji="1" lang="ja-JP" altLang="en-US" sz="1200" b="1" dirty="0">
                <a:latin typeface="Cambria" panose="02040503050406030204" pitchFamily="18" charset="0"/>
              </a:endParaRPr>
            </a:p>
          </p:txBody>
        </p:sp>
        <p:sp>
          <p:nvSpPr>
            <p:cNvPr id="86" name="Rectangle 85"/>
            <p:cNvSpPr/>
            <p:nvPr/>
          </p:nvSpPr>
          <p:spPr>
            <a:xfrm>
              <a:off x="5889596" y="1927009"/>
              <a:ext cx="659155" cy="307777"/>
            </a:xfrm>
            <a:prstGeom prst="rect">
              <a:avLst/>
            </a:prstGeom>
          </p:spPr>
          <p:txBody>
            <a:bodyPr wrap="none">
              <a:spAutoFit/>
            </a:bodyPr>
            <a:lstStyle/>
            <a:p>
              <a:pPr algn="ctr"/>
              <a:r>
                <a:rPr lang="en-US" altLang="ja-JP" sz="1400" b="1" dirty="0" smtClean="0">
                  <a:latin typeface="Cambria" panose="02040503050406030204" pitchFamily="18" charset="0"/>
                </a:rPr>
                <a:t>GNa</a:t>
              </a:r>
              <a:r>
                <a:rPr lang="en-US" altLang="ja-JP" sz="1400" b="1" baseline="-25000" dirty="0" smtClean="0">
                  <a:latin typeface="Cambria" panose="02040503050406030204" pitchFamily="18" charset="0"/>
                </a:rPr>
                <a:t>2</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grpSp>
      <p:grpSp>
        <p:nvGrpSpPr>
          <p:cNvPr id="15" name="Group 14"/>
          <p:cNvGrpSpPr/>
          <p:nvPr/>
        </p:nvGrpSpPr>
        <p:grpSpPr>
          <a:xfrm>
            <a:off x="6796750" y="1575114"/>
            <a:ext cx="1661906" cy="2072915"/>
            <a:chOff x="6796750" y="1575114"/>
            <a:chExt cx="1661906" cy="2072915"/>
          </a:xfrm>
        </p:grpSpPr>
        <p:sp>
          <p:nvSpPr>
            <p:cNvPr id="7" name="TextBox 6"/>
            <p:cNvSpPr txBox="1"/>
            <p:nvPr/>
          </p:nvSpPr>
          <p:spPr>
            <a:xfrm>
              <a:off x="6796750" y="2141302"/>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pic>
          <p:nvPicPr>
            <p:cNvPr id="21" name="Picture 20"/>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7385373" y="1575114"/>
              <a:ext cx="1016597" cy="685800"/>
            </a:xfrm>
            <a:prstGeom prst="rect">
              <a:avLst/>
            </a:prstGeom>
          </p:spPr>
        </p:pic>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7442059" y="2677889"/>
              <a:ext cx="1016597" cy="685800"/>
            </a:xfrm>
            <a:prstGeom prst="rect">
              <a:avLst/>
            </a:prstGeom>
          </p:spPr>
        </p:pic>
        <p:cxnSp>
          <p:nvCxnSpPr>
            <p:cNvPr id="36" name="Straight Arrow Connector 35"/>
            <p:cNvCxnSpPr/>
            <p:nvPr/>
          </p:nvCxnSpPr>
          <p:spPr>
            <a:xfrm flipV="1">
              <a:off x="6881842" y="2195134"/>
              <a:ext cx="377837" cy="3429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897334" y="2613205"/>
              <a:ext cx="447351" cy="20080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2" name="Picture 51"/>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7560996" y="1826574"/>
              <a:ext cx="172719" cy="182880"/>
            </a:xfrm>
            <a:prstGeom prst="rect">
              <a:avLst/>
            </a:prstGeom>
          </p:spPr>
        </p:pic>
        <p:pic>
          <p:nvPicPr>
            <p:cNvPr id="53" name="Picture 52"/>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7785247" y="1818332"/>
              <a:ext cx="179223" cy="182880"/>
            </a:xfrm>
            <a:prstGeom prst="rect">
              <a:avLst/>
            </a:prstGeom>
          </p:spPr>
        </p:pic>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8015914" y="1818332"/>
              <a:ext cx="179223" cy="182880"/>
            </a:xfrm>
            <a:prstGeom prst="rect">
              <a:avLst/>
            </a:prstGeom>
          </p:spPr>
        </p:pic>
        <p:pic>
          <p:nvPicPr>
            <p:cNvPr id="56" name="Picture 55"/>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7755572" y="2952011"/>
              <a:ext cx="172719" cy="182880"/>
            </a:xfrm>
            <a:prstGeom prst="rect">
              <a:avLst/>
            </a:prstGeom>
          </p:spPr>
        </p:pic>
        <p:pic>
          <p:nvPicPr>
            <p:cNvPr id="57" name="Picture 56"/>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8048839" y="2952011"/>
              <a:ext cx="172719" cy="182880"/>
            </a:xfrm>
            <a:prstGeom prst="rect">
              <a:avLst/>
            </a:prstGeom>
          </p:spPr>
        </p:pic>
        <p:sp>
          <p:nvSpPr>
            <p:cNvPr id="66" name="TextBox 65"/>
            <p:cNvSpPr txBox="1"/>
            <p:nvPr/>
          </p:nvSpPr>
          <p:spPr>
            <a:xfrm>
              <a:off x="6941558" y="2683951"/>
              <a:ext cx="258404" cy="276999"/>
            </a:xfrm>
            <a:prstGeom prst="rect">
              <a:avLst/>
            </a:prstGeom>
            <a:noFill/>
          </p:spPr>
          <p:txBody>
            <a:bodyPr wrap="none" rtlCol="0">
              <a:spAutoFit/>
            </a:bodyPr>
            <a:lstStyle/>
            <a:p>
              <a:r>
                <a:rPr kumimoji="1" lang="en-US" altLang="ja-JP" sz="1200" b="1" dirty="0" smtClean="0">
                  <a:latin typeface="Cambria Math" panose="02040503050406030204" pitchFamily="18" charset="0"/>
                  <a:ea typeface="Cambria Math" panose="02040503050406030204" pitchFamily="18" charset="0"/>
                </a:rPr>
                <a:t>ē</a:t>
              </a:r>
              <a:endParaRPr kumimoji="1" lang="ja-JP" altLang="en-US" sz="1200" b="1" baseline="30000" dirty="0">
                <a:latin typeface="Cambria Math" panose="02040503050406030204" pitchFamily="18" charset="0"/>
              </a:endParaRPr>
            </a:p>
          </p:txBody>
        </p:sp>
        <p:sp>
          <p:nvSpPr>
            <p:cNvPr id="74" name="TextBox 73"/>
            <p:cNvSpPr txBox="1"/>
            <p:nvPr/>
          </p:nvSpPr>
          <p:spPr>
            <a:xfrm>
              <a:off x="7671909" y="3371030"/>
              <a:ext cx="688009" cy="276999"/>
            </a:xfrm>
            <a:prstGeom prst="rect">
              <a:avLst/>
            </a:prstGeom>
            <a:noFill/>
          </p:spPr>
          <p:txBody>
            <a:bodyPr wrap="none" rtlCol="0">
              <a:spAutoFit/>
            </a:bodyPr>
            <a:lstStyle/>
            <a:p>
              <a:r>
                <a:rPr kumimoji="1" lang="en-US" altLang="ja-JP" sz="1200" b="1" dirty="0" smtClean="0">
                  <a:latin typeface="Cambria" panose="02040503050406030204" pitchFamily="18" charset="0"/>
                  <a:ea typeface="Cambria Math" panose="02040503050406030204" pitchFamily="18" charset="0"/>
                </a:rPr>
                <a:t>Stage 4</a:t>
              </a:r>
              <a:endParaRPr kumimoji="1" lang="ja-JP" altLang="en-US" sz="1200" b="1" dirty="0">
                <a:latin typeface="Cambria" panose="02040503050406030204" pitchFamily="18" charset="0"/>
              </a:endParaRPr>
            </a:p>
          </p:txBody>
        </p:sp>
        <p:sp>
          <p:nvSpPr>
            <p:cNvPr id="87" name="Rectangle 86"/>
            <p:cNvSpPr/>
            <p:nvPr/>
          </p:nvSpPr>
          <p:spPr>
            <a:xfrm>
              <a:off x="7692306" y="2372973"/>
              <a:ext cx="588623" cy="307777"/>
            </a:xfrm>
            <a:prstGeom prst="rect">
              <a:avLst/>
            </a:prstGeom>
          </p:spPr>
          <p:txBody>
            <a:bodyPr wrap="none">
              <a:spAutoFit/>
            </a:bodyPr>
            <a:lstStyle/>
            <a:p>
              <a:pPr algn="ctr"/>
              <a:r>
                <a:rPr lang="en-US" altLang="ja-JP" sz="1400" b="1" dirty="0" smtClean="0">
                  <a:latin typeface="Cambria" panose="02040503050406030204" pitchFamily="18" charset="0"/>
                </a:rPr>
                <a:t>GNa</a:t>
              </a:r>
              <a:r>
                <a:rPr lang="en-US" altLang="ja-JP" sz="1400" b="1" baseline="-25000" dirty="0" smtClean="0">
                  <a:latin typeface="Cambria" panose="02040503050406030204" pitchFamily="18" charset="0"/>
                </a:rPr>
                <a:t>2</a:t>
              </a:r>
              <a:endParaRPr lang="ja-JP" altLang="en-US" sz="1400" b="1" baseline="30000" dirty="0">
                <a:latin typeface="Cambria" panose="02040503050406030204" pitchFamily="18" charset="0"/>
              </a:endParaRPr>
            </a:p>
          </p:txBody>
        </p:sp>
      </p:grpSp>
      <p:sp>
        <p:nvSpPr>
          <p:cNvPr id="88" name="Rectangle 87"/>
          <p:cNvSpPr/>
          <p:nvPr/>
        </p:nvSpPr>
        <p:spPr>
          <a:xfrm>
            <a:off x="471267" y="4762463"/>
            <a:ext cx="8352996"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600"/>
              </a:spcBef>
              <a:spcAft>
                <a:spcPts val="600"/>
              </a:spcAft>
            </a:pPr>
            <a:r>
              <a:rPr lang="en-US" altLang="ja-JP" sz="1600" dirty="0">
                <a:latin typeface="Cambria" panose="02040503050406030204" pitchFamily="18" charset="0"/>
              </a:rPr>
              <a:t>In real situation </a:t>
            </a:r>
            <a:r>
              <a:rPr lang="en-US" altLang="ja-JP" sz="1600" dirty="0" smtClean="0">
                <a:latin typeface="Cambria" panose="02040503050406030204" pitchFamily="18" charset="0"/>
              </a:rPr>
              <a:t>the electrode and sodium interact in different ways during the initial charging cycles as shown above. </a:t>
            </a:r>
            <a:r>
              <a:rPr lang="en-US" altLang="ja-JP" sz="1600" dirty="0" smtClean="0">
                <a:solidFill>
                  <a:srgbClr val="C00000"/>
                </a:solidFill>
                <a:latin typeface="Cambria" panose="02040503050406030204" pitchFamily="18" charset="0"/>
              </a:rPr>
              <a:t>An </a:t>
            </a:r>
            <a:r>
              <a:rPr lang="en-US" altLang="ja-JP" sz="1600" dirty="0">
                <a:solidFill>
                  <a:srgbClr val="C00000"/>
                </a:solidFill>
                <a:latin typeface="Cambria" panose="02040503050406030204" pitchFamily="18" charset="0"/>
              </a:rPr>
              <a:t>important </a:t>
            </a:r>
            <a:r>
              <a:rPr lang="en-US" altLang="ja-JP" sz="1600" dirty="0" smtClean="0">
                <a:solidFill>
                  <a:srgbClr val="C00000"/>
                </a:solidFill>
                <a:latin typeface="Cambria" panose="02040503050406030204" pitchFamily="18" charset="0"/>
              </a:rPr>
              <a:t>question is </a:t>
            </a:r>
            <a:r>
              <a:rPr lang="en-US" altLang="ja-JP" sz="1600" dirty="0">
                <a:solidFill>
                  <a:srgbClr val="C00000"/>
                </a:solidFill>
                <a:latin typeface="Cambria" panose="02040503050406030204" pitchFamily="18" charset="0"/>
              </a:rPr>
              <a:t>how </a:t>
            </a:r>
            <a:r>
              <a:rPr lang="en-US" altLang="ja-JP" sz="1600" dirty="0" smtClean="0">
                <a:solidFill>
                  <a:srgbClr val="C00000"/>
                </a:solidFill>
                <a:latin typeface="Cambria" panose="02040503050406030204" pitchFamily="18" charset="0"/>
              </a:rPr>
              <a:t>PC reduction proceeds during the initial charging cycles. </a:t>
            </a:r>
          </a:p>
          <a:p>
            <a:pPr algn="just">
              <a:spcBef>
                <a:spcPts val="600"/>
              </a:spcBef>
              <a:spcAft>
                <a:spcPts val="600"/>
              </a:spcAft>
            </a:pPr>
            <a:r>
              <a:rPr lang="en-US" altLang="ja-JP" sz="1600" dirty="0" smtClean="0">
                <a:latin typeface="Cambria" panose="02040503050406030204" pitchFamily="18" charset="0"/>
              </a:rPr>
              <a:t>Thus, to understand the PC decomposition during the initial cycles we have considered the above </a:t>
            </a:r>
            <a:r>
              <a:rPr lang="en-US" altLang="ja-JP" sz="1600" dirty="0" smtClean="0">
                <a:solidFill>
                  <a:srgbClr val="C00000"/>
                </a:solidFill>
                <a:latin typeface="Cambria" panose="02040503050406030204" pitchFamily="18" charset="0"/>
              </a:rPr>
              <a:t>different situations.</a:t>
            </a:r>
            <a:endParaRPr lang="en-US" altLang="ja-JP" sz="1600" dirty="0">
              <a:solidFill>
                <a:srgbClr val="C00000"/>
              </a:solidFill>
              <a:latin typeface="Cambria" panose="02040503050406030204" pitchFamily="18" charset="0"/>
            </a:endParaRPr>
          </a:p>
        </p:txBody>
      </p:sp>
      <p:sp>
        <p:nvSpPr>
          <p:cNvPr id="79" name="Rounded Rectangle 78"/>
          <p:cNvSpPr/>
          <p:nvPr/>
        </p:nvSpPr>
        <p:spPr>
          <a:xfrm>
            <a:off x="2284208" y="2219852"/>
            <a:ext cx="1088530" cy="685801"/>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Rounded Rectangle 81"/>
          <p:cNvSpPr/>
          <p:nvPr/>
        </p:nvSpPr>
        <p:spPr>
          <a:xfrm>
            <a:off x="5698726" y="2215618"/>
            <a:ext cx="1088530" cy="685801"/>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Rounded Rectangle 80"/>
          <p:cNvSpPr/>
          <p:nvPr/>
        </p:nvSpPr>
        <p:spPr>
          <a:xfrm>
            <a:off x="3886519" y="1666553"/>
            <a:ext cx="1088530" cy="685801"/>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Rounded Rectangle 74"/>
          <p:cNvSpPr/>
          <p:nvPr/>
        </p:nvSpPr>
        <p:spPr>
          <a:xfrm>
            <a:off x="3893630" y="2562056"/>
            <a:ext cx="1088530" cy="685801"/>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Group 2"/>
          <p:cNvGrpSpPr/>
          <p:nvPr/>
        </p:nvGrpSpPr>
        <p:grpSpPr>
          <a:xfrm>
            <a:off x="3342966" y="1373006"/>
            <a:ext cx="1606587" cy="2097444"/>
            <a:chOff x="3342966" y="1373006"/>
            <a:chExt cx="1606587" cy="2097444"/>
          </a:xfrm>
        </p:grpSpPr>
        <p:pic>
          <p:nvPicPr>
            <p:cNvPr id="17" name="Picture 16"/>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3931873" y="1674095"/>
              <a:ext cx="1016597" cy="685800"/>
            </a:xfrm>
            <a:prstGeom prst="rect">
              <a:avLst/>
            </a:prstGeom>
          </p:spPr>
        </p:pic>
        <p:pic>
          <p:nvPicPr>
            <p:cNvPr id="18" name="Picture 17"/>
            <p:cNvPicPr>
              <a:picLocks noChangeAspect="1"/>
            </p:cNvPicPr>
            <p:nvPr/>
          </p:nvPicPr>
          <p:blipFill rotWithShape="1">
            <a:blip r:embed="rId2" cstate="print">
              <a:extLst>
                <a:ext uri="{28A0092B-C50C-407E-A947-70E740481C1C}">
                  <a14:useLocalDpi xmlns:a14="http://schemas.microsoft.com/office/drawing/2010/main" val="0"/>
                </a:ext>
              </a:extLst>
            </a:blip>
            <a:srcRect l="39851" t="39519" r="28960" b="40060"/>
            <a:stretch/>
          </p:blipFill>
          <p:spPr>
            <a:xfrm>
              <a:off x="3932956" y="2562753"/>
              <a:ext cx="1016597" cy="685800"/>
            </a:xfrm>
            <a:prstGeom prst="rect">
              <a:avLst/>
            </a:prstGeom>
          </p:spPr>
        </p:pic>
        <p:cxnSp>
          <p:nvCxnSpPr>
            <p:cNvPr id="27" name="Straight Arrow Connector 26"/>
            <p:cNvCxnSpPr/>
            <p:nvPr/>
          </p:nvCxnSpPr>
          <p:spPr>
            <a:xfrm flipV="1">
              <a:off x="3383396" y="2156007"/>
              <a:ext cx="363274" cy="2615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383396" y="2627627"/>
              <a:ext cx="411892" cy="3171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4" name="Picture 43"/>
            <p:cNvPicPr>
              <a:picLocks noChangeAspect="1"/>
            </p:cNvPicPr>
            <p:nvPr/>
          </p:nvPicPr>
          <p:blipFill rotWithShape="1">
            <a:blip r:embed="rId4" cstate="print">
              <a:extLst>
                <a:ext uri="{28A0092B-C50C-407E-A947-70E740481C1C}">
                  <a14:useLocalDpi xmlns:a14="http://schemas.microsoft.com/office/drawing/2010/main" val="0"/>
                </a:ext>
              </a:extLst>
            </a:blip>
            <a:srcRect l="47896" t="36396" r="45792" b="57118"/>
            <a:stretch/>
          </p:blipFill>
          <p:spPr>
            <a:xfrm>
              <a:off x="4322737" y="2822451"/>
              <a:ext cx="172719" cy="182880"/>
            </a:xfrm>
            <a:prstGeom prst="rect">
              <a:avLst/>
            </a:prstGeom>
          </p:spPr>
        </p:pic>
        <p:pic>
          <p:nvPicPr>
            <p:cNvPr id="45" name="Picture 44"/>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4210866" y="1943777"/>
              <a:ext cx="179223" cy="182880"/>
            </a:xfrm>
            <a:prstGeom prst="rect">
              <a:avLst/>
            </a:prstGeom>
          </p:spPr>
        </p:pic>
        <p:pic>
          <p:nvPicPr>
            <p:cNvPr id="46" name="Picture 45"/>
            <p:cNvPicPr>
              <a:picLocks noChangeAspect="1"/>
            </p:cNvPicPr>
            <p:nvPr/>
          </p:nvPicPr>
          <p:blipFill rotWithShape="1">
            <a:blip r:embed="rId3" cstate="print">
              <a:extLst>
                <a:ext uri="{28A0092B-C50C-407E-A947-70E740481C1C}">
                  <a14:useLocalDpi xmlns:a14="http://schemas.microsoft.com/office/drawing/2010/main" val="0"/>
                </a:ext>
              </a:extLst>
            </a:blip>
            <a:srcRect l="53465" t="40480" r="34406" b="47508"/>
            <a:stretch/>
          </p:blipFill>
          <p:spPr>
            <a:xfrm>
              <a:off x="4468870" y="1943777"/>
              <a:ext cx="179223" cy="182880"/>
            </a:xfrm>
            <a:prstGeom prst="rect">
              <a:avLst/>
            </a:prstGeom>
          </p:spPr>
        </p:pic>
        <p:sp>
          <p:nvSpPr>
            <p:cNvPr id="59" name="TextBox 58"/>
            <p:cNvSpPr txBox="1"/>
            <p:nvPr/>
          </p:nvSpPr>
          <p:spPr>
            <a:xfrm>
              <a:off x="3352494" y="2025202"/>
              <a:ext cx="415498" cy="261610"/>
            </a:xfrm>
            <a:prstGeom prst="rect">
              <a:avLst/>
            </a:prstGeom>
            <a:noFill/>
          </p:spPr>
          <p:txBody>
            <a:bodyPr wrap="none" rtlCol="0">
              <a:spAutoFit/>
            </a:bodyPr>
            <a:lstStyle/>
            <a:p>
              <a:r>
                <a:rPr kumimoji="1" lang="en-US" altLang="ja-JP" sz="1050" b="1" dirty="0" smtClean="0">
                  <a:latin typeface="Cambria Math" panose="02040503050406030204" pitchFamily="18" charset="0"/>
                  <a:ea typeface="Cambria Math" panose="02040503050406030204" pitchFamily="18" charset="0"/>
                </a:rPr>
                <a:t>Na</a:t>
              </a:r>
              <a:r>
                <a:rPr kumimoji="1" lang="en-US" altLang="ja-JP" sz="1050" b="1" baseline="30000" dirty="0" smtClean="0">
                  <a:latin typeface="Cambria Math" panose="02040503050406030204" pitchFamily="18" charset="0"/>
                  <a:ea typeface="Cambria Math" panose="02040503050406030204" pitchFamily="18" charset="0"/>
                </a:rPr>
                <a:t>+</a:t>
              </a:r>
              <a:endParaRPr kumimoji="1" lang="ja-JP" altLang="en-US" sz="1050" b="1" baseline="30000" dirty="0">
                <a:latin typeface="Cambria Math" panose="02040503050406030204" pitchFamily="18" charset="0"/>
              </a:endParaRPr>
            </a:p>
          </p:txBody>
        </p:sp>
        <p:sp>
          <p:nvSpPr>
            <p:cNvPr id="63" name="TextBox 62"/>
            <p:cNvSpPr txBox="1"/>
            <p:nvPr/>
          </p:nvSpPr>
          <p:spPr>
            <a:xfrm>
              <a:off x="3342966" y="2683951"/>
              <a:ext cx="258404" cy="276999"/>
            </a:xfrm>
            <a:prstGeom prst="rect">
              <a:avLst/>
            </a:prstGeom>
            <a:noFill/>
          </p:spPr>
          <p:txBody>
            <a:bodyPr wrap="none" rtlCol="0">
              <a:spAutoFit/>
            </a:bodyPr>
            <a:lstStyle/>
            <a:p>
              <a:r>
                <a:rPr kumimoji="1" lang="en-US" altLang="ja-JP" sz="1200" b="1" dirty="0" smtClean="0">
                  <a:latin typeface="Cambria Math" panose="02040503050406030204" pitchFamily="18" charset="0"/>
                  <a:ea typeface="Cambria Math" panose="02040503050406030204" pitchFamily="18" charset="0"/>
                </a:rPr>
                <a:t>ē</a:t>
              </a:r>
              <a:endParaRPr kumimoji="1" lang="ja-JP" altLang="en-US" sz="1200" b="1" baseline="30000" dirty="0">
                <a:latin typeface="Cambria Math" panose="02040503050406030204" pitchFamily="18" charset="0"/>
              </a:endParaRPr>
            </a:p>
          </p:txBody>
        </p:sp>
        <p:sp>
          <p:nvSpPr>
            <p:cNvPr id="72" name="TextBox 71"/>
            <p:cNvSpPr txBox="1"/>
            <p:nvPr/>
          </p:nvSpPr>
          <p:spPr>
            <a:xfrm>
              <a:off x="4096166" y="3193451"/>
              <a:ext cx="688009" cy="276999"/>
            </a:xfrm>
            <a:prstGeom prst="rect">
              <a:avLst/>
            </a:prstGeom>
            <a:noFill/>
          </p:spPr>
          <p:txBody>
            <a:bodyPr wrap="none" rtlCol="0">
              <a:spAutoFit/>
            </a:bodyPr>
            <a:lstStyle/>
            <a:p>
              <a:r>
                <a:rPr kumimoji="1" lang="en-US" altLang="ja-JP" sz="1200" b="1" dirty="0" smtClean="0">
                  <a:latin typeface="Cambria" panose="02040503050406030204" pitchFamily="18" charset="0"/>
                  <a:ea typeface="Cambria Math" panose="02040503050406030204" pitchFamily="18" charset="0"/>
                </a:rPr>
                <a:t>Stage 2</a:t>
              </a:r>
              <a:endParaRPr kumimoji="1" lang="ja-JP" altLang="en-US" sz="1200" b="1" dirty="0">
                <a:latin typeface="Cambria" panose="02040503050406030204" pitchFamily="18" charset="0"/>
              </a:endParaRPr>
            </a:p>
          </p:txBody>
        </p:sp>
        <p:sp>
          <p:nvSpPr>
            <p:cNvPr id="85" name="Rectangle 84"/>
            <p:cNvSpPr/>
            <p:nvPr/>
          </p:nvSpPr>
          <p:spPr>
            <a:xfrm>
              <a:off x="4104027" y="1373006"/>
              <a:ext cx="729687" cy="307777"/>
            </a:xfrm>
            <a:prstGeom prst="rect">
              <a:avLst/>
            </a:prstGeom>
          </p:spPr>
          <p:txBody>
            <a:bodyPr wrap="none">
              <a:spAutoFit/>
            </a:bodyPr>
            <a:lstStyle/>
            <a:p>
              <a:pPr algn="ctr"/>
              <a:r>
                <a:rPr lang="en-US" altLang="ja-JP" sz="1400" b="1" dirty="0" smtClean="0">
                  <a:latin typeface="Cambria" panose="02040503050406030204" pitchFamily="18" charset="0"/>
                </a:rPr>
                <a:t>GNa</a:t>
              </a:r>
              <a:r>
                <a:rPr lang="en-US" altLang="ja-JP" sz="1400" b="1" baseline="-25000" dirty="0" smtClean="0">
                  <a:latin typeface="Cambria" panose="02040503050406030204" pitchFamily="18" charset="0"/>
                </a:rPr>
                <a:t>2</a:t>
              </a:r>
              <a:r>
                <a:rPr lang="en-US" altLang="ja-JP" sz="1400" b="1" baseline="30000" dirty="0" smtClean="0">
                  <a:latin typeface="Cambria" panose="02040503050406030204" pitchFamily="18" charset="0"/>
                </a:rPr>
                <a:t>+2</a:t>
              </a:r>
              <a:endParaRPr lang="ja-JP" altLang="en-US" sz="1400" b="1" baseline="30000" dirty="0">
                <a:latin typeface="Cambria" panose="02040503050406030204" pitchFamily="18" charset="0"/>
              </a:endParaRPr>
            </a:p>
          </p:txBody>
        </p:sp>
        <p:sp>
          <p:nvSpPr>
            <p:cNvPr id="78" name="Rectangle 77"/>
            <p:cNvSpPr/>
            <p:nvPr/>
          </p:nvSpPr>
          <p:spPr>
            <a:xfrm>
              <a:off x="4179833" y="2302077"/>
              <a:ext cx="518091" cy="307777"/>
            </a:xfrm>
            <a:prstGeom prst="rect">
              <a:avLst/>
            </a:prstGeom>
          </p:spPr>
          <p:txBody>
            <a:bodyPr wrap="none">
              <a:spAutoFit/>
            </a:bodyPr>
            <a:lstStyle/>
            <a:p>
              <a:pPr algn="ctr"/>
              <a:r>
                <a:rPr lang="en-US" altLang="ja-JP" sz="1400" b="1" dirty="0" smtClean="0">
                  <a:latin typeface="Cambria" panose="02040503050406030204" pitchFamily="18" charset="0"/>
                </a:rPr>
                <a:t>GNa</a:t>
              </a:r>
              <a:endParaRPr lang="ja-JP" altLang="en-US" sz="1400" b="1" baseline="30000" dirty="0">
                <a:latin typeface="Cambria" panose="02040503050406030204" pitchFamily="18" charset="0"/>
              </a:endParaRPr>
            </a:p>
          </p:txBody>
        </p:sp>
      </p:grpSp>
    </p:spTree>
    <p:extLst>
      <p:ext uri="{BB962C8B-B14F-4D97-AF65-F5344CB8AC3E}">
        <p14:creationId xmlns:p14="http://schemas.microsoft.com/office/powerpoint/2010/main" val="4084432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79" grpId="0" animBg="1"/>
      <p:bldP spid="82" grpId="0" animBg="1"/>
      <p:bldP spid="81" grpId="0" animBg="1"/>
      <p:bldP spid="7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F9FA5B6-7A2B-4E54-93D6-98ADC48FA8A9}" type="slidenum">
              <a:rPr kumimoji="1" lang="ja-JP" altLang="en-US" smtClean="0"/>
              <a:t>4</a:t>
            </a:fld>
            <a:endParaRPr kumimoji="1" lang="ja-JP" altLang="en-US" dirty="0"/>
          </a:p>
        </p:txBody>
      </p:sp>
      <p:sp>
        <p:nvSpPr>
          <p:cNvPr id="36" name="Rectangle 35"/>
          <p:cNvSpPr/>
          <p:nvPr/>
        </p:nvSpPr>
        <p:spPr>
          <a:xfrm>
            <a:off x="3136940" y="249748"/>
            <a:ext cx="2504307" cy="400110"/>
          </a:xfrm>
          <a:prstGeom prst="rect">
            <a:avLst/>
          </a:prstGeom>
          <a:noFill/>
          <a:ln w="9525">
            <a:noFill/>
            <a:miter lim="800000"/>
            <a:headEnd/>
            <a:tailEnd/>
          </a:ln>
        </p:spPr>
        <p:txBody>
          <a:bodyPr wrap="square">
            <a:spAutoFit/>
          </a:bodyPr>
          <a:lstStyle/>
          <a:p>
            <a:pPr algn="ctr"/>
            <a:r>
              <a:rPr lang="en-US" altLang="ja-JP" sz="2000" b="1" dirty="0">
                <a:latin typeface="Times New Roman" panose="02020603050405020304" pitchFamily="18" charset="0"/>
                <a:ea typeface="メイリオ" pitchFamily="50" charset="-128"/>
                <a:cs typeface="Times New Roman" panose="02020603050405020304" pitchFamily="18" charset="0"/>
              </a:rPr>
              <a:t>Nomenclature</a:t>
            </a:r>
            <a:endParaRPr lang="ja-JP" altLang="en-US" sz="2000" b="1" dirty="0">
              <a:latin typeface="Times New Roman" panose="02020603050405020304" pitchFamily="18" charset="0"/>
              <a:ea typeface="メイリオ" pitchFamily="50" charset="-128"/>
              <a:cs typeface="Times New Roman" panose="02020603050405020304" pitchFamily="18" charset="0"/>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6054" t="3844" r="1795" b="16397"/>
          <a:stretch/>
        </p:blipFill>
        <p:spPr>
          <a:xfrm>
            <a:off x="262659" y="3437029"/>
            <a:ext cx="1848079" cy="1828800"/>
          </a:xfrm>
          <a:prstGeom prst="rect">
            <a:avLst/>
          </a:prstGeom>
        </p:spPr>
      </p:pic>
      <p:sp>
        <p:nvSpPr>
          <p:cNvPr id="20" name="Rectangle 19"/>
          <p:cNvSpPr/>
          <p:nvPr/>
        </p:nvSpPr>
        <p:spPr>
          <a:xfrm>
            <a:off x="4308639" y="2671581"/>
            <a:ext cx="1194686" cy="307777"/>
          </a:xfrm>
          <a:prstGeom prst="rect">
            <a:avLst/>
          </a:prstGeom>
        </p:spPr>
        <p:txBody>
          <a:bodyPr wrap="none">
            <a:spAutoFit/>
          </a:bodyPr>
          <a:lstStyle/>
          <a:p>
            <a:r>
              <a:rPr lang="en-US" altLang="ja-JP" sz="1400" b="1" dirty="0">
                <a:latin typeface="Cambria" panose="02040503050406030204" pitchFamily="18" charset="0"/>
                <a:ea typeface="Cambria Math" panose="02040503050406030204" pitchFamily="18" charset="0"/>
              </a:rPr>
              <a:t>Graphene: G</a:t>
            </a:r>
          </a:p>
        </p:txBody>
      </p:sp>
      <p:sp>
        <p:nvSpPr>
          <p:cNvPr id="31" name="Rectangle 30"/>
          <p:cNvSpPr/>
          <p:nvPr/>
        </p:nvSpPr>
        <p:spPr>
          <a:xfrm>
            <a:off x="648870" y="2453697"/>
            <a:ext cx="1463851" cy="523220"/>
          </a:xfrm>
          <a:prstGeom prst="rect">
            <a:avLst/>
          </a:prstGeom>
        </p:spPr>
        <p:txBody>
          <a:bodyPr wrap="square">
            <a:spAutoFit/>
          </a:bodyPr>
          <a:lstStyle/>
          <a:p>
            <a:r>
              <a:rPr lang="en-US" altLang="ja-JP" sz="1400" b="1" dirty="0">
                <a:latin typeface="Cambria" panose="02040503050406030204" pitchFamily="18" charset="0"/>
                <a:ea typeface="Cambria Math" panose="02040503050406030204" pitchFamily="18" charset="0"/>
              </a:rPr>
              <a:t>Propylene c</a:t>
            </a:r>
            <a:r>
              <a:rPr lang="en-US" altLang="ja-JP" sz="1400" b="1" dirty="0" smtClean="0">
                <a:latin typeface="Cambria" panose="02040503050406030204" pitchFamily="18" charset="0"/>
                <a:ea typeface="Cambria Math" panose="02040503050406030204" pitchFamily="18" charset="0"/>
              </a:rPr>
              <a:t>arbonate</a:t>
            </a:r>
            <a:r>
              <a:rPr lang="en-US" altLang="ja-JP" sz="1400" b="1" dirty="0">
                <a:latin typeface="Cambria" panose="02040503050406030204" pitchFamily="18" charset="0"/>
                <a:ea typeface="Cambria Math" panose="02040503050406030204" pitchFamily="18" charset="0"/>
              </a:rPr>
              <a:t>: PC</a:t>
            </a:r>
            <a:endParaRPr lang="en-US" altLang="ja-JP" sz="1400" b="1" baseline="-25000" dirty="0">
              <a:latin typeface="Cambria" panose="02040503050406030204" pitchFamily="18" charset="0"/>
              <a:ea typeface="Cambria Math" panose="02040503050406030204" pitchFamily="18" charset="0"/>
            </a:endParaRPr>
          </a:p>
        </p:txBody>
      </p:sp>
      <p:sp>
        <p:nvSpPr>
          <p:cNvPr id="32" name="Rectangle 31"/>
          <p:cNvSpPr/>
          <p:nvPr/>
        </p:nvSpPr>
        <p:spPr>
          <a:xfrm>
            <a:off x="2414906" y="2639229"/>
            <a:ext cx="1224759" cy="307777"/>
          </a:xfrm>
          <a:prstGeom prst="rect">
            <a:avLst/>
          </a:prstGeom>
        </p:spPr>
        <p:txBody>
          <a:bodyPr wrap="none">
            <a:spAutoFit/>
          </a:bodyPr>
          <a:lstStyle/>
          <a:p>
            <a:r>
              <a:rPr lang="en-US" altLang="ja-JP" sz="1400" b="1" dirty="0">
                <a:latin typeface="Cambria" panose="02040503050406030204" pitchFamily="18" charset="0"/>
                <a:ea typeface="Cambria Math" panose="02040503050406030204" pitchFamily="18" charset="0"/>
              </a:rPr>
              <a:t>Sodium: </a:t>
            </a:r>
            <a:r>
              <a:rPr lang="en-US" altLang="ja-JP" sz="1400" b="1" dirty="0" smtClean="0">
                <a:latin typeface="Cambria" panose="02040503050406030204" pitchFamily="18" charset="0"/>
                <a:ea typeface="Cambria Math" panose="02040503050406030204" pitchFamily="18" charset="0"/>
              </a:rPr>
              <a:t>Na</a:t>
            </a:r>
            <a:r>
              <a:rPr lang="en-US" altLang="ja-JP" sz="1400" b="1" baseline="30000" dirty="0" smtClean="0">
                <a:latin typeface="Cambria" panose="02040503050406030204" pitchFamily="18" charset="0"/>
                <a:ea typeface="Cambria Math" panose="02040503050406030204" pitchFamily="18" charset="0"/>
              </a:rPr>
              <a:t>+</a:t>
            </a:r>
            <a:endParaRPr lang="ja-JP" altLang="en-US" sz="1400" b="1" baseline="30000" dirty="0">
              <a:latin typeface="Cambria" panose="02040503050406030204" pitchFamily="18" charset="0"/>
            </a:endParaRPr>
          </a:p>
        </p:txBody>
      </p:sp>
      <p:sp>
        <p:nvSpPr>
          <p:cNvPr id="33" name="Rectangle 32"/>
          <p:cNvSpPr/>
          <p:nvPr/>
        </p:nvSpPr>
        <p:spPr>
          <a:xfrm>
            <a:off x="677423" y="5404612"/>
            <a:ext cx="800604" cy="307777"/>
          </a:xfrm>
          <a:prstGeom prst="rect">
            <a:avLst/>
          </a:prstGeom>
        </p:spPr>
        <p:txBody>
          <a:bodyPr wrap="none">
            <a:spAutoFit/>
          </a:bodyPr>
          <a:lstStyle/>
          <a:p>
            <a:pPr algn="ctr"/>
            <a:r>
              <a:rPr lang="en-US" altLang="ja-JP" sz="1400" b="1" dirty="0" smtClean="0">
                <a:latin typeface="Cambria" panose="02040503050406030204" pitchFamily="18" charset="0"/>
              </a:rPr>
              <a:t>GPCNa</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sp>
        <p:nvSpPr>
          <p:cNvPr id="34" name="Rectangle 33"/>
          <p:cNvSpPr/>
          <p:nvPr/>
        </p:nvSpPr>
        <p:spPr>
          <a:xfrm>
            <a:off x="2701372" y="5368487"/>
            <a:ext cx="871136" cy="307777"/>
          </a:xfrm>
          <a:prstGeom prst="rect">
            <a:avLst/>
          </a:prstGeom>
        </p:spPr>
        <p:txBody>
          <a:bodyPr wrap="none">
            <a:spAutoFit/>
          </a:bodyPr>
          <a:lstStyle/>
          <a:p>
            <a:pPr algn="ctr"/>
            <a:r>
              <a:rPr lang="en-US" altLang="ja-JP" sz="1400" b="1" dirty="0" smtClean="0">
                <a:latin typeface="Cambria" panose="02040503050406030204" pitchFamily="18" charset="0"/>
              </a:rPr>
              <a:t>GPCNa</a:t>
            </a:r>
            <a:r>
              <a:rPr lang="en-US" altLang="ja-JP" sz="1400" b="1" baseline="-25000" dirty="0" smtClean="0">
                <a:latin typeface="Cambria" panose="02040503050406030204" pitchFamily="18" charset="0"/>
              </a:rPr>
              <a:t>2</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pic>
        <p:nvPicPr>
          <p:cNvPr id="37" name="Picture 36"/>
          <p:cNvPicPr>
            <a:picLocks noChangeAspect="1"/>
          </p:cNvPicPr>
          <p:nvPr/>
        </p:nvPicPr>
        <p:blipFill rotWithShape="1">
          <a:blip r:embed="rId4" cstate="print">
            <a:extLst>
              <a:ext uri="{28A0092B-C50C-407E-A947-70E740481C1C}">
                <a14:useLocalDpi xmlns:a14="http://schemas.microsoft.com/office/drawing/2010/main" val="0"/>
              </a:ext>
            </a:extLst>
          </a:blip>
          <a:srcRect l="6054" t="24483" r="1795" b="16397"/>
          <a:stretch/>
        </p:blipFill>
        <p:spPr>
          <a:xfrm>
            <a:off x="6759535" y="1301172"/>
            <a:ext cx="1869937" cy="1371600"/>
          </a:xfrm>
          <a:prstGeom prst="rect">
            <a:avLst/>
          </a:prstGeom>
        </p:spPr>
      </p:pic>
      <p:pic>
        <p:nvPicPr>
          <p:cNvPr id="38" name="Picture 37"/>
          <p:cNvPicPr>
            <a:picLocks noChangeAspect="1"/>
          </p:cNvPicPr>
          <p:nvPr/>
        </p:nvPicPr>
        <p:blipFill rotWithShape="1">
          <a:blip r:embed="rId5" cstate="print">
            <a:extLst>
              <a:ext uri="{28A0092B-C50C-407E-A947-70E740481C1C}">
                <a14:useLocalDpi xmlns:a14="http://schemas.microsoft.com/office/drawing/2010/main" val="0"/>
              </a:ext>
            </a:extLst>
          </a:blip>
          <a:srcRect l="3207" t="27846" r="10365" b="19189"/>
          <a:stretch/>
        </p:blipFill>
        <p:spPr>
          <a:xfrm>
            <a:off x="3914227" y="1255085"/>
            <a:ext cx="1957606" cy="1371600"/>
          </a:xfrm>
          <a:prstGeom prst="rect">
            <a:avLst/>
          </a:prstGeom>
        </p:spPr>
      </p:pic>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39851" t="39640" r="38242" b="39700"/>
          <a:stretch/>
        </p:blipFill>
        <p:spPr>
          <a:xfrm>
            <a:off x="2860203" y="1558514"/>
            <a:ext cx="235246" cy="228600"/>
          </a:xfrm>
          <a:prstGeom prst="rect">
            <a:avLst/>
          </a:prstGeom>
        </p:spPr>
      </p:pic>
      <p:pic>
        <p:nvPicPr>
          <p:cNvPr id="40" name="Picture 39"/>
          <p:cNvPicPr>
            <a:picLocks noChangeAspect="1"/>
          </p:cNvPicPr>
          <p:nvPr/>
        </p:nvPicPr>
        <p:blipFill rotWithShape="1">
          <a:blip r:embed="rId7" cstate="print">
            <a:extLst>
              <a:ext uri="{28A0092B-C50C-407E-A947-70E740481C1C}">
                <a14:useLocalDpi xmlns:a14="http://schemas.microsoft.com/office/drawing/2010/main" val="0"/>
              </a:ext>
            </a:extLst>
          </a:blip>
          <a:srcRect l="18271" t="12699" r="5432"/>
          <a:stretch/>
        </p:blipFill>
        <p:spPr>
          <a:xfrm>
            <a:off x="834767" y="924288"/>
            <a:ext cx="1027453" cy="1371600"/>
          </a:xfrm>
          <a:prstGeom prst="rect">
            <a:avLst/>
          </a:prstGeom>
        </p:spPr>
      </p:pic>
      <p:sp>
        <p:nvSpPr>
          <p:cNvPr id="41" name="Rectangle 40"/>
          <p:cNvSpPr/>
          <p:nvPr/>
        </p:nvSpPr>
        <p:spPr>
          <a:xfrm>
            <a:off x="7513135" y="2795577"/>
            <a:ext cx="588623" cy="307777"/>
          </a:xfrm>
          <a:prstGeom prst="rect">
            <a:avLst/>
          </a:prstGeom>
        </p:spPr>
        <p:txBody>
          <a:bodyPr wrap="none">
            <a:spAutoFit/>
          </a:bodyPr>
          <a:lstStyle/>
          <a:p>
            <a:pPr algn="ctr"/>
            <a:r>
              <a:rPr lang="en-US" altLang="ja-JP" sz="1400" b="1" dirty="0" smtClean="0">
                <a:latin typeface="Cambria" panose="02040503050406030204" pitchFamily="18" charset="0"/>
              </a:rPr>
              <a:t>GNa</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grpSp>
        <p:nvGrpSpPr>
          <p:cNvPr id="3" name="Group 2"/>
          <p:cNvGrpSpPr/>
          <p:nvPr/>
        </p:nvGrpSpPr>
        <p:grpSpPr>
          <a:xfrm>
            <a:off x="2221387" y="3437029"/>
            <a:ext cx="2099232" cy="1971226"/>
            <a:chOff x="4224391" y="3771510"/>
            <a:chExt cx="2099232" cy="1971226"/>
          </a:xfrm>
        </p:grpSpPr>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20781" b="15676"/>
            <a:stretch/>
          </p:blipFill>
          <p:spPr>
            <a:xfrm>
              <a:off x="4224391" y="4171951"/>
              <a:ext cx="2099232" cy="1371600"/>
            </a:xfrm>
            <a:prstGeom prst="rect">
              <a:avLst/>
            </a:prstGeom>
          </p:spPr>
        </p:pic>
        <p:cxnSp>
          <p:nvCxnSpPr>
            <p:cNvPr id="9" name="Straight Arrow Connector 8"/>
            <p:cNvCxnSpPr/>
            <p:nvPr/>
          </p:nvCxnSpPr>
          <p:spPr>
            <a:xfrm flipH="1">
              <a:off x="4690019" y="5119629"/>
              <a:ext cx="22832" cy="46024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094007" y="4068364"/>
              <a:ext cx="1" cy="6347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867741" y="3771510"/>
              <a:ext cx="473206" cy="307777"/>
            </a:xfrm>
            <a:prstGeom prst="rect">
              <a:avLst/>
            </a:prstGeom>
            <a:noFill/>
          </p:spPr>
          <p:txBody>
            <a:bodyPr wrap="none" rtlCol="0">
              <a:spAutoFit/>
            </a:bodyPr>
            <a:lstStyle/>
            <a:p>
              <a:r>
                <a:rPr kumimoji="1" lang="en-US" altLang="ja-JP" sz="1400" b="1" dirty="0" smtClean="0">
                  <a:latin typeface="Cambria" panose="02040503050406030204" pitchFamily="18" charset="0"/>
                  <a:ea typeface="Cambria Math" panose="02040503050406030204" pitchFamily="18" charset="0"/>
                </a:rPr>
                <a:t>Na</a:t>
              </a:r>
              <a:r>
                <a:rPr kumimoji="1" lang="en-US" altLang="ja-JP" sz="1400" b="1" baseline="30000" dirty="0" smtClean="0">
                  <a:latin typeface="Cambria" panose="02040503050406030204" pitchFamily="18" charset="0"/>
                  <a:ea typeface="Cambria Math" panose="02040503050406030204" pitchFamily="18" charset="0"/>
                </a:rPr>
                <a:t>+</a:t>
              </a:r>
              <a:endParaRPr kumimoji="1" lang="ja-JP" altLang="en-US" sz="1400" b="1" baseline="30000" dirty="0">
                <a:latin typeface="Cambria" panose="02040503050406030204" pitchFamily="18" charset="0"/>
              </a:endParaRPr>
            </a:p>
          </p:txBody>
        </p:sp>
        <p:sp>
          <p:nvSpPr>
            <p:cNvPr id="42" name="TextBox 41"/>
            <p:cNvSpPr txBox="1"/>
            <p:nvPr/>
          </p:nvSpPr>
          <p:spPr>
            <a:xfrm>
              <a:off x="4356143" y="5434959"/>
              <a:ext cx="402674" cy="307777"/>
            </a:xfrm>
            <a:prstGeom prst="rect">
              <a:avLst/>
            </a:prstGeom>
            <a:noFill/>
          </p:spPr>
          <p:txBody>
            <a:bodyPr wrap="none" rtlCol="0">
              <a:spAutoFit/>
            </a:bodyPr>
            <a:lstStyle/>
            <a:p>
              <a:r>
                <a:rPr kumimoji="1" lang="en-US" altLang="ja-JP" sz="1400" b="1" dirty="0" smtClean="0">
                  <a:latin typeface="Cambria" panose="02040503050406030204" pitchFamily="18" charset="0"/>
                  <a:ea typeface="Cambria Math" panose="02040503050406030204" pitchFamily="18" charset="0"/>
                </a:rPr>
                <a:t>Na</a:t>
              </a:r>
              <a:endParaRPr kumimoji="1" lang="ja-JP" altLang="en-US" sz="1400" b="1" baseline="30000" dirty="0">
                <a:latin typeface="Cambria" panose="02040503050406030204" pitchFamily="18" charset="0"/>
              </a:endParaRPr>
            </a:p>
          </p:txBody>
        </p:sp>
      </p:grpSp>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l="9117" t="18979" r="6647" b="18679"/>
          <a:stretch/>
        </p:blipFill>
        <p:spPr>
          <a:xfrm>
            <a:off x="4553444" y="3631010"/>
            <a:ext cx="2102767" cy="1600200"/>
          </a:xfrm>
          <a:prstGeom prst="rect">
            <a:avLst/>
          </a:prstGeom>
        </p:spPr>
      </p:pic>
      <p:cxnSp>
        <p:nvCxnSpPr>
          <p:cNvPr id="43" name="Straight Arrow Connector 42"/>
          <p:cNvCxnSpPr/>
          <p:nvPr/>
        </p:nvCxnSpPr>
        <p:spPr>
          <a:xfrm flipH="1" flipV="1">
            <a:off x="5452239" y="3744806"/>
            <a:ext cx="6780" cy="43382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247043" y="3437029"/>
            <a:ext cx="473206" cy="307777"/>
          </a:xfrm>
          <a:prstGeom prst="rect">
            <a:avLst/>
          </a:prstGeom>
          <a:noFill/>
        </p:spPr>
        <p:txBody>
          <a:bodyPr wrap="none" rtlCol="0">
            <a:spAutoFit/>
          </a:bodyPr>
          <a:lstStyle/>
          <a:p>
            <a:r>
              <a:rPr kumimoji="1" lang="en-US" altLang="ja-JP" sz="1400" b="1" dirty="0" smtClean="0">
                <a:latin typeface="Cambria" panose="02040503050406030204" pitchFamily="18" charset="0"/>
                <a:ea typeface="Cambria Math" panose="02040503050406030204" pitchFamily="18" charset="0"/>
              </a:rPr>
              <a:t>Na</a:t>
            </a:r>
            <a:r>
              <a:rPr kumimoji="1" lang="en-US" altLang="ja-JP" sz="1400" b="1" baseline="30000" dirty="0" smtClean="0">
                <a:latin typeface="Cambria" panose="02040503050406030204" pitchFamily="18" charset="0"/>
                <a:ea typeface="Cambria Math" panose="02040503050406030204" pitchFamily="18" charset="0"/>
              </a:rPr>
              <a:t>+</a:t>
            </a:r>
            <a:endParaRPr kumimoji="1" lang="ja-JP" altLang="en-US" sz="1400" b="1" baseline="30000" dirty="0">
              <a:latin typeface="Cambria" panose="02040503050406030204" pitchFamily="18" charset="0"/>
            </a:endParaRPr>
          </a:p>
        </p:txBody>
      </p:sp>
      <p:cxnSp>
        <p:nvCxnSpPr>
          <p:cNvPr id="45" name="Straight Arrow Connector 44"/>
          <p:cNvCxnSpPr/>
          <p:nvPr/>
        </p:nvCxnSpPr>
        <p:spPr>
          <a:xfrm flipH="1">
            <a:off x="4786247" y="4508164"/>
            <a:ext cx="160860" cy="59231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465362" y="5024381"/>
            <a:ext cx="473206" cy="307777"/>
          </a:xfrm>
          <a:prstGeom prst="rect">
            <a:avLst/>
          </a:prstGeom>
          <a:noFill/>
        </p:spPr>
        <p:txBody>
          <a:bodyPr wrap="none" rtlCol="0">
            <a:spAutoFit/>
          </a:bodyPr>
          <a:lstStyle/>
          <a:p>
            <a:r>
              <a:rPr kumimoji="1" lang="en-US" altLang="ja-JP" sz="1400" b="1" dirty="0" smtClean="0">
                <a:latin typeface="Cambria" panose="02040503050406030204" pitchFamily="18" charset="0"/>
                <a:ea typeface="Cambria Math" panose="02040503050406030204" pitchFamily="18" charset="0"/>
              </a:rPr>
              <a:t>Na</a:t>
            </a:r>
            <a:r>
              <a:rPr kumimoji="1" lang="en-US" altLang="ja-JP" sz="1400" b="1" baseline="30000" dirty="0" smtClean="0">
                <a:latin typeface="Cambria" panose="02040503050406030204" pitchFamily="18" charset="0"/>
                <a:ea typeface="Cambria Math" panose="02040503050406030204" pitchFamily="18" charset="0"/>
              </a:rPr>
              <a:t>+</a:t>
            </a:r>
            <a:endParaRPr kumimoji="1" lang="ja-JP" altLang="en-US" sz="1400" b="1" baseline="30000" dirty="0">
              <a:latin typeface="Cambria" panose="02040503050406030204" pitchFamily="18" charset="0"/>
            </a:endParaRPr>
          </a:p>
        </p:txBody>
      </p:sp>
      <p:sp>
        <p:nvSpPr>
          <p:cNvPr id="49" name="Rectangle 48"/>
          <p:cNvSpPr/>
          <p:nvPr/>
        </p:nvSpPr>
        <p:spPr>
          <a:xfrm>
            <a:off x="5030370" y="5363866"/>
            <a:ext cx="941668" cy="307777"/>
          </a:xfrm>
          <a:prstGeom prst="rect">
            <a:avLst/>
          </a:prstGeom>
        </p:spPr>
        <p:txBody>
          <a:bodyPr wrap="none">
            <a:spAutoFit/>
          </a:bodyPr>
          <a:lstStyle/>
          <a:p>
            <a:pPr algn="ctr"/>
            <a:r>
              <a:rPr lang="en-US" altLang="ja-JP" sz="1400" b="1" dirty="0" smtClean="0">
                <a:latin typeface="Cambria" panose="02040503050406030204" pitchFamily="18" charset="0"/>
              </a:rPr>
              <a:t>GPCNa</a:t>
            </a:r>
            <a:r>
              <a:rPr lang="en-US" altLang="ja-JP" sz="1400" b="1" baseline="-25000" dirty="0" smtClean="0">
                <a:latin typeface="Cambria" panose="02040503050406030204" pitchFamily="18" charset="0"/>
              </a:rPr>
              <a:t>2</a:t>
            </a:r>
            <a:r>
              <a:rPr lang="en-US" altLang="ja-JP" sz="1400" b="1" baseline="30000" dirty="0" smtClean="0">
                <a:latin typeface="Cambria" panose="02040503050406030204" pitchFamily="18" charset="0"/>
              </a:rPr>
              <a:t>+2</a:t>
            </a:r>
            <a:endParaRPr lang="ja-JP" altLang="en-US" sz="1400" b="1" baseline="30000" dirty="0">
              <a:latin typeface="Cambria" panose="02040503050406030204" pitchFamily="18" charset="0"/>
            </a:endParaRPr>
          </a:p>
        </p:txBody>
      </p:sp>
      <p:pic>
        <p:nvPicPr>
          <p:cNvPr id="29" name="Picture 28"/>
          <p:cNvPicPr>
            <a:picLocks noChangeAspect="1"/>
          </p:cNvPicPr>
          <p:nvPr/>
        </p:nvPicPr>
        <p:blipFill rotWithShape="1">
          <a:blip r:embed="rId10" cstate="print">
            <a:extLst>
              <a:ext uri="{28A0092B-C50C-407E-A947-70E740481C1C}">
                <a14:useLocalDpi xmlns:a14="http://schemas.microsoft.com/office/drawing/2010/main" val="0"/>
              </a:ext>
            </a:extLst>
          </a:blip>
          <a:srcRect l="14184" t="9850" r="10917" b="15316"/>
          <a:stretch/>
        </p:blipFill>
        <p:spPr>
          <a:xfrm>
            <a:off x="6870833" y="3402410"/>
            <a:ext cx="1817059" cy="1828800"/>
          </a:xfrm>
          <a:prstGeom prst="rect">
            <a:avLst/>
          </a:prstGeom>
        </p:spPr>
      </p:pic>
      <p:sp>
        <p:nvSpPr>
          <p:cNvPr id="30" name="Rectangle 29"/>
          <p:cNvSpPr/>
          <p:nvPr/>
        </p:nvSpPr>
        <p:spPr>
          <a:xfrm>
            <a:off x="7343794" y="5369992"/>
            <a:ext cx="871136" cy="307777"/>
          </a:xfrm>
          <a:prstGeom prst="rect">
            <a:avLst/>
          </a:prstGeom>
        </p:spPr>
        <p:txBody>
          <a:bodyPr wrap="none">
            <a:spAutoFit/>
          </a:bodyPr>
          <a:lstStyle/>
          <a:p>
            <a:pPr algn="ctr"/>
            <a:r>
              <a:rPr lang="en-US" altLang="ja-JP" sz="1400" b="1" dirty="0" smtClean="0">
                <a:latin typeface="Cambria" panose="02040503050406030204" pitchFamily="18" charset="0"/>
              </a:rPr>
              <a:t>GPC</a:t>
            </a:r>
            <a:r>
              <a:rPr lang="en-US" altLang="ja-JP" sz="1400" b="1" baseline="-25000" dirty="0" smtClean="0">
                <a:latin typeface="Cambria" panose="02040503050406030204" pitchFamily="18" charset="0"/>
              </a:rPr>
              <a:t>2</a:t>
            </a:r>
            <a:r>
              <a:rPr lang="en-US" altLang="ja-JP" sz="1400" b="1" dirty="0" smtClean="0">
                <a:latin typeface="Cambria" panose="02040503050406030204" pitchFamily="18" charset="0"/>
              </a:rPr>
              <a:t>Na</a:t>
            </a:r>
            <a:r>
              <a:rPr lang="en-US" altLang="ja-JP" sz="1400" b="1" baseline="30000" dirty="0" smtClean="0">
                <a:latin typeface="Cambria" panose="02040503050406030204" pitchFamily="18" charset="0"/>
              </a:rPr>
              <a:t>+</a:t>
            </a:r>
            <a:endParaRPr lang="ja-JP" altLang="en-US" sz="1400" b="1" baseline="30000" dirty="0">
              <a:latin typeface="Cambria" panose="02040503050406030204" pitchFamily="18" charset="0"/>
            </a:endParaRPr>
          </a:p>
        </p:txBody>
      </p:sp>
      <p:sp>
        <p:nvSpPr>
          <p:cNvPr id="35" name="TextBox 34"/>
          <p:cNvSpPr txBox="1"/>
          <p:nvPr/>
        </p:nvSpPr>
        <p:spPr>
          <a:xfrm>
            <a:off x="113363" y="449803"/>
            <a:ext cx="2526076" cy="307777"/>
          </a:xfrm>
          <a:prstGeom prst="rect">
            <a:avLst/>
          </a:prstGeom>
          <a:noFill/>
        </p:spPr>
        <p:txBody>
          <a:bodyPr wrap="none" rtlCol="0">
            <a:spAutoFit/>
          </a:bodyPr>
          <a:lstStyle/>
          <a:p>
            <a:r>
              <a:rPr kumimoji="1" lang="en-US" altLang="ja-JP" sz="1400" dirty="0" smtClean="0">
                <a:solidFill>
                  <a:srgbClr val="C00000"/>
                </a:solidFill>
                <a:latin typeface="Cambria" panose="02040503050406030204" pitchFamily="18" charset="0"/>
              </a:rPr>
              <a:t>Slide from previous work shop</a:t>
            </a:r>
            <a:endParaRPr kumimoji="1" lang="ja-JP" altLang="en-US" sz="14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3592187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9FA5B6-7A2B-4E54-93D6-98ADC48FA8A9}" type="slidenum">
              <a:rPr kumimoji="1" lang="ja-JP" altLang="en-US" smtClean="0"/>
              <a:t>5</a:t>
            </a:fld>
            <a:endParaRPr kumimoji="1" lang="ja-JP" altLang="en-US"/>
          </a:p>
        </p:txBody>
      </p:sp>
      <p:sp>
        <p:nvSpPr>
          <p:cNvPr id="10" name="Subtitle 2"/>
          <p:cNvSpPr txBox="1">
            <a:spLocks/>
          </p:cNvSpPr>
          <p:nvPr/>
        </p:nvSpPr>
        <p:spPr>
          <a:xfrm>
            <a:off x="106900" y="6471081"/>
            <a:ext cx="6705793" cy="308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it-IT" sz="1200" dirty="0" smtClean="0">
                <a:solidFill>
                  <a:sysClr val="windowText" lastClr="000000"/>
                </a:solidFill>
                <a:latin typeface="Cambria" panose="02040503050406030204" pitchFamily="18" charset="0"/>
              </a:rPr>
              <a:t>[3] S. Gao et al. Nanoscale</a:t>
            </a:r>
            <a:r>
              <a:rPr lang="it-IT" sz="1200" dirty="0">
                <a:solidFill>
                  <a:sysClr val="windowText" lastClr="000000"/>
                </a:solidFill>
                <a:latin typeface="Cambria" panose="02040503050406030204" pitchFamily="18" charset="0"/>
              </a:rPr>
              <a:t>, 2016, 8, </a:t>
            </a:r>
            <a:r>
              <a:rPr lang="it-IT" sz="1200" dirty="0" smtClean="0">
                <a:solidFill>
                  <a:sysClr val="windowText" lastClr="000000"/>
                </a:solidFill>
                <a:latin typeface="Cambria" panose="02040503050406030204" pitchFamily="18" charset="0"/>
              </a:rPr>
              <a:t>1451.         [4] </a:t>
            </a:r>
            <a:r>
              <a:rPr lang="es-ES" sz="1200" dirty="0" smtClean="0">
                <a:solidFill>
                  <a:sysClr val="windowText" lastClr="000000"/>
                </a:solidFill>
                <a:latin typeface="Cambria" panose="02040503050406030204" pitchFamily="18" charset="0"/>
              </a:rPr>
              <a:t>Y</a:t>
            </a:r>
            <a:r>
              <a:rPr lang="es-ES" sz="1200" dirty="0">
                <a:solidFill>
                  <a:sysClr val="windowText" lastClr="000000"/>
                </a:solidFill>
                <a:latin typeface="Cambria" panose="02040503050406030204" pitchFamily="18" charset="0"/>
              </a:rPr>
              <a:t>. S. </a:t>
            </a:r>
            <a:r>
              <a:rPr lang="es-ES" sz="1200" dirty="0" err="1">
                <a:solidFill>
                  <a:sysClr val="windowText" lastClr="000000"/>
                </a:solidFill>
                <a:latin typeface="Cambria" panose="02040503050406030204" pitchFamily="18" charset="0"/>
              </a:rPr>
              <a:t>Meng</a:t>
            </a:r>
            <a:r>
              <a:rPr lang="es-ES" sz="1200" dirty="0">
                <a:solidFill>
                  <a:sysClr val="windowText" lastClr="000000"/>
                </a:solidFill>
                <a:latin typeface="Cambria" panose="02040503050406030204" pitchFamily="18" charset="0"/>
              </a:rPr>
              <a:t> </a:t>
            </a:r>
            <a:r>
              <a:rPr lang="es-ES" sz="1200" dirty="0" smtClean="0">
                <a:solidFill>
                  <a:sysClr val="windowText" lastClr="000000"/>
                </a:solidFill>
                <a:latin typeface="Cambria" panose="02040503050406030204" pitchFamily="18" charset="0"/>
              </a:rPr>
              <a:t>et al. </a:t>
            </a:r>
            <a:r>
              <a:rPr lang="es-ES" sz="1200" dirty="0" err="1" smtClean="0">
                <a:solidFill>
                  <a:sysClr val="windowText" lastClr="000000"/>
                </a:solidFill>
                <a:latin typeface="Cambria" panose="02040503050406030204" pitchFamily="18" charset="0"/>
              </a:rPr>
              <a:t>Energy</a:t>
            </a:r>
            <a:r>
              <a:rPr lang="es-ES" sz="1200" dirty="0" smtClean="0">
                <a:solidFill>
                  <a:sysClr val="windowText" lastClr="000000"/>
                </a:solidFill>
                <a:latin typeface="Cambria" panose="02040503050406030204" pitchFamily="18" charset="0"/>
              </a:rPr>
              <a:t> </a:t>
            </a:r>
            <a:r>
              <a:rPr lang="es-ES" sz="1200" dirty="0" err="1">
                <a:solidFill>
                  <a:sysClr val="windowText" lastClr="000000"/>
                </a:solidFill>
                <a:latin typeface="Cambria" panose="02040503050406030204" pitchFamily="18" charset="0"/>
              </a:rPr>
              <a:t>Environ</a:t>
            </a:r>
            <a:r>
              <a:rPr lang="es-ES" sz="1200" dirty="0">
                <a:solidFill>
                  <a:sysClr val="windowText" lastClr="000000"/>
                </a:solidFill>
                <a:latin typeface="Cambria" panose="02040503050406030204" pitchFamily="18" charset="0"/>
              </a:rPr>
              <a:t>. </a:t>
            </a:r>
            <a:r>
              <a:rPr lang="es-ES" sz="1200" dirty="0" err="1">
                <a:solidFill>
                  <a:sysClr val="windowText" lastClr="000000"/>
                </a:solidFill>
                <a:latin typeface="Cambria" panose="02040503050406030204" pitchFamily="18" charset="0"/>
              </a:rPr>
              <a:t>Sci</a:t>
            </a:r>
            <a:r>
              <a:rPr lang="es-ES" sz="1200" dirty="0">
                <a:solidFill>
                  <a:sysClr val="windowText" lastClr="000000"/>
                </a:solidFill>
                <a:latin typeface="Cambria" panose="02040503050406030204" pitchFamily="18" charset="0"/>
              </a:rPr>
              <a:t>., 2009, 2, </a:t>
            </a:r>
            <a:r>
              <a:rPr lang="es-ES" sz="1200" dirty="0" smtClean="0">
                <a:solidFill>
                  <a:sysClr val="windowText" lastClr="000000"/>
                </a:solidFill>
                <a:latin typeface="Cambria" panose="02040503050406030204" pitchFamily="18" charset="0"/>
              </a:rPr>
              <a:t>589.</a:t>
            </a:r>
            <a:endParaRPr lang="en-US" sz="1200" dirty="0">
              <a:solidFill>
                <a:sysClr val="windowText" lastClr="000000"/>
              </a:solidFill>
              <a:latin typeface="Cambria" panose="02040503050406030204" pitchFamily="18" charset="0"/>
            </a:endParaRPr>
          </a:p>
        </p:txBody>
      </p:sp>
      <p:sp>
        <p:nvSpPr>
          <p:cNvPr id="41" name="TextBox 40"/>
          <p:cNvSpPr txBox="1"/>
          <p:nvPr/>
        </p:nvSpPr>
        <p:spPr>
          <a:xfrm>
            <a:off x="3826887" y="295655"/>
            <a:ext cx="1622560" cy="400110"/>
          </a:xfrm>
          <a:prstGeom prst="rect">
            <a:avLst/>
          </a:prstGeom>
          <a:noFill/>
        </p:spPr>
        <p:txBody>
          <a:bodyPr wrap="none" rtlCol="0">
            <a:spAutoFit/>
          </a:bodyPr>
          <a:lstStyle/>
          <a:p>
            <a:pPr algn="ctr"/>
            <a:r>
              <a:rPr lang="en-US" altLang="ja-JP" sz="2000" b="1" dirty="0" smtClean="0">
                <a:latin typeface="Times New Roman" panose="02020603050405020304" pitchFamily="18" charset="0"/>
                <a:ea typeface="メイリオ" pitchFamily="50" charset="-128"/>
                <a:cs typeface="Times New Roman" panose="02020603050405020304" pitchFamily="18" charset="0"/>
              </a:rPr>
              <a:t>Methodology</a:t>
            </a:r>
            <a:endParaRPr lang="ja-JP" altLang="en-US" sz="2000" b="1" dirty="0">
              <a:latin typeface="Times New Roman" panose="02020603050405020304" pitchFamily="18" charset="0"/>
              <a:ea typeface="メイリオ" pitchFamily="50"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1"/>
              <p:cNvSpPr>
                <a:spLocks noChangeArrowheads="1"/>
              </p:cNvSpPr>
              <p:nvPr/>
            </p:nvSpPr>
            <p:spPr bwMode="auto">
              <a:xfrm>
                <a:off x="451595" y="3547038"/>
                <a:ext cx="8181659" cy="1997983"/>
              </a:xfrm>
              <a:prstGeom prst="rect">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spcBef>
                    <a:spcPts val="0"/>
                  </a:spcBef>
                </a:pPr>
                <a:r>
                  <a:rPr lang="en-US" altLang="ja-JP" sz="1600" b="1" dirty="0" smtClean="0">
                    <a:solidFill>
                      <a:schemeClr val="tx1"/>
                    </a:solidFill>
                    <a:latin typeface="Cambria" panose="02040503050406030204" pitchFamily="18" charset="0"/>
                  </a:rPr>
                  <a:t>Cell voltage</a:t>
                </a:r>
                <a:r>
                  <a:rPr lang="en-US" altLang="ja-JP" sz="1600" dirty="0" smtClean="0">
                    <a:solidFill>
                      <a:schemeClr val="tx1"/>
                    </a:solidFill>
                    <a:latin typeface="Cambria" panose="02040503050406030204" pitchFamily="18" charset="0"/>
                  </a:rPr>
                  <a:t>: </a:t>
                </a:r>
                <a14:m>
                  <m:oMath xmlns:m="http://schemas.openxmlformats.org/officeDocument/2006/math">
                    <m:sSub>
                      <m:sSubPr>
                        <m:ctrlPr>
                          <a:rPr lang="en-US" altLang="ja-JP" sz="2400" i="1" smtClean="0">
                            <a:solidFill>
                              <a:schemeClr val="tx1"/>
                            </a:solidFill>
                            <a:latin typeface="Cambria Math" panose="02040503050406030204" pitchFamily="18" charset="0"/>
                          </a:rPr>
                        </m:ctrlPr>
                      </m:sSubPr>
                      <m:e>
                        <m:r>
                          <a:rPr lang="en-US" altLang="ja-JP" sz="2400">
                            <a:solidFill>
                              <a:schemeClr val="tx1"/>
                            </a:solidFill>
                            <a:latin typeface="Cambria Math" panose="02040503050406030204" pitchFamily="18" charset="0"/>
                          </a:rPr>
                          <m:t>𝑉</m:t>
                        </m:r>
                      </m:e>
                      <m:sub>
                        <m:r>
                          <a:rPr lang="en-US" altLang="ja-JP" sz="2400">
                            <a:solidFill>
                              <a:schemeClr val="tx1"/>
                            </a:solidFill>
                            <a:latin typeface="Cambria Math" panose="02040503050406030204" pitchFamily="18" charset="0"/>
                          </a:rPr>
                          <m:t>𝑐𝑒𝑙𝑙</m:t>
                        </m:r>
                      </m:sub>
                    </m:sSub>
                    <m:r>
                      <a:rPr lang="en-US" altLang="ja-JP" sz="2400">
                        <a:solidFill>
                          <a:schemeClr val="tx1"/>
                        </a:solidFill>
                        <a:latin typeface="Cambria Math" panose="02040503050406030204" pitchFamily="18" charset="0"/>
                      </a:rPr>
                      <m:t>=</m:t>
                    </m:r>
                    <m:f>
                      <m:fPr>
                        <m:ctrlPr>
                          <a:rPr lang="en-US" altLang="ja-JP" sz="2400" i="1">
                            <a:solidFill>
                              <a:schemeClr val="tx1"/>
                            </a:solidFill>
                            <a:latin typeface="Cambria Math" panose="02040503050406030204" pitchFamily="18" charset="0"/>
                          </a:rPr>
                        </m:ctrlPr>
                      </m:fPr>
                      <m:num>
                        <m:sSub>
                          <m:sSubPr>
                            <m:ctrlPr>
                              <a:rPr lang="en-US" altLang="ja-JP" sz="2400" i="1">
                                <a:solidFill>
                                  <a:schemeClr val="tx1"/>
                                </a:solidFill>
                                <a:latin typeface="Cambria Math" panose="02040503050406030204" pitchFamily="18" charset="0"/>
                              </a:rPr>
                            </m:ctrlPr>
                          </m:sSubPr>
                          <m:e>
                            <m:r>
                              <a:rPr lang="en-US" altLang="ja-JP" sz="2400">
                                <a:solidFill>
                                  <a:schemeClr val="tx1"/>
                                </a:solidFill>
                                <a:latin typeface="Cambria Math" panose="02040503050406030204" pitchFamily="18" charset="0"/>
                              </a:rPr>
                              <m:t>−∆</m:t>
                            </m:r>
                            <m:r>
                              <a:rPr lang="en-US" altLang="ja-JP" sz="2400">
                                <a:solidFill>
                                  <a:schemeClr val="tx1"/>
                                </a:solidFill>
                                <a:latin typeface="Cambria Math" panose="02040503050406030204" pitchFamily="18" charset="0"/>
                              </a:rPr>
                              <m:t>𝐺</m:t>
                            </m:r>
                          </m:e>
                          <m:sub>
                            <m:r>
                              <a:rPr lang="en-US" altLang="ja-JP" sz="2400">
                                <a:solidFill>
                                  <a:schemeClr val="tx1"/>
                                </a:solidFill>
                                <a:latin typeface="Cambria Math" panose="02040503050406030204" pitchFamily="18" charset="0"/>
                              </a:rPr>
                              <m:t>𝑐𝑒𝑙𝑙</m:t>
                            </m:r>
                          </m:sub>
                        </m:sSub>
                      </m:num>
                      <m:den>
                        <m:r>
                          <a:rPr lang="en-US" altLang="ja-JP" sz="2400">
                            <a:solidFill>
                              <a:schemeClr val="tx1"/>
                            </a:solidFill>
                            <a:latin typeface="Cambria Math" panose="02040503050406030204" pitchFamily="18" charset="0"/>
                          </a:rPr>
                          <m:t>𝑧𝐹</m:t>
                        </m:r>
                      </m:den>
                    </m:f>
                  </m:oMath>
                </a14:m>
                <a:r>
                  <a:rPr lang="en-US" altLang="ja-JP" sz="1600" dirty="0" smtClean="0">
                    <a:solidFill>
                      <a:schemeClr val="tx1"/>
                    </a:solidFill>
                    <a:latin typeface="Cambria" panose="02040503050406030204" pitchFamily="18" charset="0"/>
                  </a:rPr>
                  <a:t>  </a:t>
                </a:r>
              </a:p>
              <a:p>
                <a:pPr eaLnBrk="1" hangingPunct="1">
                  <a:lnSpc>
                    <a:spcPct val="150000"/>
                  </a:lnSpc>
                  <a:spcBef>
                    <a:spcPts val="0"/>
                  </a:spcBef>
                </a:pPr>
                <a:r>
                  <a:rPr lang="en-US" altLang="ja-JP" sz="1600" dirty="0" smtClean="0">
                    <a:solidFill>
                      <a:schemeClr val="tx1"/>
                    </a:solidFill>
                    <a:latin typeface="Cambria" panose="02040503050406030204" pitchFamily="18" charset="0"/>
                  </a:rPr>
                  <a:t>z = charge on the Na</a:t>
                </a:r>
                <a:r>
                  <a:rPr lang="en-US" altLang="ja-JP" sz="1600" baseline="30000" dirty="0" smtClean="0">
                    <a:solidFill>
                      <a:schemeClr val="tx1"/>
                    </a:solidFill>
                    <a:latin typeface="Cambria" panose="02040503050406030204" pitchFamily="18" charset="0"/>
                  </a:rPr>
                  <a:t>+</a:t>
                </a:r>
                <a:r>
                  <a:rPr lang="en-US" altLang="ja-JP" sz="1600" dirty="0" smtClean="0">
                    <a:solidFill>
                      <a:schemeClr val="tx1"/>
                    </a:solidFill>
                    <a:latin typeface="Cambria" panose="02040503050406030204" pitchFamily="18" charset="0"/>
                  </a:rPr>
                  <a:t> ion; F = Faraday constant</a:t>
                </a:r>
                <a:endParaRPr lang="en-US" altLang="ja-JP" sz="1600" dirty="0">
                  <a:solidFill>
                    <a:schemeClr val="tx1"/>
                  </a:solidFill>
                  <a:latin typeface="Cambria" panose="02040503050406030204" pitchFamily="18" charset="0"/>
                </a:endParaRPr>
              </a:p>
              <a:p>
                <a:pPr eaLnBrk="1" hangingPunct="1">
                  <a:lnSpc>
                    <a:spcPct val="150000"/>
                  </a:lnSpc>
                  <a:spcBef>
                    <a:spcPts val="0"/>
                  </a:spcBef>
                </a:pPr>
                <a14:m>
                  <m:oMathPara xmlns:m="http://schemas.openxmlformats.org/officeDocument/2006/math">
                    <m:oMathParaPr>
                      <m:jc m:val="left"/>
                    </m:oMathParaPr>
                    <m:oMath xmlns:m="http://schemas.openxmlformats.org/officeDocument/2006/math">
                      <m:sSub>
                        <m:sSubPr>
                          <m:ctrlPr>
                            <a:rPr lang="en-US" altLang="ja-JP" sz="1600" i="1" smtClean="0">
                              <a:solidFill>
                                <a:schemeClr val="tx1"/>
                              </a:solidFill>
                              <a:latin typeface="Cambria Math" panose="02040503050406030204" pitchFamily="18" charset="0"/>
                            </a:rPr>
                          </m:ctrlPr>
                        </m:sSubPr>
                        <m:e>
                          <m:r>
                            <a:rPr lang="en-US" altLang="ja-JP" sz="1600">
                              <a:solidFill>
                                <a:schemeClr val="tx1"/>
                              </a:solidFill>
                              <a:latin typeface="Cambria Math" panose="02040503050406030204" pitchFamily="18" charset="0"/>
                            </a:rPr>
                            <m:t>∆</m:t>
                          </m:r>
                          <m:r>
                            <a:rPr lang="en-US" altLang="ja-JP" sz="1600">
                              <a:solidFill>
                                <a:schemeClr val="tx1"/>
                              </a:solidFill>
                              <a:latin typeface="Cambria Math" panose="02040503050406030204" pitchFamily="18" charset="0"/>
                            </a:rPr>
                            <m:t>𝐺</m:t>
                          </m:r>
                        </m:e>
                        <m:sub>
                          <m:r>
                            <a:rPr lang="en-US" altLang="ja-JP" sz="1600" b="0" i="1" smtClean="0">
                              <a:solidFill>
                                <a:schemeClr val="tx1"/>
                              </a:solidFill>
                              <a:latin typeface="Cambria Math" panose="02040503050406030204" pitchFamily="18" charset="0"/>
                            </a:rPr>
                            <m:t>𝑐𝑒𝑙𝑙</m:t>
                          </m:r>
                        </m:sub>
                      </m:sSub>
                      <m:r>
                        <a:rPr lang="en-US" altLang="ja-JP" sz="1600">
                          <a:solidFill>
                            <a:schemeClr val="tx1"/>
                          </a:solidFill>
                          <a:latin typeface="Cambria Math" panose="02040503050406030204" pitchFamily="18" charset="0"/>
                        </a:rPr>
                        <m:t>=</m:t>
                      </m:r>
                      <m:sSub>
                        <m:sSubPr>
                          <m:ctrlPr>
                            <a:rPr lang="en-US" altLang="ja-JP" sz="1600" i="1">
                              <a:solidFill>
                                <a:schemeClr val="tx1"/>
                              </a:solidFill>
                              <a:latin typeface="Cambria Math" panose="02040503050406030204" pitchFamily="18" charset="0"/>
                            </a:rPr>
                          </m:ctrlPr>
                        </m:sSubPr>
                        <m:e>
                          <m:r>
                            <a:rPr lang="en-US" altLang="ja-JP" sz="1600">
                              <a:solidFill>
                                <a:schemeClr val="tx1"/>
                              </a:solidFill>
                              <a:latin typeface="Cambria Math" panose="02040503050406030204" pitchFamily="18" charset="0"/>
                            </a:rPr>
                            <m:t>∆</m:t>
                          </m:r>
                          <m:r>
                            <a:rPr lang="en-US" altLang="ja-JP" sz="1600" b="0" i="1" smtClean="0">
                              <a:solidFill>
                                <a:schemeClr val="tx1"/>
                              </a:solidFill>
                              <a:latin typeface="Cambria Math" panose="02040503050406030204" pitchFamily="18" charset="0"/>
                            </a:rPr>
                            <m:t>𝐸</m:t>
                          </m:r>
                        </m:e>
                        <m:sub>
                          <m:r>
                            <m:rPr>
                              <m:sty m:val="p"/>
                            </m:rPr>
                            <a:rPr lang="en-US" altLang="ja-JP" sz="1600">
                              <a:solidFill>
                                <a:schemeClr val="tx1"/>
                              </a:solidFill>
                              <a:latin typeface="Cambria Math" panose="02040503050406030204" pitchFamily="18" charset="0"/>
                            </a:rPr>
                            <m:t>Na</m:t>
                          </m:r>
                        </m:sub>
                      </m:sSub>
                      <m:r>
                        <a:rPr lang="en-US" altLang="ja-JP" sz="1600">
                          <a:solidFill>
                            <a:schemeClr val="tx1"/>
                          </a:solidFill>
                          <a:latin typeface="Cambria Math" panose="02040503050406030204" pitchFamily="18" charset="0"/>
                        </a:rPr>
                        <m:t>+</m:t>
                      </m:r>
                      <m:sSub>
                        <m:sSubPr>
                          <m:ctrlPr>
                            <a:rPr lang="en-US" altLang="ja-JP" sz="1600" i="1">
                              <a:solidFill>
                                <a:schemeClr val="tx1"/>
                              </a:solidFill>
                              <a:latin typeface="Cambria Math" panose="02040503050406030204" pitchFamily="18" charset="0"/>
                            </a:rPr>
                          </m:ctrlPr>
                        </m:sSubPr>
                        <m:e>
                          <m:r>
                            <a:rPr lang="en-US" altLang="ja-JP" sz="1600">
                              <a:solidFill>
                                <a:schemeClr val="tx1"/>
                              </a:solidFill>
                              <a:latin typeface="Cambria Math" panose="02040503050406030204" pitchFamily="18" charset="0"/>
                            </a:rPr>
                            <m:t>∆</m:t>
                          </m:r>
                          <m:r>
                            <a:rPr lang="en-US" altLang="ja-JP" sz="1600" b="0" i="1" smtClean="0">
                              <a:solidFill>
                                <a:schemeClr val="tx1"/>
                              </a:solidFill>
                              <a:latin typeface="Cambria Math" panose="02040503050406030204" pitchFamily="18" charset="0"/>
                            </a:rPr>
                            <m:t>𝐸</m:t>
                          </m:r>
                        </m:e>
                        <m:sub>
                          <m:sSup>
                            <m:sSupPr>
                              <m:ctrlPr>
                                <a:rPr lang="en-US" altLang="ja-JP" sz="1600" i="1">
                                  <a:solidFill>
                                    <a:schemeClr val="tx1"/>
                                  </a:solidFill>
                                  <a:latin typeface="Cambria Math" panose="02040503050406030204" pitchFamily="18" charset="0"/>
                                </a:rPr>
                              </m:ctrlPr>
                            </m:sSupPr>
                            <m:e>
                              <m:r>
                                <m:rPr>
                                  <m:sty m:val="p"/>
                                </m:rPr>
                                <a:rPr lang="en-US" altLang="ja-JP" sz="1600">
                                  <a:solidFill>
                                    <a:schemeClr val="tx1"/>
                                  </a:solidFill>
                                  <a:latin typeface="Cambria Math" panose="02040503050406030204" pitchFamily="18" charset="0"/>
                                </a:rPr>
                                <m:t>GNa</m:t>
                              </m:r>
                            </m:e>
                            <m:sup>
                              <m:r>
                                <a:rPr lang="en-US" altLang="ja-JP" sz="1600" i="1">
                                  <a:solidFill>
                                    <a:schemeClr val="tx1"/>
                                  </a:solidFill>
                                  <a:latin typeface="Cambria Math" panose="02040503050406030204" pitchFamily="18" charset="0"/>
                                </a:rPr>
                                <m:t>+</m:t>
                              </m:r>
                            </m:sup>
                          </m:sSup>
                        </m:sub>
                      </m:sSub>
                      <m:r>
                        <a:rPr lang="en-US" altLang="ja-JP" sz="1600">
                          <a:solidFill>
                            <a:schemeClr val="tx1"/>
                          </a:solidFill>
                          <a:latin typeface="Cambria Math" panose="02040503050406030204" pitchFamily="18" charset="0"/>
                        </a:rPr>
                        <m:t>−</m:t>
                      </m:r>
                      <m:sSub>
                        <m:sSubPr>
                          <m:ctrlPr>
                            <a:rPr lang="en-US" altLang="ja-JP" sz="1600" i="1">
                              <a:solidFill>
                                <a:schemeClr val="tx1"/>
                              </a:solidFill>
                              <a:latin typeface="Cambria Math" panose="02040503050406030204" pitchFamily="18" charset="0"/>
                            </a:rPr>
                          </m:ctrlPr>
                        </m:sSubPr>
                        <m:e>
                          <m:r>
                            <a:rPr lang="en-US" altLang="ja-JP" sz="1600">
                              <a:solidFill>
                                <a:schemeClr val="tx1"/>
                              </a:solidFill>
                              <a:latin typeface="Cambria Math" panose="02040503050406030204" pitchFamily="18" charset="0"/>
                            </a:rPr>
                            <m:t>∆</m:t>
                          </m:r>
                          <m:r>
                            <a:rPr lang="en-US" altLang="ja-JP" sz="1600" b="0" i="1" smtClean="0">
                              <a:solidFill>
                                <a:schemeClr val="tx1"/>
                              </a:solidFill>
                              <a:latin typeface="Cambria Math" panose="02040503050406030204" pitchFamily="18" charset="0"/>
                            </a:rPr>
                            <m:t>𝐸</m:t>
                          </m:r>
                        </m:e>
                        <m:sub>
                          <m:r>
                            <m:rPr>
                              <m:sty m:val="p"/>
                            </m:rPr>
                            <a:rPr lang="en-US" altLang="ja-JP" sz="1600">
                              <a:solidFill>
                                <a:schemeClr val="tx1"/>
                              </a:solidFill>
                              <a:latin typeface="Cambria Math" panose="02040503050406030204" pitchFamily="18" charset="0"/>
                            </a:rPr>
                            <m:t>GNa</m:t>
                          </m:r>
                        </m:sub>
                      </m:sSub>
                      <m:r>
                        <a:rPr lang="en-US" altLang="ja-JP" sz="1600">
                          <a:solidFill>
                            <a:schemeClr val="tx1"/>
                          </a:solidFill>
                          <a:latin typeface="Cambria Math" panose="02040503050406030204" pitchFamily="18" charset="0"/>
                        </a:rPr>
                        <m:t>−</m:t>
                      </m:r>
                      <m:sSub>
                        <m:sSubPr>
                          <m:ctrlPr>
                            <a:rPr lang="en-US" altLang="ja-JP" sz="1600" i="1">
                              <a:solidFill>
                                <a:schemeClr val="tx1"/>
                              </a:solidFill>
                              <a:latin typeface="Cambria Math" panose="02040503050406030204" pitchFamily="18" charset="0"/>
                            </a:rPr>
                          </m:ctrlPr>
                        </m:sSubPr>
                        <m:e>
                          <m:r>
                            <a:rPr lang="en-US" altLang="ja-JP" sz="1600">
                              <a:solidFill>
                                <a:schemeClr val="tx1"/>
                              </a:solidFill>
                              <a:latin typeface="Cambria Math" panose="02040503050406030204" pitchFamily="18" charset="0"/>
                            </a:rPr>
                            <m:t>∆</m:t>
                          </m:r>
                          <m:r>
                            <a:rPr lang="en-US" altLang="ja-JP" sz="1600" b="0" i="1" smtClean="0">
                              <a:solidFill>
                                <a:schemeClr val="tx1"/>
                              </a:solidFill>
                              <a:latin typeface="Cambria Math" panose="02040503050406030204" pitchFamily="18" charset="0"/>
                            </a:rPr>
                            <m:t>𝐸</m:t>
                          </m:r>
                        </m:e>
                        <m:sub>
                          <m:sSup>
                            <m:sSupPr>
                              <m:ctrlPr>
                                <a:rPr lang="en-US" altLang="ja-JP" sz="1600" i="1">
                                  <a:solidFill>
                                    <a:schemeClr val="tx1"/>
                                  </a:solidFill>
                                  <a:latin typeface="Cambria Math" panose="02040503050406030204" pitchFamily="18" charset="0"/>
                                </a:rPr>
                              </m:ctrlPr>
                            </m:sSupPr>
                            <m:e>
                              <m:r>
                                <m:rPr>
                                  <m:sty m:val="p"/>
                                </m:rPr>
                                <a:rPr lang="en-US" altLang="ja-JP" sz="1600">
                                  <a:solidFill>
                                    <a:schemeClr val="tx1"/>
                                  </a:solidFill>
                                  <a:latin typeface="Cambria Math" panose="02040503050406030204" pitchFamily="18" charset="0"/>
                                </a:rPr>
                                <m:t>Na</m:t>
                              </m:r>
                            </m:e>
                            <m:sup>
                              <m:r>
                                <a:rPr lang="en-US" altLang="ja-JP" sz="1600">
                                  <a:solidFill>
                                    <a:schemeClr val="tx1"/>
                                  </a:solidFill>
                                  <a:latin typeface="Cambria Math" panose="02040503050406030204" pitchFamily="18" charset="0"/>
                                </a:rPr>
                                <m:t>+</m:t>
                              </m:r>
                            </m:sup>
                          </m:sSup>
                        </m:sub>
                      </m:sSub>
                    </m:oMath>
                  </m:oMathPara>
                </a14:m>
                <a:endParaRPr lang="en-US" altLang="ja-JP" sz="1600" dirty="0" smtClean="0">
                  <a:solidFill>
                    <a:schemeClr val="tx1"/>
                  </a:solidFill>
                  <a:latin typeface="Cambria" panose="02040503050406030204" pitchFamily="18" charset="0"/>
                </a:endParaRPr>
              </a:p>
              <a:p>
                <a:pPr eaLnBrk="1" hangingPunct="1">
                  <a:lnSpc>
                    <a:spcPct val="150000"/>
                  </a:lnSpc>
                  <a:spcBef>
                    <a:spcPts val="0"/>
                  </a:spcBef>
                </a:pPr>
                <a:r>
                  <a:rPr lang="en-US" altLang="ja-JP" sz="1600" dirty="0" smtClean="0">
                    <a:solidFill>
                      <a:schemeClr val="tx1"/>
                    </a:solidFill>
                    <a:latin typeface="Cambria" panose="02040503050406030204" pitchFamily="18" charset="0"/>
                  </a:rPr>
                  <a:t>Gibbs free energies of the components are considered for the above calculation.</a:t>
                </a:r>
              </a:p>
            </p:txBody>
          </p:sp>
        </mc:Choice>
        <mc:Fallback xmlns="">
          <p:sp>
            <p:nvSpPr>
              <p:cNvPr id="9" name="Rectangle 1"/>
              <p:cNvSpPr>
                <a:spLocks noRot="1" noChangeAspect="1" noMove="1" noResize="1" noEditPoints="1" noAdjustHandles="1" noChangeArrowheads="1" noChangeShapeType="1" noTextEdit="1"/>
              </p:cNvSpPr>
              <p:nvPr/>
            </p:nvSpPr>
            <p:spPr bwMode="auto">
              <a:xfrm>
                <a:off x="451595" y="3547038"/>
                <a:ext cx="8181659" cy="1997983"/>
              </a:xfrm>
              <a:prstGeom prst="rect">
                <a:avLst/>
              </a:prstGeom>
              <a:blipFill rotWithShape="0">
                <a:blip r:embed="rId2"/>
                <a:stretch>
                  <a:fillRect l="-298" b="-606"/>
                </a:stretch>
              </a:blipFill>
              <a:ln/>
              <a:extLst/>
            </p:spPr>
            <p:txBody>
              <a:bodyPr/>
              <a:lstStyle/>
              <a:p>
                <a:r>
                  <a:rPr lang="ja-JP" altLang="en-US">
                    <a:noFill/>
                  </a:rPr>
                  <a:t> </a:t>
                </a:r>
              </a:p>
            </p:txBody>
          </p:sp>
        </mc:Fallback>
      </mc:AlternateContent>
      <p:sp>
        <p:nvSpPr>
          <p:cNvPr id="11" name="TextBox 10"/>
          <p:cNvSpPr txBox="1"/>
          <p:nvPr/>
        </p:nvSpPr>
        <p:spPr>
          <a:xfrm>
            <a:off x="451596" y="1491596"/>
            <a:ext cx="8181659" cy="1231106"/>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lvl="0" indent="-285750" algn="just">
              <a:spcBef>
                <a:spcPts val="600"/>
              </a:spcBef>
              <a:spcAft>
                <a:spcPts val="600"/>
              </a:spcAft>
              <a:buFont typeface="Wingdings" panose="05000000000000000000" pitchFamily="2" charset="2"/>
              <a:buChar char="Ø"/>
              <a:defRPr/>
            </a:pPr>
            <a:r>
              <a:rPr kumimoji="0" lang="en-US" altLang="ja-JP" sz="1600" i="0" u="none" strike="noStrike" kern="0" cap="none" spc="0" normalizeH="0" baseline="0" noProof="0" dirty="0" smtClean="0">
                <a:ln>
                  <a:noFill/>
                </a:ln>
                <a:effectLst/>
                <a:uLnTx/>
                <a:uFillTx/>
                <a:latin typeface="Cambria" panose="02040503050406030204" pitchFamily="18" charset="0"/>
                <a:ea typeface="ＭＳ Ｐゴシック" panose="020B0600070205080204" pitchFamily="50" charset="-128"/>
              </a:rPr>
              <a:t>B3LYP-D3/6-31G(d) method provides reasonable Inter Layer Spacing (</a:t>
            </a:r>
            <a:r>
              <a:rPr lang="en-US" altLang="ja-JP" sz="1600" dirty="0" smtClean="0">
                <a:latin typeface="Cambria" panose="02040503050406030204" pitchFamily="18" charset="0"/>
              </a:rPr>
              <a:t>3.308 </a:t>
            </a:r>
            <a:r>
              <a:rPr lang="en-US" altLang="ja-JP" sz="1600" dirty="0" smtClean="0">
                <a:latin typeface="Times New Roman" panose="02020603050405020304" pitchFamily="18" charset="0"/>
                <a:cs typeface="Times New Roman" panose="02020603050405020304" pitchFamily="18" charset="0"/>
              </a:rPr>
              <a:t>Å) of graphene dimer.</a:t>
            </a:r>
            <a:r>
              <a:rPr kumimoji="0" lang="en-US" altLang="ja-JP" sz="1600" i="0" u="none" strike="noStrike" kern="0" cap="none" spc="0" normalizeH="0" baseline="0" noProof="0" dirty="0" smtClean="0">
                <a:ln>
                  <a:noFill/>
                </a:ln>
                <a:effectLst/>
                <a:uLnTx/>
                <a:uFillTx/>
                <a:latin typeface="Cambria" panose="02040503050406030204" pitchFamily="18" charset="0"/>
                <a:ea typeface="ＭＳ Ｐゴシック" panose="020B0600070205080204" pitchFamily="50" charset="-128"/>
              </a:rPr>
              <a:t> </a:t>
            </a:r>
          </a:p>
          <a:p>
            <a:pPr marL="285750" marR="0" lvl="0" indent="-285750" algn="just" defTabSz="914400" eaLnBrk="1" fontAlgn="auto" latinLnBrk="0" hangingPunct="1">
              <a:lnSpc>
                <a:spcPct val="100000"/>
              </a:lnSpc>
              <a:spcBef>
                <a:spcPts val="600"/>
              </a:spcBef>
              <a:spcAft>
                <a:spcPts val="600"/>
              </a:spcAft>
              <a:buClrTx/>
              <a:buSzTx/>
              <a:buFont typeface="Wingdings" panose="05000000000000000000" pitchFamily="2" charset="2"/>
              <a:buChar char="Ø"/>
              <a:tabLst/>
              <a:defRPr/>
            </a:pPr>
            <a:r>
              <a:rPr kumimoji="0" lang="en-US" altLang="ja-JP" sz="1600" i="0" u="none" strike="noStrike" kern="0" cap="none" spc="0" normalizeH="0" baseline="0" noProof="0" dirty="0" smtClean="0">
                <a:ln>
                  <a:noFill/>
                </a:ln>
                <a:effectLst/>
                <a:uLnTx/>
                <a:uFillTx/>
                <a:latin typeface="Cambria" panose="02040503050406030204" pitchFamily="18" charset="0"/>
                <a:ea typeface="ＭＳ Ｐゴシック" panose="020B0600070205080204" pitchFamily="50" charset="-128"/>
              </a:rPr>
              <a:t>Thus, all geometry optimizations and frequency analysis in this study was carried using the above method</a:t>
            </a:r>
            <a:r>
              <a:rPr kumimoji="0" lang="en-US" altLang="ja-JP" sz="1600" kern="0" dirty="0">
                <a:latin typeface="Cambria" panose="02040503050406030204" pitchFamily="18" charset="0"/>
                <a:ea typeface="ＭＳ Ｐゴシック" panose="020B0600070205080204" pitchFamily="50" charset="-128"/>
              </a:rPr>
              <a:t> </a:t>
            </a:r>
            <a:r>
              <a:rPr kumimoji="0" lang="en-US" altLang="ja-JP" sz="1600" kern="0" dirty="0" smtClean="0">
                <a:latin typeface="Cambria" panose="02040503050406030204" pitchFamily="18" charset="0"/>
                <a:ea typeface="ＭＳ Ｐゴシック" panose="020B0600070205080204" pitchFamily="50" charset="-128"/>
              </a:rPr>
              <a:t>in G09 suite.</a:t>
            </a:r>
            <a:endParaRPr kumimoji="0" lang="ja-JP" altLang="en-US" sz="1600" i="0" u="none" strike="noStrike" kern="0" cap="none" spc="0" normalizeH="0" baseline="0" noProof="0" dirty="0" smtClean="0">
              <a:ln>
                <a:noFill/>
              </a:ln>
              <a:effectLst/>
              <a:uLnTx/>
              <a:uFillTx/>
              <a:latin typeface="Cambria" panose="02040503050406030204" pitchFamily="18" charset="0"/>
              <a:ea typeface="ＭＳ Ｐゴシック" panose="020B0600070205080204" pitchFamily="50" charset="-128"/>
            </a:endParaRPr>
          </a:p>
        </p:txBody>
      </p:sp>
    </p:spTree>
    <p:extLst>
      <p:ext uri="{BB962C8B-B14F-4D97-AF65-F5344CB8AC3E}">
        <p14:creationId xmlns:p14="http://schemas.microsoft.com/office/powerpoint/2010/main" val="252615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F9FA5B6-7A2B-4E54-93D6-98ADC48FA8A9}" type="slidenum">
              <a:rPr kumimoji="1" lang="ja-JP" altLang="en-US" smtClean="0"/>
              <a:t>6</a:t>
            </a:fld>
            <a:endParaRPr kumimoji="1" lang="ja-JP" altLang="en-US"/>
          </a:p>
        </p:txBody>
      </p:sp>
      <p:sp>
        <p:nvSpPr>
          <p:cNvPr id="6" name="Rectangle 5"/>
          <p:cNvSpPr/>
          <p:nvPr/>
        </p:nvSpPr>
        <p:spPr>
          <a:xfrm>
            <a:off x="3859348" y="221047"/>
            <a:ext cx="1462452" cy="369332"/>
          </a:xfrm>
          <a:prstGeom prst="rect">
            <a:avLst/>
          </a:prstGeom>
        </p:spPr>
        <p:txBody>
          <a:bodyPr wrap="none">
            <a:spAutoFit/>
          </a:bodyPr>
          <a:lstStyle/>
          <a:p>
            <a:r>
              <a:rPr lang="en-US" altLang="ja-JP" b="1" dirty="0" smtClean="0">
                <a:latin typeface="Cambria" panose="02040503050406030204" pitchFamily="18" charset="0"/>
              </a:rPr>
              <a:t>Cell Voltage </a:t>
            </a:r>
            <a:endParaRPr lang="ja-JP" altLang="en-US" b="1" dirty="0">
              <a:latin typeface="Cambria" panose="02040503050406030204" pitchFamily="18"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479731124"/>
                  </p:ext>
                </p:extLst>
              </p:nvPr>
            </p:nvGraphicFramePr>
            <p:xfrm>
              <a:off x="1629070" y="1739505"/>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kumimoji="1" lang="en-US" altLang="ja-JP" sz="1800" b="0" dirty="0" smtClean="0">
                              <a:solidFill>
                                <a:schemeClr val="tx1"/>
                              </a:solidFill>
                              <a:latin typeface="Cambria" panose="02040503050406030204" pitchFamily="18" charset="0"/>
                            </a:rPr>
                            <a:t>Name</a:t>
                          </a:r>
                          <a:endParaRPr kumimoji="1" lang="ja-JP" altLang="en-US" sz="1800" b="0" dirty="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sSub>
                                <m:sSubPr>
                                  <m:ctrlPr>
                                    <a:rPr lang="en-US" altLang="ja-JP" sz="1800" b="0" i="1" smtClean="0">
                                      <a:solidFill>
                                        <a:schemeClr val="tx1"/>
                                      </a:solidFill>
                                      <a:latin typeface="Cambria Math" panose="02040503050406030204" pitchFamily="18" charset="0"/>
                                    </a:rPr>
                                  </m:ctrlPr>
                                </m:sSubPr>
                                <m:e>
                                  <m:r>
                                    <a:rPr lang="en-US" altLang="ja-JP" sz="1800" b="0" i="1">
                                      <a:solidFill>
                                        <a:schemeClr val="tx1"/>
                                      </a:solidFill>
                                      <a:latin typeface="Cambria Math" panose="02040503050406030204" pitchFamily="18" charset="0"/>
                                    </a:rPr>
                                    <m:t>𝑉</m:t>
                                  </m:r>
                                </m:e>
                                <m:sub>
                                  <m:r>
                                    <a:rPr lang="en-US" altLang="ja-JP" sz="1800" b="0" i="1">
                                      <a:solidFill>
                                        <a:schemeClr val="tx1"/>
                                      </a:solidFill>
                                      <a:latin typeface="Cambria Math" panose="02040503050406030204" pitchFamily="18" charset="0"/>
                                    </a:rPr>
                                    <m:t>𝑐𝑒𝑙𝑙</m:t>
                                  </m:r>
                                </m:sub>
                              </m:sSub>
                            </m:oMath>
                          </a14:m>
                          <a:r>
                            <a:rPr kumimoji="1" lang="ja-JP" altLang="en-US" sz="1800" b="0" dirty="0" smtClean="0">
                              <a:solidFill>
                                <a:schemeClr val="tx1"/>
                              </a:solidFill>
                              <a:latin typeface="Cambria" panose="02040503050406030204" pitchFamily="18" charset="0"/>
                            </a:rPr>
                            <a:t> </a:t>
                          </a:r>
                          <a:r>
                            <a:rPr kumimoji="1" lang="en-US" altLang="ja-JP" sz="1800" b="0" dirty="0" smtClean="0">
                              <a:solidFill>
                                <a:schemeClr val="tx1"/>
                              </a:solidFill>
                              <a:latin typeface="Cambria" panose="02040503050406030204" pitchFamily="18" charset="0"/>
                            </a:rPr>
                            <a:t>(V) in gas</a:t>
                          </a:r>
                          <a:endParaRPr kumimoji="1" lang="ja-JP" altLang="en-US" sz="1800" b="0" dirty="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14:m>
                            <m:oMath xmlns:m="http://schemas.openxmlformats.org/officeDocument/2006/math">
                              <m:sSub>
                                <m:sSubPr>
                                  <m:ctrlPr>
                                    <a:rPr lang="en-US" altLang="ja-JP" sz="1800" b="0" i="1" smtClean="0">
                                      <a:solidFill>
                                        <a:schemeClr val="tx1"/>
                                      </a:solidFill>
                                      <a:latin typeface="Cambria Math" panose="02040503050406030204" pitchFamily="18" charset="0"/>
                                    </a:rPr>
                                  </m:ctrlPr>
                                </m:sSubPr>
                                <m:e>
                                  <m:r>
                                    <a:rPr lang="en-US" altLang="ja-JP" sz="1800" b="0" i="1">
                                      <a:solidFill>
                                        <a:schemeClr val="tx1"/>
                                      </a:solidFill>
                                      <a:latin typeface="Cambria Math" panose="02040503050406030204" pitchFamily="18" charset="0"/>
                                    </a:rPr>
                                    <m:t>𝑉</m:t>
                                  </m:r>
                                </m:e>
                                <m:sub>
                                  <m:r>
                                    <a:rPr lang="en-US" altLang="ja-JP" sz="1800" b="0" i="1">
                                      <a:solidFill>
                                        <a:schemeClr val="tx1"/>
                                      </a:solidFill>
                                      <a:latin typeface="Cambria Math" panose="02040503050406030204" pitchFamily="18" charset="0"/>
                                    </a:rPr>
                                    <m:t>𝑐𝑒𝑙𝑙</m:t>
                                  </m:r>
                                </m:sub>
                              </m:sSub>
                            </m:oMath>
                          </a14:m>
                          <a:r>
                            <a:rPr kumimoji="1" lang="ja-JP" altLang="en-US" sz="1800" b="0" dirty="0" smtClean="0">
                              <a:solidFill>
                                <a:schemeClr val="tx1"/>
                              </a:solidFill>
                              <a:latin typeface="Cambria" panose="02040503050406030204" pitchFamily="18" charset="0"/>
                            </a:rPr>
                            <a:t> </a:t>
                          </a:r>
                          <a:r>
                            <a:rPr kumimoji="1" lang="en-US" altLang="ja-JP" sz="1800" b="0" dirty="0" smtClean="0">
                              <a:solidFill>
                                <a:schemeClr val="tx1"/>
                              </a:solidFill>
                              <a:latin typeface="Cambria" panose="02040503050406030204" pitchFamily="18" charset="0"/>
                            </a:rPr>
                            <a:t>(V) in solvent</a:t>
                          </a:r>
                          <a:endParaRPr kumimoji="1" lang="ja-JP" altLang="en-US" sz="1800" b="0" dirty="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Cambria" panose="02040503050406030204" pitchFamily="18" charset="0"/>
                            </a:rPr>
                            <a:t>GNa</a:t>
                          </a:r>
                          <a:r>
                            <a:rPr lang="en-US" altLang="ja-JP" sz="1800" b="1" baseline="30000" dirty="0" smtClean="0">
                              <a:latin typeface="Cambria" panose="02040503050406030204" pitchFamily="18" charset="0"/>
                            </a:rPr>
                            <a:t>+</a:t>
                          </a:r>
                          <a:endParaRPr lang="ja-JP" altLang="en-US" sz="1800" b="1" baseline="30000" dirty="0" smtClean="0">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a:solidFill>
                                <a:srgbClr val="000000"/>
                              </a:solidFill>
                              <a:effectLst/>
                              <a:latin typeface="Cambria" panose="02040503050406030204" pitchFamily="18" charset="0"/>
                              <a:ea typeface="ＭＳ Ｐゴシック" panose="020B0600070205080204" pitchFamily="50" charset="-128"/>
                            </a:rPr>
                            <a:t>0.992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smtClean="0">
                              <a:solidFill>
                                <a:srgbClr val="000000"/>
                              </a:solidFill>
                              <a:effectLst/>
                              <a:latin typeface="Cambria" panose="02040503050406030204" pitchFamily="18" charset="0"/>
                              <a:ea typeface="+mn-ea"/>
                            </a:rPr>
                            <a:t>0.594 </a:t>
                          </a:r>
                          <a:endParaRPr lang="en-US" altLang="ja-JP" sz="1800" b="0" i="0" u="none" strike="noStrike" dirty="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solidFill>
                                <a:srgbClr val="7030A0"/>
                              </a:solidFill>
                              <a:latin typeface="Cambria" panose="02040503050406030204" pitchFamily="18" charset="0"/>
                            </a:rPr>
                            <a:t>GNa</a:t>
                          </a:r>
                          <a:r>
                            <a:rPr lang="en-US" altLang="ja-JP" sz="1800" b="1" baseline="-25000" dirty="0" smtClean="0">
                              <a:solidFill>
                                <a:srgbClr val="7030A0"/>
                              </a:solidFill>
                              <a:latin typeface="Cambria" panose="02040503050406030204" pitchFamily="18" charset="0"/>
                            </a:rPr>
                            <a:t>2</a:t>
                          </a:r>
                          <a:r>
                            <a:rPr lang="en-US" altLang="ja-JP" sz="1800" b="1" baseline="30000" dirty="0" smtClean="0">
                              <a:solidFill>
                                <a:srgbClr val="7030A0"/>
                              </a:solidFill>
                              <a:latin typeface="Cambria" panose="02040503050406030204" pitchFamily="18" charset="0"/>
                            </a:rPr>
                            <a:t>+2</a:t>
                          </a:r>
                          <a:endParaRPr lang="ja-JP" altLang="en-US" sz="1800" b="1" baseline="30000" dirty="0" smtClean="0">
                            <a:solidFill>
                              <a:srgbClr val="7030A0"/>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7030A0"/>
                              </a:solidFill>
                              <a:effectLst/>
                              <a:latin typeface="Cambria" panose="02040503050406030204" pitchFamily="18" charset="0"/>
                              <a:ea typeface="+mn-ea"/>
                            </a:rPr>
                            <a:t>2.780</a:t>
                          </a:r>
                          <a:endParaRPr lang="en-US" altLang="ja-JP" sz="1800" b="0" i="0" u="none" strike="noStrike" dirty="0">
                            <a:solidFill>
                              <a:srgbClr val="7030A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7030A0"/>
                              </a:solidFill>
                              <a:effectLst/>
                              <a:latin typeface="Cambria" panose="02040503050406030204" pitchFamily="18" charset="0"/>
                              <a:ea typeface="+mn-ea"/>
                            </a:rPr>
                            <a:t>1.223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Cambria" panose="02040503050406030204" pitchFamily="18" charset="0"/>
                            </a:rPr>
                            <a:t>GNa</a:t>
                          </a:r>
                          <a:r>
                            <a:rPr lang="en-US" altLang="ja-JP" sz="1800" b="1" baseline="-25000" dirty="0" smtClean="0">
                              <a:latin typeface="Cambria" panose="02040503050406030204" pitchFamily="18" charset="0"/>
                            </a:rPr>
                            <a:t>2</a:t>
                          </a:r>
                          <a:r>
                            <a:rPr lang="en-US" altLang="ja-JP" sz="1800" b="1" baseline="30000" dirty="0" smtClean="0">
                              <a:latin typeface="Cambria" panose="02040503050406030204" pitchFamily="18" charset="0"/>
                            </a:rPr>
                            <a:t>+</a:t>
                          </a:r>
                          <a:endParaRPr lang="ja-JP" altLang="en-US" sz="1800" b="1" baseline="30000" dirty="0" smtClean="0">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000000"/>
                              </a:solidFill>
                              <a:effectLst/>
                              <a:latin typeface="Cambria" panose="02040503050406030204" pitchFamily="18" charset="0"/>
                              <a:ea typeface="+mn-ea"/>
                            </a:rPr>
                            <a:t>0.285 </a:t>
                          </a:r>
                          <a:endParaRPr lang="en-US" altLang="ja-JP" sz="1800" b="0" i="0" u="none" strike="noStrike" dirty="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000000"/>
                              </a:solidFill>
                              <a:effectLst/>
                              <a:latin typeface="Cambria" panose="02040503050406030204" pitchFamily="18" charset="0"/>
                              <a:ea typeface="+mn-ea"/>
                            </a:rPr>
                            <a:t>0.884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479731124"/>
                  </p:ext>
                </p:extLst>
              </p:nvPr>
            </p:nvGraphicFramePr>
            <p:xfrm>
              <a:off x="1629070" y="1739505"/>
              <a:ext cx="6096000" cy="148336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kumimoji="1" lang="en-US" altLang="ja-JP" sz="1800" b="0" dirty="0" smtClean="0">
                              <a:solidFill>
                                <a:schemeClr val="tx1"/>
                              </a:solidFill>
                              <a:latin typeface="Cambria" panose="02040503050406030204" pitchFamily="18" charset="0"/>
                            </a:rPr>
                            <a:t>Name</a:t>
                          </a:r>
                          <a:endParaRPr kumimoji="1" lang="ja-JP" altLang="en-US" sz="1800" b="0" dirty="0">
                            <a:solidFill>
                              <a:schemeClr val="tx1"/>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ja-JP"/>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00300" t="-9836" r="-100601" b="-327869"/>
                          </a:stretch>
                        </a:blipFill>
                      </a:tcPr>
                    </a:tc>
                    <a:tc>
                      <a:txBody>
                        <a:bodyPr/>
                        <a:lstStyle/>
                        <a:p>
                          <a:endParaRPr lang="ja-JP"/>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2"/>
                          <a:stretch>
                            <a:fillRect l="-199701" t="-9836" r="-299" b="-327869"/>
                          </a:stretch>
                        </a:blip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Cambria" panose="02040503050406030204" pitchFamily="18" charset="0"/>
                            </a:rPr>
                            <a:t>GNa</a:t>
                          </a:r>
                          <a:r>
                            <a:rPr lang="en-US" altLang="ja-JP" sz="1800" b="1" baseline="30000" dirty="0" smtClean="0">
                              <a:latin typeface="Cambria" panose="02040503050406030204" pitchFamily="18" charset="0"/>
                            </a:rPr>
                            <a:t>+</a:t>
                          </a:r>
                          <a:endParaRPr lang="ja-JP" altLang="en-US" sz="1800" b="1" baseline="30000" dirty="0" smtClean="0">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a:solidFill>
                                <a:srgbClr val="000000"/>
                              </a:solidFill>
                              <a:effectLst/>
                              <a:latin typeface="Cambria" panose="02040503050406030204" pitchFamily="18" charset="0"/>
                              <a:ea typeface="ＭＳ Ｐゴシック" panose="020B0600070205080204" pitchFamily="50" charset="-128"/>
                            </a:rPr>
                            <a:t>0.992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smtClean="0">
                              <a:solidFill>
                                <a:srgbClr val="000000"/>
                              </a:solidFill>
                              <a:effectLst/>
                              <a:latin typeface="Cambria" panose="02040503050406030204" pitchFamily="18" charset="0"/>
                              <a:ea typeface="+mn-ea"/>
                            </a:rPr>
                            <a:t>0.594 </a:t>
                          </a:r>
                          <a:endParaRPr lang="en-US" altLang="ja-JP" sz="1800" b="0" i="0" u="none" strike="noStrike" dirty="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solidFill>
                                <a:srgbClr val="7030A0"/>
                              </a:solidFill>
                              <a:latin typeface="Cambria" panose="02040503050406030204" pitchFamily="18" charset="0"/>
                            </a:rPr>
                            <a:t>GNa</a:t>
                          </a:r>
                          <a:r>
                            <a:rPr lang="en-US" altLang="ja-JP" sz="1800" b="1" baseline="-25000" dirty="0" smtClean="0">
                              <a:solidFill>
                                <a:srgbClr val="7030A0"/>
                              </a:solidFill>
                              <a:latin typeface="Cambria" panose="02040503050406030204" pitchFamily="18" charset="0"/>
                            </a:rPr>
                            <a:t>2</a:t>
                          </a:r>
                          <a:r>
                            <a:rPr lang="en-US" altLang="ja-JP" sz="1800" b="1" baseline="30000" dirty="0" smtClean="0">
                              <a:solidFill>
                                <a:srgbClr val="7030A0"/>
                              </a:solidFill>
                              <a:latin typeface="Cambria" panose="02040503050406030204" pitchFamily="18" charset="0"/>
                            </a:rPr>
                            <a:t>+2</a:t>
                          </a:r>
                          <a:endParaRPr lang="ja-JP" altLang="en-US" sz="1800" b="1" baseline="30000" dirty="0" smtClean="0">
                            <a:solidFill>
                              <a:srgbClr val="7030A0"/>
                            </a:solidFill>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7030A0"/>
                              </a:solidFill>
                              <a:effectLst/>
                              <a:latin typeface="Cambria" panose="02040503050406030204" pitchFamily="18" charset="0"/>
                              <a:ea typeface="+mn-ea"/>
                            </a:rPr>
                            <a:t>2.780</a:t>
                          </a:r>
                          <a:endParaRPr lang="en-US" altLang="ja-JP" sz="1800" b="0" i="0" u="none" strike="noStrike" dirty="0">
                            <a:solidFill>
                              <a:srgbClr val="7030A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7030A0"/>
                              </a:solidFill>
                              <a:effectLst/>
                              <a:latin typeface="Cambria" panose="02040503050406030204" pitchFamily="18" charset="0"/>
                              <a:ea typeface="+mn-ea"/>
                            </a:rPr>
                            <a:t>1.223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800" b="1" dirty="0" smtClean="0">
                              <a:latin typeface="Cambria" panose="02040503050406030204" pitchFamily="18" charset="0"/>
                            </a:rPr>
                            <a:t>GNa</a:t>
                          </a:r>
                          <a:r>
                            <a:rPr lang="en-US" altLang="ja-JP" sz="1800" b="1" baseline="-25000" dirty="0" smtClean="0">
                              <a:latin typeface="Cambria" panose="02040503050406030204" pitchFamily="18" charset="0"/>
                            </a:rPr>
                            <a:t>2</a:t>
                          </a:r>
                          <a:r>
                            <a:rPr lang="en-US" altLang="ja-JP" sz="1800" b="1" baseline="30000" dirty="0" smtClean="0">
                              <a:latin typeface="Cambria" panose="02040503050406030204" pitchFamily="18" charset="0"/>
                            </a:rPr>
                            <a:t>+</a:t>
                          </a:r>
                          <a:endParaRPr lang="ja-JP" altLang="en-US" sz="1800" b="1" baseline="30000" dirty="0" smtClean="0">
                            <a:latin typeface="Cambria" panose="020405030504060302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000000"/>
                              </a:solidFill>
                              <a:effectLst/>
                              <a:latin typeface="Cambria" panose="02040503050406030204" pitchFamily="18" charset="0"/>
                              <a:ea typeface="+mn-ea"/>
                            </a:rPr>
                            <a:t>0.285 </a:t>
                          </a:r>
                          <a:endParaRPr lang="en-US" altLang="ja-JP" sz="1800" b="0" i="0" u="none" strike="noStrike" dirty="0">
                            <a:solidFill>
                              <a:srgbClr val="000000"/>
                            </a:solidFill>
                            <a:effectLst/>
                            <a:latin typeface="Cambria" panose="02040503050406030204" pitchFamily="18" charset="0"/>
                            <a:ea typeface="+mn-ea"/>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800" b="0" i="0" u="none" strike="noStrike" dirty="0" smtClean="0">
                              <a:solidFill>
                                <a:srgbClr val="000000"/>
                              </a:solidFill>
                              <a:effectLst/>
                              <a:latin typeface="Cambria" panose="02040503050406030204" pitchFamily="18" charset="0"/>
                              <a:ea typeface="+mn-ea"/>
                            </a:rPr>
                            <a:t>0.884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Fallback>
      </mc:AlternateContent>
      <mc:AlternateContent xmlns:mc="http://schemas.openxmlformats.org/markup-compatibility/2006" xmlns:a14="http://schemas.microsoft.com/office/drawing/2010/main">
        <mc:Choice Requires="a14">
          <p:sp>
            <p:nvSpPr>
              <p:cNvPr id="9" name="Rectangle 8"/>
              <p:cNvSpPr/>
              <p:nvPr/>
            </p:nvSpPr>
            <p:spPr>
              <a:xfrm>
                <a:off x="1013254" y="997471"/>
                <a:ext cx="7016617" cy="584775"/>
              </a:xfrm>
              <a:prstGeom prst="rect">
                <a:avLst/>
              </a:prstGeom>
            </p:spPr>
            <p:txBody>
              <a:bodyPr wrap="square">
                <a:spAutoFit/>
              </a:bodyPr>
              <a:lstStyle/>
              <a:p>
                <a:pPr algn="just"/>
                <a:r>
                  <a:rPr lang="en-US" altLang="ja-JP" sz="1600" dirty="0" smtClean="0">
                    <a:latin typeface="Cambria" panose="02040503050406030204" pitchFamily="18" charset="0"/>
                    <a:ea typeface="Cambria Math" panose="02040503050406030204" pitchFamily="18" charset="0"/>
                  </a:rPr>
                  <a:t>Table: The </a:t>
                </a:r>
                <a:r>
                  <a:rPr lang="en-US" altLang="ja-JP" sz="1600" dirty="0" smtClean="0">
                    <a:solidFill>
                      <a:schemeClr val="tx1"/>
                    </a:solidFill>
                    <a:latin typeface="Cambria" panose="02040503050406030204" pitchFamily="18" charset="0"/>
                    <a:ea typeface="Cambria Math" panose="02040503050406030204" pitchFamily="18" charset="0"/>
                  </a:rPr>
                  <a:t>calculated cell voltages (</a:t>
                </a:r>
                <a14:m>
                  <m:oMath xmlns:m="http://schemas.openxmlformats.org/officeDocument/2006/math">
                    <m:sSub>
                      <m:sSubPr>
                        <m:ctrlPr>
                          <a:rPr lang="en-US" altLang="ja-JP" sz="1600" i="1">
                            <a:solidFill>
                              <a:schemeClr val="tx1"/>
                            </a:solidFill>
                            <a:latin typeface="Cambria Math" panose="02040503050406030204" pitchFamily="18" charset="0"/>
                          </a:rPr>
                        </m:ctrlPr>
                      </m:sSubPr>
                      <m:e>
                        <m:r>
                          <a:rPr lang="en-US" altLang="ja-JP" sz="1600">
                            <a:solidFill>
                              <a:schemeClr val="tx1"/>
                            </a:solidFill>
                            <a:latin typeface="Cambria Math" panose="02040503050406030204" pitchFamily="18" charset="0"/>
                          </a:rPr>
                          <m:t>𝑉</m:t>
                        </m:r>
                      </m:e>
                      <m:sub>
                        <m:r>
                          <a:rPr lang="en-US" altLang="ja-JP" sz="1600">
                            <a:solidFill>
                              <a:schemeClr val="tx1"/>
                            </a:solidFill>
                            <a:latin typeface="Cambria Math" panose="02040503050406030204" pitchFamily="18" charset="0"/>
                          </a:rPr>
                          <m:t>𝑐𝑒𝑙𝑙</m:t>
                        </m:r>
                      </m:sub>
                    </m:sSub>
                  </m:oMath>
                </a14:m>
                <a:r>
                  <a:rPr lang="en-US" altLang="ja-JP" sz="1600" dirty="0" smtClean="0">
                    <a:solidFill>
                      <a:schemeClr val="tx1"/>
                    </a:solidFill>
                    <a:latin typeface="Cambria" panose="02040503050406030204" pitchFamily="18" charset="0"/>
                    <a:ea typeface="Cambria Math" panose="02040503050406030204" pitchFamily="18" charset="0"/>
                  </a:rPr>
                  <a:t>) of different graphene sodium complexes in gas phase and solvent phase.</a:t>
                </a:r>
                <a:endParaRPr lang="en-US" altLang="ja-JP" sz="1600" dirty="0">
                  <a:solidFill>
                    <a:schemeClr val="tx1"/>
                  </a:solidFill>
                  <a:latin typeface="Cambria"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1013254" y="997471"/>
                <a:ext cx="7016617" cy="584775"/>
              </a:xfrm>
              <a:prstGeom prst="rect">
                <a:avLst/>
              </a:prstGeom>
              <a:blipFill rotWithShape="0">
                <a:blip r:embed="rId3"/>
                <a:stretch>
                  <a:fillRect l="-434" t="-4167" r="-521" b="-11458"/>
                </a:stretch>
              </a:blipFill>
            </p:spPr>
            <p:txBody>
              <a:bodyPr/>
              <a:lstStyle/>
              <a:p>
                <a:r>
                  <a:rPr lang="ja-JP" altLang="en-US">
                    <a:noFill/>
                  </a:rPr>
                  <a:t> </a:t>
                </a:r>
              </a:p>
            </p:txBody>
          </p:sp>
        </mc:Fallback>
      </mc:AlternateContent>
      <p:sp>
        <p:nvSpPr>
          <p:cNvPr id="12" name="Rectangle 11"/>
          <p:cNvSpPr/>
          <p:nvPr/>
        </p:nvSpPr>
        <p:spPr>
          <a:xfrm>
            <a:off x="272916" y="3557181"/>
            <a:ext cx="8808308" cy="1508105"/>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ü"/>
            </a:pPr>
            <a:r>
              <a:rPr lang="en-US" altLang="ja-JP" dirty="0" smtClean="0">
                <a:latin typeface="Cambria" panose="02040503050406030204" pitchFamily="18" charset="0"/>
              </a:rPr>
              <a:t>The calculated cell voltage is increased as the increase of Na</a:t>
            </a:r>
            <a:r>
              <a:rPr lang="en-US" altLang="ja-JP" baseline="30000" dirty="0" smtClean="0">
                <a:latin typeface="Cambria" panose="02040503050406030204" pitchFamily="18" charset="0"/>
              </a:rPr>
              <a:t>+</a:t>
            </a:r>
            <a:r>
              <a:rPr lang="en-US" altLang="ja-JP" dirty="0" smtClean="0">
                <a:latin typeface="Cambria" panose="02040503050406030204" pitchFamily="18" charset="0"/>
              </a:rPr>
              <a:t> ions concentration. </a:t>
            </a:r>
          </a:p>
          <a:p>
            <a:pPr marL="285750" indent="-285750" algn="just">
              <a:spcBef>
                <a:spcPts val="600"/>
              </a:spcBef>
              <a:spcAft>
                <a:spcPts val="600"/>
              </a:spcAft>
              <a:buFont typeface="Wingdings" panose="05000000000000000000" pitchFamily="2" charset="2"/>
              <a:buChar char="ü"/>
            </a:pPr>
            <a:r>
              <a:rPr lang="en-US" altLang="ja-JP" dirty="0" smtClean="0">
                <a:latin typeface="Cambria" panose="02040503050406030204" pitchFamily="18" charset="0"/>
              </a:rPr>
              <a:t>In real situation the cell voltage is higher at the initial stage of charging process where the concentration of Na</a:t>
            </a:r>
            <a:r>
              <a:rPr lang="en-US" altLang="ja-JP" baseline="30000" dirty="0" smtClean="0">
                <a:latin typeface="Cambria" panose="02040503050406030204" pitchFamily="18" charset="0"/>
              </a:rPr>
              <a:t>+</a:t>
            </a:r>
            <a:r>
              <a:rPr lang="en-US" altLang="ja-JP" dirty="0" smtClean="0">
                <a:latin typeface="Cambria" panose="02040503050406030204" pitchFamily="18" charset="0"/>
              </a:rPr>
              <a:t> ions is higher. </a:t>
            </a:r>
          </a:p>
          <a:p>
            <a:pPr marL="285750" indent="-285750" algn="just">
              <a:spcBef>
                <a:spcPts val="600"/>
              </a:spcBef>
              <a:spcAft>
                <a:spcPts val="600"/>
              </a:spcAft>
              <a:buFont typeface="Wingdings" panose="05000000000000000000" pitchFamily="2" charset="2"/>
              <a:buChar char="ü"/>
            </a:pPr>
            <a:r>
              <a:rPr lang="en-US" altLang="ja-JP" dirty="0" smtClean="0">
                <a:latin typeface="Cambria" panose="02040503050406030204" pitchFamily="18" charset="0"/>
              </a:rPr>
              <a:t>In later stages the Na</a:t>
            </a:r>
            <a:r>
              <a:rPr lang="en-US" altLang="ja-JP" baseline="30000" dirty="0">
                <a:latin typeface="Cambria" panose="02040503050406030204" pitchFamily="18" charset="0"/>
              </a:rPr>
              <a:t>+</a:t>
            </a:r>
            <a:r>
              <a:rPr lang="en-US" altLang="ja-JP" dirty="0">
                <a:latin typeface="Cambria" panose="02040503050406030204" pitchFamily="18" charset="0"/>
              </a:rPr>
              <a:t> ions </a:t>
            </a:r>
            <a:r>
              <a:rPr lang="en-US" altLang="ja-JP" dirty="0" smtClean="0">
                <a:latin typeface="Cambria" panose="02040503050406030204" pitchFamily="18" charset="0"/>
              </a:rPr>
              <a:t>reduced to Na and the cell voltage is decreased.</a:t>
            </a:r>
          </a:p>
        </p:txBody>
      </p:sp>
      <p:sp>
        <p:nvSpPr>
          <p:cNvPr id="2" name="Rectangle 1"/>
          <p:cNvSpPr/>
          <p:nvPr/>
        </p:nvSpPr>
        <p:spPr>
          <a:xfrm>
            <a:off x="481952" y="5614254"/>
            <a:ext cx="8307821" cy="646331"/>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spcBef>
                <a:spcPts val="600"/>
              </a:spcBef>
              <a:spcAft>
                <a:spcPts val="600"/>
              </a:spcAft>
            </a:pPr>
            <a:r>
              <a:rPr lang="en-US" altLang="ja-JP" dirty="0">
                <a:latin typeface="Cambria" panose="02040503050406030204" pitchFamily="18" charset="0"/>
              </a:rPr>
              <a:t>Thus, the present cell voltage results </a:t>
            </a:r>
            <a:r>
              <a:rPr lang="en-US" altLang="ja-JP" dirty="0">
                <a:solidFill>
                  <a:srgbClr val="C00000"/>
                </a:solidFill>
                <a:latin typeface="Cambria" panose="02040503050406030204" pitchFamily="18" charset="0"/>
              </a:rPr>
              <a:t>well correlated with the real situation </a:t>
            </a:r>
            <a:r>
              <a:rPr lang="en-US" altLang="ja-JP" dirty="0">
                <a:latin typeface="Cambria" panose="02040503050406030204" pitchFamily="18" charset="0"/>
              </a:rPr>
              <a:t>in the secondary battery.</a:t>
            </a:r>
          </a:p>
        </p:txBody>
      </p:sp>
    </p:spTree>
    <p:extLst>
      <p:ext uri="{BB962C8B-B14F-4D97-AF65-F5344CB8AC3E}">
        <p14:creationId xmlns:p14="http://schemas.microsoft.com/office/powerpoint/2010/main" val="390089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89696" y="6434631"/>
            <a:ext cx="2057400" cy="365125"/>
          </a:xfrm>
        </p:spPr>
        <p:txBody>
          <a:bodyPr/>
          <a:lstStyle/>
          <a:p>
            <a:fld id="{DF9FA5B6-7A2B-4E54-93D6-98ADC48FA8A9}" type="slidenum">
              <a:rPr kumimoji="1" lang="ja-JP" altLang="en-US" smtClean="0">
                <a:solidFill>
                  <a:schemeClr val="tx1"/>
                </a:solidFill>
              </a:rPr>
              <a:t>7</a:t>
            </a:fld>
            <a:endParaRPr kumimoji="1" lang="ja-JP" altLang="en-US" dirty="0">
              <a:solidFill>
                <a:schemeClr val="tx1"/>
              </a:solidFill>
            </a:endParaRPr>
          </a:p>
        </p:txBody>
      </p:sp>
      <p:sp>
        <p:nvSpPr>
          <p:cNvPr id="70" name="TextBox 69"/>
          <p:cNvSpPr txBox="1"/>
          <p:nvPr/>
        </p:nvSpPr>
        <p:spPr>
          <a:xfrm>
            <a:off x="177159" y="4692976"/>
            <a:ext cx="8898364" cy="461665"/>
          </a:xfrm>
          <a:prstGeom prst="rect">
            <a:avLst/>
          </a:prstGeom>
          <a:noFill/>
        </p:spPr>
        <p:txBody>
          <a:bodyPr wrap="square" rtlCol="0">
            <a:spAutoFit/>
          </a:bodyPr>
          <a:lstStyle/>
          <a:p>
            <a:pPr algn="ctr"/>
            <a:r>
              <a:rPr kumimoji="1" lang="en-US" altLang="ja-JP" sz="1200" dirty="0" smtClean="0">
                <a:latin typeface="Cambria" panose="02040503050406030204" pitchFamily="18" charset="0"/>
              </a:rPr>
              <a:t>Fig. Calculated </a:t>
            </a:r>
            <a:r>
              <a:rPr lang="en-US" altLang="ja-JP" sz="1200" dirty="0" smtClean="0">
                <a:latin typeface="Cambria" panose="02040503050406030204" pitchFamily="18" charset="0"/>
              </a:rPr>
              <a:t>transition states and products of PC decomposition in GPCNa</a:t>
            </a:r>
            <a:r>
              <a:rPr lang="en-US" altLang="ja-JP" sz="1200" baseline="30000" dirty="0" smtClean="0">
                <a:latin typeface="Cambria" panose="02040503050406030204" pitchFamily="18" charset="0"/>
              </a:rPr>
              <a:t>+</a:t>
            </a:r>
            <a:r>
              <a:rPr lang="en-US" altLang="ja-JP" sz="1200" dirty="0" smtClean="0">
                <a:latin typeface="Cambria" panose="02040503050406030204" pitchFamily="18" charset="0"/>
              </a:rPr>
              <a:t> complex and their relative free energies (RE in kcal/mol) at B3LYP-D3/6-31G(d) </a:t>
            </a:r>
            <a:r>
              <a:rPr kumimoji="1" lang="en-US" altLang="ja-JP" sz="1200" dirty="0" smtClean="0">
                <a:latin typeface="Cambria" panose="02040503050406030204" pitchFamily="18" charset="0"/>
              </a:rPr>
              <a:t> level of theory.</a:t>
            </a:r>
            <a:endParaRPr kumimoji="1" lang="ja-JP" altLang="en-US" sz="1200" dirty="0">
              <a:latin typeface="Cambria" panose="02040503050406030204" pitchFamily="18" charset="0"/>
            </a:endParaRPr>
          </a:p>
        </p:txBody>
      </p:sp>
      <p:sp>
        <p:nvSpPr>
          <p:cNvPr id="73" name="Rectangle 72"/>
          <p:cNvSpPr/>
          <p:nvPr/>
        </p:nvSpPr>
        <p:spPr>
          <a:xfrm>
            <a:off x="253178" y="5539611"/>
            <a:ext cx="8641491"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spcBef>
                <a:spcPts val="300"/>
              </a:spcBef>
              <a:spcAft>
                <a:spcPts val="300"/>
              </a:spcAft>
              <a:buFont typeface="Wingdings" panose="05000000000000000000" pitchFamily="2" charset="2"/>
              <a:buChar char="ü"/>
            </a:pPr>
            <a:r>
              <a:rPr lang="en-US" altLang="ja-JP" sz="1600" dirty="0">
                <a:latin typeface="Cambria" panose="02040503050406030204" pitchFamily="18" charset="0"/>
              </a:rPr>
              <a:t>After one electron reduction, the C</a:t>
            </a:r>
            <a:r>
              <a:rPr lang="en-US" altLang="ja-JP" sz="1600" baseline="-25000" dirty="0">
                <a:latin typeface="Cambria" panose="02040503050406030204" pitchFamily="18" charset="0"/>
              </a:rPr>
              <a:t>5</a:t>
            </a:r>
            <a:r>
              <a:rPr lang="en-US" altLang="ja-JP" sz="1600" dirty="0">
                <a:latin typeface="Cambria" panose="02040503050406030204" pitchFamily="18" charset="0"/>
              </a:rPr>
              <a:t>-O</a:t>
            </a:r>
            <a:r>
              <a:rPr lang="en-US" altLang="ja-JP" sz="1600" baseline="-25000" dirty="0">
                <a:latin typeface="Cambria" panose="02040503050406030204" pitchFamily="18" charset="0"/>
              </a:rPr>
              <a:t>1</a:t>
            </a:r>
            <a:r>
              <a:rPr lang="en-US" altLang="ja-JP" sz="1600" dirty="0">
                <a:latin typeface="Cambria" panose="02040503050406030204" pitchFamily="18" charset="0"/>
              </a:rPr>
              <a:t> bond cleavage is </a:t>
            </a:r>
            <a:r>
              <a:rPr lang="en-US" altLang="ja-JP" sz="1600" dirty="0" smtClean="0">
                <a:latin typeface="Cambria" panose="02040503050406030204" pitchFamily="18" charset="0"/>
              </a:rPr>
              <a:t>favorable </a:t>
            </a:r>
            <a:r>
              <a:rPr lang="en-US" altLang="ja-JP" sz="1600" dirty="0">
                <a:latin typeface="Cambria" panose="02040503050406030204" pitchFamily="18" charset="0"/>
              </a:rPr>
              <a:t>with lower activation energy </a:t>
            </a:r>
            <a:r>
              <a:rPr lang="en-US" altLang="ja-JP" sz="1600" dirty="0" smtClean="0">
                <a:latin typeface="Cambria" panose="02040503050406030204" pitchFamily="18" charset="0"/>
              </a:rPr>
              <a:t>than in the C</a:t>
            </a:r>
            <a:r>
              <a:rPr lang="en-US" altLang="ja-JP" sz="1600" baseline="-25000" dirty="0" smtClean="0">
                <a:latin typeface="Cambria" panose="02040503050406030204" pitchFamily="18" charset="0"/>
              </a:rPr>
              <a:t>4</a:t>
            </a:r>
            <a:r>
              <a:rPr lang="en-US" altLang="ja-JP" sz="1600" dirty="0" smtClean="0">
                <a:latin typeface="Cambria" panose="02040503050406030204" pitchFamily="18" charset="0"/>
              </a:rPr>
              <a:t>-O</a:t>
            </a:r>
            <a:r>
              <a:rPr lang="en-US" altLang="ja-JP" sz="1600" baseline="-25000" dirty="0" smtClean="0">
                <a:latin typeface="Cambria" panose="02040503050406030204" pitchFamily="18" charset="0"/>
              </a:rPr>
              <a:t>3</a:t>
            </a:r>
            <a:r>
              <a:rPr lang="en-US" altLang="ja-JP" sz="1600" dirty="0" smtClean="0">
                <a:latin typeface="Cambria" panose="02040503050406030204" pitchFamily="18" charset="0"/>
              </a:rPr>
              <a:t> bond cleavage. Where in absence of electrode the C</a:t>
            </a:r>
            <a:r>
              <a:rPr lang="en-US" altLang="ja-JP" sz="1600" baseline="-25000" dirty="0" smtClean="0">
                <a:latin typeface="Cambria" panose="02040503050406030204" pitchFamily="18" charset="0"/>
              </a:rPr>
              <a:t>4</a:t>
            </a:r>
            <a:r>
              <a:rPr lang="en-US" altLang="ja-JP" sz="1600" dirty="0" smtClean="0">
                <a:latin typeface="Cambria" panose="02040503050406030204" pitchFamily="18" charset="0"/>
              </a:rPr>
              <a:t>-O</a:t>
            </a:r>
            <a:r>
              <a:rPr lang="en-US" altLang="ja-JP" sz="1600" baseline="-25000" dirty="0" smtClean="0">
                <a:latin typeface="Cambria" panose="02040503050406030204" pitchFamily="18" charset="0"/>
              </a:rPr>
              <a:t>3</a:t>
            </a:r>
            <a:r>
              <a:rPr lang="en-US" altLang="ja-JP" sz="1600" dirty="0" smtClean="0">
                <a:latin typeface="Cambria" panose="02040503050406030204" pitchFamily="18" charset="0"/>
              </a:rPr>
              <a:t> bond cleavage is favorable in PC decomposition. [5]</a:t>
            </a:r>
          </a:p>
        </p:txBody>
      </p:sp>
      <p:sp>
        <p:nvSpPr>
          <p:cNvPr id="3" name="Rectangle 2"/>
          <p:cNvSpPr/>
          <p:nvPr/>
        </p:nvSpPr>
        <p:spPr>
          <a:xfrm>
            <a:off x="2068579" y="229480"/>
            <a:ext cx="5056769" cy="369332"/>
          </a:xfrm>
          <a:prstGeom prst="rect">
            <a:avLst/>
          </a:prstGeom>
        </p:spPr>
        <p:txBody>
          <a:bodyPr wrap="none">
            <a:spAutoFit/>
          </a:bodyPr>
          <a:lstStyle/>
          <a:p>
            <a:r>
              <a:rPr lang="en-US" altLang="ja-JP" b="1" dirty="0">
                <a:latin typeface="Cambria" panose="02040503050406030204" pitchFamily="18" charset="0"/>
              </a:rPr>
              <a:t>Activation Barriers of </a:t>
            </a:r>
            <a:r>
              <a:rPr lang="en-US" altLang="ja-JP" b="1" dirty="0" smtClean="0">
                <a:latin typeface="Cambria" panose="02040503050406030204" pitchFamily="18" charset="0"/>
              </a:rPr>
              <a:t>GPCNa</a:t>
            </a:r>
            <a:r>
              <a:rPr lang="en-US" altLang="ja-JP" b="1" baseline="30000" dirty="0" smtClean="0">
                <a:latin typeface="Cambria" panose="02040503050406030204" pitchFamily="18" charset="0"/>
              </a:rPr>
              <a:t>+</a:t>
            </a:r>
            <a:r>
              <a:rPr lang="en-US" altLang="ja-JP" b="1" dirty="0" smtClean="0">
                <a:latin typeface="Cambria" panose="02040503050406030204" pitchFamily="18" charset="0"/>
              </a:rPr>
              <a:t> </a:t>
            </a:r>
            <a:r>
              <a:rPr lang="en-US" altLang="ja-JP" b="1" dirty="0">
                <a:latin typeface="Cambria" panose="02040503050406030204" pitchFamily="18" charset="0"/>
              </a:rPr>
              <a:t>Decomposition </a:t>
            </a:r>
            <a:endParaRPr lang="ja-JP" altLang="en-US" b="1" dirty="0">
              <a:latin typeface="Cambria" panose="02040503050406030204" pitchFamily="18" charset="0"/>
            </a:endParaRPr>
          </a:p>
        </p:txBody>
      </p:sp>
      <p:grpSp>
        <p:nvGrpSpPr>
          <p:cNvPr id="13" name="Group 12"/>
          <p:cNvGrpSpPr/>
          <p:nvPr/>
        </p:nvGrpSpPr>
        <p:grpSpPr>
          <a:xfrm>
            <a:off x="250822" y="753313"/>
            <a:ext cx="8542743" cy="3778201"/>
            <a:chOff x="365425" y="772118"/>
            <a:chExt cx="8542743" cy="3778201"/>
          </a:xfrm>
        </p:grpSpPr>
        <p:grpSp>
          <p:nvGrpSpPr>
            <p:cNvPr id="10" name="Group 9"/>
            <p:cNvGrpSpPr/>
            <p:nvPr/>
          </p:nvGrpSpPr>
          <p:grpSpPr>
            <a:xfrm>
              <a:off x="2580199" y="772118"/>
              <a:ext cx="6327969" cy="3778201"/>
              <a:chOff x="2020027" y="772118"/>
              <a:chExt cx="6327969" cy="3778201"/>
            </a:xfrm>
          </p:grpSpPr>
          <p:cxnSp>
            <p:nvCxnSpPr>
              <p:cNvPr id="52" name="Straight Arrow Connector 51"/>
              <p:cNvCxnSpPr/>
              <p:nvPr/>
            </p:nvCxnSpPr>
            <p:spPr>
              <a:xfrm flipV="1">
                <a:off x="3445910" y="2432886"/>
                <a:ext cx="597868" cy="228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403455" y="2266221"/>
                <a:ext cx="535724" cy="276999"/>
              </a:xfrm>
              <a:prstGeom prst="rect">
                <a:avLst/>
              </a:prstGeom>
            </p:spPr>
            <p:txBody>
              <a:bodyPr wrap="none">
                <a:spAutoFit/>
              </a:bodyPr>
              <a:lstStyle/>
              <a:p>
                <a:r>
                  <a:rPr lang="en-US" altLang="ja-JP" sz="1200" dirty="0" smtClean="0">
                    <a:latin typeface="Cambria" panose="02040503050406030204" pitchFamily="18" charset="0"/>
                  </a:rPr>
                  <a:t>C</a:t>
                </a:r>
                <a:r>
                  <a:rPr lang="en-US" altLang="ja-JP" sz="1200" baseline="-25000" dirty="0" smtClean="0">
                    <a:latin typeface="Cambria" panose="02040503050406030204" pitchFamily="18" charset="0"/>
                  </a:rPr>
                  <a:t>4</a:t>
                </a:r>
                <a:r>
                  <a:rPr lang="en-US" altLang="ja-JP" sz="1200" dirty="0" smtClean="0">
                    <a:latin typeface="Cambria" panose="02040503050406030204" pitchFamily="18" charset="0"/>
                  </a:rPr>
                  <a:t>-O</a:t>
                </a:r>
                <a:r>
                  <a:rPr lang="en-US" altLang="ja-JP" sz="1200" baseline="-25000" dirty="0" smtClean="0">
                    <a:latin typeface="Cambria" panose="02040503050406030204" pitchFamily="18" charset="0"/>
                  </a:rPr>
                  <a:t>3</a:t>
                </a:r>
                <a:endParaRPr lang="ja-JP" altLang="en-US" sz="1200" dirty="0"/>
              </a:p>
            </p:txBody>
          </p:sp>
          <p:pic>
            <p:nvPicPr>
              <p:cNvPr id="55" name="Picture 54"/>
              <p:cNvPicPr>
                <a:picLocks noChangeAspect="1"/>
              </p:cNvPicPr>
              <p:nvPr/>
            </p:nvPicPr>
            <p:blipFill rotWithShape="1">
              <a:blip r:embed="rId2" cstate="print">
                <a:extLst>
                  <a:ext uri="{28A0092B-C50C-407E-A947-70E740481C1C}">
                    <a14:useLocalDpi xmlns:a14="http://schemas.microsoft.com/office/drawing/2010/main" val="0"/>
                  </a:ext>
                </a:extLst>
              </a:blip>
              <a:srcRect l="7316" t="2999" r="3505" b="15556"/>
              <a:stretch/>
            </p:blipFill>
            <p:spPr>
              <a:xfrm>
                <a:off x="6539939" y="802042"/>
                <a:ext cx="1530230" cy="1597803"/>
              </a:xfrm>
              <a:prstGeom prst="rect">
                <a:avLst/>
              </a:prstGeom>
            </p:spPr>
          </p:pic>
          <p:sp>
            <p:nvSpPr>
              <p:cNvPr id="85" name="TextBox 84"/>
              <p:cNvSpPr txBox="1"/>
              <p:nvPr/>
            </p:nvSpPr>
            <p:spPr>
              <a:xfrm>
                <a:off x="4194259" y="2377226"/>
                <a:ext cx="1883849" cy="276999"/>
              </a:xfrm>
              <a:prstGeom prst="rect">
                <a:avLst/>
              </a:prstGeom>
              <a:noFill/>
            </p:spPr>
            <p:txBody>
              <a:bodyPr wrap="none" rtlCol="0">
                <a:spAutoFit/>
              </a:bodyPr>
              <a:lstStyle/>
              <a:p>
                <a:r>
                  <a:rPr lang="en-US" altLang="ja-JP" sz="1200" dirty="0" smtClean="0">
                    <a:latin typeface="Cambria" panose="02040503050406030204" pitchFamily="18" charset="0"/>
                  </a:rPr>
                  <a:t>GPCNa-TS1 (RE = 22.740)</a:t>
                </a:r>
                <a:endParaRPr lang="ja-JP" altLang="en-US" sz="1200" dirty="0">
                  <a:latin typeface="Cambria" panose="02040503050406030204" pitchFamily="18" charset="0"/>
                </a:endParaRPr>
              </a:p>
            </p:txBody>
          </p:sp>
          <p:grpSp>
            <p:nvGrpSpPr>
              <p:cNvPr id="7" name="Group 6"/>
              <p:cNvGrpSpPr>
                <a:grpSpLocks noChangeAspect="1"/>
              </p:cNvGrpSpPr>
              <p:nvPr/>
            </p:nvGrpSpPr>
            <p:grpSpPr>
              <a:xfrm>
                <a:off x="4113176" y="772118"/>
                <a:ext cx="1672242" cy="1597803"/>
                <a:chOff x="3278310" y="512679"/>
                <a:chExt cx="2637404" cy="2520000"/>
              </a:xfrm>
            </p:grpSpPr>
            <p:sp>
              <p:nvSpPr>
                <p:cNvPr id="83" name="Rectangle 82"/>
                <p:cNvSpPr/>
                <p:nvPr/>
              </p:nvSpPr>
              <p:spPr>
                <a:xfrm>
                  <a:off x="4651686" y="832392"/>
                  <a:ext cx="193460"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pic>
              <p:nvPicPr>
                <p:cNvPr id="84" name="Picture 83"/>
                <p:cNvPicPr>
                  <a:picLocks noChangeAspect="1"/>
                </p:cNvPicPr>
                <p:nvPr/>
              </p:nvPicPr>
              <p:blipFill rotWithShape="1">
                <a:blip r:embed="rId3" cstate="print">
                  <a:extLst>
                    <a:ext uri="{28A0092B-C50C-407E-A947-70E740481C1C}">
                      <a14:useLocalDpi xmlns:a14="http://schemas.microsoft.com/office/drawing/2010/main" val="0"/>
                    </a:ext>
                  </a:extLst>
                </a:blip>
                <a:srcRect l="6123" t="9159" r="10498" b="21160"/>
                <a:stretch/>
              </p:blipFill>
              <p:spPr>
                <a:xfrm>
                  <a:off x="3278310" y="512679"/>
                  <a:ext cx="2637404" cy="2520000"/>
                </a:xfrm>
                <a:prstGeom prst="rect">
                  <a:avLst/>
                </a:prstGeom>
              </p:spPr>
            </p:pic>
          </p:grpSp>
          <p:cxnSp>
            <p:nvCxnSpPr>
              <p:cNvPr id="90" name="Straight Arrow Connector 89"/>
              <p:cNvCxnSpPr/>
              <p:nvPr/>
            </p:nvCxnSpPr>
            <p:spPr>
              <a:xfrm>
                <a:off x="5901862" y="1798290"/>
                <a:ext cx="4237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6478573" y="2403523"/>
                <a:ext cx="1869423" cy="276999"/>
              </a:xfrm>
              <a:prstGeom prst="rect">
                <a:avLst/>
              </a:prstGeom>
              <a:noFill/>
            </p:spPr>
            <p:txBody>
              <a:bodyPr wrap="none" rtlCol="0">
                <a:spAutoFit/>
              </a:bodyPr>
              <a:lstStyle/>
              <a:p>
                <a:r>
                  <a:rPr lang="en-US" altLang="ja-JP" sz="1200" dirty="0" smtClean="0">
                    <a:latin typeface="Cambria" panose="02040503050406030204" pitchFamily="18" charset="0"/>
                  </a:rPr>
                  <a:t>GPCNa-IN1 (RE = 13.211)</a:t>
                </a:r>
                <a:endParaRPr lang="ja-JP" altLang="en-US" sz="1200" dirty="0">
                  <a:latin typeface="Cambria" panose="02040503050406030204" pitchFamily="18" charset="0"/>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0767" t="14415" r="11633" b="24805"/>
              <a:stretch/>
            </p:blipFill>
            <p:spPr>
              <a:xfrm>
                <a:off x="4073726" y="2603663"/>
                <a:ext cx="1979886" cy="1597804"/>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7301" t="1922" r="10396" b="17478"/>
              <a:stretch/>
            </p:blipFill>
            <p:spPr>
              <a:xfrm>
                <a:off x="6584723" y="2603663"/>
                <a:ext cx="1583515" cy="1597803"/>
              </a:xfrm>
              <a:prstGeom prst="rect">
                <a:avLst/>
              </a:prstGeom>
            </p:spPr>
          </p:pic>
          <p:grpSp>
            <p:nvGrpSpPr>
              <p:cNvPr id="6" name="Group 5"/>
              <p:cNvGrpSpPr/>
              <p:nvPr/>
            </p:nvGrpSpPr>
            <p:grpSpPr>
              <a:xfrm>
                <a:off x="2020027" y="1942219"/>
                <a:ext cx="1457610" cy="1775292"/>
                <a:chOff x="1780840" y="1897866"/>
                <a:chExt cx="1457610" cy="1775292"/>
              </a:xfrm>
            </p:grpSpPr>
            <p:sp>
              <p:nvSpPr>
                <p:cNvPr id="50" name="TextBox 49"/>
                <p:cNvSpPr txBox="1"/>
                <p:nvPr/>
              </p:nvSpPr>
              <p:spPr>
                <a:xfrm>
                  <a:off x="1804408" y="3396159"/>
                  <a:ext cx="1434042" cy="276999"/>
                </a:xfrm>
                <a:prstGeom prst="rect">
                  <a:avLst/>
                </a:prstGeom>
                <a:noFill/>
              </p:spPr>
              <p:txBody>
                <a:bodyPr wrap="square" rtlCol="0">
                  <a:spAutoFit/>
                </a:bodyPr>
                <a:lstStyle/>
                <a:p>
                  <a:r>
                    <a:rPr lang="en-US" altLang="ja-JP" sz="1200" dirty="0">
                      <a:latin typeface="Cambria" panose="02040503050406030204" pitchFamily="18" charset="0"/>
                    </a:rPr>
                    <a:t>GPCNa</a:t>
                  </a:r>
                  <a:r>
                    <a:rPr lang="en-US" altLang="ja-JP" sz="1200" dirty="0" smtClean="0">
                      <a:latin typeface="Cambria" panose="02040503050406030204" pitchFamily="18" charset="0"/>
                    </a:rPr>
                    <a:t> (RE= 0.00)</a:t>
                  </a:r>
                  <a:endParaRPr lang="ja-JP" altLang="en-US" sz="1200" dirty="0">
                    <a:latin typeface="Cambria" panose="02040503050406030204" pitchFamily="18" charset="0"/>
                  </a:endParaRPr>
                </a:p>
              </p:txBody>
            </p:sp>
            <p:pic>
              <p:nvPicPr>
                <p:cNvPr id="39" name="Picture 38"/>
                <p:cNvPicPr>
                  <a:picLocks noChangeAspect="1"/>
                </p:cNvPicPr>
                <p:nvPr/>
              </p:nvPicPr>
              <p:blipFill rotWithShape="1">
                <a:blip r:embed="rId6" cstate="print">
                  <a:extLst>
                    <a:ext uri="{28A0092B-C50C-407E-A947-70E740481C1C}">
                      <a14:useLocalDpi xmlns:a14="http://schemas.microsoft.com/office/drawing/2010/main" val="0"/>
                    </a:ext>
                  </a:extLst>
                </a:blip>
                <a:srcRect l="4014" t="3334" r="2108" b="16778"/>
                <a:stretch/>
              </p:blipFill>
              <p:spPr>
                <a:xfrm>
                  <a:off x="1780840" y="1897866"/>
                  <a:ext cx="1457610" cy="1420269"/>
                </a:xfrm>
                <a:prstGeom prst="rect">
                  <a:avLst/>
                </a:prstGeom>
              </p:spPr>
            </p:pic>
          </p:grpSp>
          <p:sp>
            <p:nvSpPr>
              <p:cNvPr id="63" name="TextBox 62"/>
              <p:cNvSpPr txBox="1"/>
              <p:nvPr/>
            </p:nvSpPr>
            <p:spPr>
              <a:xfrm>
                <a:off x="4107565" y="4263665"/>
                <a:ext cx="1883849" cy="276999"/>
              </a:xfrm>
              <a:prstGeom prst="rect">
                <a:avLst/>
              </a:prstGeom>
              <a:noFill/>
            </p:spPr>
            <p:txBody>
              <a:bodyPr wrap="none" rtlCol="0">
                <a:spAutoFit/>
              </a:bodyPr>
              <a:lstStyle/>
              <a:p>
                <a:r>
                  <a:rPr lang="en-US" altLang="ja-JP" sz="1200" dirty="0" smtClean="0">
                    <a:solidFill>
                      <a:srgbClr val="C00000"/>
                    </a:solidFill>
                    <a:latin typeface="Cambria" panose="02040503050406030204" pitchFamily="18" charset="0"/>
                  </a:rPr>
                  <a:t>GPCNa-TS2 (RE = 16.005)</a:t>
                </a:r>
                <a:endParaRPr lang="ja-JP" altLang="en-US" sz="1200" dirty="0">
                  <a:solidFill>
                    <a:srgbClr val="C00000"/>
                  </a:solidFill>
                  <a:latin typeface="Cambria" panose="02040503050406030204" pitchFamily="18" charset="0"/>
                </a:endParaRPr>
              </a:p>
            </p:txBody>
          </p:sp>
          <p:sp>
            <p:nvSpPr>
              <p:cNvPr id="64" name="TextBox 63"/>
              <p:cNvSpPr txBox="1"/>
              <p:nvPr/>
            </p:nvSpPr>
            <p:spPr>
              <a:xfrm>
                <a:off x="6478573" y="4273320"/>
                <a:ext cx="1869423" cy="276999"/>
              </a:xfrm>
              <a:prstGeom prst="rect">
                <a:avLst/>
              </a:prstGeom>
              <a:noFill/>
            </p:spPr>
            <p:txBody>
              <a:bodyPr wrap="none" rtlCol="0">
                <a:spAutoFit/>
              </a:bodyPr>
              <a:lstStyle/>
              <a:p>
                <a:r>
                  <a:rPr lang="en-US" altLang="ja-JP" sz="1200" dirty="0" smtClean="0">
                    <a:solidFill>
                      <a:srgbClr val="C00000"/>
                    </a:solidFill>
                    <a:latin typeface="Cambria" panose="02040503050406030204" pitchFamily="18" charset="0"/>
                  </a:rPr>
                  <a:t>GPCNa-IN2 (RE = 15.107)</a:t>
                </a:r>
                <a:endParaRPr lang="ja-JP" altLang="en-US" sz="1200" dirty="0">
                  <a:solidFill>
                    <a:srgbClr val="C00000"/>
                  </a:solidFill>
                  <a:latin typeface="Cambria" panose="02040503050406030204" pitchFamily="18" charset="0"/>
                </a:endParaRPr>
              </a:p>
            </p:txBody>
          </p:sp>
          <p:cxnSp>
            <p:nvCxnSpPr>
              <p:cNvPr id="65" name="Straight Arrow Connector 64"/>
              <p:cNvCxnSpPr/>
              <p:nvPr/>
            </p:nvCxnSpPr>
            <p:spPr>
              <a:xfrm>
                <a:off x="3468982" y="3039518"/>
                <a:ext cx="597868" cy="2030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501669" y="3167285"/>
                <a:ext cx="535724" cy="276999"/>
              </a:xfrm>
              <a:prstGeom prst="rect">
                <a:avLst/>
              </a:prstGeom>
            </p:spPr>
            <p:txBody>
              <a:bodyPr wrap="none">
                <a:spAutoFit/>
              </a:bodyPr>
              <a:lstStyle/>
              <a:p>
                <a:r>
                  <a:rPr lang="en-US" altLang="ja-JP" sz="1200" dirty="0" smtClean="0">
                    <a:latin typeface="Cambria" panose="02040503050406030204" pitchFamily="18" charset="0"/>
                  </a:rPr>
                  <a:t>C</a:t>
                </a:r>
                <a:r>
                  <a:rPr lang="en-US" altLang="ja-JP" sz="1200" baseline="-25000" dirty="0" smtClean="0">
                    <a:latin typeface="Cambria" panose="02040503050406030204" pitchFamily="18" charset="0"/>
                  </a:rPr>
                  <a:t>5</a:t>
                </a:r>
                <a:r>
                  <a:rPr lang="en-US" altLang="ja-JP" sz="1200" dirty="0" smtClean="0">
                    <a:latin typeface="Cambria" panose="02040503050406030204" pitchFamily="18" charset="0"/>
                  </a:rPr>
                  <a:t>-O</a:t>
                </a:r>
                <a:r>
                  <a:rPr lang="en-US" altLang="ja-JP" sz="1200" baseline="-25000" dirty="0">
                    <a:latin typeface="Cambria" panose="02040503050406030204" pitchFamily="18" charset="0"/>
                  </a:rPr>
                  <a:t>1</a:t>
                </a:r>
                <a:endParaRPr lang="ja-JP" altLang="en-US" sz="1200" dirty="0"/>
              </a:p>
            </p:txBody>
          </p:sp>
          <p:cxnSp>
            <p:nvCxnSpPr>
              <p:cNvPr id="68" name="Straight Arrow Connector 67"/>
              <p:cNvCxnSpPr/>
              <p:nvPr/>
            </p:nvCxnSpPr>
            <p:spPr>
              <a:xfrm>
                <a:off x="6113745" y="3624806"/>
                <a:ext cx="4237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75" name="Picture 74"/>
            <p:cNvPicPr>
              <a:picLocks noChangeAspect="1"/>
            </p:cNvPicPr>
            <p:nvPr/>
          </p:nvPicPr>
          <p:blipFill rotWithShape="1">
            <a:blip r:embed="rId7" cstate="print">
              <a:extLst>
                <a:ext uri="{28A0092B-C50C-407E-A947-70E740481C1C}">
                  <a14:useLocalDpi xmlns:a14="http://schemas.microsoft.com/office/drawing/2010/main" val="0"/>
                </a:ext>
              </a:extLst>
            </a:blip>
            <a:srcRect l="6054" t="3844" r="1795" b="16397"/>
            <a:stretch/>
          </p:blipFill>
          <p:spPr>
            <a:xfrm>
              <a:off x="365425" y="1762288"/>
              <a:ext cx="1617069" cy="1600200"/>
            </a:xfrm>
            <a:prstGeom prst="rect">
              <a:avLst/>
            </a:prstGeom>
          </p:spPr>
        </p:pic>
        <p:sp>
          <p:nvSpPr>
            <p:cNvPr id="94" name="Rectangle 93"/>
            <p:cNvSpPr/>
            <p:nvPr/>
          </p:nvSpPr>
          <p:spPr>
            <a:xfrm>
              <a:off x="829153" y="3440512"/>
              <a:ext cx="689611" cy="276999"/>
            </a:xfrm>
            <a:prstGeom prst="rect">
              <a:avLst/>
            </a:prstGeom>
          </p:spPr>
          <p:txBody>
            <a:bodyPr wrap="none">
              <a:spAutoFit/>
            </a:bodyPr>
            <a:lstStyle/>
            <a:p>
              <a:pPr algn="ctr"/>
              <a:r>
                <a:rPr lang="en-US" altLang="ja-JP" sz="1200" dirty="0" smtClean="0">
                  <a:latin typeface="Cambria" panose="02040503050406030204" pitchFamily="18" charset="0"/>
                </a:rPr>
                <a:t>GPCNa</a:t>
              </a:r>
              <a:r>
                <a:rPr lang="en-US" altLang="ja-JP" sz="1200" baseline="30000" dirty="0" smtClean="0">
                  <a:latin typeface="Cambria" panose="02040503050406030204" pitchFamily="18" charset="0"/>
                </a:rPr>
                <a:t>+</a:t>
              </a:r>
              <a:endParaRPr lang="ja-JP" altLang="en-US" sz="1200" baseline="30000" dirty="0">
                <a:latin typeface="Cambria" panose="02040503050406030204" pitchFamily="18" charset="0"/>
              </a:endParaRPr>
            </a:p>
          </p:txBody>
        </p:sp>
        <p:cxnSp>
          <p:nvCxnSpPr>
            <p:cNvPr id="95" name="Straight Arrow Connector 94"/>
            <p:cNvCxnSpPr/>
            <p:nvPr/>
          </p:nvCxnSpPr>
          <p:spPr>
            <a:xfrm>
              <a:off x="2103329" y="2842308"/>
              <a:ext cx="4237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18657" y="2603663"/>
              <a:ext cx="357790" cy="276999"/>
            </a:xfrm>
            <a:prstGeom prst="rect">
              <a:avLst/>
            </a:prstGeom>
            <a:noFill/>
          </p:spPr>
          <p:txBody>
            <a:bodyPr wrap="none" rtlCol="0">
              <a:spAutoFit/>
            </a:bodyPr>
            <a:lstStyle/>
            <a:p>
              <a:r>
                <a:rPr lang="en-US" altLang="ja-JP" sz="1200" b="1" dirty="0">
                  <a:latin typeface="Cambria" panose="02040503050406030204" pitchFamily="18" charset="0"/>
                </a:rPr>
                <a:t>+ē</a:t>
              </a:r>
              <a:endParaRPr lang="ja-JP" altLang="en-US" sz="1200" b="1" dirty="0">
                <a:latin typeface="Cambria" panose="02040503050406030204" pitchFamily="18" charset="0"/>
              </a:endParaRPr>
            </a:p>
          </p:txBody>
        </p:sp>
      </p:grpSp>
      <p:sp>
        <p:nvSpPr>
          <p:cNvPr id="31" name="Rectangle 30"/>
          <p:cNvSpPr/>
          <p:nvPr/>
        </p:nvSpPr>
        <p:spPr>
          <a:xfrm>
            <a:off x="191244" y="6541224"/>
            <a:ext cx="4870276" cy="258532"/>
          </a:xfrm>
          <a:prstGeom prst="rect">
            <a:avLst/>
          </a:prstGeom>
        </p:spPr>
        <p:txBody>
          <a:bodyPr vert="horz" lIns="91440" tIns="45720" rIns="91440" bIns="45720" rtlCol="0">
            <a:noAutofit/>
          </a:bodyPr>
          <a:lstStyle/>
          <a:p>
            <a:pPr>
              <a:lnSpc>
                <a:spcPct val="90000"/>
              </a:lnSpc>
              <a:spcBef>
                <a:spcPts val="1000"/>
              </a:spcBef>
              <a:buFont typeface="Arial" panose="020B0604020202020204" pitchFamily="34" charset="0"/>
              <a:buNone/>
            </a:pPr>
            <a:r>
              <a:rPr lang="en-US" altLang="ja-JP" sz="1200" dirty="0" smtClean="0">
                <a:solidFill>
                  <a:sysClr val="windowText" lastClr="000000"/>
                </a:solidFill>
                <a:latin typeface="Cambria" panose="02040503050406030204" pitchFamily="18" charset="0"/>
              </a:rPr>
              <a:t>[5] U</a:t>
            </a:r>
            <a:r>
              <a:rPr lang="en-US" altLang="ja-JP" sz="1200" dirty="0">
                <a:solidFill>
                  <a:sysClr val="windowText" lastClr="000000"/>
                </a:solidFill>
                <a:latin typeface="Cambria" panose="02040503050406030204" pitchFamily="18" charset="0"/>
              </a:rPr>
              <a:t>. Purushotham, N. Takenaka, M. Nagaoka, RSC Adv., 2016</a:t>
            </a:r>
            <a:r>
              <a:rPr lang="en-US" altLang="ja-JP" sz="1200" dirty="0" smtClean="0">
                <a:solidFill>
                  <a:sysClr val="windowText" lastClr="000000"/>
                </a:solidFill>
                <a:latin typeface="Cambria" panose="02040503050406030204" pitchFamily="18" charset="0"/>
              </a:rPr>
              <a:t>, 6</a:t>
            </a:r>
            <a:r>
              <a:rPr lang="en-US" altLang="ja-JP" sz="1200" dirty="0">
                <a:solidFill>
                  <a:sysClr val="windowText" lastClr="000000"/>
                </a:solidFill>
                <a:latin typeface="Cambria" panose="02040503050406030204" pitchFamily="18" charset="0"/>
              </a:rPr>
              <a:t>, </a:t>
            </a:r>
            <a:r>
              <a:rPr lang="en-US" altLang="ja-JP" sz="1200" dirty="0" smtClean="0">
                <a:solidFill>
                  <a:sysClr val="windowText" lastClr="000000"/>
                </a:solidFill>
                <a:latin typeface="Cambria" panose="02040503050406030204" pitchFamily="18" charset="0"/>
              </a:rPr>
              <a:t>65232.</a:t>
            </a:r>
            <a:endParaRPr lang="ja-JP" altLang="en-US" sz="1200" dirty="0">
              <a:solidFill>
                <a:sysClr val="windowText" lastClr="000000"/>
              </a:solidFill>
              <a:latin typeface="Cambria" panose="02040503050406030204" pitchFamily="18" charset="0"/>
            </a:endParaRPr>
          </a:p>
        </p:txBody>
      </p:sp>
    </p:spTree>
    <p:extLst>
      <p:ext uri="{BB962C8B-B14F-4D97-AF65-F5344CB8AC3E}">
        <p14:creationId xmlns:p14="http://schemas.microsoft.com/office/powerpoint/2010/main" val="355076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989696" y="6434631"/>
            <a:ext cx="2057400" cy="365125"/>
          </a:xfrm>
        </p:spPr>
        <p:txBody>
          <a:bodyPr/>
          <a:lstStyle/>
          <a:p>
            <a:fld id="{DF9FA5B6-7A2B-4E54-93D6-98ADC48FA8A9}" type="slidenum">
              <a:rPr kumimoji="1" lang="ja-JP" altLang="en-US" smtClean="0">
                <a:solidFill>
                  <a:schemeClr val="tx1"/>
                </a:solidFill>
              </a:rPr>
              <a:t>8</a:t>
            </a:fld>
            <a:endParaRPr kumimoji="1" lang="ja-JP" altLang="en-US" dirty="0">
              <a:solidFill>
                <a:schemeClr val="tx1"/>
              </a:solidFill>
            </a:endParaRPr>
          </a:p>
        </p:txBody>
      </p:sp>
      <p:sp>
        <p:nvSpPr>
          <p:cNvPr id="70" name="TextBox 69"/>
          <p:cNvSpPr txBox="1"/>
          <p:nvPr/>
        </p:nvSpPr>
        <p:spPr>
          <a:xfrm>
            <a:off x="177159" y="4495264"/>
            <a:ext cx="8898364" cy="461665"/>
          </a:xfrm>
          <a:prstGeom prst="rect">
            <a:avLst/>
          </a:prstGeom>
          <a:noFill/>
        </p:spPr>
        <p:txBody>
          <a:bodyPr wrap="square" rtlCol="0">
            <a:spAutoFit/>
          </a:bodyPr>
          <a:lstStyle/>
          <a:p>
            <a:pPr algn="ctr"/>
            <a:r>
              <a:rPr kumimoji="1" lang="en-US" altLang="ja-JP" sz="1200" dirty="0" smtClean="0">
                <a:latin typeface="Cambria" panose="02040503050406030204" pitchFamily="18" charset="0"/>
              </a:rPr>
              <a:t>Fig. Calculated </a:t>
            </a:r>
            <a:r>
              <a:rPr lang="en-US" altLang="ja-JP" sz="1200" dirty="0" smtClean="0">
                <a:latin typeface="Cambria" panose="02040503050406030204" pitchFamily="18" charset="0"/>
              </a:rPr>
              <a:t>transition states and products of PC decomposition in GPCNa complex and their relative free energies (RE in kcal/mol) at B3LYP-D3/6-31G(d) </a:t>
            </a:r>
            <a:r>
              <a:rPr kumimoji="1" lang="en-US" altLang="ja-JP" sz="1200" dirty="0" smtClean="0">
                <a:latin typeface="Cambria" panose="02040503050406030204" pitchFamily="18" charset="0"/>
              </a:rPr>
              <a:t> level of theory.</a:t>
            </a:r>
            <a:endParaRPr kumimoji="1" lang="ja-JP" altLang="en-US" sz="1200" dirty="0">
              <a:latin typeface="Cambria" panose="02040503050406030204" pitchFamily="18" charset="0"/>
            </a:endParaRPr>
          </a:p>
        </p:txBody>
      </p:sp>
      <p:sp>
        <p:nvSpPr>
          <p:cNvPr id="73" name="Rectangle 72"/>
          <p:cNvSpPr/>
          <p:nvPr/>
        </p:nvSpPr>
        <p:spPr>
          <a:xfrm>
            <a:off x="231453" y="5516122"/>
            <a:ext cx="8641491" cy="115416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a:spcBef>
                <a:spcPts val="300"/>
              </a:spcBef>
              <a:spcAft>
                <a:spcPts val="300"/>
              </a:spcAft>
              <a:buFont typeface="Wingdings" panose="05000000000000000000" pitchFamily="2" charset="2"/>
              <a:buChar char="ü"/>
            </a:pPr>
            <a:r>
              <a:rPr lang="en-US" altLang="ja-JP" sz="1600" dirty="0" smtClean="0">
                <a:latin typeface="Cambria" panose="02040503050406030204" pitchFamily="18" charset="0"/>
              </a:rPr>
              <a:t>PC decomposition with neutral sodium </a:t>
            </a:r>
            <a:r>
              <a:rPr lang="en-US" altLang="ja-JP" sz="1600" dirty="0" smtClean="0">
                <a:solidFill>
                  <a:schemeClr val="tx1"/>
                </a:solidFill>
                <a:latin typeface="Cambria" panose="02040503050406030204" pitchFamily="18" charset="0"/>
              </a:rPr>
              <a:t>(30.160 kcal/mol) </a:t>
            </a:r>
            <a:r>
              <a:rPr lang="en-US" altLang="ja-JP" sz="1600" dirty="0" smtClean="0">
                <a:latin typeface="Cambria" panose="02040503050406030204" pitchFamily="18" charset="0"/>
              </a:rPr>
              <a:t>is less favorable than PC decomposition with sodium </a:t>
            </a:r>
            <a:r>
              <a:rPr lang="en-US" altLang="ja-JP" sz="1600" dirty="0">
                <a:latin typeface="Cambria" panose="02040503050406030204" pitchFamily="18" charset="0"/>
              </a:rPr>
              <a:t>ion (</a:t>
            </a:r>
            <a:r>
              <a:rPr lang="en-US" altLang="ja-JP" sz="1600" dirty="0" smtClean="0">
                <a:latin typeface="Cambria" panose="02040503050406030204" pitchFamily="18" charset="0"/>
              </a:rPr>
              <a:t>22.740 kcal/mol). </a:t>
            </a:r>
          </a:p>
          <a:p>
            <a:pPr marL="285750" indent="-285750" algn="just">
              <a:spcBef>
                <a:spcPts val="300"/>
              </a:spcBef>
              <a:spcAft>
                <a:spcPts val="300"/>
              </a:spcAft>
              <a:buFont typeface="Wingdings" panose="05000000000000000000" pitchFamily="2" charset="2"/>
              <a:buChar char="ü"/>
            </a:pPr>
            <a:r>
              <a:rPr lang="en-US" altLang="ja-JP" sz="1600" dirty="0" smtClean="0">
                <a:latin typeface="Cambria" panose="02040503050406030204" pitchFamily="18" charset="0"/>
              </a:rPr>
              <a:t>The reason behind this difference is that GPCNa</a:t>
            </a:r>
            <a:r>
              <a:rPr lang="en-US" altLang="ja-JP" sz="1600" baseline="30000" dirty="0" smtClean="0">
                <a:latin typeface="Cambria" panose="02040503050406030204" pitchFamily="18" charset="0"/>
              </a:rPr>
              <a:t>+ </a:t>
            </a:r>
            <a:r>
              <a:rPr lang="en-US" altLang="ja-JP" sz="1600" dirty="0" smtClean="0">
                <a:latin typeface="Cambria" panose="02040503050406030204" pitchFamily="18" charset="0"/>
              </a:rPr>
              <a:t>complex accepts an electron and form reduced complex </a:t>
            </a:r>
            <a:r>
              <a:rPr lang="en-US" altLang="ja-JP" sz="1600" dirty="0">
                <a:latin typeface="Cambria" panose="02040503050406030204" pitchFamily="18" charset="0"/>
              </a:rPr>
              <a:t>easily </a:t>
            </a:r>
            <a:r>
              <a:rPr lang="en-US" altLang="ja-JP" sz="1600" dirty="0" smtClean="0">
                <a:latin typeface="Cambria" panose="02040503050406030204" pitchFamily="18" charset="0"/>
              </a:rPr>
              <a:t>in comparison to the  formation </a:t>
            </a:r>
            <a:r>
              <a:rPr lang="en-US" altLang="ja-JP" sz="1600" dirty="0">
                <a:latin typeface="Cambria" panose="02040503050406030204" pitchFamily="18" charset="0"/>
              </a:rPr>
              <a:t>of </a:t>
            </a:r>
            <a:r>
              <a:rPr lang="en-US" altLang="ja-JP" sz="1600" dirty="0" smtClean="0">
                <a:latin typeface="Cambria" panose="02040503050406030204" pitchFamily="18" charset="0"/>
              </a:rPr>
              <a:t>reduced GPCNa</a:t>
            </a:r>
            <a:r>
              <a:rPr lang="en-US" altLang="ja-JP" sz="1600" baseline="30000" dirty="0" smtClean="0">
                <a:latin typeface="Cambria" panose="02040503050406030204" pitchFamily="18" charset="0"/>
              </a:rPr>
              <a:t> </a:t>
            </a:r>
            <a:r>
              <a:rPr lang="en-US" altLang="ja-JP" sz="1600" dirty="0" smtClean="0">
                <a:latin typeface="Cambria" panose="02040503050406030204" pitchFamily="18" charset="0"/>
              </a:rPr>
              <a:t>complex.</a:t>
            </a:r>
          </a:p>
        </p:txBody>
      </p:sp>
      <p:sp>
        <p:nvSpPr>
          <p:cNvPr id="3" name="Rectangle 2"/>
          <p:cNvSpPr/>
          <p:nvPr/>
        </p:nvSpPr>
        <p:spPr>
          <a:xfrm>
            <a:off x="2068579" y="229480"/>
            <a:ext cx="5056769" cy="369332"/>
          </a:xfrm>
          <a:prstGeom prst="rect">
            <a:avLst/>
          </a:prstGeom>
        </p:spPr>
        <p:txBody>
          <a:bodyPr wrap="none">
            <a:spAutoFit/>
          </a:bodyPr>
          <a:lstStyle/>
          <a:p>
            <a:r>
              <a:rPr lang="en-US" altLang="ja-JP" b="1" dirty="0">
                <a:latin typeface="Cambria" panose="02040503050406030204" pitchFamily="18" charset="0"/>
              </a:rPr>
              <a:t>Activation Barriers of </a:t>
            </a:r>
            <a:r>
              <a:rPr lang="en-US" altLang="ja-JP" b="1" dirty="0" smtClean="0">
                <a:latin typeface="Cambria" panose="02040503050406030204" pitchFamily="18" charset="0"/>
              </a:rPr>
              <a:t>GPCNa </a:t>
            </a:r>
            <a:r>
              <a:rPr lang="en-US" altLang="ja-JP" b="1" dirty="0">
                <a:latin typeface="Cambria" panose="02040503050406030204" pitchFamily="18" charset="0"/>
              </a:rPr>
              <a:t>Decomposition </a:t>
            </a:r>
            <a:endParaRPr lang="ja-JP" altLang="en-US" b="1" dirty="0">
              <a:latin typeface="Cambria" panose="02040503050406030204" pitchFamily="18" charset="0"/>
            </a:endParaRPr>
          </a:p>
        </p:txBody>
      </p:sp>
      <p:grpSp>
        <p:nvGrpSpPr>
          <p:cNvPr id="17" name="Group 16"/>
          <p:cNvGrpSpPr/>
          <p:nvPr/>
        </p:nvGrpSpPr>
        <p:grpSpPr>
          <a:xfrm>
            <a:off x="100990" y="646353"/>
            <a:ext cx="8941340" cy="3887006"/>
            <a:chOff x="183370" y="720495"/>
            <a:chExt cx="8941340" cy="3887006"/>
          </a:xfrm>
        </p:grpSpPr>
        <p:cxnSp>
          <p:nvCxnSpPr>
            <p:cNvPr id="52" name="Straight Arrow Connector 51"/>
            <p:cNvCxnSpPr/>
            <p:nvPr/>
          </p:nvCxnSpPr>
          <p:spPr>
            <a:xfrm flipV="1">
              <a:off x="4361039" y="2414081"/>
              <a:ext cx="597868" cy="22820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4318584" y="2247416"/>
              <a:ext cx="535724" cy="276999"/>
            </a:xfrm>
            <a:prstGeom prst="rect">
              <a:avLst/>
            </a:prstGeom>
          </p:spPr>
          <p:txBody>
            <a:bodyPr wrap="none">
              <a:spAutoFit/>
            </a:bodyPr>
            <a:lstStyle/>
            <a:p>
              <a:r>
                <a:rPr lang="en-US" altLang="ja-JP" sz="1200" dirty="0" smtClean="0">
                  <a:latin typeface="Cambria" panose="02040503050406030204" pitchFamily="18" charset="0"/>
                </a:rPr>
                <a:t>C</a:t>
              </a:r>
              <a:r>
                <a:rPr lang="en-US" altLang="ja-JP" sz="1200" baseline="-25000" dirty="0" smtClean="0">
                  <a:latin typeface="Cambria" panose="02040503050406030204" pitchFamily="18" charset="0"/>
                </a:rPr>
                <a:t>4</a:t>
              </a:r>
              <a:r>
                <a:rPr lang="en-US" altLang="ja-JP" sz="1200" dirty="0" smtClean="0">
                  <a:latin typeface="Cambria" panose="02040503050406030204" pitchFamily="18" charset="0"/>
                </a:rPr>
                <a:t>-O</a:t>
              </a:r>
              <a:r>
                <a:rPr lang="en-US" altLang="ja-JP" sz="1200" baseline="-25000" dirty="0" smtClean="0">
                  <a:latin typeface="Cambria" panose="02040503050406030204" pitchFamily="18" charset="0"/>
                </a:rPr>
                <a:t>3</a:t>
              </a:r>
              <a:endParaRPr lang="ja-JP" altLang="en-US" sz="1200" dirty="0"/>
            </a:p>
          </p:txBody>
        </p:sp>
        <p:sp>
          <p:nvSpPr>
            <p:cNvPr id="85" name="TextBox 84"/>
            <p:cNvSpPr txBox="1"/>
            <p:nvPr/>
          </p:nvSpPr>
          <p:spPr>
            <a:xfrm>
              <a:off x="4981979" y="2358744"/>
              <a:ext cx="1939955" cy="276999"/>
            </a:xfrm>
            <a:prstGeom prst="rect">
              <a:avLst/>
            </a:prstGeom>
            <a:noFill/>
          </p:spPr>
          <p:txBody>
            <a:bodyPr wrap="none" rtlCol="0">
              <a:spAutoFit/>
            </a:bodyPr>
            <a:lstStyle/>
            <a:p>
              <a:r>
                <a:rPr lang="en-US" altLang="ja-JP" sz="1200" dirty="0" smtClean="0">
                  <a:solidFill>
                    <a:srgbClr val="C00000"/>
                  </a:solidFill>
                  <a:latin typeface="Cambria" panose="02040503050406030204" pitchFamily="18" charset="0"/>
                </a:rPr>
                <a:t>GPCNa</a:t>
              </a:r>
              <a:r>
                <a:rPr lang="en-US" altLang="ja-JP" sz="1200" baseline="30000" dirty="0">
                  <a:solidFill>
                    <a:srgbClr val="C00000"/>
                  </a:solidFill>
                  <a:latin typeface="Cambria" panose="02040503050406030204" pitchFamily="18" charset="0"/>
                </a:rPr>
                <a:t>- </a:t>
              </a:r>
              <a:r>
                <a:rPr lang="en-US" altLang="ja-JP" sz="1200" dirty="0" smtClean="0">
                  <a:solidFill>
                    <a:srgbClr val="C00000"/>
                  </a:solidFill>
                  <a:latin typeface="Cambria" panose="02040503050406030204" pitchFamily="18" charset="0"/>
                </a:rPr>
                <a:t>-TS1 (RE = 30.160)</a:t>
              </a:r>
              <a:endParaRPr lang="ja-JP" altLang="en-US" sz="1200" dirty="0">
                <a:solidFill>
                  <a:srgbClr val="C00000"/>
                </a:solidFill>
                <a:latin typeface="Cambria" panose="02040503050406030204" pitchFamily="18" charset="0"/>
              </a:endParaRPr>
            </a:p>
          </p:txBody>
        </p:sp>
        <p:cxnSp>
          <p:nvCxnSpPr>
            <p:cNvPr id="90" name="Straight Arrow Connector 89"/>
            <p:cNvCxnSpPr/>
            <p:nvPr/>
          </p:nvCxnSpPr>
          <p:spPr>
            <a:xfrm>
              <a:off x="6726378" y="1779485"/>
              <a:ext cx="4237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131136" y="2376863"/>
              <a:ext cx="1925527" cy="276999"/>
            </a:xfrm>
            <a:prstGeom prst="rect">
              <a:avLst/>
            </a:prstGeom>
            <a:noFill/>
          </p:spPr>
          <p:txBody>
            <a:bodyPr wrap="none" rtlCol="0">
              <a:spAutoFit/>
            </a:bodyPr>
            <a:lstStyle/>
            <a:p>
              <a:r>
                <a:rPr lang="en-US" altLang="ja-JP" sz="1200" dirty="0" smtClean="0">
                  <a:solidFill>
                    <a:srgbClr val="C00000"/>
                  </a:solidFill>
                  <a:latin typeface="Cambria" panose="02040503050406030204" pitchFamily="18" charset="0"/>
                </a:rPr>
                <a:t>GPCNa</a:t>
              </a:r>
              <a:r>
                <a:rPr lang="en-US" altLang="ja-JP" sz="1200" baseline="30000" dirty="0">
                  <a:solidFill>
                    <a:srgbClr val="C00000"/>
                  </a:solidFill>
                  <a:latin typeface="Cambria" panose="02040503050406030204" pitchFamily="18" charset="0"/>
                </a:rPr>
                <a:t>- </a:t>
              </a:r>
              <a:r>
                <a:rPr lang="en-US" altLang="ja-JP" sz="1200" dirty="0" smtClean="0">
                  <a:solidFill>
                    <a:srgbClr val="C00000"/>
                  </a:solidFill>
                  <a:latin typeface="Cambria" panose="02040503050406030204" pitchFamily="18" charset="0"/>
                </a:rPr>
                <a:t>-IN1 (RE = 27.077)</a:t>
              </a:r>
              <a:endParaRPr lang="ja-JP" altLang="en-US" sz="1200" dirty="0">
                <a:solidFill>
                  <a:srgbClr val="C00000"/>
                </a:solidFill>
                <a:latin typeface="Cambria" panose="02040503050406030204" pitchFamily="18" charset="0"/>
              </a:endParaRPr>
            </a:p>
          </p:txBody>
        </p:sp>
        <p:sp>
          <p:nvSpPr>
            <p:cNvPr id="50" name="TextBox 49"/>
            <p:cNvSpPr txBox="1"/>
            <p:nvPr/>
          </p:nvSpPr>
          <p:spPr>
            <a:xfrm>
              <a:off x="2736694" y="3467501"/>
              <a:ext cx="1434042" cy="276999"/>
            </a:xfrm>
            <a:prstGeom prst="rect">
              <a:avLst/>
            </a:prstGeom>
            <a:noFill/>
          </p:spPr>
          <p:txBody>
            <a:bodyPr wrap="square" rtlCol="0">
              <a:spAutoFit/>
            </a:bodyPr>
            <a:lstStyle/>
            <a:p>
              <a:r>
                <a:rPr lang="en-US" altLang="ja-JP" sz="1200" dirty="0" smtClean="0">
                  <a:latin typeface="Cambria" panose="02040503050406030204" pitchFamily="18" charset="0"/>
                </a:rPr>
                <a:t>GPCNa</a:t>
              </a:r>
              <a:r>
                <a:rPr lang="en-US" altLang="ja-JP" sz="1200" baseline="30000" dirty="0" smtClean="0">
                  <a:latin typeface="Cambria" panose="02040503050406030204" pitchFamily="18" charset="0"/>
                </a:rPr>
                <a:t>- </a:t>
              </a:r>
              <a:r>
                <a:rPr lang="en-US" altLang="ja-JP" sz="1200" dirty="0" smtClean="0">
                  <a:latin typeface="Cambria" panose="02040503050406030204" pitchFamily="18" charset="0"/>
                </a:rPr>
                <a:t>(RE= 0.00)</a:t>
              </a:r>
              <a:endParaRPr lang="ja-JP" altLang="en-US" sz="1200" dirty="0">
                <a:latin typeface="Cambria" panose="02040503050406030204" pitchFamily="18" charset="0"/>
              </a:endParaRPr>
            </a:p>
          </p:txBody>
        </p:sp>
        <p:sp>
          <p:nvSpPr>
            <p:cNvPr id="63" name="TextBox 62"/>
            <p:cNvSpPr txBox="1"/>
            <p:nvPr/>
          </p:nvSpPr>
          <p:spPr>
            <a:xfrm>
              <a:off x="4929431" y="4312189"/>
              <a:ext cx="1939955" cy="276999"/>
            </a:xfrm>
            <a:prstGeom prst="rect">
              <a:avLst/>
            </a:prstGeom>
            <a:noFill/>
          </p:spPr>
          <p:txBody>
            <a:bodyPr wrap="none" rtlCol="0">
              <a:spAutoFit/>
            </a:bodyPr>
            <a:lstStyle/>
            <a:p>
              <a:r>
                <a:rPr lang="en-US" altLang="ja-JP" sz="1200" dirty="0" smtClean="0">
                  <a:latin typeface="Cambria" panose="02040503050406030204" pitchFamily="18" charset="0"/>
                </a:rPr>
                <a:t>GPCNa</a:t>
              </a:r>
              <a:r>
                <a:rPr lang="en-US" altLang="ja-JP" sz="1200" baseline="30000" dirty="0">
                  <a:latin typeface="Cambria" panose="02040503050406030204" pitchFamily="18" charset="0"/>
                </a:rPr>
                <a:t>- </a:t>
              </a:r>
              <a:r>
                <a:rPr lang="en-US" altLang="ja-JP" sz="1200" dirty="0" smtClean="0">
                  <a:latin typeface="Cambria" panose="02040503050406030204" pitchFamily="18" charset="0"/>
                </a:rPr>
                <a:t>-TS2 (RE = 31.947)</a:t>
              </a:r>
              <a:endParaRPr lang="ja-JP" altLang="en-US" sz="1200" dirty="0">
                <a:latin typeface="Cambria" panose="02040503050406030204" pitchFamily="18" charset="0"/>
              </a:endParaRPr>
            </a:p>
          </p:txBody>
        </p:sp>
        <p:sp>
          <p:nvSpPr>
            <p:cNvPr id="64" name="TextBox 63"/>
            <p:cNvSpPr txBox="1"/>
            <p:nvPr/>
          </p:nvSpPr>
          <p:spPr>
            <a:xfrm>
              <a:off x="7199183" y="4330502"/>
              <a:ext cx="1925527" cy="276999"/>
            </a:xfrm>
            <a:prstGeom prst="rect">
              <a:avLst/>
            </a:prstGeom>
            <a:noFill/>
          </p:spPr>
          <p:txBody>
            <a:bodyPr wrap="none" rtlCol="0">
              <a:spAutoFit/>
            </a:bodyPr>
            <a:lstStyle/>
            <a:p>
              <a:r>
                <a:rPr lang="en-US" altLang="ja-JP" sz="1200" dirty="0" smtClean="0">
                  <a:latin typeface="Cambria" panose="02040503050406030204" pitchFamily="18" charset="0"/>
                </a:rPr>
                <a:t>GPCNa</a:t>
              </a:r>
              <a:r>
                <a:rPr lang="en-US" altLang="ja-JP" sz="1200" baseline="30000" dirty="0">
                  <a:latin typeface="Cambria" panose="02040503050406030204" pitchFamily="18" charset="0"/>
                </a:rPr>
                <a:t>- </a:t>
              </a:r>
              <a:r>
                <a:rPr lang="en-US" altLang="ja-JP" sz="1200" dirty="0" smtClean="0">
                  <a:latin typeface="Cambria" panose="02040503050406030204" pitchFamily="18" charset="0"/>
                </a:rPr>
                <a:t>-IN2 (RE = 34.266)</a:t>
              </a:r>
              <a:endParaRPr lang="ja-JP" altLang="en-US" sz="1200" dirty="0">
                <a:latin typeface="Cambria" panose="02040503050406030204" pitchFamily="18" charset="0"/>
              </a:endParaRPr>
            </a:p>
          </p:txBody>
        </p:sp>
        <p:cxnSp>
          <p:nvCxnSpPr>
            <p:cNvPr id="65" name="Straight Arrow Connector 64"/>
            <p:cNvCxnSpPr/>
            <p:nvPr/>
          </p:nvCxnSpPr>
          <p:spPr>
            <a:xfrm>
              <a:off x="4384111" y="3020713"/>
              <a:ext cx="597868" cy="2030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4416798" y="3148480"/>
              <a:ext cx="535724" cy="276999"/>
            </a:xfrm>
            <a:prstGeom prst="rect">
              <a:avLst/>
            </a:prstGeom>
          </p:spPr>
          <p:txBody>
            <a:bodyPr wrap="none">
              <a:spAutoFit/>
            </a:bodyPr>
            <a:lstStyle/>
            <a:p>
              <a:r>
                <a:rPr lang="en-US" altLang="ja-JP" sz="1200" dirty="0" smtClean="0">
                  <a:latin typeface="Cambria" panose="02040503050406030204" pitchFamily="18" charset="0"/>
                </a:rPr>
                <a:t>C</a:t>
              </a:r>
              <a:r>
                <a:rPr lang="en-US" altLang="ja-JP" sz="1200" baseline="-25000" dirty="0" smtClean="0">
                  <a:latin typeface="Cambria" panose="02040503050406030204" pitchFamily="18" charset="0"/>
                </a:rPr>
                <a:t>5</a:t>
              </a:r>
              <a:r>
                <a:rPr lang="en-US" altLang="ja-JP" sz="1200" dirty="0" smtClean="0">
                  <a:latin typeface="Cambria" panose="02040503050406030204" pitchFamily="18" charset="0"/>
                </a:rPr>
                <a:t>-O</a:t>
              </a:r>
              <a:r>
                <a:rPr lang="en-US" altLang="ja-JP" sz="1200" baseline="-25000" dirty="0">
                  <a:latin typeface="Cambria" panose="02040503050406030204" pitchFamily="18" charset="0"/>
                </a:rPr>
                <a:t>1</a:t>
              </a:r>
              <a:endParaRPr lang="ja-JP" altLang="en-US" sz="1200" dirty="0"/>
            </a:p>
          </p:txBody>
        </p:sp>
        <p:cxnSp>
          <p:nvCxnSpPr>
            <p:cNvPr id="68" name="Straight Arrow Connector 67"/>
            <p:cNvCxnSpPr/>
            <p:nvPr/>
          </p:nvCxnSpPr>
          <p:spPr>
            <a:xfrm>
              <a:off x="6872357" y="3606001"/>
              <a:ext cx="4237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668461" y="3467501"/>
              <a:ext cx="633507" cy="276999"/>
            </a:xfrm>
            <a:prstGeom prst="rect">
              <a:avLst/>
            </a:prstGeom>
          </p:spPr>
          <p:txBody>
            <a:bodyPr wrap="none">
              <a:spAutoFit/>
            </a:bodyPr>
            <a:lstStyle/>
            <a:p>
              <a:pPr algn="ctr"/>
              <a:r>
                <a:rPr lang="en-US" altLang="ja-JP" sz="1200" dirty="0" smtClean="0">
                  <a:latin typeface="Cambria" panose="02040503050406030204" pitchFamily="18" charset="0"/>
                </a:rPr>
                <a:t>GPCNa</a:t>
              </a:r>
              <a:endParaRPr lang="ja-JP" altLang="en-US" sz="1200" baseline="30000" dirty="0">
                <a:latin typeface="Cambria" panose="02040503050406030204" pitchFamily="18" charset="0"/>
              </a:endParaRPr>
            </a:p>
          </p:txBody>
        </p:sp>
        <p:cxnSp>
          <p:nvCxnSpPr>
            <p:cNvPr id="95" name="Straight Arrow Connector 94"/>
            <p:cNvCxnSpPr/>
            <p:nvPr/>
          </p:nvCxnSpPr>
          <p:spPr>
            <a:xfrm>
              <a:off x="2072962" y="2897645"/>
              <a:ext cx="4237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080827" y="2616774"/>
              <a:ext cx="344966" cy="276999"/>
            </a:xfrm>
            <a:prstGeom prst="rect">
              <a:avLst/>
            </a:prstGeom>
            <a:noFill/>
          </p:spPr>
          <p:txBody>
            <a:bodyPr wrap="none" rtlCol="0">
              <a:spAutoFit/>
            </a:bodyPr>
            <a:lstStyle/>
            <a:p>
              <a:r>
                <a:rPr lang="en-US" altLang="ja-JP" sz="1200" dirty="0">
                  <a:latin typeface="Cambria" panose="02040503050406030204" pitchFamily="18" charset="0"/>
                  <a:ea typeface="Cambria Math" panose="02040503050406030204" pitchFamily="18" charset="0"/>
                </a:rPr>
                <a:t>+ē</a:t>
              </a:r>
              <a:endParaRPr lang="ja-JP" altLang="en-US" sz="1200" dirty="0">
                <a:latin typeface="Cambria" panose="02040503050406030204" pitchFamily="18" charset="0"/>
              </a:endParaRPr>
            </a:p>
          </p:txBody>
        </p:sp>
        <p:pic>
          <p:nvPicPr>
            <p:cNvPr id="32" name="Picture 31"/>
            <p:cNvPicPr>
              <a:picLocks noChangeAspect="1"/>
            </p:cNvPicPr>
            <p:nvPr/>
          </p:nvPicPr>
          <p:blipFill rotWithShape="1">
            <a:blip r:embed="rId2" cstate="print">
              <a:extLst>
                <a:ext uri="{28A0092B-C50C-407E-A947-70E740481C1C}">
                  <a14:useLocalDpi xmlns:a14="http://schemas.microsoft.com/office/drawing/2010/main" val="0"/>
                </a:ext>
              </a:extLst>
            </a:blip>
            <a:srcRect l="4331" t="6126" r="5445" b="18799"/>
            <a:stretch/>
          </p:blipFill>
          <p:spPr>
            <a:xfrm>
              <a:off x="2520478" y="1856268"/>
              <a:ext cx="1866474" cy="16002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3294" t="9369" r="6682" b="11472"/>
            <a:stretch/>
          </p:blipFill>
          <p:spPr>
            <a:xfrm>
              <a:off x="4991241" y="755980"/>
              <a:ext cx="1806598" cy="1600200"/>
            </a:xfrm>
            <a:prstGeom prst="rect">
              <a:avLst/>
            </a:prstGeom>
          </p:spPr>
        </p:pic>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l="5109" t="4684" r="7529" b="10510"/>
            <a:stretch/>
          </p:blipFill>
          <p:spPr>
            <a:xfrm>
              <a:off x="7275667" y="720495"/>
              <a:ext cx="1636466" cy="1600200"/>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3415" t="9610" r="4383" b="14114"/>
            <a:stretch/>
          </p:blipFill>
          <p:spPr>
            <a:xfrm>
              <a:off x="4949146" y="2656368"/>
              <a:ext cx="1920240" cy="1600200"/>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6924" t="9729" r="13216" b="14354"/>
            <a:stretch/>
          </p:blipFill>
          <p:spPr>
            <a:xfrm>
              <a:off x="7326400" y="2676317"/>
              <a:ext cx="1671095" cy="1600200"/>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228" t="4324" r="2722" b="16757"/>
            <a:stretch/>
          </p:blipFill>
          <p:spPr>
            <a:xfrm>
              <a:off x="183370" y="1842187"/>
              <a:ext cx="1870553" cy="1600200"/>
            </a:xfrm>
            <a:prstGeom prst="rect">
              <a:avLst/>
            </a:prstGeom>
          </p:spPr>
        </p:pic>
      </p:grpSp>
    </p:spTree>
    <p:extLst>
      <p:ext uri="{BB962C8B-B14F-4D97-AF65-F5344CB8AC3E}">
        <p14:creationId xmlns:p14="http://schemas.microsoft.com/office/powerpoint/2010/main" val="138627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249207" y="5613964"/>
            <a:ext cx="8659421" cy="9848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285750" indent="-285750" algn="just">
              <a:spcBef>
                <a:spcPts val="300"/>
              </a:spcBef>
              <a:spcAft>
                <a:spcPts val="300"/>
              </a:spcAft>
              <a:buFont typeface="Wingdings" panose="05000000000000000000" pitchFamily="2" charset="2"/>
              <a:buChar char="ü"/>
            </a:pPr>
            <a:r>
              <a:rPr lang="en-US" altLang="ja-JP" sz="1600" dirty="0" smtClean="0">
                <a:solidFill>
                  <a:schemeClr val="tx1"/>
                </a:solidFill>
                <a:latin typeface="Cambria" panose="02040503050406030204" pitchFamily="18" charset="0"/>
              </a:rPr>
              <a:t>In </a:t>
            </a:r>
            <a:r>
              <a:rPr lang="en-US" altLang="ja-JP" sz="1600" dirty="0">
                <a:solidFill>
                  <a:schemeClr val="tx1"/>
                </a:solidFill>
                <a:latin typeface="Cambria" panose="02040503050406030204" pitchFamily="18" charset="0"/>
              </a:rPr>
              <a:t>GPCNa</a:t>
            </a:r>
            <a:r>
              <a:rPr lang="en-US" altLang="ja-JP" sz="1600" baseline="-25000" dirty="0">
                <a:solidFill>
                  <a:schemeClr val="tx1"/>
                </a:solidFill>
                <a:latin typeface="Cambria" panose="02040503050406030204" pitchFamily="18" charset="0"/>
              </a:rPr>
              <a:t>2</a:t>
            </a:r>
            <a:r>
              <a:rPr lang="en-US" altLang="ja-JP" sz="1600" baseline="30000" dirty="0" smtClean="0">
                <a:latin typeface="Cambria" panose="02040503050406030204" pitchFamily="18" charset="0"/>
              </a:rPr>
              <a:t>+</a:t>
            </a:r>
            <a:r>
              <a:rPr lang="en-US" altLang="ja-JP" sz="1600" dirty="0" smtClean="0">
                <a:solidFill>
                  <a:schemeClr val="tx1"/>
                </a:solidFill>
                <a:latin typeface="Cambria" panose="02040503050406030204" pitchFamily="18" charset="0"/>
              </a:rPr>
              <a:t> complex, the C</a:t>
            </a:r>
            <a:r>
              <a:rPr lang="en-US" altLang="ja-JP" sz="1600" baseline="-25000" dirty="0" smtClean="0">
                <a:solidFill>
                  <a:schemeClr val="tx1"/>
                </a:solidFill>
                <a:latin typeface="Cambria" panose="02040503050406030204" pitchFamily="18" charset="0"/>
              </a:rPr>
              <a:t>4</a:t>
            </a:r>
            <a:r>
              <a:rPr lang="en-US" altLang="ja-JP" sz="1600" dirty="0" smtClean="0">
                <a:solidFill>
                  <a:schemeClr val="tx1"/>
                </a:solidFill>
                <a:latin typeface="Cambria" panose="02040503050406030204" pitchFamily="18" charset="0"/>
              </a:rPr>
              <a:t>-O</a:t>
            </a:r>
            <a:r>
              <a:rPr lang="en-US" altLang="ja-JP" sz="1600" baseline="-25000" dirty="0" smtClean="0">
                <a:solidFill>
                  <a:schemeClr val="tx1"/>
                </a:solidFill>
                <a:latin typeface="Cambria" panose="02040503050406030204" pitchFamily="18" charset="0"/>
              </a:rPr>
              <a:t>3</a:t>
            </a:r>
            <a:r>
              <a:rPr lang="en-US" altLang="ja-JP" sz="1600" dirty="0" smtClean="0">
                <a:solidFill>
                  <a:schemeClr val="tx1"/>
                </a:solidFill>
                <a:latin typeface="Cambria" panose="02040503050406030204" pitchFamily="18" charset="0"/>
              </a:rPr>
              <a:t> </a:t>
            </a:r>
            <a:r>
              <a:rPr lang="en-US" altLang="ja-JP" sz="1600" dirty="0">
                <a:solidFill>
                  <a:schemeClr val="tx1"/>
                </a:solidFill>
                <a:latin typeface="Cambria" panose="02040503050406030204" pitchFamily="18" charset="0"/>
              </a:rPr>
              <a:t>bond cleavage </a:t>
            </a:r>
            <a:r>
              <a:rPr lang="en-US" altLang="ja-JP" sz="1600" dirty="0" smtClean="0">
                <a:solidFill>
                  <a:schemeClr val="tx1"/>
                </a:solidFill>
                <a:latin typeface="Cambria" panose="02040503050406030204" pitchFamily="18" charset="0"/>
              </a:rPr>
              <a:t>is favorable than in the C</a:t>
            </a:r>
            <a:r>
              <a:rPr lang="en-US" altLang="ja-JP" sz="1600" baseline="-25000" dirty="0" smtClean="0">
                <a:solidFill>
                  <a:schemeClr val="tx1"/>
                </a:solidFill>
                <a:latin typeface="Cambria" panose="02040503050406030204" pitchFamily="18" charset="0"/>
              </a:rPr>
              <a:t>5</a:t>
            </a:r>
            <a:r>
              <a:rPr lang="en-US" altLang="ja-JP" sz="1600" dirty="0" smtClean="0">
                <a:solidFill>
                  <a:schemeClr val="tx1"/>
                </a:solidFill>
                <a:latin typeface="Cambria" panose="02040503050406030204" pitchFamily="18" charset="0"/>
              </a:rPr>
              <a:t>-O</a:t>
            </a:r>
            <a:r>
              <a:rPr lang="en-US" altLang="ja-JP" sz="1600" baseline="-25000" dirty="0" smtClean="0">
                <a:solidFill>
                  <a:schemeClr val="tx1"/>
                </a:solidFill>
                <a:latin typeface="Cambria" panose="02040503050406030204" pitchFamily="18" charset="0"/>
              </a:rPr>
              <a:t>1</a:t>
            </a:r>
            <a:r>
              <a:rPr lang="en-US" altLang="ja-JP" sz="1600" dirty="0" smtClean="0">
                <a:solidFill>
                  <a:schemeClr val="tx1"/>
                </a:solidFill>
                <a:latin typeface="Cambria" panose="02040503050406030204" pitchFamily="18" charset="0"/>
              </a:rPr>
              <a:t> </a:t>
            </a:r>
            <a:r>
              <a:rPr lang="en-US" altLang="ja-JP" sz="1600" dirty="0">
                <a:solidFill>
                  <a:schemeClr val="tx1"/>
                </a:solidFill>
                <a:latin typeface="Cambria" panose="02040503050406030204" pitchFamily="18" charset="0"/>
              </a:rPr>
              <a:t>bond </a:t>
            </a:r>
            <a:r>
              <a:rPr lang="en-US" altLang="ja-JP" sz="1600" dirty="0" smtClean="0">
                <a:solidFill>
                  <a:schemeClr val="tx1"/>
                </a:solidFill>
                <a:latin typeface="Cambria" panose="02040503050406030204" pitchFamily="18" charset="0"/>
              </a:rPr>
              <a:t>cleavage.</a:t>
            </a:r>
          </a:p>
          <a:p>
            <a:pPr marL="285750" indent="-285750" algn="just">
              <a:spcBef>
                <a:spcPts val="300"/>
              </a:spcBef>
              <a:spcAft>
                <a:spcPts val="300"/>
              </a:spcAft>
              <a:buFont typeface="Wingdings" panose="05000000000000000000" pitchFamily="2" charset="2"/>
              <a:buChar char="ü"/>
            </a:pPr>
            <a:r>
              <a:rPr lang="en-US" altLang="ja-JP" sz="1600" dirty="0" smtClean="0">
                <a:solidFill>
                  <a:schemeClr val="tx1"/>
                </a:solidFill>
                <a:latin typeface="Cambria" panose="02040503050406030204" pitchFamily="18" charset="0"/>
              </a:rPr>
              <a:t>The strong electrostatic interactions stabilized the product </a:t>
            </a:r>
            <a:r>
              <a:rPr lang="en-US" altLang="ja-JP" sz="1600" dirty="0">
                <a:solidFill>
                  <a:schemeClr val="tx1"/>
                </a:solidFill>
                <a:latin typeface="Cambria" panose="02040503050406030204" pitchFamily="18" charset="0"/>
              </a:rPr>
              <a:t>in GPCNa</a:t>
            </a:r>
            <a:r>
              <a:rPr lang="en-US" altLang="ja-JP" sz="1600" baseline="-25000" dirty="0">
                <a:solidFill>
                  <a:schemeClr val="tx1"/>
                </a:solidFill>
                <a:latin typeface="Cambria" panose="02040503050406030204" pitchFamily="18" charset="0"/>
              </a:rPr>
              <a:t>2</a:t>
            </a:r>
            <a:r>
              <a:rPr lang="en-US" altLang="ja-JP" sz="1600" baseline="30000" dirty="0">
                <a:latin typeface="Cambria" panose="02040503050406030204" pitchFamily="18" charset="0"/>
              </a:rPr>
              <a:t>+2</a:t>
            </a:r>
            <a:r>
              <a:rPr lang="en-US" altLang="ja-JP" sz="1600" dirty="0">
                <a:solidFill>
                  <a:schemeClr val="tx1"/>
                </a:solidFill>
                <a:latin typeface="Cambria" panose="02040503050406030204" pitchFamily="18" charset="0"/>
              </a:rPr>
              <a:t> </a:t>
            </a:r>
            <a:r>
              <a:rPr lang="en-US" altLang="ja-JP" sz="1600" dirty="0" smtClean="0">
                <a:solidFill>
                  <a:schemeClr val="tx1"/>
                </a:solidFill>
                <a:latin typeface="Cambria" panose="02040503050406030204" pitchFamily="18" charset="0"/>
              </a:rPr>
              <a:t>complex. </a:t>
            </a:r>
          </a:p>
          <a:p>
            <a:pPr marL="285750" indent="-285750" algn="just">
              <a:spcBef>
                <a:spcPts val="300"/>
              </a:spcBef>
              <a:spcAft>
                <a:spcPts val="300"/>
              </a:spcAft>
              <a:buFont typeface="Wingdings" panose="05000000000000000000" pitchFamily="2" charset="2"/>
              <a:buChar char="ü"/>
            </a:pPr>
            <a:r>
              <a:rPr lang="en-US" altLang="ja-JP" sz="1600" dirty="0" smtClean="0">
                <a:solidFill>
                  <a:schemeClr val="tx1"/>
                </a:solidFill>
                <a:latin typeface="Cambria" panose="02040503050406030204" pitchFamily="18" charset="0"/>
              </a:rPr>
              <a:t>Overall this pathway is thermodynamically and kinetically favorable.</a:t>
            </a:r>
          </a:p>
        </p:txBody>
      </p:sp>
      <p:sp>
        <p:nvSpPr>
          <p:cNvPr id="8" name="Slide Number Placeholder 7"/>
          <p:cNvSpPr>
            <a:spLocks noGrp="1"/>
          </p:cNvSpPr>
          <p:nvPr>
            <p:ph type="sldNum" sz="quarter" idx="12"/>
          </p:nvPr>
        </p:nvSpPr>
        <p:spPr>
          <a:xfrm>
            <a:off x="7045411" y="6409812"/>
            <a:ext cx="2057400" cy="365125"/>
          </a:xfrm>
        </p:spPr>
        <p:txBody>
          <a:bodyPr/>
          <a:lstStyle/>
          <a:p>
            <a:fld id="{DF9FA5B6-7A2B-4E54-93D6-98ADC48FA8A9}" type="slidenum">
              <a:rPr kumimoji="1" lang="ja-JP" altLang="en-US" smtClean="0"/>
              <a:t>9</a:t>
            </a:fld>
            <a:endParaRPr kumimoji="1" lang="ja-JP" altLang="en-US" dirty="0"/>
          </a:p>
        </p:txBody>
      </p:sp>
      <p:sp>
        <p:nvSpPr>
          <p:cNvPr id="26" name="Rectangle 25"/>
          <p:cNvSpPr/>
          <p:nvPr/>
        </p:nvSpPr>
        <p:spPr>
          <a:xfrm>
            <a:off x="2068579" y="229480"/>
            <a:ext cx="5148141" cy="369332"/>
          </a:xfrm>
          <a:prstGeom prst="rect">
            <a:avLst/>
          </a:prstGeom>
        </p:spPr>
        <p:txBody>
          <a:bodyPr wrap="none">
            <a:spAutoFit/>
          </a:bodyPr>
          <a:lstStyle/>
          <a:p>
            <a:r>
              <a:rPr lang="en-US" altLang="ja-JP" b="1" dirty="0">
                <a:latin typeface="Cambria" panose="02040503050406030204" pitchFamily="18" charset="0"/>
              </a:rPr>
              <a:t>Activation Barriers of </a:t>
            </a:r>
            <a:r>
              <a:rPr lang="en-US" altLang="ja-JP" b="1" dirty="0" smtClean="0">
                <a:latin typeface="Cambria" panose="02040503050406030204" pitchFamily="18" charset="0"/>
              </a:rPr>
              <a:t>GPCNa</a:t>
            </a:r>
            <a:r>
              <a:rPr lang="en-US" altLang="ja-JP" b="1" baseline="-25000" dirty="0" smtClean="0">
                <a:latin typeface="Cambria" panose="02040503050406030204" pitchFamily="18" charset="0"/>
              </a:rPr>
              <a:t>2</a:t>
            </a:r>
            <a:r>
              <a:rPr lang="en-US" altLang="ja-JP" b="1" baseline="30000" dirty="0" smtClean="0">
                <a:latin typeface="Cambria" panose="02040503050406030204" pitchFamily="18" charset="0"/>
              </a:rPr>
              <a:t>+</a:t>
            </a:r>
            <a:r>
              <a:rPr lang="en-US" altLang="ja-JP" b="1" dirty="0" smtClean="0">
                <a:latin typeface="Cambria" panose="02040503050406030204" pitchFamily="18" charset="0"/>
              </a:rPr>
              <a:t> </a:t>
            </a:r>
            <a:r>
              <a:rPr lang="en-US" altLang="ja-JP" b="1" dirty="0">
                <a:latin typeface="Cambria" panose="02040503050406030204" pitchFamily="18" charset="0"/>
              </a:rPr>
              <a:t>Decomposition </a:t>
            </a:r>
            <a:endParaRPr lang="ja-JP" altLang="en-US" b="1" dirty="0">
              <a:latin typeface="Cambria" panose="02040503050406030204" pitchFamily="18" charset="0"/>
            </a:endParaRPr>
          </a:p>
        </p:txBody>
      </p:sp>
      <p:sp>
        <p:nvSpPr>
          <p:cNvPr id="32" name="TextBox 31"/>
          <p:cNvSpPr txBox="1"/>
          <p:nvPr/>
        </p:nvSpPr>
        <p:spPr>
          <a:xfrm>
            <a:off x="179938" y="4489697"/>
            <a:ext cx="8728690" cy="461665"/>
          </a:xfrm>
          <a:prstGeom prst="rect">
            <a:avLst/>
          </a:prstGeom>
          <a:noFill/>
        </p:spPr>
        <p:txBody>
          <a:bodyPr wrap="square" rtlCol="0">
            <a:spAutoFit/>
          </a:bodyPr>
          <a:lstStyle/>
          <a:p>
            <a:pPr algn="ctr"/>
            <a:r>
              <a:rPr kumimoji="1" lang="en-US" altLang="ja-JP" sz="1200" dirty="0" smtClean="0">
                <a:latin typeface="Cambria" panose="02040503050406030204" pitchFamily="18" charset="0"/>
              </a:rPr>
              <a:t>Fig. Calculated </a:t>
            </a:r>
            <a:r>
              <a:rPr lang="en-US" altLang="ja-JP" sz="1200" dirty="0" smtClean="0">
                <a:latin typeface="Cambria" panose="02040503050406030204" pitchFamily="18" charset="0"/>
              </a:rPr>
              <a:t>transition states and products of PC decomposition in </a:t>
            </a:r>
            <a:r>
              <a:rPr lang="en-US" altLang="ja-JP" sz="1200" dirty="0">
                <a:latin typeface="Cambria" panose="02040503050406030204" pitchFamily="18" charset="0"/>
              </a:rPr>
              <a:t>GPCNa</a:t>
            </a:r>
            <a:r>
              <a:rPr lang="en-US" altLang="ja-JP" sz="1200" baseline="-25000" dirty="0">
                <a:latin typeface="Cambria" panose="02040503050406030204" pitchFamily="18" charset="0"/>
              </a:rPr>
              <a:t>2</a:t>
            </a:r>
            <a:r>
              <a:rPr lang="en-US" altLang="ja-JP" sz="1200" baseline="30000" dirty="0">
                <a:latin typeface="Cambria" panose="02040503050406030204" pitchFamily="18" charset="0"/>
              </a:rPr>
              <a:t>+</a:t>
            </a:r>
            <a:r>
              <a:rPr lang="en-US" altLang="ja-JP" sz="1200" dirty="0" smtClean="0">
                <a:latin typeface="Cambria" panose="02040503050406030204" pitchFamily="18" charset="0"/>
              </a:rPr>
              <a:t> complex and their relative free energies (RE in kcal/mol) at B3LYP-D3/6-31G(d) </a:t>
            </a:r>
            <a:r>
              <a:rPr kumimoji="1" lang="en-US" altLang="ja-JP" sz="1200" dirty="0" smtClean="0">
                <a:latin typeface="Cambria" panose="02040503050406030204" pitchFamily="18" charset="0"/>
              </a:rPr>
              <a:t> level of theory.</a:t>
            </a:r>
            <a:endParaRPr kumimoji="1" lang="ja-JP" altLang="en-US" sz="1200" dirty="0">
              <a:latin typeface="Cambria" panose="02040503050406030204" pitchFamily="18" charset="0"/>
            </a:endParaRPr>
          </a:p>
        </p:txBody>
      </p:sp>
      <p:grpSp>
        <p:nvGrpSpPr>
          <p:cNvPr id="5" name="Group 4"/>
          <p:cNvGrpSpPr/>
          <p:nvPr/>
        </p:nvGrpSpPr>
        <p:grpSpPr>
          <a:xfrm>
            <a:off x="179937" y="706691"/>
            <a:ext cx="8785047" cy="3692907"/>
            <a:chOff x="163461" y="747881"/>
            <a:chExt cx="8785047" cy="3692907"/>
          </a:xfrm>
        </p:grpSpPr>
        <p:grpSp>
          <p:nvGrpSpPr>
            <p:cNvPr id="9" name="Group 8"/>
            <p:cNvGrpSpPr>
              <a:grpSpLocks noChangeAspect="1"/>
            </p:cNvGrpSpPr>
            <p:nvPr/>
          </p:nvGrpSpPr>
          <p:grpSpPr>
            <a:xfrm>
              <a:off x="2538145" y="747881"/>
              <a:ext cx="6410363" cy="3692907"/>
              <a:chOff x="805894" y="1126651"/>
              <a:chExt cx="8029828" cy="4625851"/>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327" t="11171" r="5351" b="18078"/>
              <a:stretch/>
            </p:blipFill>
            <p:spPr>
              <a:xfrm>
                <a:off x="805894" y="2485694"/>
                <a:ext cx="2369058" cy="18288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083" t="14414" r="4746" b="17718"/>
              <a:stretch/>
            </p:blipFill>
            <p:spPr>
              <a:xfrm>
                <a:off x="3422073" y="1131107"/>
                <a:ext cx="2492349" cy="1828800"/>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t="13574" r="5073" b="19760"/>
              <a:stretch/>
            </p:blipFill>
            <p:spPr>
              <a:xfrm>
                <a:off x="6308369" y="1126651"/>
                <a:ext cx="2527352" cy="1828800"/>
              </a:xfrm>
              <a:prstGeom prst="rect">
                <a:avLst/>
              </a:prstGeom>
            </p:spPr>
          </p:pic>
          <p:sp>
            <p:nvSpPr>
              <p:cNvPr id="17" name="Rectangle 16"/>
              <p:cNvSpPr/>
              <p:nvPr/>
            </p:nvSpPr>
            <p:spPr>
              <a:xfrm>
                <a:off x="2841928" y="2499770"/>
                <a:ext cx="587021"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effectLst/>
                    <a:uLnTx/>
                    <a:uFillTx/>
                    <a:latin typeface="Cambria" panose="02040503050406030204" pitchFamily="18" charset="0"/>
                  </a:rPr>
                  <a:t>C</a:t>
                </a:r>
                <a:r>
                  <a:rPr kumimoji="0" lang="en-US" altLang="ja-JP" sz="1200" b="1" i="0" u="none" strike="noStrike" kern="0" cap="none" spc="0" normalizeH="0" baseline="-25000" noProof="0" dirty="0" smtClean="0">
                    <a:ln>
                      <a:noFill/>
                    </a:ln>
                    <a:effectLst/>
                    <a:uLnTx/>
                    <a:uFillTx/>
                    <a:latin typeface="Cambria" panose="02040503050406030204" pitchFamily="18" charset="0"/>
                  </a:rPr>
                  <a:t>4</a:t>
                </a:r>
                <a:r>
                  <a:rPr kumimoji="0" lang="en-US" altLang="ja-JP" sz="1200" b="1" i="0" u="none" strike="noStrike" kern="0" cap="none" spc="0" normalizeH="0" baseline="0" noProof="0" dirty="0" smtClean="0">
                    <a:ln>
                      <a:noFill/>
                    </a:ln>
                    <a:effectLst/>
                    <a:uLnTx/>
                    <a:uFillTx/>
                    <a:latin typeface="Cambria" panose="02040503050406030204" pitchFamily="18" charset="0"/>
                  </a:rPr>
                  <a:t>-O</a:t>
                </a:r>
                <a:r>
                  <a:rPr kumimoji="0" lang="en-US" altLang="ja-JP" sz="1200" b="1" i="0" u="none" strike="noStrike" kern="0" cap="none" spc="0" normalizeH="0" baseline="-25000" noProof="0" dirty="0" smtClean="0">
                    <a:ln>
                      <a:noFill/>
                    </a:ln>
                    <a:effectLst/>
                    <a:uLnTx/>
                    <a:uFillTx/>
                    <a:latin typeface="Cambria" panose="02040503050406030204" pitchFamily="18" charset="0"/>
                  </a:rPr>
                  <a:t>3</a:t>
                </a:r>
                <a:r>
                  <a:rPr kumimoji="0" lang="en-US" altLang="ja-JP" sz="1200" b="1" i="0" u="none" strike="noStrike" kern="0" cap="none" spc="0" normalizeH="0" baseline="0" noProof="0" dirty="0" smtClean="0">
                    <a:ln>
                      <a:noFill/>
                    </a:ln>
                    <a:effectLst/>
                    <a:uLnTx/>
                    <a:uFillTx/>
                    <a:latin typeface="Cambria" panose="02040503050406030204" pitchFamily="18" charset="0"/>
                  </a:rPr>
                  <a:t> </a:t>
                </a:r>
                <a:endParaRPr kumimoji="0" lang="ja-JP" altLang="en-US" sz="1200" b="1" i="0" u="none" strike="noStrike" kern="0" cap="none" spc="0" normalizeH="0" baseline="0" noProof="0" dirty="0" smtClean="0">
                  <a:ln>
                    <a:noFill/>
                  </a:ln>
                  <a:effectLst/>
                  <a:uLnTx/>
                  <a:uFillTx/>
                </a:endParaRPr>
              </a:p>
            </p:txBody>
          </p:sp>
          <p:cxnSp>
            <p:nvCxnSpPr>
              <p:cNvPr id="18" name="Straight Arrow Connector 17"/>
              <p:cNvCxnSpPr/>
              <p:nvPr/>
            </p:nvCxnSpPr>
            <p:spPr>
              <a:xfrm flipV="1">
                <a:off x="5889718" y="1916953"/>
                <a:ext cx="506891" cy="8403"/>
              </a:xfrm>
              <a:prstGeom prst="straightConnector1">
                <a:avLst/>
              </a:prstGeom>
              <a:noFill/>
              <a:ln w="6350" cap="flat" cmpd="sng" algn="ctr">
                <a:solidFill>
                  <a:schemeClr val="tx1"/>
                </a:solidFill>
                <a:prstDash val="solid"/>
                <a:miter lim="800000"/>
                <a:tailEnd type="triangle"/>
              </a:ln>
              <a:effectLst/>
            </p:spPr>
          </p:cxnSp>
          <p:cxnSp>
            <p:nvCxnSpPr>
              <p:cNvPr id="21" name="Straight Arrow Connector 20"/>
              <p:cNvCxnSpPr/>
              <p:nvPr/>
            </p:nvCxnSpPr>
            <p:spPr>
              <a:xfrm flipV="1">
                <a:off x="3135435" y="2750085"/>
                <a:ext cx="449983" cy="205368"/>
              </a:xfrm>
              <a:prstGeom prst="straightConnector1">
                <a:avLst/>
              </a:prstGeom>
              <a:noFill/>
              <a:ln w="6350" cap="flat" cmpd="sng" algn="ctr">
                <a:solidFill>
                  <a:schemeClr val="tx1"/>
                </a:solidFill>
                <a:prstDash val="solid"/>
                <a:miter lim="800000"/>
                <a:tailEnd type="triangle"/>
              </a:ln>
              <a:effectLst/>
            </p:spPr>
          </p:cxnSp>
          <p:sp>
            <p:nvSpPr>
              <p:cNvPr id="22" name="TextBox 21"/>
              <p:cNvSpPr txBox="1"/>
              <p:nvPr/>
            </p:nvSpPr>
            <p:spPr>
              <a:xfrm>
                <a:off x="1107773" y="4398600"/>
                <a:ext cx="1942111" cy="346978"/>
              </a:xfrm>
              <a:prstGeom prst="rect">
                <a:avLst/>
              </a:prstGeom>
              <a:noFill/>
            </p:spPr>
            <p:txBody>
              <a:bodyPr wrap="none" rtlCol="0">
                <a:spAutoFit/>
              </a:bodyPr>
              <a:lstStyle/>
              <a:p>
                <a:r>
                  <a:rPr lang="en-US" altLang="ja-JP" sz="1200" dirty="0" smtClean="0">
                    <a:latin typeface="Cambria" panose="02040503050406030204" pitchFamily="18" charset="0"/>
                  </a:rPr>
                  <a:t>GPCNa</a:t>
                </a:r>
                <a:r>
                  <a:rPr lang="en-US" altLang="ja-JP" sz="1200" baseline="-25000" dirty="0" smtClean="0">
                    <a:latin typeface="Cambria" panose="02040503050406030204" pitchFamily="18" charset="0"/>
                  </a:rPr>
                  <a:t>2</a:t>
                </a:r>
                <a:r>
                  <a:rPr lang="en-US" altLang="ja-JP" sz="1200" dirty="0" smtClean="0">
                    <a:latin typeface="Cambria" panose="02040503050406030204" pitchFamily="18" charset="0"/>
                  </a:rPr>
                  <a:t> (RE = 0.000)</a:t>
                </a:r>
                <a:endParaRPr lang="ja-JP" altLang="en-US" sz="1200" dirty="0">
                  <a:latin typeface="Cambria" panose="02040503050406030204" pitchFamily="18" charset="0"/>
                </a:endParaRPr>
              </a:p>
            </p:txBody>
          </p:sp>
          <p:sp>
            <p:nvSpPr>
              <p:cNvPr id="23" name="TextBox 22"/>
              <p:cNvSpPr txBox="1"/>
              <p:nvPr/>
            </p:nvSpPr>
            <p:spPr>
              <a:xfrm>
                <a:off x="3597483" y="2960056"/>
                <a:ext cx="2324180" cy="327701"/>
              </a:xfrm>
              <a:prstGeom prst="rect">
                <a:avLst/>
              </a:prstGeom>
              <a:noFill/>
            </p:spPr>
            <p:txBody>
              <a:bodyPr wrap="square" rtlCol="0">
                <a:spAutoFit/>
              </a:bodyPr>
              <a:lstStyle/>
              <a:p>
                <a:r>
                  <a:rPr lang="en-US" altLang="ja-JP" sz="1100" dirty="0" smtClean="0">
                    <a:solidFill>
                      <a:srgbClr val="C00000"/>
                    </a:solidFill>
                    <a:latin typeface="Cambria" panose="02040503050406030204" pitchFamily="18" charset="0"/>
                  </a:rPr>
                  <a:t>GPCNa</a:t>
                </a:r>
                <a:r>
                  <a:rPr lang="en-US" altLang="ja-JP" sz="1100" baseline="-25000" dirty="0" smtClean="0">
                    <a:solidFill>
                      <a:srgbClr val="C00000"/>
                    </a:solidFill>
                    <a:latin typeface="Cambria" panose="02040503050406030204" pitchFamily="18" charset="0"/>
                  </a:rPr>
                  <a:t>2</a:t>
                </a:r>
                <a:r>
                  <a:rPr lang="en-US" altLang="ja-JP" sz="1100" dirty="0" smtClean="0">
                    <a:solidFill>
                      <a:srgbClr val="C00000"/>
                    </a:solidFill>
                    <a:latin typeface="Cambria" panose="02040503050406030204" pitchFamily="18" charset="0"/>
                  </a:rPr>
                  <a:t>-TS1 (RE= 28.631) </a:t>
                </a:r>
                <a:endParaRPr lang="en-US" altLang="ja-JP" sz="1100" dirty="0">
                  <a:solidFill>
                    <a:srgbClr val="C00000"/>
                  </a:solidFill>
                  <a:latin typeface="Cambria" panose="02040503050406030204" pitchFamily="18" charset="0"/>
                </a:endParaRPr>
              </a:p>
            </p:txBody>
          </p:sp>
          <p:sp>
            <p:nvSpPr>
              <p:cNvPr id="24" name="TextBox 23"/>
              <p:cNvSpPr txBox="1"/>
              <p:nvPr/>
            </p:nvSpPr>
            <p:spPr>
              <a:xfrm>
                <a:off x="6408872" y="2978329"/>
                <a:ext cx="2426850" cy="327701"/>
              </a:xfrm>
              <a:prstGeom prst="rect">
                <a:avLst/>
              </a:prstGeom>
              <a:noFill/>
            </p:spPr>
            <p:txBody>
              <a:bodyPr wrap="square" rtlCol="0">
                <a:spAutoFit/>
              </a:bodyPr>
              <a:lstStyle/>
              <a:p>
                <a:r>
                  <a:rPr lang="en-US" altLang="ja-JP" sz="1100" dirty="0" smtClean="0">
                    <a:solidFill>
                      <a:srgbClr val="C00000"/>
                    </a:solidFill>
                    <a:latin typeface="Cambria" panose="02040503050406030204" pitchFamily="18" charset="0"/>
                  </a:rPr>
                  <a:t>GPCNa</a:t>
                </a:r>
                <a:r>
                  <a:rPr lang="en-US" altLang="ja-JP" sz="1100" baseline="-25000" dirty="0" smtClean="0">
                    <a:solidFill>
                      <a:srgbClr val="C00000"/>
                    </a:solidFill>
                    <a:latin typeface="Cambria" panose="02040503050406030204" pitchFamily="18" charset="0"/>
                  </a:rPr>
                  <a:t>2</a:t>
                </a:r>
                <a:r>
                  <a:rPr lang="en-US" altLang="ja-JP" sz="1100" baseline="30000" dirty="0">
                    <a:solidFill>
                      <a:srgbClr val="C00000"/>
                    </a:solidFill>
                    <a:latin typeface="Cambria" panose="02040503050406030204" pitchFamily="18" charset="0"/>
                  </a:rPr>
                  <a:t> </a:t>
                </a:r>
                <a:r>
                  <a:rPr lang="en-US" altLang="ja-JP" sz="1100" dirty="0" smtClean="0">
                    <a:solidFill>
                      <a:srgbClr val="C00000"/>
                    </a:solidFill>
                    <a:latin typeface="Cambria" panose="02040503050406030204" pitchFamily="18" charset="0"/>
                  </a:rPr>
                  <a:t>-IN1 (RE = -19.823 )</a:t>
                </a:r>
                <a:endParaRPr lang="en-US" altLang="ja-JP" sz="1100" dirty="0">
                  <a:solidFill>
                    <a:srgbClr val="C00000"/>
                  </a:solidFill>
                  <a:latin typeface="Cambria" panose="02040503050406030204" pitchFamily="18" charset="0"/>
                </a:endParaRPr>
              </a:p>
            </p:txBody>
          </p:sp>
          <p:sp>
            <p:nvSpPr>
              <p:cNvPr id="19" name="TextBox 18"/>
              <p:cNvSpPr txBox="1"/>
              <p:nvPr/>
            </p:nvSpPr>
            <p:spPr>
              <a:xfrm>
                <a:off x="3707107" y="5395389"/>
                <a:ext cx="2405954" cy="327701"/>
              </a:xfrm>
              <a:prstGeom prst="rect">
                <a:avLst/>
              </a:prstGeom>
              <a:noFill/>
            </p:spPr>
            <p:txBody>
              <a:bodyPr wrap="none" rtlCol="0">
                <a:spAutoFit/>
              </a:bodyPr>
              <a:lstStyle/>
              <a:p>
                <a:r>
                  <a:rPr lang="en-US" altLang="ja-JP" sz="1100" dirty="0" smtClean="0">
                    <a:latin typeface="Cambria" panose="02040503050406030204" pitchFamily="18" charset="0"/>
                  </a:rPr>
                  <a:t>GPCNa</a:t>
                </a:r>
                <a:r>
                  <a:rPr lang="en-US" altLang="ja-JP" sz="1100" baseline="-25000" dirty="0" smtClean="0">
                    <a:latin typeface="Cambria" panose="02040503050406030204" pitchFamily="18" charset="0"/>
                  </a:rPr>
                  <a:t>2</a:t>
                </a:r>
                <a:r>
                  <a:rPr lang="en-US" altLang="ja-JP" sz="1100" baseline="30000" dirty="0">
                    <a:latin typeface="Cambria" panose="02040503050406030204" pitchFamily="18" charset="0"/>
                  </a:rPr>
                  <a:t> </a:t>
                </a:r>
                <a:r>
                  <a:rPr lang="en-US" altLang="ja-JP" sz="1100" dirty="0" smtClean="0">
                    <a:latin typeface="Cambria" panose="02040503050406030204" pitchFamily="18" charset="0"/>
                  </a:rPr>
                  <a:t>-TS2 (RE = 32.569) </a:t>
                </a:r>
                <a:endParaRPr lang="en-US" altLang="ja-JP" sz="1100" dirty="0">
                  <a:latin typeface="Cambria" panose="02040503050406030204" pitchFamily="18" charset="0"/>
                </a:endParaRPr>
              </a:p>
            </p:txBody>
          </p:sp>
          <p:sp>
            <p:nvSpPr>
              <p:cNvPr id="20" name="TextBox 19"/>
              <p:cNvSpPr txBox="1"/>
              <p:nvPr/>
            </p:nvSpPr>
            <p:spPr>
              <a:xfrm>
                <a:off x="6396607" y="5424801"/>
                <a:ext cx="2389157" cy="327701"/>
              </a:xfrm>
              <a:prstGeom prst="rect">
                <a:avLst/>
              </a:prstGeom>
              <a:noFill/>
            </p:spPr>
            <p:txBody>
              <a:bodyPr wrap="square" rtlCol="0">
                <a:spAutoFit/>
              </a:bodyPr>
              <a:lstStyle/>
              <a:p>
                <a:r>
                  <a:rPr lang="en-US" altLang="ja-JP" sz="1100" dirty="0" smtClean="0">
                    <a:latin typeface="Cambria" panose="02040503050406030204" pitchFamily="18" charset="0"/>
                  </a:rPr>
                  <a:t>GPCNa</a:t>
                </a:r>
                <a:r>
                  <a:rPr lang="en-US" altLang="ja-JP" sz="1100" baseline="-25000" dirty="0" smtClean="0">
                    <a:latin typeface="Cambria" panose="02040503050406030204" pitchFamily="18" charset="0"/>
                  </a:rPr>
                  <a:t>2</a:t>
                </a:r>
                <a:r>
                  <a:rPr lang="en-US" altLang="ja-JP" sz="1100" dirty="0" smtClean="0">
                    <a:latin typeface="Cambria" panose="02040503050406030204" pitchFamily="18" charset="0"/>
                  </a:rPr>
                  <a:t>-IN2 (RE = -18.216) </a:t>
                </a:r>
                <a:endParaRPr lang="en-US" altLang="ja-JP" sz="1100" dirty="0">
                  <a:latin typeface="Cambria" panose="02040503050406030204" pitchFamily="18" charset="0"/>
                </a:endParaRPr>
              </a:p>
            </p:txBody>
          </p:sp>
          <p:pic>
            <p:nvPicPr>
              <p:cNvPr id="25" name="Picture 24"/>
              <p:cNvPicPr>
                <a:picLocks noChangeAspect="1"/>
              </p:cNvPicPr>
              <p:nvPr/>
            </p:nvPicPr>
            <p:blipFill rotWithShape="1">
              <a:blip r:embed="rId5" cstate="print">
                <a:extLst>
                  <a:ext uri="{28A0092B-C50C-407E-A947-70E740481C1C}">
                    <a14:useLocalDpi xmlns:a14="http://schemas.microsoft.com/office/drawing/2010/main" val="0"/>
                  </a:ext>
                </a:extLst>
              </a:blip>
              <a:srcRect l="13457" t="9969" r="6804" b="6186"/>
              <a:stretch/>
            </p:blipFill>
            <p:spPr>
              <a:xfrm>
                <a:off x="3971976" y="3361007"/>
                <a:ext cx="1942444" cy="2057400"/>
              </a:xfrm>
              <a:prstGeom prst="rect">
                <a:avLst/>
              </a:prstGeom>
            </p:spPr>
          </p:pic>
          <p:pic>
            <p:nvPicPr>
              <p:cNvPr id="27" name="Picture 26"/>
              <p:cNvPicPr>
                <a:picLocks noChangeAspect="1"/>
              </p:cNvPicPr>
              <p:nvPr/>
            </p:nvPicPr>
            <p:blipFill rotWithShape="1">
              <a:blip r:embed="rId6" cstate="print">
                <a:extLst>
                  <a:ext uri="{28A0092B-C50C-407E-A947-70E740481C1C}">
                    <a14:useLocalDpi xmlns:a14="http://schemas.microsoft.com/office/drawing/2010/main" val="0"/>
                  </a:ext>
                </a:extLst>
              </a:blip>
              <a:srcRect l="10554" t="15736" r="8739" b="12193"/>
              <a:stretch/>
            </p:blipFill>
            <p:spPr>
              <a:xfrm>
                <a:off x="6528276" y="3389354"/>
                <a:ext cx="2287144" cy="2057401"/>
              </a:xfrm>
              <a:prstGeom prst="rect">
                <a:avLst/>
              </a:prstGeom>
            </p:spPr>
          </p:pic>
          <p:sp>
            <p:nvSpPr>
              <p:cNvPr id="28" name="Rectangle 27"/>
              <p:cNvSpPr/>
              <p:nvPr/>
            </p:nvSpPr>
            <p:spPr>
              <a:xfrm>
                <a:off x="3149296" y="3800394"/>
                <a:ext cx="587021"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smtClean="0">
                    <a:ln>
                      <a:noFill/>
                    </a:ln>
                    <a:effectLst/>
                    <a:uLnTx/>
                    <a:uFillTx/>
                    <a:latin typeface="Cambria" panose="02040503050406030204" pitchFamily="18" charset="0"/>
                  </a:rPr>
                  <a:t>C</a:t>
                </a:r>
                <a:r>
                  <a:rPr kumimoji="0" lang="en-US" altLang="ja-JP" sz="1200" b="1" kern="0" baseline="-25000" dirty="0" smtClean="0">
                    <a:latin typeface="Cambria" panose="02040503050406030204" pitchFamily="18" charset="0"/>
                  </a:rPr>
                  <a:t>5</a:t>
                </a:r>
                <a:r>
                  <a:rPr kumimoji="0" lang="en-US" altLang="ja-JP" sz="1200" b="1" i="0" u="none" strike="noStrike" kern="0" cap="none" spc="0" normalizeH="0" baseline="0" noProof="0" dirty="0" smtClean="0">
                    <a:ln>
                      <a:noFill/>
                    </a:ln>
                    <a:effectLst/>
                    <a:uLnTx/>
                    <a:uFillTx/>
                    <a:latin typeface="Cambria" panose="02040503050406030204" pitchFamily="18" charset="0"/>
                  </a:rPr>
                  <a:t>-O</a:t>
                </a:r>
                <a:r>
                  <a:rPr kumimoji="0" lang="en-US" altLang="ja-JP" sz="1200" b="1" kern="0" baseline="-25000" dirty="0">
                    <a:latin typeface="Cambria" panose="02040503050406030204" pitchFamily="18" charset="0"/>
                  </a:rPr>
                  <a:t>1</a:t>
                </a:r>
                <a:r>
                  <a:rPr kumimoji="0" lang="en-US" altLang="ja-JP" sz="1200" b="1" i="0" u="none" strike="noStrike" kern="0" cap="none" spc="0" normalizeH="0" baseline="0" noProof="0" dirty="0" smtClean="0">
                    <a:ln>
                      <a:noFill/>
                    </a:ln>
                    <a:effectLst/>
                    <a:uLnTx/>
                    <a:uFillTx/>
                    <a:latin typeface="Cambria" panose="02040503050406030204" pitchFamily="18" charset="0"/>
                  </a:rPr>
                  <a:t> </a:t>
                </a:r>
                <a:endParaRPr kumimoji="0" lang="ja-JP" altLang="en-US" sz="1200" b="1" i="0" u="none" strike="noStrike" kern="0" cap="none" spc="0" normalizeH="0" baseline="0" noProof="0" dirty="0" smtClean="0">
                  <a:ln>
                    <a:noFill/>
                  </a:ln>
                  <a:effectLst/>
                  <a:uLnTx/>
                  <a:uFillTx/>
                </a:endParaRPr>
              </a:p>
            </p:txBody>
          </p:sp>
          <p:cxnSp>
            <p:nvCxnSpPr>
              <p:cNvPr id="29" name="Straight Arrow Connector 28"/>
              <p:cNvCxnSpPr/>
              <p:nvPr/>
            </p:nvCxnSpPr>
            <p:spPr>
              <a:xfrm>
                <a:off x="3321705" y="3655823"/>
                <a:ext cx="472011" cy="223000"/>
              </a:xfrm>
              <a:prstGeom prst="straightConnector1">
                <a:avLst/>
              </a:prstGeom>
              <a:noFill/>
              <a:ln w="6350" cap="flat" cmpd="sng" algn="ctr">
                <a:solidFill>
                  <a:schemeClr val="tx1"/>
                </a:solidFill>
                <a:prstDash val="solid"/>
                <a:miter lim="800000"/>
                <a:tailEnd type="triangle"/>
              </a:ln>
              <a:effectLst/>
            </p:spPr>
          </p:cxnSp>
          <p:cxnSp>
            <p:nvCxnSpPr>
              <p:cNvPr id="30" name="Straight Arrow Connector 29"/>
              <p:cNvCxnSpPr/>
              <p:nvPr/>
            </p:nvCxnSpPr>
            <p:spPr>
              <a:xfrm flipV="1">
                <a:off x="5988543" y="4525958"/>
                <a:ext cx="506891" cy="8403"/>
              </a:xfrm>
              <a:prstGeom prst="straightConnector1">
                <a:avLst/>
              </a:prstGeom>
              <a:noFill/>
              <a:ln w="6350" cap="flat" cmpd="sng" algn="ctr">
                <a:solidFill>
                  <a:schemeClr val="tx1"/>
                </a:solidFill>
                <a:prstDash val="solid"/>
                <a:miter lim="800000"/>
                <a:tailEnd type="triangle"/>
              </a:ln>
              <a:effectLst/>
            </p:spPr>
          </p:cxnSp>
        </p:grpSp>
        <p:pic>
          <p:nvPicPr>
            <p:cNvPr id="2" name="Picture 1"/>
            <p:cNvPicPr>
              <a:picLocks noChangeAspect="1"/>
            </p:cNvPicPr>
            <p:nvPr/>
          </p:nvPicPr>
          <p:blipFill rotWithShape="1">
            <a:blip r:embed="rId7" cstate="print">
              <a:extLst>
                <a:ext uri="{28A0092B-C50C-407E-A947-70E740481C1C}">
                  <a14:useLocalDpi xmlns:a14="http://schemas.microsoft.com/office/drawing/2010/main" val="0"/>
                </a:ext>
              </a:extLst>
            </a:blip>
            <a:srcRect l="4455" t="10209" r="4951" b="16757"/>
            <a:stretch/>
          </p:blipFill>
          <p:spPr>
            <a:xfrm>
              <a:off x="163461" y="1942901"/>
              <a:ext cx="1926556" cy="1600200"/>
            </a:xfrm>
            <a:prstGeom prst="rect">
              <a:avLst/>
            </a:prstGeom>
          </p:spPr>
        </p:pic>
        <p:cxnSp>
          <p:nvCxnSpPr>
            <p:cNvPr id="33" name="Straight Arrow Connector 32"/>
            <p:cNvCxnSpPr/>
            <p:nvPr/>
          </p:nvCxnSpPr>
          <p:spPr>
            <a:xfrm flipV="1">
              <a:off x="2152315" y="2760261"/>
              <a:ext cx="404661" cy="6708"/>
            </a:xfrm>
            <a:prstGeom prst="straightConnector1">
              <a:avLst/>
            </a:prstGeom>
            <a:noFill/>
            <a:ln w="6350" cap="flat" cmpd="sng" algn="ctr">
              <a:solidFill>
                <a:schemeClr val="tx1"/>
              </a:solidFill>
              <a:prstDash val="solid"/>
              <a:miter lim="800000"/>
              <a:tailEnd type="triangle"/>
            </a:ln>
            <a:effectLst/>
          </p:spPr>
        </p:cxnSp>
        <p:sp>
          <p:nvSpPr>
            <p:cNvPr id="3" name="Rectangle 2"/>
            <p:cNvSpPr/>
            <p:nvPr/>
          </p:nvSpPr>
          <p:spPr>
            <a:xfrm>
              <a:off x="607224" y="3604219"/>
              <a:ext cx="745717" cy="276999"/>
            </a:xfrm>
            <a:prstGeom prst="rect">
              <a:avLst/>
            </a:prstGeom>
          </p:spPr>
          <p:txBody>
            <a:bodyPr wrap="none">
              <a:spAutoFit/>
            </a:bodyPr>
            <a:lstStyle/>
            <a:p>
              <a:r>
                <a:rPr lang="en-US" altLang="ja-JP" sz="1200" dirty="0">
                  <a:latin typeface="Cambria" panose="02040503050406030204" pitchFamily="18" charset="0"/>
                </a:rPr>
                <a:t>GPCNa</a:t>
              </a:r>
              <a:r>
                <a:rPr lang="en-US" altLang="ja-JP" sz="1200" baseline="-25000" dirty="0">
                  <a:latin typeface="Cambria" panose="02040503050406030204" pitchFamily="18" charset="0"/>
                </a:rPr>
                <a:t>2</a:t>
              </a:r>
              <a:r>
                <a:rPr lang="en-US" altLang="ja-JP" sz="1200" baseline="30000" dirty="0">
                  <a:latin typeface="Cambria" panose="02040503050406030204" pitchFamily="18" charset="0"/>
                </a:rPr>
                <a:t>+</a:t>
              </a:r>
              <a:endParaRPr lang="ja-JP" altLang="en-US" sz="1200" baseline="30000" dirty="0">
                <a:latin typeface="Cambria" panose="02040503050406030204" pitchFamily="18" charset="0"/>
              </a:endParaRPr>
            </a:p>
          </p:txBody>
        </p:sp>
        <p:sp>
          <p:nvSpPr>
            <p:cNvPr id="34" name="TextBox 33"/>
            <p:cNvSpPr txBox="1"/>
            <p:nvPr/>
          </p:nvSpPr>
          <p:spPr>
            <a:xfrm>
              <a:off x="2151531" y="2416289"/>
              <a:ext cx="357790" cy="276999"/>
            </a:xfrm>
            <a:prstGeom prst="rect">
              <a:avLst/>
            </a:prstGeom>
            <a:noFill/>
          </p:spPr>
          <p:txBody>
            <a:bodyPr wrap="none" rtlCol="0">
              <a:spAutoFit/>
            </a:bodyPr>
            <a:lstStyle/>
            <a:p>
              <a:r>
                <a:rPr kumimoji="1" lang="en-US" altLang="ja-JP" sz="1200" b="1" dirty="0" smtClean="0">
                  <a:latin typeface="Cambria" panose="02040503050406030204" pitchFamily="18" charset="0"/>
                  <a:ea typeface="Cambria Math" panose="02040503050406030204" pitchFamily="18" charset="0"/>
                </a:rPr>
                <a:t>+ē</a:t>
              </a:r>
              <a:endParaRPr kumimoji="1" lang="ja-JP" altLang="en-US" sz="1200" b="1" dirty="0">
                <a:latin typeface="Cambria" panose="02040503050406030204" pitchFamily="18" charset="0"/>
              </a:endParaRPr>
            </a:p>
          </p:txBody>
        </p:sp>
      </p:grpSp>
    </p:spTree>
    <p:extLst>
      <p:ext uri="{BB962C8B-B14F-4D97-AF65-F5344CB8AC3E}">
        <p14:creationId xmlns:p14="http://schemas.microsoft.com/office/powerpoint/2010/main" val="4175259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15147</TotalTime>
  <Words>1303</Words>
  <Application>Microsoft Office PowerPoint</Application>
  <PresentationFormat>On-screen Show (4:3)</PresentationFormat>
  <Paragraphs>160</Paragraphs>
  <Slides>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ＭＳ Ｐゴシック</vt:lpstr>
      <vt:lpstr>メイリオ</vt:lpstr>
      <vt:lpstr>Arial</vt:lpstr>
      <vt:lpstr>Calibri</vt:lpstr>
      <vt:lpstr>Calibri Light</vt:lpstr>
      <vt:lpstr>Cambria</vt:lpstr>
      <vt:lpstr>Cambria Math</vt:lpstr>
      <vt:lpstr>Times New Roman</vt:lpstr>
      <vt:lpstr>Wingdings</vt:lpstr>
      <vt:lpstr>Office Theme</vt:lpstr>
      <vt:lpstr>Decomposition of propylene carbonate during initial charge-discharge cycles in sodium ion battery: A density functional theory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uppula</dc:creator>
  <cp:lastModifiedBy>raju.uppula1983@gmail.com</cp:lastModifiedBy>
  <cp:revision>1289</cp:revision>
  <cp:lastPrinted>2016-11-11T04:12:48Z</cp:lastPrinted>
  <dcterms:created xsi:type="dcterms:W3CDTF">2015-04-22T01:24:06Z</dcterms:created>
  <dcterms:modified xsi:type="dcterms:W3CDTF">2017-01-10T05:00:27Z</dcterms:modified>
</cp:coreProperties>
</file>