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3" r:id="rId6"/>
    <p:sldId id="271" r:id="rId7"/>
    <p:sldId id="261" r:id="rId8"/>
    <p:sldId id="277" r:id="rId9"/>
    <p:sldId id="274" r:id="rId10"/>
    <p:sldId id="263" r:id="rId11"/>
    <p:sldId id="264" r:id="rId12"/>
    <p:sldId id="265" r:id="rId13"/>
    <p:sldId id="279" r:id="rId14"/>
    <p:sldId id="282" r:id="rId15"/>
    <p:sldId id="281" r:id="rId16"/>
    <p:sldId id="278" r:id="rId17"/>
    <p:sldId id="266" r:id="rId18"/>
    <p:sldId id="275" r:id="rId19"/>
    <p:sldId id="280" r:id="rId20"/>
    <p:sldId id="267" r:id="rId21"/>
    <p:sldId id="272" r:id="rId22"/>
    <p:sldId id="276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2" autoAdjust="0"/>
    <p:restoredTop sz="94660"/>
  </p:normalViewPr>
  <p:slideViewPr>
    <p:cSldViewPr>
      <p:cViewPr varScale="1">
        <p:scale>
          <a:sx n="96" d="100"/>
          <a:sy n="96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E97AD-AC29-497E-9A27-26AB5E2AF782}" type="datetimeFigureOut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00091-C2EC-4D70-865C-D3C5B655AF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046-9481-4845-B9F6-5C0B705BFB75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D1A-616F-44E3-A223-8316C4C83B9E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6D43-06FF-40AD-B1B5-5DD2E5CDB116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2E46-E0A8-407A-ACAB-9392DC114950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F7E2-6B26-4D72-BBB2-A813BD7C21F3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F76B-B32D-419F-A3DC-8E0D30851A8F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2091-F249-4C87-AF1F-D4E39AE770C8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8EE2-772B-48FE-9880-40CACA1A7899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6FE0-8D81-4C62-8280-05F04350EB12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4E60-85A9-4607-A3E5-563A1B32B2CE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0080-9E76-4DEE-A19E-A09B5DD52919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EB02-224D-4C02-942D-CCA5D7329DB6}" type="datetime1">
              <a:rPr kumimoji="1" lang="ja-JP" altLang="en-US" smtClean="0"/>
              <a:pPr/>
              <a:t>2016/9/29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708DD-5BCD-4DA5-8DB9-C58B2575A4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444209" y="272842"/>
            <a:ext cx="238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FY2016 5</a:t>
            </a:r>
            <a:r>
              <a:rPr kumimoji="1" lang="en-US" altLang="ja-JP" sz="2000" baseline="30000" dirty="0" smtClean="0"/>
              <a:t>th</a:t>
            </a:r>
            <a:r>
              <a:rPr kumimoji="1" lang="en-US" altLang="ja-JP" sz="2000" dirty="0" smtClean="0"/>
              <a:t> CREST WS</a:t>
            </a:r>
          </a:p>
          <a:p>
            <a:pPr algn="r"/>
            <a:r>
              <a:rPr lang="en-US" altLang="ja-JP" sz="2000" dirty="0" smtClean="0"/>
              <a:t>Sep. 29, 2016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24804" y="1484784"/>
            <a:ext cx="80873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 smtClean="0"/>
              <a:t>Examining Reproduction of </a:t>
            </a:r>
            <a:r>
              <a:rPr lang="en-US" altLang="ja-JP" sz="4800" b="1" dirty="0" err="1"/>
              <a:t>H</a:t>
            </a:r>
            <a:r>
              <a:rPr lang="en-US" altLang="ja-JP" sz="4800" b="1" dirty="0" err="1" smtClean="0"/>
              <a:t>examer</a:t>
            </a:r>
            <a:r>
              <a:rPr lang="en-US" altLang="ja-JP" sz="4800" b="1" dirty="0" smtClean="0"/>
              <a:t> Formation in MC/MD Simulation for CALB-catalyzed Polymerization Reaction </a:t>
            </a:r>
          </a:p>
          <a:p>
            <a:pPr algn="ctr"/>
            <a:endParaRPr lang="en-US" altLang="ja-JP" sz="2000" b="1" dirty="0" smtClean="0"/>
          </a:p>
          <a:p>
            <a:pPr algn="ctr"/>
            <a:r>
              <a:rPr lang="en-US" altLang="ja-JP" sz="3600" dirty="0" smtClean="0"/>
              <a:t>Ikuo KURISAKI</a:t>
            </a:r>
            <a:endParaRPr lang="ja-JP" altLang="en-US" sz="36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755576" y="1421584"/>
          <a:ext cx="7200800" cy="5031752"/>
        </p:xfrm>
        <a:graphic>
          <a:graphicData uri="http://schemas.openxmlformats.org/presentationml/2006/ole">
            <p:oleObj spid="_x0000_s33793" name="ｸﾞﾗﾌ" r:id="rId3" imgW="4153680" imgH="2901600" progId="Origin50.Graph">
              <p:embed/>
            </p:oleObj>
          </a:graphicData>
        </a:graphic>
      </p:graphicFrame>
      <p:sp>
        <p:nvSpPr>
          <p:cNvPr id="5" name="二等辺三角形 4"/>
          <p:cNvSpPr/>
          <p:nvPr/>
        </p:nvSpPr>
        <p:spPr>
          <a:xfrm rot="11820000">
            <a:off x="5806470" y="4321648"/>
            <a:ext cx="161768" cy="130978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67944" y="3869856"/>
            <a:ext cx="363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MC/MD is extended from this period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33265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</a:t>
            </a:r>
            <a:r>
              <a:rPr kumimoji="1"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dimer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generated, and it pushed the </a:t>
            </a:r>
            <a:r>
              <a:rPr kumimoji="1"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pentamer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55976" y="191683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i="1" dirty="0" smtClean="0">
                <a:solidFill>
                  <a:srgbClr val="002060"/>
                </a:solidFill>
              </a:rPr>
              <a:t>This </a:t>
            </a:r>
            <a:r>
              <a:rPr kumimoji="1" lang="en-US" altLang="ja-JP" sz="2400" i="1" dirty="0" err="1" smtClean="0">
                <a:solidFill>
                  <a:srgbClr val="002060"/>
                </a:solidFill>
              </a:rPr>
              <a:t>dimer</a:t>
            </a:r>
            <a:r>
              <a:rPr kumimoji="1" lang="en-US" altLang="ja-JP" sz="2400" i="1" dirty="0" smtClean="0">
                <a:solidFill>
                  <a:srgbClr val="002060"/>
                </a:solidFill>
              </a:rPr>
              <a:t> could prevent </a:t>
            </a:r>
            <a:r>
              <a:rPr kumimoji="1" lang="en-US" altLang="ja-JP" sz="2400" i="1" dirty="0" err="1" smtClean="0">
                <a:solidFill>
                  <a:srgbClr val="002060"/>
                </a:solidFill>
              </a:rPr>
              <a:t>pentamer</a:t>
            </a:r>
            <a:r>
              <a:rPr kumimoji="1" lang="en-US" altLang="ja-JP" sz="2400" i="1" dirty="0" smtClean="0">
                <a:solidFill>
                  <a:srgbClr val="002060"/>
                </a:solidFill>
              </a:rPr>
              <a:t> to access Ser105 again, thus stopping further elongation</a:t>
            </a:r>
            <a:endParaRPr kumimoji="1" lang="ja-JP" altLang="en-US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6375" y="309389"/>
            <a:ext cx="829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Snapshot with </a:t>
            </a:r>
            <a:r>
              <a:rPr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trimer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resulted in </a:t>
            </a:r>
            <a:r>
              <a:rPr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hexamer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formation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 descr="mc_md_react_Cyc298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71500"/>
            <a:ext cx="4071384" cy="3670919"/>
          </a:xfrm>
          <a:prstGeom prst="rect">
            <a:avLst/>
          </a:prstGeom>
        </p:spPr>
      </p:pic>
      <p:pic>
        <p:nvPicPr>
          <p:cNvPr id="6" name="図 5" descr="mc_md_react_Cyc400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99972"/>
            <a:ext cx="4032448" cy="3626423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4067944" y="3789040"/>
            <a:ext cx="720080" cy="484632"/>
          </a:xfrm>
          <a:prstGeom prst="rightArrow">
            <a:avLst>
              <a:gd name="adj1" fmla="val 25390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051720" y="4111660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2411760" y="3429000"/>
            <a:ext cx="216024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294751" y="306896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583836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1" i="1" dirty="0" smtClean="0">
                <a:solidFill>
                  <a:srgbClr val="002060"/>
                </a:solidFill>
              </a:rPr>
              <a:t>During the simulation, N-terminal of polymer is located in the vicinity of Ser105.  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63888" y="516797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trimer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32310" y="5171060"/>
            <a:ext cx="100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hexamer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>
            <a:stCxn id="16" idx="1"/>
          </p:cNvCxnSpPr>
          <p:nvPr/>
        </p:nvCxnSpPr>
        <p:spPr>
          <a:xfrm flipH="1" flipV="1">
            <a:off x="2771800" y="4758243"/>
            <a:ext cx="792088" cy="5944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17" idx="1"/>
          </p:cNvCxnSpPr>
          <p:nvPr/>
        </p:nvCxnSpPr>
        <p:spPr>
          <a:xfrm flipH="1" flipV="1">
            <a:off x="7164288" y="4830252"/>
            <a:ext cx="868022" cy="5254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 flipH="1">
            <a:off x="251520" y="1628800"/>
            <a:ext cx="4464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b="1" i="1" u="sng" dirty="0" smtClean="0">
                <a:solidFill>
                  <a:srgbClr val="002060"/>
                </a:solidFill>
              </a:rPr>
              <a:t>Initial</a:t>
            </a:r>
            <a:r>
              <a:rPr kumimoji="1" lang="en-US" altLang="ja-JP" sz="2400" b="1" i="1" u="sng" dirty="0" smtClean="0">
                <a:solidFill>
                  <a:srgbClr val="002060"/>
                </a:solidFill>
                <a:sym typeface="Wingdings" pitchFamily="2" charset="2"/>
              </a:rPr>
              <a:t> Picked up from the same traj</a:t>
            </a:r>
            <a:r>
              <a:rPr lang="en-US" altLang="ja-JP" sz="2400" b="1" i="1" u="sng" dirty="0" smtClean="0">
                <a:solidFill>
                  <a:srgbClr val="002060"/>
                </a:solidFill>
                <a:sym typeface="Wingdings" pitchFamily="2" charset="2"/>
              </a:rPr>
              <a:t>ectory</a:t>
            </a:r>
            <a:r>
              <a:rPr kumimoji="1" lang="en-US" altLang="ja-JP" sz="2400" b="1" i="1" u="sng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altLang="ja-JP" sz="2400" b="1" i="1" u="sng" dirty="0" smtClean="0">
                <a:solidFill>
                  <a:srgbClr val="002060"/>
                </a:solidFill>
                <a:sym typeface="Wingdings" pitchFamily="2" charset="2"/>
              </a:rPr>
              <a:t>b</a:t>
            </a:r>
            <a:r>
              <a:rPr kumimoji="1" lang="en-US" altLang="ja-JP" sz="2400" b="1" i="1" u="sng" dirty="0" smtClean="0">
                <a:solidFill>
                  <a:srgbClr val="002060"/>
                </a:solidFill>
                <a:sym typeface="Wingdings" pitchFamily="2" charset="2"/>
              </a:rPr>
              <a:t>ut it has </a:t>
            </a:r>
            <a:r>
              <a:rPr kumimoji="1" lang="en-US" altLang="ja-JP" sz="2400" b="1" i="1" u="sng" dirty="0" err="1" smtClean="0">
                <a:solidFill>
                  <a:srgbClr val="002060"/>
                </a:solidFill>
                <a:sym typeface="Wingdings" pitchFamily="2" charset="2"/>
              </a:rPr>
              <a:t>trimer</a:t>
            </a:r>
            <a:r>
              <a:rPr kumimoji="1" lang="en-US" altLang="ja-JP" sz="2400" b="1" i="1" u="sng" dirty="0" smtClean="0">
                <a:solidFill>
                  <a:srgbClr val="002060"/>
                </a:solidFill>
                <a:sym typeface="Wingdings" pitchFamily="2" charset="2"/>
              </a:rPr>
              <a:t>, not </a:t>
            </a:r>
            <a:r>
              <a:rPr kumimoji="1" lang="en-US" altLang="ja-JP" sz="2400" b="1" i="1" u="sng" dirty="0" err="1" smtClean="0">
                <a:solidFill>
                  <a:srgbClr val="002060"/>
                </a:solidFill>
                <a:sym typeface="Wingdings" pitchFamily="2" charset="2"/>
              </a:rPr>
              <a:t>pentamer</a:t>
            </a:r>
            <a:endParaRPr kumimoji="1" lang="ja-JP" altLang="en-US" sz="2400" b="1" i="1" u="sng" dirty="0">
              <a:solidFill>
                <a:srgbClr val="00206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flipH="1">
            <a:off x="5292080" y="162880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u="sng" dirty="0" smtClean="0">
                <a:solidFill>
                  <a:srgbClr val="002060"/>
                </a:solidFill>
              </a:rPr>
              <a:t>Final</a:t>
            </a:r>
            <a:r>
              <a:rPr kumimoji="1" lang="en-US" altLang="ja-JP" sz="2400" b="1" i="1" u="sng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b="1" i="1" u="sng" dirty="0" smtClean="0">
                <a:solidFill>
                  <a:srgbClr val="002060"/>
                </a:solidFill>
                <a:sym typeface="Wingdings" pitchFamily="2" charset="2"/>
              </a:rPr>
              <a:t> after 1013 cycle</a:t>
            </a:r>
            <a:endParaRPr kumimoji="1" lang="ja-JP" altLang="en-US" sz="2400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375" y="309389"/>
            <a:ext cx="829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 elongation occurs 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‘immediately’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77687" y="1148306"/>
          <a:ext cx="7488832" cy="5233022"/>
        </p:xfrm>
        <a:graphic>
          <a:graphicData uri="http://schemas.openxmlformats.org/presentationml/2006/ole">
            <p:oleObj spid="_x0000_s31745" name="ｸﾞﾗﾌ" r:id="rId3" imgW="4153680" imgH="2901600" progId="Origin50.Graph">
              <p:embed/>
            </p:oleObj>
          </a:graphicData>
        </a:graphic>
      </p:graphicFrame>
      <p:sp>
        <p:nvSpPr>
          <p:cNvPr id="6" name="二等辺三角形 5"/>
          <p:cNvSpPr/>
          <p:nvPr/>
        </p:nvSpPr>
        <p:spPr>
          <a:xfrm rot="11820000">
            <a:off x="1489887" y="4540612"/>
            <a:ext cx="144016" cy="432048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/>
          <p:cNvSpPr/>
          <p:nvPr/>
        </p:nvSpPr>
        <p:spPr>
          <a:xfrm rot="11820000">
            <a:off x="1738163" y="4560490"/>
            <a:ext cx="144016" cy="432048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/>
        </p:nvSpPr>
        <p:spPr>
          <a:xfrm rot="11820000">
            <a:off x="3568180" y="4550551"/>
            <a:ext cx="144016" cy="432048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57934" y="4244650"/>
            <a:ext cx="100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hexamer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53808" y="4437112"/>
            <a:ext cx="110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pentamer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93768" y="4077072"/>
            <a:ext cx="12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quadramer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79912" y="1340768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Once Ser105 is </a:t>
            </a:r>
            <a:r>
              <a:rPr kumimoji="1" lang="en-US" altLang="ja-JP" sz="2400" b="1" i="1" dirty="0" err="1" smtClean="0">
                <a:solidFill>
                  <a:srgbClr val="002060"/>
                </a:solidFill>
              </a:rPr>
              <a:t>acylated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, polymer elongation reaction occurs within 400 MC/MD cycle.</a:t>
            </a:r>
          </a:p>
          <a:p>
            <a:pPr algn="just"/>
            <a:r>
              <a:rPr lang="en-US" altLang="ja-JP" sz="2400" b="1" i="1" dirty="0" smtClean="0">
                <a:solidFill>
                  <a:srgbClr val="002060"/>
                </a:solidFill>
                <a:sym typeface="Wingdings" pitchFamily="2" charset="2"/>
              </a:rPr>
              <a:t> The elongation seems to occur </a:t>
            </a:r>
            <a:r>
              <a:rPr lang="en-US" altLang="ja-JP" sz="2400" b="1" i="1" dirty="0" smtClean="0">
                <a:solidFill>
                  <a:srgbClr val="002060"/>
                </a:solidFill>
                <a:sym typeface="Wingdings" pitchFamily="2" charset="2"/>
              </a:rPr>
              <a:t>‘immediately’. </a:t>
            </a:r>
            <a:r>
              <a:rPr lang="en-US" altLang="ja-JP" sz="2400" b="1" i="1" dirty="0" smtClean="0">
                <a:solidFill>
                  <a:srgbClr val="002060"/>
                </a:solidFill>
                <a:sym typeface="Wingdings" pitchFamily="2" charset="2"/>
              </a:rPr>
              <a:t>Is it possible to explain the reason due to structural property?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151460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Just befor</a:t>
            </a:r>
            <a:r>
              <a:rPr lang="en-US" altLang="ja-JP" sz="2400" b="1" i="1" dirty="0" smtClean="0">
                <a:solidFill>
                  <a:srgbClr val="002060"/>
                </a:solidFill>
              </a:rPr>
              <a:t>e 4-mer formation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2" name="図 11" descr="mc_md_react_Cyc3002_focu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574843"/>
            <a:ext cx="2952328" cy="2714663"/>
          </a:xfrm>
          <a:prstGeom prst="rect">
            <a:avLst/>
          </a:prstGeom>
        </p:spPr>
      </p:pic>
      <p:pic>
        <p:nvPicPr>
          <p:cNvPr id="13" name="図 12" descr="mc_md_react_Cyc300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286811"/>
            <a:ext cx="3601237" cy="331236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483768" y="3726971"/>
            <a:ext cx="115212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716016" y="2564904"/>
            <a:ext cx="2952328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endCxn id="12" idx="1"/>
          </p:cNvCxnSpPr>
          <p:nvPr/>
        </p:nvCxnSpPr>
        <p:spPr>
          <a:xfrm flipV="1">
            <a:off x="3635896" y="3932175"/>
            <a:ext cx="1080120" cy="658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矢印 20"/>
          <p:cNvSpPr/>
          <p:nvPr/>
        </p:nvSpPr>
        <p:spPr>
          <a:xfrm rot="3019814">
            <a:off x="5695044" y="3622620"/>
            <a:ext cx="504056" cy="290371"/>
          </a:xfrm>
          <a:prstGeom prst="rightArrow">
            <a:avLst>
              <a:gd name="adj1" fmla="val 31597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48064" y="3284984"/>
            <a:ext cx="16756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a</a:t>
            </a:r>
            <a:r>
              <a:rPr kumimoji="1" lang="en-US" altLang="ja-JP" dirty="0" err="1" smtClean="0"/>
              <a:t>cylated</a:t>
            </a:r>
            <a:r>
              <a:rPr lang="en-US" altLang="ja-JP" dirty="0" smtClean="0"/>
              <a:t> Ser105</a:t>
            </a:r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5979908" y="3861048"/>
            <a:ext cx="576064" cy="93610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755993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i="1" dirty="0" smtClean="0">
                <a:solidFill>
                  <a:srgbClr val="002060"/>
                </a:solidFill>
              </a:rPr>
              <a:t>N-terminal is close to Ser105</a:t>
            </a:r>
            <a:endParaRPr kumimoji="1" lang="ja-JP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151460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Just befor</a:t>
            </a:r>
            <a:r>
              <a:rPr lang="en-US" altLang="ja-JP" sz="2400" b="1" i="1" dirty="0" smtClean="0">
                <a:solidFill>
                  <a:srgbClr val="002060"/>
                </a:solidFill>
              </a:rPr>
              <a:t>e 5-mer formation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6" name="図 15" descr="mc_md_react_Cyc305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112" y="2418253"/>
            <a:ext cx="3696268" cy="3384376"/>
          </a:xfrm>
          <a:prstGeom prst="rect">
            <a:avLst/>
          </a:prstGeom>
        </p:spPr>
      </p:pic>
      <p:pic>
        <p:nvPicPr>
          <p:cNvPr id="19" name="図 18" descr="mc_md_react_Cyc3051_focu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329" y="2480640"/>
            <a:ext cx="2930015" cy="2682779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2483768" y="3620395"/>
            <a:ext cx="115212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716016" y="2458328"/>
            <a:ext cx="2952328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3635896" y="3825599"/>
            <a:ext cx="1080120" cy="658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矢印 22"/>
          <p:cNvSpPr/>
          <p:nvPr/>
        </p:nvSpPr>
        <p:spPr>
          <a:xfrm rot="3019814">
            <a:off x="5551028" y="3372028"/>
            <a:ext cx="504056" cy="290371"/>
          </a:xfrm>
          <a:prstGeom prst="rightArrow">
            <a:avLst>
              <a:gd name="adj1" fmla="val 31597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04048" y="3034392"/>
            <a:ext cx="16756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a</a:t>
            </a:r>
            <a:r>
              <a:rPr kumimoji="1" lang="en-US" altLang="ja-JP" dirty="0" err="1" smtClean="0"/>
              <a:t>cylated</a:t>
            </a:r>
            <a:r>
              <a:rPr lang="en-US" altLang="ja-JP" dirty="0" smtClean="0"/>
              <a:t> Ser105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5927778" y="3573016"/>
            <a:ext cx="576064" cy="93610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755993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i="1" dirty="0" smtClean="0">
                <a:solidFill>
                  <a:srgbClr val="002060"/>
                </a:solidFill>
              </a:rPr>
              <a:t>N-terminal is close to Ser105</a:t>
            </a:r>
            <a:endParaRPr kumimoji="1" lang="ja-JP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150714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Just befor</a:t>
            </a:r>
            <a:r>
              <a:rPr lang="en-US" altLang="ja-JP" sz="2400" b="1" i="1" dirty="0" smtClean="0">
                <a:solidFill>
                  <a:srgbClr val="002060"/>
                </a:solidFill>
              </a:rPr>
              <a:t>e 6-mer formation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図 9" descr="mc_md_react_Cyc341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483001"/>
            <a:ext cx="3782923" cy="3456340"/>
          </a:xfrm>
          <a:prstGeom prst="rect">
            <a:avLst/>
          </a:prstGeom>
        </p:spPr>
      </p:pic>
      <p:pic>
        <p:nvPicPr>
          <p:cNvPr id="11" name="図 10" descr="mc_md_react_Cyc3414_focu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329" y="2473062"/>
            <a:ext cx="2930015" cy="267706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483768" y="3613135"/>
            <a:ext cx="115212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3635896" y="3818339"/>
            <a:ext cx="1080120" cy="658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右矢印 14"/>
          <p:cNvSpPr/>
          <p:nvPr/>
        </p:nvSpPr>
        <p:spPr>
          <a:xfrm rot="3019814">
            <a:off x="5501333" y="3295195"/>
            <a:ext cx="504056" cy="290371"/>
          </a:xfrm>
          <a:prstGeom prst="rightArrow">
            <a:avLst>
              <a:gd name="adj1" fmla="val 31597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54353" y="2957559"/>
            <a:ext cx="16756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a</a:t>
            </a:r>
            <a:r>
              <a:rPr kumimoji="1" lang="en-US" altLang="ja-JP" dirty="0" err="1" smtClean="0"/>
              <a:t>cylated</a:t>
            </a:r>
            <a:r>
              <a:rPr lang="en-US" altLang="ja-JP" dirty="0" smtClean="0"/>
              <a:t> Ser105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716016" y="2451068"/>
            <a:ext cx="2952328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681937" y="3543199"/>
            <a:ext cx="576064" cy="93610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755993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i="1" dirty="0" smtClean="0">
                <a:solidFill>
                  <a:srgbClr val="002060"/>
                </a:solidFill>
              </a:rPr>
              <a:t>N-terminal is close to Ser105</a:t>
            </a:r>
            <a:endParaRPr kumimoji="1" lang="ja-JP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mc_md_react_Cyc4000_mo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1429" y="2564904"/>
            <a:ext cx="3947035" cy="2738222"/>
          </a:xfrm>
          <a:prstGeom prst="rect">
            <a:avLst/>
          </a:prstGeo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5" name="Picture 3" descr="C:\Users\kurisaki\Documents\PD_at_Nagoya-u\Project_EnzymaticPolymerization\_Theme-1_CALB_ring-open-polymerization\_Analyze_MCMD_Traj\_Check_Traj_Property\_End-Point_snapshots\Sys7-EndPoint_mc_md_react_Cys2986_002_Fig_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99757"/>
            <a:ext cx="3848591" cy="3369656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 flipH="1">
            <a:off x="713385" y="1484784"/>
            <a:ext cx="338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1" dirty="0" err="1" smtClean="0">
                <a:solidFill>
                  <a:srgbClr val="002060"/>
                </a:solidFill>
              </a:rPr>
              <a:t>Pentamer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 derived from the previous simulation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ja-JP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hexamer</a:t>
            </a:r>
            <a:r>
              <a:rPr lang="en-US" altLang="ja-JP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similar to the </a:t>
            </a:r>
            <a:r>
              <a:rPr lang="en-US" altLang="ja-JP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pentamer</a:t>
            </a:r>
            <a:r>
              <a:rPr lang="en-US" altLang="ja-JP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given in the previous simulation, in contact with CALB</a:t>
            </a:r>
            <a:endParaRPr kumimoji="1" lang="ja-JP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flipH="1">
            <a:off x="5220071" y="1484784"/>
            <a:ext cx="338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1" dirty="0" err="1" smtClean="0">
                <a:solidFill>
                  <a:srgbClr val="002060"/>
                </a:solidFill>
              </a:rPr>
              <a:t>Hexamer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 derived from the extended simulation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691680" y="4404013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838327" y="4332005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2555776" y="5340117"/>
            <a:ext cx="50405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3059832" y="5052085"/>
            <a:ext cx="2880320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251406" y="5918579"/>
            <a:ext cx="542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dirty="0" smtClean="0">
                <a:solidFill>
                  <a:srgbClr val="002060"/>
                </a:solidFill>
              </a:rPr>
              <a:t>C-terminal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makes contact with </a:t>
            </a:r>
            <a:r>
              <a:rPr lang="en-US" altLang="ja-JP" sz="24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10 helix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195736" y="5856064"/>
            <a:ext cx="5533568" cy="597272"/>
          </a:xfrm>
          <a:prstGeom prst="roundRect">
            <a:avLst>
              <a:gd name="adj" fmla="val 123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375" y="309389"/>
            <a:ext cx="829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selection of 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atomic coordinates affect MC/MD simulation?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369" y="1759456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Preparation of initial atomic coordinates: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b="1" dirty="0" smtClean="0"/>
              <a:t>1 ns NPT simulation for Ser105 </a:t>
            </a:r>
            <a:r>
              <a:rPr lang="en-US" altLang="ja-JP" sz="2800" b="1" dirty="0" err="1" smtClean="0"/>
              <a:t>Acylated</a:t>
            </a:r>
            <a:r>
              <a:rPr lang="en-US" altLang="ja-JP" sz="2800" b="1" dirty="0" smtClean="0"/>
              <a:t>-CALB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b="1" dirty="0" smtClean="0"/>
              <a:t>Pick up the snapshot structure at 1 ns</a:t>
            </a:r>
          </a:p>
          <a:p>
            <a:pPr marL="514350" indent="-514350"/>
            <a:r>
              <a:rPr lang="en-US" altLang="ja-JP" sz="2800" b="1" dirty="0" smtClean="0"/>
              <a:t>This procedure is repeated 10 times. (Exactly, 7 snapshots were tried so far)</a:t>
            </a:r>
          </a:p>
          <a:p>
            <a:pPr marL="514350" indent="-514350"/>
            <a:endParaRPr lang="en-US" altLang="ja-JP" sz="2800" b="1" dirty="0" smtClean="0"/>
          </a:p>
          <a:p>
            <a:pPr algn="just"/>
            <a:r>
              <a:rPr lang="en-US" altLang="ja-JP" sz="2800" b="1" dirty="0" smtClean="0"/>
              <a:t>Problem setting: </a:t>
            </a:r>
            <a:r>
              <a:rPr lang="en-US" altLang="ja-JP" sz="2800" b="1" i="1" dirty="0" smtClean="0">
                <a:solidFill>
                  <a:srgbClr val="002060"/>
                </a:solidFill>
              </a:rPr>
              <a:t>Since </a:t>
            </a:r>
            <a:r>
              <a:rPr lang="en-US" altLang="ja-JP" sz="2800" b="1" i="1" dirty="0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en-US" altLang="ja-JP" sz="2800" b="1" i="1" dirty="0" smtClean="0">
                <a:solidFill>
                  <a:srgbClr val="002060"/>
                </a:solidFill>
              </a:rPr>
              <a:t>-</a:t>
            </a:r>
            <a:r>
              <a:rPr lang="en-US" altLang="ja-JP" sz="2800" b="1" i="1" dirty="0" err="1" smtClean="0">
                <a:solidFill>
                  <a:srgbClr val="002060"/>
                </a:solidFill>
              </a:rPr>
              <a:t>lactam</a:t>
            </a:r>
            <a:r>
              <a:rPr lang="en-US" altLang="ja-JP" sz="2800" b="1" i="1" dirty="0" smtClean="0">
                <a:solidFill>
                  <a:srgbClr val="002060"/>
                </a:solidFill>
              </a:rPr>
              <a:t> and water molecules are diffused under thermal fluctuation, their positions might affect the following polymerization reaction: good substrate positions accelerate substrate binding</a:t>
            </a:r>
          </a:p>
          <a:p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26375" y="309389"/>
            <a:ext cx="829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atomic coordinates could not have critical impact on MC/MD simulation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466894" y="1556792"/>
          <a:ext cx="6273458" cy="4389823"/>
        </p:xfrm>
        <a:graphic>
          <a:graphicData uri="http://schemas.openxmlformats.org/drawingml/2006/table">
            <a:tbl>
              <a:tblPr/>
              <a:tblGrid>
                <a:gridCol w="1456850"/>
                <a:gridCol w="1800601"/>
                <a:gridCol w="1456850"/>
                <a:gridCol w="1559157"/>
              </a:tblGrid>
              <a:tr h="24031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9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annotation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the latest update of MC/MD cycle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ＭＳ Ｐ明朝"/>
                        </a:rPr>
                        <a:t>　　　　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 (Sep. 28, 2016)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polymer length (the number) at the indicated MC/MD cycle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059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this time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previous 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Traj-A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1157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1-mer (1)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2-mer (1)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7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Traj-B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1365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none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2-mer (1), 3-mer(1)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Traj-C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1082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1-mer (1)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1-mer (3)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Traj-D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524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none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1-mer (1)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Traj-E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1478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2-mer (1)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1-mer (3)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Traj-F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946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1-mer (2)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1-mer (1)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Traj-G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351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none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not tried</a:t>
                      </a:r>
                    </a:p>
                  </a:txBody>
                  <a:tcPr marL="12648" marR="12648" marT="12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1763688" y="4694715"/>
            <a:ext cx="86409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2483768" y="5137314"/>
            <a:ext cx="432048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94408" y="6237312"/>
            <a:ext cx="743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1" dirty="0" smtClean="0">
                <a:solidFill>
                  <a:srgbClr val="002060"/>
                </a:solidFill>
              </a:rPr>
              <a:t>Could this </a:t>
            </a:r>
            <a:r>
              <a:rPr lang="en-US" altLang="ja-JP" sz="2400" b="1" dirty="0" err="1" smtClean="0">
                <a:solidFill>
                  <a:srgbClr val="002060"/>
                </a:solidFill>
              </a:rPr>
              <a:t>dimer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 be elongated if simulation is extended?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962770" y="6216104"/>
            <a:ext cx="7549792" cy="525264"/>
          </a:xfrm>
          <a:prstGeom prst="roundRect">
            <a:avLst>
              <a:gd name="adj" fmla="val 123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Summary</a:t>
            </a:r>
            <a:endParaRPr kumimoji="1" lang="ja-JP" altLang="en-US" sz="3600" b="1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268760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buFont typeface="Arial" pitchFamily="34" charset="0"/>
              <a:buChar char="•"/>
            </a:pPr>
            <a:r>
              <a:rPr kumimoji="1" lang="en-US" altLang="ja-JP" sz="3200" dirty="0" smtClean="0"/>
              <a:t>Initial atomic coordinates might be not important for polymer elongation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3200" dirty="0" smtClean="0"/>
              <a:t>Rather, location of N-terminal in the active site would be critical for successful elongation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3200" dirty="0" smtClean="0"/>
              <a:t>Besides, C-terminal might have to make contact with </a:t>
            </a:r>
            <a:r>
              <a:rPr lang="en-US" altLang="ja-JP" sz="3200" dirty="0" smtClean="0">
                <a:latin typeface="Symbol" pitchFamily="18" charset="2"/>
              </a:rPr>
              <a:t>a</a:t>
            </a:r>
            <a:r>
              <a:rPr lang="en-US" altLang="ja-JP" sz="3200" dirty="0" smtClean="0"/>
              <a:t>10 helix, which regulates the location of polymer to allow further elongation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3200" dirty="0" smtClean="0"/>
              <a:t>A snapshot satisfying the above condition would have potential to continue elongation reaction</a:t>
            </a:r>
          </a:p>
          <a:p>
            <a:pPr marL="357188" indent="-357188" algn="just">
              <a:buFont typeface="Arial" pitchFamily="34" charset="0"/>
              <a:buChar char="•"/>
            </a:pPr>
            <a:endParaRPr lang="en-US" altLang="ja-JP" sz="3200" dirty="0" smtClean="0"/>
          </a:p>
          <a:p>
            <a:pPr algn="just">
              <a:buFont typeface="Arial" pitchFamily="34" charset="0"/>
              <a:buChar char="•"/>
            </a:pP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Today’s contents</a:t>
            </a:r>
            <a:endParaRPr kumimoji="1" lang="ja-JP" altLang="en-US" sz="3600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5597" y="1268760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kumimoji="1" lang="en-US" altLang="ja-JP" sz="4400" b="1" dirty="0" smtClean="0">
                <a:solidFill>
                  <a:srgbClr val="002060"/>
                </a:solidFill>
              </a:rPr>
              <a:t> Research background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>
                <a:solidFill>
                  <a:srgbClr val="002060"/>
                </a:solidFill>
              </a:rPr>
              <a:t>Extend MC/MD simulation which shows </a:t>
            </a:r>
            <a:r>
              <a:rPr lang="en-US" altLang="ja-JP" sz="4400" b="1" dirty="0" err="1" smtClean="0">
                <a:solidFill>
                  <a:srgbClr val="002060"/>
                </a:solidFill>
              </a:rPr>
              <a:t>pentamer</a:t>
            </a:r>
            <a:r>
              <a:rPr lang="en-US" altLang="ja-JP" sz="4400" b="1" dirty="0" smtClean="0">
                <a:solidFill>
                  <a:srgbClr val="002060"/>
                </a:solidFill>
              </a:rPr>
              <a:t> formation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>
                <a:solidFill>
                  <a:srgbClr val="002060"/>
                </a:solidFill>
              </a:rPr>
              <a:t>Examine effects of initial atomic coordinates on elongation reaction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>
                <a:solidFill>
                  <a:srgbClr val="002060"/>
                </a:solidFill>
              </a:rPr>
              <a:t>Perspective for the next 2 month </a:t>
            </a:r>
            <a:endParaRPr kumimoji="1" lang="ja-JP" alt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The next 2 months</a:t>
            </a:r>
            <a:endParaRPr kumimoji="1" lang="ja-JP" altLang="en-US" sz="3600" b="1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7361" y="1120670"/>
            <a:ext cx="813690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endParaRPr lang="en-US" altLang="ja-JP" sz="10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800" dirty="0" smtClean="0"/>
              <a:t>Try to get insights into the role of </a:t>
            </a:r>
            <a:r>
              <a:rPr lang="en-US" altLang="ja-JP" sz="2800" dirty="0" smtClean="0">
                <a:latin typeface="Symbol" pitchFamily="18" charset="2"/>
              </a:rPr>
              <a:t>a</a:t>
            </a:r>
            <a:r>
              <a:rPr lang="en-US" altLang="ja-JP" sz="2800" dirty="0" smtClean="0"/>
              <a:t>10 helix for polymer elongation</a:t>
            </a:r>
          </a:p>
          <a:p>
            <a:pPr marL="182563" indent="-182563" algn="just"/>
            <a:endParaRPr lang="en-US" altLang="ja-JP" sz="105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800" dirty="0" smtClean="0"/>
              <a:t>Also, consider to introduce mutation on CALB, which could stabilize CALB structure locally or globally</a:t>
            </a:r>
          </a:p>
          <a:p>
            <a:pPr marL="182563" indent="-182563" algn="just"/>
            <a:endParaRPr lang="en-US" altLang="ja-JP" sz="105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800" dirty="0" smtClean="0"/>
              <a:t>Continue to analyze these MC/MD trajectories focusing on reactions chosen during simulations (taken over from CREST WS3)</a:t>
            </a:r>
          </a:p>
          <a:p>
            <a:pPr marL="182563" indent="-182563" algn="just"/>
            <a:r>
              <a:rPr lang="en-US" altLang="ja-JP" sz="2400" i="1" dirty="0" smtClean="0">
                <a:solidFill>
                  <a:srgbClr val="002060"/>
                </a:solidFill>
              </a:rPr>
              <a:t>	This might provide alternative insights into shorter polymer generation.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altLang="ja-JP" sz="2800" i="1" dirty="0" smtClean="0">
              <a:solidFill>
                <a:srgbClr val="002060"/>
              </a:solidFill>
            </a:endParaRPr>
          </a:p>
          <a:p>
            <a:pPr marL="182563" indent="-182563" algn="just"/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96149" y="5775940"/>
            <a:ext cx="4468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/>
              <a:t>Thank you for your attention</a:t>
            </a:r>
            <a:endParaRPr kumimoji="1" lang="ja-JP" alt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2184" y="2197313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Materials</a:t>
            </a:r>
            <a:endParaRPr kumimoji="1"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Focus_tleap_NoCand_Cyc4292_Step-06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80616"/>
            <a:ext cx="2776734" cy="2069596"/>
          </a:xfrm>
          <a:prstGeom prst="rect">
            <a:avLst/>
          </a:prstGeom>
        </p:spPr>
      </p:pic>
      <p:pic>
        <p:nvPicPr>
          <p:cNvPr id="23" name="図 22" descr="Focus_tleap_NoCand_Cyc4292_Step-064.bmp"/>
          <p:cNvPicPr>
            <a:picLocks noChangeAspect="1"/>
          </p:cNvPicPr>
          <p:nvPr/>
        </p:nvPicPr>
        <p:blipFill>
          <a:blip r:embed="rId3" cstate="print"/>
          <a:srcRect l="12965" r="27226"/>
          <a:stretch>
            <a:fillRect/>
          </a:stretch>
        </p:blipFill>
        <p:spPr>
          <a:xfrm>
            <a:off x="4716016" y="3996640"/>
            <a:ext cx="1660698" cy="2069596"/>
          </a:xfrm>
          <a:prstGeom prst="rect">
            <a:avLst/>
          </a:prstGeom>
        </p:spPr>
      </p:pic>
      <p:pic>
        <p:nvPicPr>
          <p:cNvPr id="22" name="図 21" descr="Focus_tleap_NoCand_Cyc4292_Step-062.bmp"/>
          <p:cNvPicPr>
            <a:picLocks noChangeAspect="1"/>
          </p:cNvPicPr>
          <p:nvPr/>
        </p:nvPicPr>
        <p:blipFill>
          <a:blip r:embed="rId4" cstate="print"/>
          <a:srcRect l="18151" r="15558"/>
          <a:stretch>
            <a:fillRect/>
          </a:stretch>
        </p:blipFill>
        <p:spPr>
          <a:xfrm>
            <a:off x="2555776" y="3780616"/>
            <a:ext cx="1840606" cy="2069596"/>
          </a:xfrm>
          <a:prstGeom prst="rect">
            <a:avLst/>
          </a:prstGeom>
        </p:spPr>
      </p:pic>
      <p:pic>
        <p:nvPicPr>
          <p:cNvPr id="21" name="図 20" descr="Focus_tleap_NoCand_Cyc4292_Step-061.bmp"/>
          <p:cNvPicPr>
            <a:picLocks noChangeAspect="1"/>
          </p:cNvPicPr>
          <p:nvPr/>
        </p:nvPicPr>
        <p:blipFill>
          <a:blip r:embed="rId5" cstate="print"/>
          <a:srcRect l="18151" r="14261"/>
          <a:stretch>
            <a:fillRect/>
          </a:stretch>
        </p:blipFill>
        <p:spPr>
          <a:xfrm>
            <a:off x="251520" y="3780616"/>
            <a:ext cx="1876630" cy="206959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40634" y="260648"/>
            <a:ext cx="72008" cy="1044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9334" y="260648"/>
            <a:ext cx="8573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dirty="0" smtClean="0"/>
              <a:t>シミュレーション中で生成された</a:t>
            </a:r>
            <a:r>
              <a:rPr lang="en-US" altLang="ja-JP" sz="3200" dirty="0" smtClean="0">
                <a:latin typeface="Symbol" pitchFamily="18" charset="2"/>
              </a:rPr>
              <a:t>b</a:t>
            </a:r>
            <a:r>
              <a:rPr kumimoji="1" lang="en-US" altLang="ja-JP" sz="3200" dirty="0" smtClean="0"/>
              <a:t>-</a:t>
            </a:r>
            <a:r>
              <a:rPr kumimoji="1" lang="en-US" altLang="ja-JP" sz="3200" dirty="0" err="1" smtClean="0"/>
              <a:t>alanine</a:t>
            </a:r>
            <a:r>
              <a:rPr kumimoji="1" lang="ja-JP" altLang="en-US" sz="3200" dirty="0" smtClean="0"/>
              <a:t>が異常な構造をとる</a:t>
            </a:r>
            <a:endParaRPr kumimoji="1" lang="ja-JP" altLang="en-US" sz="3200" dirty="0"/>
          </a:p>
        </p:txBody>
      </p:sp>
      <p:pic>
        <p:nvPicPr>
          <p:cNvPr id="13" name="図 12" descr="tleap_NoCand_Cyc4292_Step-06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03108"/>
            <a:ext cx="2293676" cy="1709556"/>
          </a:xfrm>
          <a:prstGeom prst="rect">
            <a:avLst/>
          </a:prstGeom>
        </p:spPr>
      </p:pic>
      <p:pic>
        <p:nvPicPr>
          <p:cNvPr id="14" name="図 13" descr="tleap_NoCand_Cyc4292_Step-06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2503108"/>
            <a:ext cx="2293676" cy="1709556"/>
          </a:xfrm>
          <a:prstGeom prst="rect">
            <a:avLst/>
          </a:prstGeom>
        </p:spPr>
      </p:pic>
      <p:pic>
        <p:nvPicPr>
          <p:cNvPr id="15" name="図 14" descr="tleap_NoCand_Cyc4292_Step-064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2503108"/>
            <a:ext cx="2293676" cy="1709556"/>
          </a:xfrm>
          <a:prstGeom prst="rect">
            <a:avLst/>
          </a:prstGeom>
        </p:spPr>
      </p:pic>
      <p:pic>
        <p:nvPicPr>
          <p:cNvPr id="16" name="図 15" descr="tleap_NoCand_Cyc4292_Step-065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2503108"/>
            <a:ext cx="2293676" cy="170955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33274" y="1978901"/>
            <a:ext cx="967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Step 61</a:t>
            </a:r>
            <a:endParaRPr kumimoji="1" lang="ja-JP" altLang="en-US" sz="20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43808" y="1978901"/>
            <a:ext cx="967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Step 62</a:t>
            </a:r>
            <a:endParaRPr kumimoji="1" lang="ja-JP" altLang="en-US" sz="20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04048" y="1978901"/>
            <a:ext cx="967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Step 64</a:t>
            </a:r>
            <a:endParaRPr kumimoji="1" lang="ja-JP" altLang="en-US" sz="20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24328" y="1978901"/>
            <a:ext cx="97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Step 65</a:t>
            </a:r>
            <a:endParaRPr kumimoji="1" lang="ja-JP" altLang="en-US" sz="2000" b="1" dirty="0"/>
          </a:p>
        </p:txBody>
      </p:sp>
      <p:sp>
        <p:nvSpPr>
          <p:cNvPr id="25" name="円/楕円 24"/>
          <p:cNvSpPr/>
          <p:nvPr/>
        </p:nvSpPr>
        <p:spPr>
          <a:xfrm>
            <a:off x="323528" y="2844512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>
            <a:stCxn id="25" idx="4"/>
          </p:cNvCxnSpPr>
          <p:nvPr/>
        </p:nvCxnSpPr>
        <p:spPr>
          <a:xfrm>
            <a:off x="611560" y="3420576"/>
            <a:ext cx="144016" cy="86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/>
          <p:cNvSpPr/>
          <p:nvPr/>
        </p:nvSpPr>
        <p:spPr>
          <a:xfrm>
            <a:off x="2483768" y="2916520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>
            <a:stCxn id="28" idx="4"/>
          </p:cNvCxnSpPr>
          <p:nvPr/>
        </p:nvCxnSpPr>
        <p:spPr>
          <a:xfrm>
            <a:off x="2771800" y="3492584"/>
            <a:ext cx="21602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4788024" y="262848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>
            <a:stCxn id="31" idx="4"/>
          </p:cNvCxnSpPr>
          <p:nvPr/>
        </p:nvCxnSpPr>
        <p:spPr>
          <a:xfrm>
            <a:off x="5076056" y="3204552"/>
            <a:ext cx="144016" cy="1008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6732240" y="2412464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>
            <a:stCxn id="34" idx="4"/>
          </p:cNvCxnSpPr>
          <p:nvPr/>
        </p:nvCxnSpPr>
        <p:spPr>
          <a:xfrm>
            <a:off x="7020272" y="2988528"/>
            <a:ext cx="216024" cy="1224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44016" y="5469899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aseline="30000" dirty="0" smtClean="0"/>
              <a:t>* </a:t>
            </a:r>
            <a:r>
              <a:rPr kumimoji="1" lang="ja-JP" altLang="en-US" sz="1600" dirty="0" smtClean="0"/>
              <a:t>この</a:t>
            </a:r>
            <a:r>
              <a:rPr kumimoji="1" lang="en-US" altLang="ja-JP" sz="1600" dirty="0" smtClean="0">
                <a:latin typeface="Symbol" pitchFamily="18" charset="2"/>
              </a:rPr>
              <a:t>b</a:t>
            </a:r>
            <a:r>
              <a:rPr kumimoji="1" lang="en-US" altLang="ja-JP" sz="1600" dirty="0" smtClean="0"/>
              <a:t>-</a:t>
            </a:r>
            <a:r>
              <a:rPr kumimoji="1" lang="en-US" altLang="ja-JP" sz="1600" dirty="0" err="1" smtClean="0"/>
              <a:t>alanine</a:t>
            </a:r>
            <a:r>
              <a:rPr kumimoji="1" lang="ja-JP" altLang="en-US" sz="1600" dirty="0" smtClean="0"/>
              <a:t>はタンパク質表面に滞在している。</a:t>
            </a:r>
            <a:r>
              <a:rPr lang="ja-JP" altLang="en-US" sz="1600" dirty="0" smtClean="0"/>
              <a:t>但し、活性部位ではない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32069" y="6460995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*</a:t>
            </a:r>
            <a:r>
              <a:rPr kumimoji="1" lang="ja-JP" altLang="en-US" sz="1400" dirty="0" smtClean="0"/>
              <a:t>データは以下に格納</a:t>
            </a:r>
            <a:r>
              <a:rPr lang="en-US" altLang="ja-JP" sz="1400" dirty="0" smtClean="0"/>
              <a:t>: /share4/barberot/MC_MD/2015_11/2_calculation/2_Sys</a:t>
            </a:r>
            <a:endParaRPr kumimoji="1" lang="ja-JP" altLang="en-US" sz="1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7827" y="1547500"/>
            <a:ext cx="799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4292</a:t>
            </a:r>
            <a:r>
              <a:rPr lang="ja-JP" altLang="en-US" dirty="0" smtClean="0"/>
              <a:t>サイクル目、</a:t>
            </a:r>
            <a:r>
              <a:rPr lang="en-US" altLang="ja-JP" dirty="0" smtClean="0"/>
              <a:t> “tleap_NoCand_Cyc4292.mdcrd”</a:t>
            </a:r>
            <a:r>
              <a:rPr lang="ja-JP" altLang="en-US" dirty="0" smtClean="0"/>
              <a:t>よりスナップショット構造を取得</a:t>
            </a:r>
            <a:endParaRPr kumimoji="1" lang="ja-JP" altLang="en-US" dirty="0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DA5D-2F24-483F-954D-A817705EFD9D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40634" y="260648"/>
            <a:ext cx="72008" cy="612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9334" y="26064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MM</a:t>
            </a:r>
            <a:r>
              <a:rPr lang="ja-JP" altLang="en-US" sz="3200" dirty="0" smtClean="0"/>
              <a:t>計算を行っても、構造の異常が改善できない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6154" y="1091291"/>
            <a:ext cx="8630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kumimoji="1" lang="en-US" altLang="ja-JP" sz="2400" dirty="0" smtClean="0"/>
              <a:t>4292</a:t>
            </a:r>
            <a:r>
              <a:rPr kumimoji="1" lang="ja-JP" altLang="en-US" sz="2400" dirty="0" smtClean="0"/>
              <a:t>サイクル・</a:t>
            </a:r>
            <a:r>
              <a:rPr kumimoji="1" lang="en-US" altLang="ja-JP" sz="2400" dirty="0" smtClean="0"/>
              <a:t>100</a:t>
            </a:r>
            <a:r>
              <a:rPr kumimoji="1" lang="ja-JP" altLang="en-US" sz="2400" dirty="0" smtClean="0"/>
              <a:t>ステップ目の</a:t>
            </a:r>
            <a:r>
              <a:rPr kumimoji="1" lang="en-US" altLang="ja-JP" sz="2400" dirty="0" smtClean="0"/>
              <a:t>PDB</a:t>
            </a:r>
            <a:r>
              <a:rPr kumimoji="1" lang="ja-JP" altLang="en-US" sz="2400" dirty="0" smtClean="0"/>
              <a:t>ファイルから、異常な構造をとる</a:t>
            </a:r>
            <a:r>
              <a:rPr kumimoji="1" lang="en-US" altLang="ja-JP" sz="2400" dirty="0" smtClean="0">
                <a:latin typeface="Symbol" pitchFamily="18" charset="2"/>
              </a:rPr>
              <a:t>b</a:t>
            </a:r>
            <a:r>
              <a:rPr kumimoji="1" lang="en-US" altLang="ja-JP" sz="2400" dirty="0" smtClean="0"/>
              <a:t>-</a:t>
            </a:r>
            <a:r>
              <a:rPr kumimoji="1" lang="en-US" altLang="ja-JP" sz="2400" dirty="0" err="1" smtClean="0"/>
              <a:t>alanine</a:t>
            </a:r>
            <a:r>
              <a:rPr kumimoji="1" lang="ja-JP" altLang="en-US" sz="2400" dirty="0" smtClean="0"/>
              <a:t>を取り出して、</a:t>
            </a:r>
            <a:r>
              <a:rPr kumimoji="1" lang="en-US" altLang="ja-JP" sz="2400" dirty="0" smtClean="0"/>
              <a:t>PDB</a:t>
            </a:r>
            <a:r>
              <a:rPr kumimoji="1" lang="ja-JP" altLang="en-US" sz="2400" dirty="0" smtClean="0"/>
              <a:t>として保存</a:t>
            </a:r>
            <a:endParaRPr kumimoji="1" lang="en-US" altLang="ja-JP" sz="2400" dirty="0" smtClean="0"/>
          </a:p>
          <a:p>
            <a:pPr marL="342900" indent="-342900">
              <a:buAutoNum type="arabicParenR"/>
            </a:pPr>
            <a:r>
              <a:rPr lang="ja-JP" altLang="en-US" sz="2400" dirty="0" smtClean="0"/>
              <a:t>パラメータファイルを作成して、</a:t>
            </a:r>
            <a:r>
              <a:rPr lang="ja-JP" altLang="en-US" sz="2400" dirty="0"/>
              <a:t>真空中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MM</a:t>
            </a:r>
            <a:r>
              <a:rPr lang="ja-JP" altLang="en-US" sz="2400" dirty="0" smtClean="0"/>
              <a:t>計算を実行。しかし、</a:t>
            </a:r>
            <a:r>
              <a:rPr lang="en-US" altLang="ja-JP" sz="2400" dirty="0" smtClean="0"/>
              <a:t>53</a:t>
            </a:r>
            <a:r>
              <a:rPr lang="ja-JP" altLang="en-US" sz="2400" dirty="0" smtClean="0"/>
              <a:t>ステップ目で計算が止まってしまう</a:t>
            </a:r>
            <a:r>
              <a:rPr lang="en-US" altLang="ja-JP" sz="2400" baseline="30000" dirty="0" smtClean="0"/>
              <a:t>*</a:t>
            </a:r>
          </a:p>
          <a:p>
            <a:pPr marL="342900" indent="-342900"/>
            <a:r>
              <a:rPr kumimoji="1" lang="en-US" altLang="ja-JP" sz="2400" dirty="0" smtClean="0"/>
              <a:t>	</a:t>
            </a:r>
            <a:r>
              <a:rPr lang="en-US" altLang="ja-JP" sz="1400" baseline="30000" dirty="0" smtClean="0"/>
              <a:t>*</a:t>
            </a:r>
            <a:r>
              <a:rPr lang="en-US" altLang="ja-JP" sz="1400" dirty="0" smtClean="0"/>
              <a:t>/share4/kurisaki/</a:t>
            </a:r>
            <a:r>
              <a:rPr lang="en-US" altLang="ja-JP" sz="1400" dirty="0" err="1" smtClean="0"/>
              <a:t>Project_EnzymaticPolymerization</a:t>
            </a:r>
            <a:r>
              <a:rPr lang="en-US" altLang="ja-JP" sz="1400" dirty="0" smtClean="0"/>
              <a:t>/_</a:t>
            </a:r>
            <a:r>
              <a:rPr lang="en-US" altLang="ja-JP" sz="1400" dirty="0" err="1" smtClean="0"/>
              <a:t>Analyze_MCMD_Traj</a:t>
            </a:r>
            <a:r>
              <a:rPr lang="en-US" altLang="ja-JP" sz="1400" dirty="0" smtClean="0"/>
              <a:t>/_</a:t>
            </a:r>
            <a:r>
              <a:rPr lang="en-US" altLang="ja-JP" sz="1400" dirty="0" err="1" smtClean="0"/>
              <a:t>Check_Anomalous_b-alanine</a:t>
            </a:r>
            <a:r>
              <a:rPr lang="en-US" altLang="ja-JP" sz="1400" dirty="0" smtClean="0"/>
              <a:t>/normal_mol_Aug26/Annomalous_bAla_Cycle-4293/</a:t>
            </a:r>
            <a:r>
              <a:rPr lang="en-US" altLang="ja-JP" sz="1400" dirty="0" err="1" smtClean="0"/>
              <a:t>pdb.out</a:t>
            </a:r>
            <a:endParaRPr kumimoji="1" lang="ja-JP" altLang="en-US" sz="2400" dirty="0"/>
          </a:p>
        </p:txBody>
      </p:sp>
      <p:pic>
        <p:nvPicPr>
          <p:cNvPr id="7" name="図 6" descr="pdb_cycle_0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89620"/>
            <a:ext cx="2343917" cy="1594107"/>
          </a:xfrm>
          <a:prstGeom prst="rect">
            <a:avLst/>
          </a:prstGeom>
        </p:spPr>
      </p:pic>
      <p:pic>
        <p:nvPicPr>
          <p:cNvPr id="8" name="図 7" descr="pdb_cycle_05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89620"/>
            <a:ext cx="2343917" cy="159410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979712" y="4067780"/>
            <a:ext cx="176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Minimize cycle 1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0072" y="4067780"/>
            <a:ext cx="187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Minimize cycle 53</a:t>
            </a:r>
            <a:endParaRPr kumimoji="1" lang="ja-JP" altLang="en-US" b="1" dirty="0"/>
          </a:p>
        </p:txBody>
      </p:sp>
      <p:sp>
        <p:nvSpPr>
          <p:cNvPr id="11" name="右矢印 10"/>
          <p:cNvSpPr/>
          <p:nvPr/>
        </p:nvSpPr>
        <p:spPr>
          <a:xfrm>
            <a:off x="4211960" y="4593676"/>
            <a:ext cx="648072" cy="484632"/>
          </a:xfrm>
          <a:prstGeom prst="rightArrow">
            <a:avLst>
              <a:gd name="adj1" fmla="val 36194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076056" y="5352311"/>
            <a:ext cx="2273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Tot </a:t>
            </a:r>
            <a:r>
              <a:rPr lang="en-US" altLang="ja-JP" dirty="0" err="1" smtClean="0"/>
              <a:t>Ene</a:t>
            </a:r>
            <a:r>
              <a:rPr lang="en-US" altLang="ja-JP" dirty="0" smtClean="0"/>
              <a:t> = -1.2946E+06</a:t>
            </a:r>
          </a:p>
          <a:p>
            <a:r>
              <a:rPr lang="en-US" altLang="ja-JP" dirty="0" smtClean="0"/>
              <a:t>1-4 </a:t>
            </a:r>
            <a:r>
              <a:rPr lang="en-US" altLang="ja-JP" dirty="0"/>
              <a:t>EEL = -</a:t>
            </a:r>
            <a:r>
              <a:rPr lang="en-US" altLang="ja-JP" dirty="0" smtClean="0"/>
              <a:t>1.2962E+06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691680" y="5352311"/>
            <a:ext cx="2273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Tot </a:t>
            </a:r>
            <a:r>
              <a:rPr lang="en-US" altLang="ja-JP" dirty="0" err="1" smtClean="0"/>
              <a:t>Ene</a:t>
            </a:r>
            <a:r>
              <a:rPr lang="en-US" altLang="ja-JP" dirty="0" smtClean="0"/>
              <a:t> = </a:t>
            </a:r>
            <a:r>
              <a:rPr lang="en-US" altLang="ja-JP" dirty="0"/>
              <a:t>1.5518E+03</a:t>
            </a:r>
            <a:endParaRPr lang="en-US" altLang="ja-JP" dirty="0" smtClean="0"/>
          </a:p>
          <a:p>
            <a:r>
              <a:rPr lang="en-US" altLang="ja-JP" dirty="0" smtClean="0"/>
              <a:t>1-4 </a:t>
            </a:r>
            <a:r>
              <a:rPr lang="en-US" altLang="ja-JP" dirty="0"/>
              <a:t>EEL = -</a:t>
            </a:r>
            <a:r>
              <a:rPr lang="en-US" altLang="ja-JP" dirty="0" smtClean="0"/>
              <a:t>4.4015E+02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80300" y="6216407"/>
            <a:ext cx="5373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</a:rPr>
              <a:t>1-4EEL</a:t>
            </a:r>
            <a:r>
              <a:rPr kumimoji="1" lang="ja-JP" altLang="en-US" sz="2800" dirty="0" smtClean="0">
                <a:solidFill>
                  <a:srgbClr val="002060"/>
                </a:solidFill>
              </a:rPr>
              <a:t>由来の安定が以上に大きい</a:t>
            </a:r>
            <a:endParaRPr kumimoji="1" lang="ja-JP" altLang="en-US" sz="2800" dirty="0">
              <a:solidFill>
                <a:srgbClr val="00206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73833" y="328498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“</a:t>
            </a:r>
            <a:r>
              <a:rPr lang="en-US" altLang="ja-JP" i="1" dirty="0" smtClean="0"/>
              <a:t>The system has extended beyond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the extent of the virtual box</a:t>
            </a:r>
            <a:r>
              <a:rPr lang="en-US" altLang="ja-JP" dirty="0" smtClean="0"/>
              <a:t>.”</a:t>
            </a:r>
            <a:r>
              <a:rPr lang="ja-JP" altLang="en-US" dirty="0" smtClean="0"/>
              <a:t>というエラーが出力された。構造が多きく引き延ばされたことで、座標がオーバーフローしたのだろうか？</a:t>
            </a:r>
            <a:endParaRPr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1624774" y="5637205"/>
            <a:ext cx="25202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920889" y="5659507"/>
            <a:ext cx="25202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DA5D-2F24-483F-954D-A817705EFD9D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40634" y="260648"/>
            <a:ext cx="72008" cy="972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9334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このような</a:t>
            </a:r>
            <a:r>
              <a:rPr lang="en-US" altLang="ja-JP" sz="3200" dirty="0" smtClean="0">
                <a:latin typeface="Symbol" pitchFamily="18" charset="2"/>
              </a:rPr>
              <a:t>b</a:t>
            </a:r>
            <a:r>
              <a:rPr lang="en-US" altLang="ja-JP" sz="3200" dirty="0" smtClean="0"/>
              <a:t>-</a:t>
            </a:r>
            <a:r>
              <a:rPr lang="en-US" altLang="ja-JP" sz="3200" dirty="0" err="1" smtClean="0"/>
              <a:t>alanie</a:t>
            </a:r>
            <a:r>
              <a:rPr lang="ja-JP" altLang="en-US" sz="3200" dirty="0" smtClean="0"/>
              <a:t>の異常な構造は、他の</a:t>
            </a:r>
            <a:r>
              <a:rPr lang="en-US" altLang="ja-JP" sz="3200" dirty="0" smtClean="0"/>
              <a:t>MC/MD</a:t>
            </a:r>
            <a:r>
              <a:rPr lang="ja-JP" altLang="en-US" sz="3200" dirty="0"/>
              <a:t>シミュレーションで</a:t>
            </a:r>
            <a:r>
              <a:rPr lang="ja-JP" altLang="en-US" sz="3200" dirty="0" smtClean="0"/>
              <a:t>は確認されていない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1" y="135528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ja-JP" altLang="en-US" sz="2400" dirty="0"/>
              <a:t>異常な構造</a:t>
            </a:r>
            <a:r>
              <a:rPr lang="ja-JP" altLang="en-US" sz="2400" dirty="0" smtClean="0"/>
              <a:t>に変化することは、頻繁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起こる</a:t>
            </a:r>
            <a:r>
              <a:rPr lang="ja-JP" altLang="en-US" sz="2400" dirty="0"/>
              <a:t>のでは</a:t>
            </a:r>
            <a:r>
              <a:rPr lang="ja-JP" altLang="en-US" sz="2400" dirty="0" smtClean="0"/>
              <a:t>、ないらしい</a:t>
            </a:r>
            <a:endParaRPr lang="en-US" altLang="ja-JP" sz="2400" dirty="0" smtClean="0"/>
          </a:p>
          <a:p>
            <a:pPr marL="358775" indent="-358775"/>
            <a:r>
              <a:rPr lang="en-US" altLang="ja-JP" sz="2400" dirty="0"/>
              <a:t>	</a:t>
            </a:r>
            <a:r>
              <a:rPr lang="en-US" altLang="ja-JP" sz="2400" dirty="0" smtClean="0"/>
              <a:t>(7</a:t>
            </a:r>
            <a:r>
              <a:rPr lang="ja-JP" altLang="en-US" sz="2400" dirty="0" smtClean="0"/>
              <a:t>本中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本</a:t>
            </a:r>
            <a:r>
              <a:rPr lang="en-US" altLang="ja-JP" sz="2400" dirty="0" smtClean="0"/>
              <a:t>)</a:t>
            </a:r>
          </a:p>
          <a:p>
            <a:pPr marL="358775" indent="-358775">
              <a:buFont typeface="Arial" pitchFamily="34" charset="0"/>
              <a:buChar char="•"/>
            </a:pPr>
            <a:r>
              <a:rPr kumimoji="1" lang="ja-JP" altLang="en-US" sz="2400" dirty="0"/>
              <a:t>長く計算</a:t>
            </a:r>
            <a:r>
              <a:rPr kumimoji="1" lang="ja-JP" altLang="en-US" sz="2400" dirty="0" smtClean="0"/>
              <a:t>を</a:t>
            </a:r>
            <a:r>
              <a:rPr lang="ja-JP" altLang="en-US" sz="2400" dirty="0"/>
              <a:t>すれば</a:t>
            </a:r>
            <a:r>
              <a:rPr kumimoji="1" lang="ja-JP" altLang="en-US" sz="2400" dirty="0" smtClean="0"/>
              <a:t>起こる、ということでもないようだ</a:t>
            </a:r>
            <a:endParaRPr kumimoji="1" lang="en-US" altLang="ja-JP" sz="2400" dirty="0" smtClean="0"/>
          </a:p>
          <a:p>
            <a:pPr marL="358775" indent="-358775"/>
            <a:r>
              <a:rPr lang="en-US" altLang="ja-JP" sz="2400" dirty="0"/>
              <a:t>	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Traj</a:t>
            </a:r>
            <a:r>
              <a:rPr lang="en-US" altLang="ja-JP" sz="2400" dirty="0" smtClean="0"/>
              <a:t>. D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>8000 cycle</a:t>
            </a:r>
            <a:r>
              <a:rPr lang="ja-JP" altLang="en-US" sz="2400" dirty="0" smtClean="0"/>
              <a:t>の時点でも、</a:t>
            </a:r>
            <a:r>
              <a:rPr lang="ja-JP" altLang="en-US" sz="2400" dirty="0"/>
              <a:t>異常な</a:t>
            </a:r>
            <a:r>
              <a:rPr lang="ja-JP" altLang="en-US" sz="2400" dirty="0" smtClean="0"/>
              <a:t>構造は現れなかった</a:t>
            </a:r>
            <a:r>
              <a:rPr lang="en-US" altLang="ja-JP" sz="2400" dirty="0" smtClean="0"/>
              <a:t>)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910479" y="2716427"/>
          <a:ext cx="7344815" cy="3384373"/>
        </p:xfrm>
        <a:graphic>
          <a:graphicData uri="http://schemas.openxmlformats.org/drawingml/2006/table">
            <a:tbl>
              <a:tblPr/>
              <a:tblGrid>
                <a:gridCol w="1712692"/>
                <a:gridCol w="1498606"/>
                <a:gridCol w="1498606"/>
                <a:gridCol w="2634911"/>
              </a:tblGrid>
              <a:tr h="38041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annotation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the number of MC/MD cycle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the cycle number supposed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polymer length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(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the number)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Traj-A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2986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4000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1-mer (2), 5-mer (1)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0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Traj-B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4000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4000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1-mer (1), 2-mer (1), 3-mer (2)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Traj-C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3367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6000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(3), 3-mer (1)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Traj-D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8000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8000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(2), 2-mer (1)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Traj-E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4293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6000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1-mer (3)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Traj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-F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2244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4000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(2)</a:t>
                      </a:r>
                    </a:p>
                  </a:txBody>
                  <a:tcPr marL="10919" marR="10919" marT="10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910478" y="5337179"/>
            <a:ext cx="7344816" cy="360040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1835" y="6309320"/>
            <a:ext cx="748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経験的ポテンシャルの限界だと思って、そのまま使うことにするか？</a:t>
            </a:r>
            <a:endParaRPr kumimoji="1" lang="ja-JP" altLang="en-US" sz="2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DA5D-2F24-483F-954D-A817705EFD9D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Research background</a:t>
            </a:r>
            <a:endParaRPr kumimoji="1" lang="ja-JP" altLang="en-US" sz="36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934" y="6237312"/>
            <a:ext cx="425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2060"/>
                </a:solidFill>
              </a:rPr>
              <a:t>The illustration is gifted from Dr. Barberot.</a:t>
            </a:r>
            <a:endParaRPr kumimoji="1" lang="ja-JP" altLang="en-US" b="1" i="1" dirty="0">
              <a:solidFill>
                <a:srgbClr val="002060"/>
              </a:solidFill>
            </a:endParaRPr>
          </a:p>
        </p:txBody>
      </p:sp>
      <p:pic>
        <p:nvPicPr>
          <p:cNvPr id="8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1628800"/>
            <a:ext cx="3250299" cy="31469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88026" y="1268760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Enzyme catalyzed polymerization reaction has drawn attention in the field of green chemistry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i="1" dirty="0" smtClean="0"/>
              <a:t>Candida </a:t>
            </a:r>
            <a:r>
              <a:rPr kumimoji="1" lang="en-US" altLang="ja-JP" sz="2400" i="1" dirty="0" err="1" smtClean="0"/>
              <a:t>Antarica</a:t>
            </a:r>
            <a:r>
              <a:rPr kumimoji="1" lang="en-US" altLang="ja-JP" sz="2400" i="1" dirty="0" smtClean="0"/>
              <a:t> </a:t>
            </a:r>
            <a:r>
              <a:rPr kumimoji="1" lang="en-US" altLang="ja-JP" sz="2400" dirty="0" smtClean="0"/>
              <a:t>Lipase B (CALB) has long been studied in this purpose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n-US" altLang="ja-JP" sz="2400" dirty="0" smtClean="0"/>
              <a:t>This enzyme catalyzes polymerization of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lactam</a:t>
            </a:r>
            <a:r>
              <a:rPr lang="en-US" altLang="ja-JP" sz="2400" dirty="0" smtClean="0"/>
              <a:t> to generate poly(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), nylon-3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However, this reaction system has rooms to be improved because the product </a:t>
            </a:r>
            <a:r>
              <a:rPr lang="en-US" altLang="ja-JP" sz="2400" dirty="0" smtClean="0"/>
              <a:t>do not satisfy industrial quality, as for the length and yield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4941168"/>
            <a:ext cx="27394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FY2015 4</a:t>
            </a:r>
            <a:r>
              <a:rPr kumimoji="1"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Research background</a:t>
            </a:r>
            <a:endParaRPr kumimoji="1" lang="ja-JP" altLang="en-US" sz="36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01332"/>
            <a:ext cx="3358022" cy="28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 flipH="1">
            <a:off x="2843808" y="4542708"/>
            <a:ext cx="72008" cy="4468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20078" y="4162790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18-mer (maximum)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6660" y="23488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6-mer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971600" y="2670500"/>
            <a:ext cx="216024" cy="3028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26700" y="2742508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8-mer (average)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282684" y="3064128"/>
            <a:ext cx="288032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7504" y="6453336"/>
            <a:ext cx="5190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Ref. Schwab L. et al., </a:t>
            </a:r>
            <a:r>
              <a:rPr kumimoji="1" lang="en-US" altLang="ja-JP" sz="1400" i="1" dirty="0" err="1" smtClean="0"/>
              <a:t>Macromol</a:t>
            </a:r>
            <a:r>
              <a:rPr kumimoji="1" lang="en-US" altLang="ja-JP" sz="1400" i="1" dirty="0" smtClean="0"/>
              <a:t>. Rapid </a:t>
            </a:r>
            <a:r>
              <a:rPr kumimoji="1" lang="en-US" altLang="ja-JP" sz="1400" i="1" dirty="0" err="1" smtClean="0"/>
              <a:t>Commun</a:t>
            </a:r>
            <a:r>
              <a:rPr kumimoji="1" lang="en-US" altLang="ja-JP" sz="1400" i="1" dirty="0" smtClean="0"/>
              <a:t>.</a:t>
            </a:r>
            <a:r>
              <a:rPr lang="en-US" altLang="ja-JP" sz="1400" dirty="0" smtClean="0"/>
              <a:t>, </a:t>
            </a:r>
            <a:r>
              <a:rPr lang="en-US" altLang="ja-JP" sz="1400" b="1" dirty="0"/>
              <a:t>2008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i="1" dirty="0" smtClean="0"/>
              <a:t>29</a:t>
            </a:r>
            <a:r>
              <a:rPr kumimoji="1" lang="en-US" altLang="ja-JP" sz="1400" dirty="0" smtClean="0"/>
              <a:t>, 794-797: 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2348880"/>
            <a:ext cx="4968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buFont typeface="Arial" pitchFamily="34" charset="0"/>
              <a:buChar char="•"/>
            </a:pPr>
            <a:r>
              <a:rPr kumimoji="1" lang="en-US" altLang="ja-JP" sz="2000" dirty="0" smtClean="0"/>
              <a:t>CALB catalyzed poly(</a:t>
            </a:r>
            <a:r>
              <a:rPr kumimoji="1" lang="en-US" altLang="ja-JP" sz="2000" dirty="0" smtClean="0">
                <a:latin typeface="Symbol" pitchFamily="18" charset="2"/>
              </a:rPr>
              <a:t>b</a:t>
            </a:r>
            <a:r>
              <a:rPr kumimoji="1" lang="en-US" altLang="ja-JP" sz="2000" dirty="0" smtClean="0"/>
              <a:t>-</a:t>
            </a:r>
            <a:r>
              <a:rPr kumimoji="1" lang="en-US" altLang="ja-JP" sz="2000" dirty="0" err="1" smtClean="0"/>
              <a:t>alanine</a:t>
            </a:r>
            <a:r>
              <a:rPr kumimoji="1" lang="en-US" altLang="ja-JP" sz="2000" dirty="0" smtClean="0"/>
              <a:t>) synthesis:</a:t>
            </a:r>
          </a:p>
          <a:p>
            <a:pPr marL="176213" indent="-176213" algn="just"/>
            <a:r>
              <a:rPr lang="en-US" altLang="ja-JP" sz="2000" dirty="0" smtClean="0"/>
              <a:t>    Average DP: 8 </a:t>
            </a:r>
            <a:r>
              <a:rPr lang="en-US" altLang="ja-JP" sz="2000" dirty="0" err="1" smtClean="0"/>
              <a:t>mer</a:t>
            </a:r>
            <a:r>
              <a:rPr lang="en-US" altLang="ja-JP" sz="2000" dirty="0" smtClean="0"/>
              <a:t>; Maximum DP: 18 </a:t>
            </a:r>
            <a:r>
              <a:rPr lang="en-US" altLang="ja-JP" sz="2000" dirty="0" err="1" smtClean="0"/>
              <a:t>mer</a:t>
            </a:r>
            <a:endParaRPr lang="en-US" altLang="ja-JP" sz="2000" dirty="0" smtClean="0"/>
          </a:p>
          <a:p>
            <a:pPr marL="176213" indent="-176213" algn="just">
              <a:buFont typeface="Arial" pitchFamily="34" charset="0"/>
              <a:buChar char="•"/>
            </a:pPr>
            <a:r>
              <a:rPr kumimoji="1" lang="en-US" altLang="ja-JP" sz="2000" dirty="0" smtClean="0"/>
              <a:t>Conventional methods:</a:t>
            </a:r>
          </a:p>
          <a:p>
            <a:pPr marL="176213" indent="-176213" algn="just"/>
            <a:r>
              <a:rPr lang="en-US" altLang="ja-JP" sz="2000" dirty="0" smtClean="0"/>
              <a:t>	 Average DP: 24 </a:t>
            </a:r>
            <a:r>
              <a:rPr lang="en-US" altLang="ja-JP" sz="2000" dirty="0" err="1" smtClean="0"/>
              <a:t>mer</a:t>
            </a:r>
            <a:r>
              <a:rPr lang="en-US" altLang="ja-JP" sz="2000" dirty="0" smtClean="0"/>
              <a:t>; Maximum DP: 58 </a:t>
            </a:r>
            <a:r>
              <a:rPr lang="en-US" altLang="ja-JP" sz="2000" dirty="0" err="1" smtClean="0"/>
              <a:t>mer</a:t>
            </a:r>
            <a:endParaRPr lang="en-US" altLang="ja-JP" sz="2000" dirty="0" smtClean="0"/>
          </a:p>
          <a:p>
            <a:pPr marL="176213" indent="-176213" algn="just"/>
            <a:r>
              <a:rPr lang="en-US" altLang="ja-JP" sz="2000" dirty="0" smtClean="0">
                <a:sym typeface="Wingdings" pitchFamily="2" charset="2"/>
              </a:rPr>
              <a:t> Polymer generated by using CALB is still </a:t>
            </a:r>
            <a:r>
              <a:rPr lang="en-US" altLang="ja-JP" sz="2000" b="1" i="1" dirty="0" smtClean="0">
                <a:solidFill>
                  <a:srgbClr val="002060"/>
                </a:solidFill>
                <a:sym typeface="Wingdings" pitchFamily="2" charset="2"/>
              </a:rPr>
              <a:t>shorter by three times</a:t>
            </a:r>
            <a:r>
              <a:rPr lang="en-US" altLang="ja-JP" sz="2000" dirty="0" smtClean="0">
                <a:sym typeface="Wingdings" pitchFamily="2" charset="2"/>
              </a:rPr>
              <a:t>.</a:t>
            </a:r>
            <a:endParaRPr lang="en-US" altLang="ja-JP" sz="2000" dirty="0" smtClean="0"/>
          </a:p>
          <a:p>
            <a:pPr marL="176213" indent="-176213" algn="just"/>
            <a:endParaRPr kumimoji="1" lang="en-US" altLang="ja-JP" sz="2000" dirty="0"/>
          </a:p>
          <a:p>
            <a:pPr marL="176213" indent="-176213" algn="just"/>
            <a:r>
              <a:rPr lang="en-US" altLang="ja-JP" sz="2000" dirty="0" smtClean="0"/>
              <a:t>Toward the industrial usage of CALB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Optimizing reaction condition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Redesigning CALB as biocatalyst</a:t>
            </a:r>
            <a:endParaRPr kumimoji="1" lang="en-US" altLang="ja-JP" sz="2000" dirty="0" smtClean="0"/>
          </a:p>
          <a:p>
            <a:pPr marL="176213" indent="-176213" algn="just"/>
            <a:r>
              <a:rPr lang="en-US" altLang="ja-JP" sz="2000" dirty="0" smtClean="0"/>
              <a:t>are indispensable.</a:t>
            </a:r>
            <a:endParaRPr kumimoji="1" lang="en-US" altLang="ja-JP" sz="2000" dirty="0" smtClean="0"/>
          </a:p>
          <a:p>
            <a:pPr algn="just"/>
            <a:r>
              <a:rPr lang="en-US" altLang="ja-JP" sz="2000" dirty="0" smtClean="0"/>
              <a:t>Insights into the reaction mechanism would provide strategies to address the problems.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920" y="1110823"/>
            <a:ext cx="799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of polymerization (DP) is insufficient for industrial usage</a:t>
            </a:r>
            <a:endParaRPr kumimoji="1" lang="ja-JP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30100" y="2020408"/>
          <a:ext cx="4385916" cy="3064776"/>
        </p:xfrm>
        <a:graphic>
          <a:graphicData uri="http://schemas.openxmlformats.org/presentationml/2006/ole">
            <p:oleObj spid="_x0000_s37889" name="ｸﾞﾗﾌ" r:id="rId3" imgW="4153680" imgH="2901600" progId="Origin50.Graph">
              <p:embed/>
            </p:oleObj>
          </a:graphicData>
        </a:graphic>
      </p:graphicFrame>
      <p:pic>
        <p:nvPicPr>
          <p:cNvPr id="9" name="図 8" descr="Sys1-EndPoint_mc_md_react_Cys2916_002_Fig_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1939" y="1556792"/>
            <a:ext cx="4104456" cy="3568832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7350495" y="3491069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6022099" y="1916832"/>
            <a:ext cx="596539" cy="107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6526155" y="299695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7616214" y="3828796"/>
            <a:ext cx="494117" cy="5363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839630" y="4365104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16016" y="1556792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16" name="右中かっこ 15"/>
          <p:cNvSpPr/>
          <p:nvPr/>
        </p:nvSpPr>
        <p:spPr>
          <a:xfrm rot="18353578">
            <a:off x="7187057" y="2604866"/>
            <a:ext cx="288032" cy="914400"/>
          </a:xfrm>
          <a:prstGeom prst="rightBrace">
            <a:avLst>
              <a:gd name="adj1" fmla="val 77347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58609" y="2513458"/>
            <a:ext cx="6046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Å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82345" y="4912035"/>
            <a:ext cx="353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Snapshot structure at the 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last</a:t>
            </a:r>
            <a:r>
              <a:rPr kumimoji="1" lang="en-US" altLang="ja-JP" dirty="0" smtClean="0"/>
              <a:t> cycle 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671392" y="3861048"/>
            <a:ext cx="32454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411760" y="3573016"/>
            <a:ext cx="13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2916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cycle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59927" y="294641"/>
            <a:ext cx="721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MC/MD simulation, </a:t>
            </a:r>
            <a:r>
              <a:rPr kumimoji="1"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hexamer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generated so far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1642" y="5581823"/>
            <a:ext cx="8683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i="1" dirty="0" smtClean="0">
                <a:solidFill>
                  <a:srgbClr val="002060"/>
                </a:solidFill>
              </a:rPr>
              <a:t>Polymer elongation would not continue in this simulation, because the N-terminal of the </a:t>
            </a:r>
            <a:r>
              <a:rPr lang="en-US" altLang="ja-JP" sz="2000" i="1" dirty="0" err="1" smtClean="0">
                <a:solidFill>
                  <a:srgbClr val="002060"/>
                </a:solidFill>
              </a:rPr>
              <a:t>hexamer</a:t>
            </a:r>
            <a:r>
              <a:rPr lang="en-US" altLang="ja-JP" sz="2000" i="1" dirty="0" smtClean="0">
                <a:solidFill>
                  <a:srgbClr val="002060"/>
                </a:solidFill>
              </a:rPr>
              <a:t> is distant by 15 Å from Ser105. It suggests that the polymer would not elongate if the N-terminal does not come back to the vicinity of Ser105.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444098" y="1436456"/>
          <a:ext cx="6234879" cy="4728848"/>
        </p:xfrm>
        <a:graphic>
          <a:graphicData uri="http://schemas.openxmlformats.org/drawingml/2006/table">
            <a:tbl>
              <a:tblPr/>
              <a:tblGrid>
                <a:gridCol w="1826557"/>
                <a:gridCol w="1598236"/>
                <a:gridCol w="2810086"/>
              </a:tblGrid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annotation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the number of MC/MD cycle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polymer length                  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   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(the number)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Traj-A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2986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(2), 5-mer (1)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Traj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-B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4000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(1), 2-mer (1), 3-mer (2)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Traj-C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3367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(3), 3-mer (1)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Traj-D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8000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(2), 2-mer (1)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Traj-E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4293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(3)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Traj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-F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2244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(2)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8404">
                <a:tc gridSpan="3"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24399" y="5324888"/>
            <a:ext cx="7888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kumimoji="1" lang="en-US" altLang="ja-JP" sz="2400" dirty="0" err="1" smtClean="0"/>
              <a:t>Hexamer</a:t>
            </a:r>
            <a:r>
              <a:rPr kumimoji="1" lang="en-US" altLang="ja-JP" sz="2400" dirty="0" smtClean="0"/>
              <a:t> did not appear so far. </a:t>
            </a:r>
            <a:r>
              <a:rPr kumimoji="1" lang="en-US" altLang="ja-JP" sz="2400" dirty="0" err="1" smtClean="0"/>
              <a:t>Pentarmer</a:t>
            </a:r>
            <a:r>
              <a:rPr kumimoji="1" lang="en-US" altLang="ja-JP" sz="2400" dirty="0" smtClean="0"/>
              <a:t> is the longest among the 6 MC/MD trajectories.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331640" y="2588584"/>
            <a:ext cx="64087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59927" y="294641"/>
            <a:ext cx="721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 length distributes in range from 1-mer to 5-mer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Perspective given in the last CREST WS</a:t>
            </a:r>
            <a:endParaRPr kumimoji="1" lang="ja-JP" altLang="en-US" sz="36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361" y="1120670"/>
            <a:ext cx="81369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kumimoji="1" lang="en-US" altLang="ja-JP" sz="2800" dirty="0" smtClean="0"/>
              <a:t>Extend the </a:t>
            </a:r>
            <a:r>
              <a:rPr kumimoji="1" lang="en-US" altLang="ja-JP" sz="2800" dirty="0" err="1" smtClean="0"/>
              <a:t>pentamer</a:t>
            </a:r>
            <a:r>
              <a:rPr kumimoji="1" lang="en-US" altLang="ja-JP" sz="2800" dirty="0" smtClean="0"/>
              <a:t> trajectory and examine whether the polymer elongation occurs</a:t>
            </a:r>
          </a:p>
          <a:p>
            <a:pPr marL="182563" indent="-182563" algn="just"/>
            <a:r>
              <a:rPr lang="en-US" altLang="ja-JP" sz="2800" dirty="0" smtClean="0">
                <a:solidFill>
                  <a:srgbClr val="002060"/>
                </a:solidFill>
              </a:rPr>
              <a:t>	</a:t>
            </a:r>
            <a:r>
              <a:rPr lang="en-US" altLang="ja-JP" sz="2400" i="1" dirty="0" smtClean="0">
                <a:solidFill>
                  <a:srgbClr val="002060"/>
                </a:solidFill>
                <a:sym typeface="Wingdings" pitchFamily="2" charset="2"/>
              </a:rPr>
              <a:t>With no regard to </a:t>
            </a:r>
            <a:r>
              <a:rPr lang="en-US" altLang="ja-JP" sz="2400" i="1" dirty="0" err="1" smtClean="0">
                <a:solidFill>
                  <a:srgbClr val="002060"/>
                </a:solidFill>
                <a:sym typeface="Wingdings" pitchFamily="2" charset="2"/>
              </a:rPr>
              <a:t>hexamer</a:t>
            </a:r>
            <a:r>
              <a:rPr lang="en-US" altLang="ja-JP" sz="2400" i="1" dirty="0" smtClean="0">
                <a:solidFill>
                  <a:srgbClr val="002060"/>
                </a:solidFill>
                <a:sym typeface="Wingdings" pitchFamily="2" charset="2"/>
              </a:rPr>
              <a:t> formation, the simulation would provide observation for how polymer elongation is stopped.</a:t>
            </a:r>
            <a:endParaRPr kumimoji="1" lang="en-US" altLang="ja-JP" sz="2800" i="1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en-US" altLang="ja-JP" sz="10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800" dirty="0" smtClean="0"/>
              <a:t>Continue to analyze these MC/MD trajectories focusing on reactions chosen during simulations</a:t>
            </a:r>
          </a:p>
          <a:p>
            <a:pPr marL="182563" indent="-182563" algn="just"/>
            <a:r>
              <a:rPr lang="en-US" altLang="ja-JP" sz="2400" i="1" dirty="0" smtClean="0">
                <a:solidFill>
                  <a:srgbClr val="002060"/>
                </a:solidFill>
              </a:rPr>
              <a:t>	This might provide alternative insights into shorter polymer generation.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altLang="ja-JP" sz="10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800" dirty="0" smtClean="0"/>
              <a:t>Try to get insights into the role of </a:t>
            </a:r>
            <a:r>
              <a:rPr lang="en-US" altLang="ja-JP" sz="2800" dirty="0" smtClean="0">
                <a:latin typeface="Symbol" pitchFamily="18" charset="2"/>
              </a:rPr>
              <a:t>a</a:t>
            </a:r>
            <a:r>
              <a:rPr lang="en-US" altLang="ja-JP" sz="2800" dirty="0" smtClean="0"/>
              <a:t>10 helix for polymer elongation</a:t>
            </a:r>
          </a:p>
          <a:p>
            <a:pPr marL="182563" indent="-182563" algn="just"/>
            <a:r>
              <a:rPr lang="en-US" altLang="ja-JP" sz="2800" i="1" dirty="0" smtClean="0">
                <a:solidFill>
                  <a:srgbClr val="002060"/>
                </a:solidFill>
              </a:rPr>
              <a:t>	</a:t>
            </a:r>
            <a:r>
              <a:rPr lang="en-US" altLang="ja-JP" sz="2400" i="1" dirty="0" smtClean="0">
                <a:solidFill>
                  <a:srgbClr val="002060"/>
                </a:solidFill>
              </a:rPr>
              <a:t>Although this is optional, it is expected that we find a strategy to improve short polymer generation by modifying the active site pocket</a:t>
            </a:r>
            <a:endParaRPr lang="en-US" altLang="ja-JP" sz="2800" i="1" dirty="0" smtClean="0">
              <a:solidFill>
                <a:srgbClr val="002060"/>
              </a:solidFill>
            </a:endParaRPr>
          </a:p>
          <a:p>
            <a:pPr marL="182563" indent="-182563" algn="just"/>
            <a:r>
              <a:rPr kumimoji="1" lang="en-US" altLang="ja-JP" sz="2800" dirty="0" smtClean="0"/>
              <a:t>	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urisaki\Documents\PD_at_Nagoya-u\Project_EnzymaticPolymerization\_Theme-1_CALB_ring-open-polymerization\_Analyze_MCMD_Traj\_Check_Traj_Property\_End-Point_snapshots\Sys7-EndPoint_mc_md_react_Cys2986_002_Fig_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" y="1484784"/>
            <a:ext cx="5904656" cy="5169856"/>
          </a:xfrm>
          <a:prstGeom prst="rect">
            <a:avLst/>
          </a:prstGeom>
          <a:noFill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1" y="29464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possible that polymer elongation still continue?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447142" y="423580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3879190" y="4595848"/>
            <a:ext cx="1152128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中かっこ 8"/>
          <p:cNvSpPr/>
          <p:nvPr/>
        </p:nvSpPr>
        <p:spPr>
          <a:xfrm rot="17523353">
            <a:off x="3492914" y="3579712"/>
            <a:ext cx="288032" cy="914400"/>
          </a:xfrm>
          <a:prstGeom prst="rightBrace">
            <a:avLst>
              <a:gd name="adj1" fmla="val 77347"/>
              <a:gd name="adj2" fmla="val 50000"/>
            </a:avLst>
          </a:prstGeom>
          <a:ln w="19050">
            <a:solidFill>
              <a:srgbClr val="09F7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57081" y="3474184"/>
            <a:ext cx="4876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 Å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2871078" y="409179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2150998" y="2219584"/>
            <a:ext cx="896348" cy="189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031318" y="5531952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4814" y="1859544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55570" y="162880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1" i="1" dirty="0" smtClean="0">
                <a:solidFill>
                  <a:srgbClr val="002060"/>
                </a:solidFill>
              </a:rPr>
              <a:t>Possibly, because the N-terminal is close to Ser105 by ca 4 Å.</a:t>
            </a:r>
          </a:p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It is worth extending the trajectory.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40152" y="292494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1" i="1" dirty="0" smtClean="0">
                <a:solidFill>
                  <a:srgbClr val="002060"/>
                </a:solidFill>
              </a:rPr>
              <a:t>Polymer elongation would stop similarly to the case of </a:t>
            </a:r>
            <a:r>
              <a:rPr lang="en-US" altLang="ja-JP" sz="2400" b="1" i="1" dirty="0" err="1" smtClean="0">
                <a:solidFill>
                  <a:srgbClr val="002060"/>
                </a:solidFill>
              </a:rPr>
              <a:t>hexamer</a:t>
            </a:r>
            <a:r>
              <a:rPr lang="en-US" altLang="ja-JP" sz="2400" b="1" i="1" dirty="0" smtClean="0">
                <a:solidFill>
                  <a:srgbClr val="002060"/>
                </a:solidFill>
              </a:rPr>
              <a:t>.  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32656"/>
            <a:ext cx="8210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the </a:t>
            </a:r>
            <a:r>
              <a:rPr kumimoji="1"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hexamer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continue to elongate?</a:t>
            </a:r>
          </a:p>
          <a:p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Unfortunately, No...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図 7" descr="mc_md_react_Cyc4000_mo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84655"/>
            <a:ext cx="5167455" cy="4619630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H="1" flipV="1">
            <a:off x="5076056" y="3308791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 rot="18432639">
            <a:off x="2524426" y="4527304"/>
            <a:ext cx="1180996" cy="48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3131840" y="5108991"/>
            <a:ext cx="432048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436096" y="3236783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N-terminal of this </a:t>
            </a:r>
            <a:r>
              <a:rPr kumimoji="1" lang="en-US" altLang="ja-JP" sz="2400" b="1" i="1" dirty="0" err="1" smtClean="0">
                <a:solidFill>
                  <a:srgbClr val="002060"/>
                </a:solidFill>
              </a:rPr>
              <a:t>pentamer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 gets away from Ser105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63888" y="5613047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Newly generated </a:t>
            </a:r>
            <a:r>
              <a:rPr kumimoji="1" lang="en-US" altLang="ja-JP" sz="2400" b="1" i="1" dirty="0" err="1" smtClean="0">
                <a:solidFill>
                  <a:srgbClr val="002060"/>
                </a:solidFill>
              </a:rPr>
              <a:t>dimer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, which could push </a:t>
            </a:r>
            <a:r>
              <a:rPr kumimoji="1" lang="en-US" altLang="ja-JP" sz="2400" b="1" i="1" dirty="0" err="1" smtClean="0">
                <a:solidFill>
                  <a:srgbClr val="002060"/>
                </a:solidFill>
              </a:rPr>
              <a:t>pentamer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 to outside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 rot="18432639">
            <a:off x="2562518" y="4032059"/>
            <a:ext cx="537774" cy="48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763688" y="3140968"/>
            <a:ext cx="864096" cy="8879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55576" y="282331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Ser105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91680" y="2348880"/>
            <a:ext cx="203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>
                <a:solidFill>
                  <a:srgbClr val="002060"/>
                </a:solidFill>
              </a:rPr>
              <a:t>@4000 cycle</a:t>
            </a:r>
            <a:endParaRPr kumimoji="1" lang="ja-JP" alt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51920" y="1733907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1" dirty="0" smtClean="0">
                <a:solidFill>
                  <a:srgbClr val="002060"/>
                </a:solidFill>
              </a:rPr>
              <a:t>The MC/MD simulation was extended from 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2987 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cycle to 4000 cycle.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1294</Words>
  <Application>Microsoft Office PowerPoint</Application>
  <PresentationFormat>画面に合わせる (4:3)</PresentationFormat>
  <Paragraphs>263</Paragraphs>
  <Slides>25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Office テーマ</vt:lpstr>
      <vt:lpstr>ｸﾞﾗﾌ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kurisaki</dc:creator>
  <cp:lastModifiedBy>kurisaki</cp:lastModifiedBy>
  <cp:revision>63</cp:revision>
  <dcterms:created xsi:type="dcterms:W3CDTF">2016-09-21T05:13:21Z</dcterms:created>
  <dcterms:modified xsi:type="dcterms:W3CDTF">2016-09-29T04:38:23Z</dcterms:modified>
</cp:coreProperties>
</file>