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78" r:id="rId3"/>
    <p:sldId id="421" r:id="rId4"/>
    <p:sldId id="422" r:id="rId5"/>
    <p:sldId id="379" r:id="rId6"/>
    <p:sldId id="380" r:id="rId7"/>
    <p:sldId id="404" r:id="rId8"/>
    <p:sldId id="336" r:id="rId9"/>
    <p:sldId id="398" r:id="rId10"/>
    <p:sldId id="400" r:id="rId11"/>
    <p:sldId id="401" r:id="rId12"/>
    <p:sldId id="403" r:id="rId13"/>
    <p:sldId id="399" r:id="rId14"/>
    <p:sldId id="395" r:id="rId15"/>
    <p:sldId id="325" r:id="rId16"/>
    <p:sldId id="416" r:id="rId17"/>
    <p:sldId id="333" r:id="rId18"/>
    <p:sldId id="407" r:id="rId19"/>
    <p:sldId id="408" r:id="rId20"/>
    <p:sldId id="409" r:id="rId21"/>
    <p:sldId id="410" r:id="rId22"/>
    <p:sldId id="411" r:id="rId23"/>
    <p:sldId id="394" r:id="rId24"/>
    <p:sldId id="393" r:id="rId25"/>
    <p:sldId id="417" r:id="rId26"/>
    <p:sldId id="388" r:id="rId27"/>
    <p:sldId id="423" r:id="rId28"/>
    <p:sldId id="418" r:id="rId29"/>
    <p:sldId id="389" r:id="rId30"/>
    <p:sldId id="424" r:id="rId31"/>
    <p:sldId id="419" r:id="rId32"/>
    <p:sldId id="390" r:id="rId33"/>
    <p:sldId id="405" r:id="rId34"/>
    <p:sldId id="406" r:id="rId35"/>
    <p:sldId id="420" r:id="rId36"/>
    <p:sldId id="366" r:id="rId37"/>
    <p:sldId id="284" r:id="rId38"/>
  </p:sldIdLst>
  <p:sldSz cx="9144000" cy="6858000" type="screen4x3"/>
  <p:notesSz cx="6802438" cy="9937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29">
          <p15:clr>
            <a:srgbClr val="A4A3A4"/>
          </p15:clr>
        </p15:guide>
        <p15:guide id="4" orient="horz" pos="1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erot" initials="B" lastIdx="0" clrIdx="0">
    <p:extLst>
      <p:ext uri="{19B8F6BF-5375-455C-9EA6-DF929625EA0E}">
        <p15:presenceInfo xmlns:p15="http://schemas.microsoft.com/office/powerpoint/2012/main" userId="Barber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00FF"/>
    <a:srgbClr val="FFFF71"/>
    <a:srgbClr val="00A44A"/>
    <a:srgbClr val="FF0000"/>
    <a:srgbClr val="000000"/>
    <a:srgbClr val="D4EAF3"/>
    <a:srgbClr val="FF7029"/>
    <a:srgbClr val="FF9966"/>
    <a:srgbClr val="E3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8" autoAdjust="0"/>
    <p:restoredTop sz="90033" autoAdjust="0"/>
  </p:normalViewPr>
  <p:slideViewPr>
    <p:cSldViewPr snapToGrid="0">
      <p:cViewPr varScale="1">
        <p:scale>
          <a:sx n="70" d="100"/>
          <a:sy n="70" d="100"/>
        </p:scale>
        <p:origin x="570" y="66"/>
      </p:cViewPr>
      <p:guideLst>
        <p:guide orient="horz" pos="2160"/>
        <p:guide pos="2880"/>
        <p:guide orient="horz" pos="2229"/>
        <p:guide orient="horz" pos="19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1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2947722" cy="498613"/>
          </a:xfrm>
          <a:prstGeom prst="rect">
            <a:avLst/>
          </a:prstGeom>
        </p:spPr>
        <p:txBody>
          <a:bodyPr vert="horz" lIns="91438" tIns="45717" rIns="91438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3150" y="7"/>
            <a:ext cx="2947722" cy="498613"/>
          </a:xfrm>
          <a:prstGeom prst="rect">
            <a:avLst/>
          </a:prstGeom>
        </p:spPr>
        <p:txBody>
          <a:bodyPr vert="horz" lIns="91438" tIns="45717" rIns="91438" bIns="45717" rtlCol="0"/>
          <a:lstStyle>
            <a:lvl1pPr algn="r">
              <a:defRPr sz="1200"/>
            </a:lvl1pPr>
          </a:lstStyle>
          <a:p>
            <a:fld id="{CE63C9E6-2AC6-4A84-9F64-1AE0849217D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0" y="9439141"/>
            <a:ext cx="2947722" cy="498612"/>
          </a:xfrm>
          <a:prstGeom prst="rect">
            <a:avLst/>
          </a:prstGeom>
        </p:spPr>
        <p:txBody>
          <a:bodyPr vert="horz" lIns="91438" tIns="45717" rIns="91438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3150" y="9439141"/>
            <a:ext cx="2947722" cy="498612"/>
          </a:xfrm>
          <a:prstGeom prst="rect">
            <a:avLst/>
          </a:prstGeom>
        </p:spPr>
        <p:txBody>
          <a:bodyPr vert="horz" lIns="91438" tIns="45717" rIns="91438" bIns="45717" rtlCol="0" anchor="b"/>
          <a:lstStyle>
            <a:lvl1pPr algn="r">
              <a:defRPr sz="1200"/>
            </a:lvl1pPr>
          </a:lstStyle>
          <a:p>
            <a:fld id="{08BB4A0C-A429-44EA-A715-4441A91C84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2947722" cy="498613"/>
          </a:xfrm>
          <a:prstGeom prst="rect">
            <a:avLst/>
          </a:prstGeom>
        </p:spPr>
        <p:txBody>
          <a:bodyPr vert="horz" lIns="91438" tIns="45717" rIns="91438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3150" y="7"/>
            <a:ext cx="2947722" cy="498613"/>
          </a:xfrm>
          <a:prstGeom prst="rect">
            <a:avLst/>
          </a:prstGeom>
        </p:spPr>
        <p:txBody>
          <a:bodyPr vert="horz" lIns="91438" tIns="45717" rIns="91438" bIns="45717" rtlCol="0"/>
          <a:lstStyle>
            <a:lvl1pPr algn="r">
              <a:defRPr sz="1200"/>
            </a:lvl1pPr>
          </a:lstStyle>
          <a:p>
            <a:fld id="{D761599A-8B19-41E2-854D-DBC301441C4C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3013"/>
            <a:ext cx="447516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7" rIns="91438" bIns="45717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45" y="4782545"/>
            <a:ext cx="5441950" cy="3912990"/>
          </a:xfrm>
          <a:prstGeom prst="rect">
            <a:avLst/>
          </a:prstGeom>
        </p:spPr>
        <p:txBody>
          <a:bodyPr vert="horz" lIns="91438" tIns="45717" rIns="91438" bIns="457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0" y="9439141"/>
            <a:ext cx="2947722" cy="498612"/>
          </a:xfrm>
          <a:prstGeom prst="rect">
            <a:avLst/>
          </a:prstGeom>
        </p:spPr>
        <p:txBody>
          <a:bodyPr vert="horz" lIns="91438" tIns="45717" rIns="91438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3150" y="9439141"/>
            <a:ext cx="2947722" cy="498612"/>
          </a:xfrm>
          <a:prstGeom prst="rect">
            <a:avLst/>
          </a:prstGeom>
        </p:spPr>
        <p:txBody>
          <a:bodyPr vert="horz" lIns="91438" tIns="45717" rIns="91438" bIns="45717" rtlCol="0" anchor="b"/>
          <a:lstStyle>
            <a:lvl1pPr algn="r">
              <a:defRPr sz="1200"/>
            </a:lvl1pPr>
          </a:lstStyle>
          <a:p>
            <a:fld id="{EF937F55-DFA7-40E8-ABE0-3D0C1D317F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40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2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43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0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test basis set e</a:t>
            </a:r>
            <a:r>
              <a:rPr lang="en-US" baseline="0" dirty="0" smtClean="0"/>
              <a:t>ffect by augmented the number of basis functions</a:t>
            </a:r>
          </a:p>
          <a:p>
            <a:r>
              <a:rPr lang="en-US" baseline="0" dirty="0" smtClean="0"/>
              <a:t>I also took in account the effect of the protein environment by using polarizable </a:t>
            </a:r>
            <a:r>
              <a:rPr lang="en-US" baseline="0" dirty="0" err="1" smtClean="0"/>
              <a:t>conituum</a:t>
            </a:r>
            <a:r>
              <a:rPr lang="en-US" baseline="0" dirty="0" smtClean="0"/>
              <a:t> with a dielectric </a:t>
            </a:r>
            <a:r>
              <a:rPr lang="en-US" baseline="0" dirty="0" err="1" smtClean="0"/>
              <a:t>constante</a:t>
            </a:r>
            <a:r>
              <a:rPr lang="en-US" baseline="0" dirty="0" smtClean="0"/>
              <a:t> equal to 4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2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11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32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19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7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6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62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72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3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43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06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00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One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side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85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7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conserve</a:t>
            </a:r>
            <a:r>
              <a:rPr lang="fr-FR" baseline="0" dirty="0" smtClean="0"/>
              <a:t> -&gt;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keep</a:t>
            </a:r>
            <a:r>
              <a:rPr lang="fr-FR" baseline="0" dirty="0" smtClean="0"/>
              <a:t> the aspartate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presentation will be articulated into two part.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1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0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9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1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4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37F55-DFA7-40E8-ABE0-3D0C1D317F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7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595533"/>
            <a:ext cx="7543800" cy="3063748"/>
          </a:xfrm>
        </p:spPr>
        <p:txBody>
          <a:bodyPr anchor="b">
            <a:normAutofit/>
          </a:bodyPr>
          <a:lstStyle>
            <a:lvl1pPr algn="just">
              <a:lnSpc>
                <a:spcPct val="85000"/>
              </a:lnSpc>
              <a:defRPr sz="3600" spc="-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4907999"/>
            <a:ext cx="7543800" cy="126792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4054-C777-43C6-9B01-2F7943640758}" type="datetime1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77358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FABE-AD2F-421A-9189-69881AE8CDE8}" type="datetime1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3641-F540-4539-AF1B-3BEFE9D10DC3}" type="datetime1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DCD-AB37-419F-88CA-3E6B642EE813}" type="datetime1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6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2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8310-BF58-45FA-B4CA-E2A1C146A125}" type="datetime1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3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6186" y="253948"/>
            <a:ext cx="8082642" cy="5134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186" y="930729"/>
            <a:ext cx="4020094" cy="493836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39" y="930730"/>
            <a:ext cx="3925389" cy="493836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B9A5-B8BC-4B86-BFF2-3281188F3318}" type="datetime1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6186" y="270275"/>
            <a:ext cx="7997734" cy="52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186" y="931655"/>
            <a:ext cx="4020094" cy="736282"/>
          </a:xfrm>
        </p:spPr>
        <p:txBody>
          <a:bodyPr lIns="91440" rIns="91440" anchor="ctr">
            <a:normAutofit/>
          </a:bodyPr>
          <a:lstStyle>
            <a:lvl1pPr marL="0" indent="0" algn="just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86" y="1783139"/>
            <a:ext cx="4020094" cy="408595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931643"/>
            <a:ext cx="384048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783139"/>
            <a:ext cx="3840480" cy="408595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3A85-0B3F-4678-9A5D-661B33123D82}" type="datetime1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3D9D-6B49-4972-98D2-09E056C3C181}" type="datetime1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59B-EE35-4861-B80F-8018BFF42DE8}" type="datetime1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5D2BA20-8D80-4C71-BEA0-F85F844866F5}" type="datetime1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A190-E095-48C5-896B-0034FC1FA541}" type="datetime1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5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6185" y="286604"/>
            <a:ext cx="8196943" cy="497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186" y="928447"/>
            <a:ext cx="8196943" cy="5211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4CAECEDC-53C2-4E9D-9675-34142247D6F8}" type="datetime1">
              <a:rPr lang="en-US" smtClean="0"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CREST meeting 12/10/2014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AC3BFF3A-6A4F-43D2-8502-2EE79BCAD269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84522" y="857250"/>
            <a:ext cx="8643938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spc="-5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just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if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Mechanistic study of </a:t>
            </a:r>
            <a:r>
              <a:rPr lang="en-US" dirty="0" smtClean="0"/>
              <a:t>CAL-B </a:t>
            </a:r>
            <a:r>
              <a:rPr lang="en-US" dirty="0"/>
              <a:t>catalyzed ring-opening polymerization of β-lactam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u="sng" dirty="0" smtClean="0"/>
              <a:t>Chantal Barberot</a:t>
            </a:r>
            <a:r>
              <a:rPr lang="en-US" dirty="0" smtClean="0"/>
              <a:t>, Yuichi Suzuki, </a:t>
            </a:r>
            <a:r>
              <a:rPr lang="en-US" dirty="0" err="1" smtClean="0"/>
              <a:t>Ikuo</a:t>
            </a:r>
            <a:r>
              <a:rPr lang="en-US" dirty="0" smtClean="0"/>
              <a:t> </a:t>
            </a:r>
            <a:r>
              <a:rPr lang="en-US" dirty="0" err="1" smtClean="0"/>
              <a:t>Kurisaki</a:t>
            </a:r>
            <a:r>
              <a:rPr lang="en-US" dirty="0" smtClean="0"/>
              <a:t>, </a:t>
            </a:r>
            <a:r>
              <a:rPr lang="en-US" dirty="0" err="1" smtClean="0"/>
              <a:t>Masataka</a:t>
            </a:r>
            <a:r>
              <a:rPr lang="en-US" dirty="0" smtClean="0"/>
              <a:t> </a:t>
            </a:r>
            <a:r>
              <a:rPr lang="en-US" dirty="0" err="1" smtClean="0"/>
              <a:t>Nagaoka</a:t>
            </a:r>
            <a:endParaRPr lang="en-US" dirty="0" smtClean="0"/>
          </a:p>
          <a:p>
            <a:pPr algn="ctr"/>
            <a:r>
              <a:rPr lang="en-US" dirty="0" err="1" smtClean="0"/>
              <a:t>Nagaoka</a:t>
            </a:r>
            <a:r>
              <a:rPr lang="en-US" dirty="0" smtClean="0"/>
              <a:t> Laboratory, Graduate School of Information Science, Nagoya University 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7" y="232856"/>
            <a:ext cx="2934788" cy="7315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30" y="0"/>
            <a:ext cx="2311111" cy="10539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6686" y="1346815"/>
            <a:ext cx="82163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Crest Meeting:</a:t>
            </a:r>
          </a:p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Establishement</a:t>
            </a:r>
            <a:r>
              <a:rPr lang="en-US" sz="2400" dirty="0" smtClean="0"/>
              <a:t> of Computational Molecular Technology towards Macroscopic Chemical Phenomena”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0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the hybrid MC/MD method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7" y="928446"/>
            <a:ext cx="3451732" cy="5603678"/>
          </a:xfrm>
        </p:spPr>
        <p:txBody>
          <a:bodyPr>
            <a:normAutofit fontScale="92500" lnSpcReduction="20000"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200" dirty="0"/>
          </a:p>
          <a:p>
            <a:r>
              <a:rPr lang="en-US" sz="1700" dirty="0" smtClean="0"/>
              <a:t>To continue the reaction, we have to add a new </a:t>
            </a:r>
            <a:r>
              <a:rPr lang="el-GR" sz="1700" dirty="0" smtClean="0"/>
              <a:t>β</a:t>
            </a:r>
            <a:r>
              <a:rPr lang="en-US" sz="1700" dirty="0"/>
              <a:t>-</a:t>
            </a:r>
            <a:r>
              <a:rPr lang="en-US" sz="1700" dirty="0" smtClean="0"/>
              <a:t>lactam molecule inside the active site</a:t>
            </a:r>
          </a:p>
          <a:p>
            <a:r>
              <a:rPr lang="en-US" sz="1700" dirty="0" smtClean="0"/>
              <a:t>However, lactam rarely binds to </a:t>
            </a:r>
            <a:r>
              <a:rPr lang="en-US" sz="1700" dirty="0"/>
              <a:t>the active </a:t>
            </a:r>
            <a:r>
              <a:rPr lang="en-US" sz="1700" dirty="0" smtClean="0"/>
              <a:t>site within usual MD simulation time period</a:t>
            </a:r>
          </a:p>
          <a:p>
            <a:r>
              <a:rPr lang="en-US" sz="1700" dirty="0" smtClean="0"/>
              <a:t>Then, a docking procedure is combined with the conventional hybrid MC/MD method</a:t>
            </a:r>
            <a:endParaRPr lang="fr-FR" sz="17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44" name="Groupe 43"/>
          <p:cNvGrpSpPr/>
          <p:nvPr/>
        </p:nvGrpSpPr>
        <p:grpSpPr>
          <a:xfrm>
            <a:off x="269007" y="917590"/>
            <a:ext cx="3725995" cy="2560320"/>
            <a:chOff x="269007" y="917590"/>
            <a:chExt cx="3725995" cy="256032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7" y="917590"/>
              <a:ext cx="3725995" cy="256032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31717" y="1960698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011742" y="1950518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709369" y="2038350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Gln106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336956" y="3082868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910574" y="3060161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β</a:t>
              </a:r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-lac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00591" y="2437712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4104521" y="917590"/>
            <a:ext cx="4008830" cy="2560320"/>
            <a:chOff x="4104521" y="917590"/>
            <a:chExt cx="4008830" cy="256032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521" y="917590"/>
              <a:ext cx="4008370" cy="2560320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4187032" y="1720295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891732" y="1541835"/>
              <a:ext cx="8107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</a:p>
            <a:p>
              <a:pPr algn="ctr"/>
              <a:r>
                <a:rPr lang="en-US" sz="1400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acylated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702991" y="1936692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Gln106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97477" y="2995158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249316" y="2179307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 rot="2593774">
              <a:off x="6210576" y="2126560"/>
              <a:ext cx="416986" cy="266180"/>
            </a:xfrm>
            <a:prstGeom prst="ellipse">
              <a:avLst/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4095627" y="3560492"/>
            <a:ext cx="4005072" cy="2712297"/>
            <a:chOff x="4095627" y="3560492"/>
            <a:chExt cx="4005072" cy="2712297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627" y="3560492"/>
              <a:ext cx="4005072" cy="2712297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4095627" y="4452126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50719" y="5544621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751789" y="5698509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β</a:t>
              </a:r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-lac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212655" y="4875048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623909" y="4244931"/>
              <a:ext cx="8107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</a:p>
            <a:p>
              <a:pPr algn="ctr"/>
              <a:r>
                <a:rPr lang="en-US" sz="1400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acylated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6" y="3539391"/>
            <a:ext cx="3088229" cy="731520"/>
          </a:xfrm>
          <a:prstGeom prst="rect">
            <a:avLst/>
          </a:prstGeom>
        </p:spPr>
      </p:pic>
      <p:grpSp>
        <p:nvGrpSpPr>
          <p:cNvPr id="50" name="Groupe 49"/>
          <p:cNvGrpSpPr/>
          <p:nvPr/>
        </p:nvGrpSpPr>
        <p:grpSpPr>
          <a:xfrm>
            <a:off x="8154648" y="2281793"/>
            <a:ext cx="1140914" cy="2603734"/>
            <a:chOff x="8154648" y="2281793"/>
            <a:chExt cx="1140914" cy="2603734"/>
          </a:xfrm>
        </p:grpSpPr>
        <p:grpSp>
          <p:nvGrpSpPr>
            <p:cNvPr id="47" name="Groupe 46"/>
            <p:cNvGrpSpPr/>
            <p:nvPr/>
          </p:nvGrpSpPr>
          <p:grpSpPr>
            <a:xfrm>
              <a:off x="8154648" y="2281793"/>
              <a:ext cx="854731" cy="2573556"/>
              <a:chOff x="8154648" y="2281793"/>
              <a:chExt cx="854731" cy="2573556"/>
            </a:xfrm>
          </p:grpSpPr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1867" y="2499424"/>
                <a:ext cx="667512" cy="2355925"/>
              </a:xfrm>
              <a:prstGeom prst="rect">
                <a:avLst/>
              </a:prstGeom>
            </p:spPr>
          </p:pic>
          <p:sp>
            <p:nvSpPr>
              <p:cNvPr id="40" name="ZoneTexte 39"/>
              <p:cNvSpPr txBox="1"/>
              <p:nvPr/>
            </p:nvSpPr>
            <p:spPr>
              <a:xfrm>
                <a:off x="8154648" y="3770665"/>
                <a:ext cx="8458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A44A"/>
                    </a:solidFill>
                  </a:rPr>
                  <a:t>Active site</a:t>
                </a:r>
                <a:endParaRPr lang="en-US" sz="1000" b="1" dirty="0">
                  <a:solidFill>
                    <a:srgbClr val="00A44A"/>
                  </a:solidFill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8154648" y="2281793"/>
                <a:ext cx="8458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A44A"/>
                    </a:solidFill>
                  </a:rPr>
                  <a:t>Solvent</a:t>
                </a:r>
                <a:endParaRPr lang="en-US" sz="1000" b="1" dirty="0">
                  <a:solidFill>
                    <a:srgbClr val="00A44A"/>
                  </a:solidFill>
                </a:endParaRPr>
              </a:p>
            </p:txBody>
          </p:sp>
        </p:grpSp>
        <p:sp>
          <p:nvSpPr>
            <p:cNvPr id="39" name="Arc 38"/>
            <p:cNvSpPr/>
            <p:nvPr/>
          </p:nvSpPr>
          <p:spPr>
            <a:xfrm rot="18658252">
              <a:off x="8375321" y="3965287"/>
              <a:ext cx="866805" cy="973676"/>
            </a:xfrm>
            <a:prstGeom prst="arc">
              <a:avLst>
                <a:gd name="adj1" fmla="val 15116367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39" y="4589178"/>
            <a:ext cx="1478624" cy="5029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 of the hybrid MC/MD 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31994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9" name="Groupe 18"/>
          <p:cNvGrpSpPr/>
          <p:nvPr/>
        </p:nvGrpSpPr>
        <p:grpSpPr>
          <a:xfrm>
            <a:off x="718530" y="1066691"/>
            <a:ext cx="3718983" cy="2560320"/>
            <a:chOff x="718530" y="1066691"/>
            <a:chExt cx="3718983" cy="256032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30" y="1066691"/>
              <a:ext cx="3718983" cy="256032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720468" y="1929106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821639" y="2925506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219297" y="3136544"/>
              <a:ext cx="545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β</a:t>
              </a:r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-lac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47352" y="2375127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110371" y="1606766"/>
              <a:ext cx="8107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</a:p>
            <a:p>
              <a:pPr algn="ctr"/>
              <a:r>
                <a:rPr lang="en-US" sz="1400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acylated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4572179" y="1053076"/>
            <a:ext cx="3813505" cy="2589578"/>
            <a:chOff x="4572179" y="1053076"/>
            <a:chExt cx="3813505" cy="2589578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179" y="1053076"/>
              <a:ext cx="3803904" cy="2573935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4833639" y="2159582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769810" y="3173167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916988" y="3119434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in situ</a:t>
              </a:r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l-GR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β</a:t>
              </a:r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-lac</a:t>
              </a:r>
            </a:p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opened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691310" y="2529674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143652" y="1743695"/>
              <a:ext cx="8107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</a:p>
            <a:p>
              <a:pPr algn="ctr"/>
              <a:r>
                <a:rPr lang="en-US" sz="1400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acylated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578021" y="2583410"/>
            <a:ext cx="490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Wat</a:t>
            </a:r>
            <a:endParaRPr lang="en-US" sz="1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725599" y="3805356"/>
            <a:ext cx="2888521" cy="971946"/>
            <a:chOff x="725599" y="3805356"/>
            <a:chExt cx="2888521" cy="971946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276" y="3946003"/>
              <a:ext cx="2205844" cy="731520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725599" y="3805356"/>
              <a:ext cx="8458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A44A"/>
                  </a:solidFill>
                </a:rPr>
                <a:t>Active site</a:t>
              </a:r>
              <a:endParaRPr lang="en-US" sz="1000" b="1" dirty="0">
                <a:solidFill>
                  <a:srgbClr val="00A44A"/>
                </a:solidFill>
              </a:endParaRPr>
            </a:p>
          </p:txBody>
        </p:sp>
        <p:sp>
          <p:nvSpPr>
            <p:cNvPr id="29" name="Arc 28"/>
            <p:cNvSpPr/>
            <p:nvPr/>
          </p:nvSpPr>
          <p:spPr>
            <a:xfrm rot="17454966">
              <a:off x="1372848" y="3857062"/>
              <a:ext cx="866805" cy="973676"/>
            </a:xfrm>
            <a:prstGeom prst="arc">
              <a:avLst>
                <a:gd name="adj1" fmla="val 15116367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endParaRPr>
            </a:p>
          </p:txBody>
        </p:sp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23" y="5138821"/>
            <a:ext cx="2473290" cy="1032007"/>
          </a:xfrm>
          <a:prstGeom prst="rect">
            <a:avLst/>
          </a:prstGeom>
        </p:spPr>
      </p:pic>
      <p:grpSp>
        <p:nvGrpSpPr>
          <p:cNvPr id="42" name="Groupe 41"/>
          <p:cNvGrpSpPr/>
          <p:nvPr/>
        </p:nvGrpSpPr>
        <p:grpSpPr>
          <a:xfrm>
            <a:off x="4562009" y="3678899"/>
            <a:ext cx="3895431" cy="2595794"/>
            <a:chOff x="4562009" y="3678899"/>
            <a:chExt cx="3895431" cy="2595794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09" y="3678899"/>
              <a:ext cx="3813048" cy="2595794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4572179" y="4822907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841566" y="5776854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811033" y="5149952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389539" y="4479530"/>
              <a:ext cx="697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309569" y="5776600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dimer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 of the hybrid MC/MD method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56" y="3630370"/>
            <a:ext cx="7104376" cy="91440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45" name="Groupe 44"/>
          <p:cNvGrpSpPr/>
          <p:nvPr/>
        </p:nvGrpSpPr>
        <p:grpSpPr>
          <a:xfrm>
            <a:off x="326027" y="928447"/>
            <a:ext cx="4094763" cy="2566096"/>
            <a:chOff x="326027" y="928447"/>
            <a:chExt cx="4094763" cy="2566096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84" y="928447"/>
              <a:ext cx="4006676" cy="256032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326027" y="1955270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804916" y="2944119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29138" y="2468448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263425" y="1955269"/>
              <a:ext cx="697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357000" y="3186766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dimer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4451044" y="928447"/>
            <a:ext cx="4332157" cy="2560320"/>
            <a:chOff x="4451044" y="928447"/>
            <a:chExt cx="4332157" cy="256032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044" y="928447"/>
              <a:ext cx="4332157" cy="2560320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4692114" y="1826421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117509" y="3035259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738601" y="2454442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975422" y="3098007"/>
              <a:ext cx="4907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Wat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437360" y="1492810"/>
              <a:ext cx="8107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</a:p>
            <a:p>
              <a:pPr algn="ctr"/>
              <a:r>
                <a:rPr lang="en-US" sz="1400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acylated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59" y="3637254"/>
            <a:ext cx="7104373" cy="914399"/>
          </a:xfrm>
          <a:prstGeom prst="rect">
            <a:avLst/>
          </a:prstGeom>
        </p:spPr>
      </p:pic>
      <p:sp>
        <p:nvSpPr>
          <p:cNvPr id="53" name="Flèche vers le haut 52"/>
          <p:cNvSpPr/>
          <p:nvPr/>
        </p:nvSpPr>
        <p:spPr>
          <a:xfrm rot="5400000">
            <a:off x="4267312" y="1849530"/>
            <a:ext cx="411711" cy="80734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451044" y="3126319"/>
            <a:ext cx="317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Acyl complex formation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47605" y="4339160"/>
            <a:ext cx="1658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FF"/>
                </a:solidFill>
              </a:rPr>
              <a:t>Acyl complex hydrolysis</a:t>
            </a:r>
            <a:endParaRPr lang="en-US" sz="1200" dirty="0">
              <a:solidFill>
                <a:srgbClr val="FF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 of the hybrid MC/MD 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45" name="Groupe 44"/>
          <p:cNvGrpSpPr/>
          <p:nvPr/>
        </p:nvGrpSpPr>
        <p:grpSpPr>
          <a:xfrm>
            <a:off x="326027" y="928447"/>
            <a:ext cx="4094763" cy="2566096"/>
            <a:chOff x="326027" y="928447"/>
            <a:chExt cx="4094763" cy="2566096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84" y="928447"/>
              <a:ext cx="4006676" cy="256032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326027" y="1955270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804916" y="2944119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29138" y="2468448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263425" y="1955269"/>
              <a:ext cx="697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357000" y="3186766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dimer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4451044" y="928447"/>
            <a:ext cx="4332157" cy="2560320"/>
            <a:chOff x="4451044" y="928447"/>
            <a:chExt cx="4332157" cy="256032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044" y="928447"/>
              <a:ext cx="4332157" cy="2560320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4692114" y="1826421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117509" y="3035259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738601" y="2454442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975422" y="3098007"/>
              <a:ext cx="4907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Wat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437360" y="1492810"/>
              <a:ext cx="8107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</a:p>
            <a:p>
              <a:pPr algn="ctr"/>
              <a:r>
                <a:rPr lang="en-US" sz="1400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acylated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53784" y="3570118"/>
            <a:ext cx="4005072" cy="2723321"/>
            <a:chOff x="4451044" y="3558726"/>
            <a:chExt cx="4005072" cy="2723321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044" y="3558726"/>
              <a:ext cx="4005072" cy="2723321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4511258" y="4738160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7840242" y="5831765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617282" y="5126102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268308" y="4660266"/>
              <a:ext cx="697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466134" y="3694497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dimer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4446430" y="3580448"/>
            <a:ext cx="4120875" cy="2724912"/>
            <a:chOff x="4446430" y="3580448"/>
            <a:chExt cx="4120875" cy="2724912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430" y="3580448"/>
              <a:ext cx="4112715" cy="2724912"/>
            </a:xfrm>
            <a:prstGeom prst="rect">
              <a:avLst/>
            </a:prstGeom>
          </p:spPr>
        </p:pic>
        <p:sp>
          <p:nvSpPr>
            <p:cNvPr id="46" name="ZoneTexte 45"/>
            <p:cNvSpPr txBox="1"/>
            <p:nvPr/>
          </p:nvSpPr>
          <p:spPr>
            <a:xfrm>
              <a:off x="4811513" y="4562249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Asp187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951431" y="5831765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Thr41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604656" y="5151498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His225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427019" y="5558383"/>
              <a:ext cx="4907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Wat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097387" y="4283050"/>
              <a:ext cx="8107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Ser105</a:t>
              </a:r>
            </a:p>
            <a:p>
              <a:pPr algn="ctr"/>
              <a:r>
                <a:rPr lang="en-US" sz="1400" b="1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acylated</a:t>
              </a:r>
              <a:endPara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3" name="Flèche vers le haut 52"/>
          <p:cNvSpPr/>
          <p:nvPr/>
        </p:nvSpPr>
        <p:spPr>
          <a:xfrm rot="5400000">
            <a:off x="4267312" y="1849530"/>
            <a:ext cx="411711" cy="80734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èche vers le haut 53"/>
          <p:cNvSpPr/>
          <p:nvPr/>
        </p:nvSpPr>
        <p:spPr>
          <a:xfrm rot="16200000" flipH="1">
            <a:off x="4207014" y="4607091"/>
            <a:ext cx="411711" cy="80734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ZoneTexte 54"/>
          <p:cNvSpPr txBox="1"/>
          <p:nvPr/>
        </p:nvSpPr>
        <p:spPr>
          <a:xfrm>
            <a:off x="378436" y="5930332"/>
            <a:ext cx="317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Acyl complex hydrolysis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451044" y="3126319"/>
            <a:ext cx="317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Acyl complex formation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 of the hybrid MC/MD method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54532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employing the hybrid MC/MD reaction method, we are now able to simulate each step of the CAL-B catalyzed polymerization process</a:t>
            </a:r>
          </a:p>
          <a:p>
            <a:r>
              <a:rPr lang="en-US" dirty="0" smtClean="0"/>
              <a:t>When different reaction can be selected at the same time by the hybrid MC/MD method, the activation energy is used to weight each reaction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However, we cannot get activation energies from the reaction scheme proposed by G. </a:t>
            </a:r>
            <a:r>
              <a:rPr lang="en-US" dirty="0" err="1" smtClean="0"/>
              <a:t>Fels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baseline="30000" dirty="0" smtClean="0"/>
              <a:t>5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14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8125" y="6104730"/>
            <a:ext cx="3018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grpSp>
        <p:nvGrpSpPr>
          <p:cNvPr id="2" name="Groupe 1"/>
          <p:cNvGrpSpPr/>
          <p:nvPr/>
        </p:nvGrpSpPr>
        <p:grpSpPr>
          <a:xfrm>
            <a:off x="594871" y="2068935"/>
            <a:ext cx="8194510" cy="3419393"/>
            <a:chOff x="551840" y="1553016"/>
            <a:chExt cx="8194510" cy="3419393"/>
          </a:xfrm>
        </p:grpSpPr>
        <p:sp>
          <p:nvSpPr>
            <p:cNvPr id="10" name="Arc 9"/>
            <p:cNvSpPr/>
            <p:nvPr/>
          </p:nvSpPr>
          <p:spPr>
            <a:xfrm rot="18658252">
              <a:off x="884481" y="2937167"/>
              <a:ext cx="866805" cy="973676"/>
            </a:xfrm>
            <a:prstGeom prst="arc">
              <a:avLst>
                <a:gd name="adj1" fmla="val 15116367"/>
                <a:gd name="adj2" fmla="val 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51840" y="2705221"/>
              <a:ext cx="8458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A44A"/>
                  </a:solidFill>
                </a:rPr>
                <a:t>Active site</a:t>
              </a:r>
              <a:endParaRPr lang="en-US" sz="1000" b="1" dirty="0">
                <a:solidFill>
                  <a:srgbClr val="00A44A"/>
                </a:solidFill>
              </a:endParaRPr>
            </a:p>
          </p:txBody>
        </p:sp>
        <p:sp>
          <p:nvSpPr>
            <p:cNvPr id="12" name="Arc 11"/>
            <p:cNvSpPr/>
            <p:nvPr/>
          </p:nvSpPr>
          <p:spPr>
            <a:xfrm rot="813749">
              <a:off x="4836967" y="2809196"/>
              <a:ext cx="968854" cy="1311504"/>
            </a:xfrm>
            <a:prstGeom prst="arc">
              <a:avLst>
                <a:gd name="adj1" fmla="val 16200000"/>
                <a:gd name="adj2" fmla="val 4758908"/>
              </a:avLst>
            </a:prstGeom>
            <a:ln w="127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488839" y="1653897"/>
              <a:ext cx="2246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5"/>
                  </a:solidFill>
                </a:rPr>
                <a:t>Formation of an acyl complex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072568" y="3884654"/>
              <a:ext cx="1688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5"/>
                  </a:solidFill>
                </a:rPr>
                <a:t>In situ </a:t>
              </a:r>
              <a:r>
                <a:rPr lang="el-GR" sz="1600" b="1" dirty="0" smtClean="0">
                  <a:solidFill>
                    <a:schemeClr val="accent5"/>
                  </a:solidFill>
                  <a:latin typeface="Calibri" panose="020F0502020204030204" pitchFamily="34" charset="0"/>
                </a:rPr>
                <a:t>β</a:t>
              </a:r>
              <a:r>
                <a:rPr lang="en-US" sz="1600" b="1" dirty="0" smtClean="0">
                  <a:solidFill>
                    <a:schemeClr val="accent5"/>
                  </a:solidFill>
                </a:rPr>
                <a:t>–lactam ring opening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643080" y="3180543"/>
              <a:ext cx="16884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5"/>
                  </a:solidFill>
                </a:rPr>
                <a:t>Elongation of the polymer chain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751194" y="3378918"/>
              <a:ext cx="22467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5"/>
                  </a:solidFill>
                </a:rPr>
                <a:t>Formation of an acyl complex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034961" y="1553016"/>
              <a:ext cx="1962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5"/>
                  </a:solidFill>
                </a:rPr>
                <a:t>Release of the polymer chain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  <p:pic>
          <p:nvPicPr>
            <p:cNvPr id="22" name="Espace réservé du contenu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51" y="1772009"/>
              <a:ext cx="8021499" cy="32004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791608" y="2609107"/>
              <a:ext cx="345816" cy="6540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15" y="1727424"/>
            <a:ext cx="4414881" cy="31089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details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186" y="928447"/>
            <a:ext cx="4037599" cy="5211095"/>
          </a:xfrm>
        </p:spPr>
        <p:txBody>
          <a:bodyPr>
            <a:normAutofit/>
          </a:bodyPr>
          <a:lstStyle/>
          <a:p>
            <a:r>
              <a:rPr lang="en-US" dirty="0" smtClean="0"/>
              <a:t>We extracted snapshot structures from a MD simulation and prepared the model system for QM calculations</a:t>
            </a:r>
            <a:endParaRPr lang="en-US" dirty="0"/>
          </a:p>
          <a:p>
            <a:r>
              <a:rPr lang="en-US" dirty="0" smtClean="0"/>
              <a:t>This model is </a:t>
            </a:r>
            <a:r>
              <a:rPr lang="en-US" dirty="0"/>
              <a:t>composed </a:t>
            </a:r>
            <a:r>
              <a:rPr lang="en-US" dirty="0" smtClean="0"/>
              <a:t>by some key residues listed below</a:t>
            </a:r>
            <a:endParaRPr lang="en-US" dirty="0"/>
          </a:p>
          <a:p>
            <a:pPr lvl="1"/>
            <a:r>
              <a:rPr lang="en-US" dirty="0"/>
              <a:t>Catalytic residue (His224 and Ser106)</a:t>
            </a:r>
          </a:p>
          <a:p>
            <a:pPr lvl="1"/>
            <a:r>
              <a:rPr lang="en-US" dirty="0"/>
              <a:t>Oxyanion hole (Thr40 and a part of </a:t>
            </a:r>
            <a:r>
              <a:rPr lang="en-US" dirty="0" smtClean="0"/>
              <a:t>Gln106)</a:t>
            </a:r>
          </a:p>
          <a:p>
            <a:pPr lvl="1"/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-lactam (or polymer chain) and water </a:t>
            </a:r>
            <a:r>
              <a:rPr lang="en-US" dirty="0" smtClean="0"/>
              <a:t>molecule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baseline="30000" dirty="0" smtClean="0"/>
              <a:t>*</a:t>
            </a:r>
            <a:r>
              <a:rPr lang="en-US" sz="1600" dirty="0"/>
              <a:t>We examined both models with and without  </a:t>
            </a:r>
            <a:r>
              <a:rPr lang="en-US" sz="1600" dirty="0" smtClean="0"/>
              <a:t>Asp187 </a:t>
            </a:r>
            <a:r>
              <a:rPr lang="en-US" dirty="0" smtClean="0"/>
              <a:t>(</a:t>
            </a:r>
            <a:r>
              <a:rPr lang="en-US" dirty="0"/>
              <a:t>catalytic triad)</a:t>
            </a:r>
          </a:p>
          <a:p>
            <a:endParaRPr lang="en-US" sz="1600" dirty="0"/>
          </a:p>
          <a:p>
            <a:pPr lvl="0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e 22"/>
          <p:cNvGrpSpPr/>
          <p:nvPr/>
        </p:nvGrpSpPr>
        <p:grpSpPr>
          <a:xfrm>
            <a:off x="4677925" y="1721870"/>
            <a:ext cx="4414880" cy="3108960"/>
            <a:chOff x="4653962" y="1727424"/>
            <a:chExt cx="4414880" cy="3108960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962" y="1727424"/>
              <a:ext cx="4414880" cy="3108960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5158713" y="2214559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Asp187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181957" y="2633503"/>
            <a:ext cx="3766200" cy="1562812"/>
            <a:chOff x="5181957" y="2633503"/>
            <a:chExt cx="3766200" cy="1562812"/>
          </a:xfrm>
        </p:grpSpPr>
        <p:sp>
          <p:nvSpPr>
            <p:cNvPr id="33" name="ZoneTexte 32"/>
            <p:cNvSpPr txBox="1"/>
            <p:nvPr/>
          </p:nvSpPr>
          <p:spPr>
            <a:xfrm>
              <a:off x="5181957" y="3317248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His224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673959" y="2826765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Ser105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8332283" y="3888538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Thr40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 rot="20069166">
              <a:off x="7564167" y="3147403"/>
              <a:ext cx="464580" cy="811487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7513283" y="2633503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Gln106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538484" y="3792354"/>
              <a:ext cx="1257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Oxyanion hole</a:t>
              </a:r>
              <a:endPara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4686442" y="4903556"/>
            <a:ext cx="4458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600" dirty="0" smtClean="0"/>
              <a:t> </a:t>
            </a:r>
            <a:r>
              <a:rPr lang="en-US" altLang="ja-JP" sz="1600" baseline="30000" dirty="0" smtClean="0"/>
              <a:t>*</a:t>
            </a:r>
            <a:r>
              <a:rPr lang="en-US" altLang="ja-JP" sz="1600" dirty="0" smtClean="0"/>
              <a:t>QM calculations: B3LYP/6-31G(d)</a:t>
            </a:r>
            <a:endParaRPr lang="en-US" altLang="ja-JP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443273" y="1729769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Asp134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180861" y="1743533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Gln157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the acyl complex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51039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16</a:t>
            </a:fld>
            <a:endParaRPr lang="en-US"/>
          </a:p>
        </p:txBody>
      </p:sp>
      <p:sp>
        <p:nvSpPr>
          <p:cNvPr id="10" name="Arc 9"/>
          <p:cNvSpPr/>
          <p:nvPr/>
        </p:nvSpPr>
        <p:spPr>
          <a:xfrm rot="18658252">
            <a:off x="826425" y="3007924"/>
            <a:ext cx="866805" cy="973676"/>
          </a:xfrm>
          <a:prstGeom prst="arc">
            <a:avLst>
              <a:gd name="adj1" fmla="val 15116367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3784" y="2775978"/>
            <a:ext cx="845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A44A"/>
                </a:solidFill>
              </a:rPr>
              <a:t>Active site</a:t>
            </a:r>
            <a:endParaRPr lang="en-US" sz="1000" b="1" dirty="0">
              <a:solidFill>
                <a:srgbClr val="00A44A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813749">
            <a:off x="4778911" y="2879953"/>
            <a:ext cx="968854" cy="1311504"/>
          </a:xfrm>
          <a:prstGeom prst="arc">
            <a:avLst>
              <a:gd name="adj1" fmla="val 16200000"/>
              <a:gd name="adj2" fmla="val 4758908"/>
            </a:avLst>
          </a:pr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ZoneTexte 17"/>
          <p:cNvSpPr txBox="1"/>
          <p:nvPr/>
        </p:nvSpPr>
        <p:spPr>
          <a:xfrm>
            <a:off x="2470539" y="1711402"/>
            <a:ext cx="202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14512" y="3955411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In situ </a:t>
            </a:r>
            <a:r>
              <a:rPr lang="el-GR" sz="16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β</a:t>
            </a:r>
            <a:r>
              <a:rPr lang="en-US" sz="1600" b="1" dirty="0" smtClean="0">
                <a:solidFill>
                  <a:schemeClr val="accent5"/>
                </a:solidFill>
              </a:rPr>
              <a:t>–lactam ring opening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85024" y="3251300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Elongation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93138" y="3449675"/>
            <a:ext cx="224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76905" y="1623773"/>
            <a:ext cx="196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Release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22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5" y="1842766"/>
            <a:ext cx="8021499" cy="32004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33552" y="2679864"/>
            <a:ext cx="345816" cy="654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20921" y="1715527"/>
            <a:ext cx="1908313" cy="58477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the acyl complex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The mechanism proposed by G. Fels</a:t>
            </a:r>
            <a:r>
              <a:rPr lang="en-US" baseline="30000" dirty="0"/>
              <a:t>5</a:t>
            </a:r>
            <a:endParaRPr lang="en-US" baseline="30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200" dirty="0" smtClean="0"/>
          </a:p>
          <a:p>
            <a:endParaRPr lang="en-US" sz="100" dirty="0"/>
          </a:p>
          <a:p>
            <a:endParaRPr lang="en-US" sz="100" dirty="0" smtClean="0"/>
          </a:p>
          <a:p>
            <a:r>
              <a:rPr lang="en-US" dirty="0" smtClean="0"/>
              <a:t>As for the formation of the acyl complex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R conformation of the tetrahedral intermediate is essential for continuing the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water molecule plays a critical role in proton-relay between the histidine to the formatted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-lactam complex</a:t>
            </a:r>
            <a:r>
              <a:rPr lang="en-US" baseline="30000" dirty="0" smtClean="0"/>
              <a:t>6,7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2" y="1300034"/>
            <a:ext cx="9132388" cy="2200085"/>
          </a:xfrm>
          <a:prstGeom prst="rect">
            <a:avLst/>
          </a:prstGeom>
          <a:solidFill>
            <a:schemeClr val="accent2">
              <a:lumMod val="20000"/>
              <a:lumOff val="80000"/>
              <a:alpha val="10196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" y="1503921"/>
            <a:ext cx="2988403" cy="16459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31" y="1366761"/>
            <a:ext cx="2795513" cy="19202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84" y="1363238"/>
            <a:ext cx="2689190" cy="1920240"/>
          </a:xfrm>
          <a:prstGeom prst="rect">
            <a:avLst/>
          </a:prstGeom>
        </p:spPr>
      </p:pic>
      <p:cxnSp>
        <p:nvCxnSpPr>
          <p:cNvPr id="11" name="Connecteur droit avec flèche 10"/>
          <p:cNvCxnSpPr>
            <a:stCxn id="8" idx="3"/>
            <a:endCxn id="9" idx="1"/>
          </p:cNvCxnSpPr>
          <p:nvPr/>
        </p:nvCxnSpPr>
        <p:spPr>
          <a:xfrm>
            <a:off x="3038047" y="2326881"/>
            <a:ext cx="2986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9" idx="3"/>
            <a:endCxn id="10" idx="1"/>
          </p:cNvCxnSpPr>
          <p:nvPr/>
        </p:nvCxnSpPr>
        <p:spPr>
          <a:xfrm flipV="1">
            <a:off x="6132244" y="2323358"/>
            <a:ext cx="294440" cy="3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96837" y="3185131"/>
            <a:ext cx="1234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</a:t>
            </a:r>
            <a:r>
              <a:rPr lang="en-US" sz="1600" b="1" dirty="0" smtClean="0"/>
              <a:t>ree enzyme</a:t>
            </a:r>
            <a:endParaRPr lang="en-US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776102" y="3185131"/>
            <a:ext cx="1990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</a:t>
            </a:r>
            <a:r>
              <a:rPr lang="en-US" sz="1600" b="1" dirty="0" smtClean="0"/>
              <a:t>cyl enzyme complex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67108" y="5751463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6. S. Parks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Adv. Synth. Catal.</a:t>
            </a:r>
            <a:r>
              <a:rPr lang="en-US" sz="12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2003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345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986-995</a:t>
            </a:r>
          </a:p>
          <a:p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I.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Lavandera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ChemBioChem.</a:t>
            </a:r>
            <a:r>
              <a:rPr lang="en-US" sz="12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2006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1381-1390</a:t>
            </a:r>
            <a:endParaRPr lang="en-US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655228" y="3185131"/>
            <a:ext cx="2302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tetrahedral intermediate</a:t>
            </a:r>
            <a:endParaRPr lang="en-US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929" y="5557016"/>
            <a:ext cx="3018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04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the acyl complex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000" dirty="0"/>
              <a:t>Reaction scheme </a:t>
            </a:r>
            <a:r>
              <a:rPr lang="en-US" sz="2000" i="1" dirty="0" smtClean="0"/>
              <a:t>without </a:t>
            </a:r>
            <a:r>
              <a:rPr lang="en-US" sz="2000" dirty="0"/>
              <a:t>Aspartate Residue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5400" y="5848344"/>
            <a:ext cx="238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distance are reported in </a:t>
            </a:r>
            <a:r>
              <a:rPr lang="en-US" sz="1400" dirty="0" smtClean="0">
                <a:latin typeface="Calibri" panose="020F0502020204030204" pitchFamily="34" charset="0"/>
              </a:rPr>
              <a:t>Å</a:t>
            </a:r>
            <a:endParaRPr lang="en-US" sz="1400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9383" y="1293127"/>
            <a:ext cx="9122586" cy="4572000"/>
          </a:xfrm>
          <a:prstGeom prst="rect">
            <a:avLst/>
          </a:prstGeom>
          <a:solidFill>
            <a:srgbClr val="CEDBE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9" y="1385244"/>
            <a:ext cx="9146448" cy="45197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the acyl complex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 scheme </a:t>
            </a:r>
            <a:r>
              <a:rPr lang="en-US" i="1" dirty="0" smtClean="0"/>
              <a:t>with</a:t>
            </a:r>
            <a:r>
              <a:rPr lang="en-US" dirty="0" smtClean="0"/>
              <a:t> Aspartate Residue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343928"/>
            <a:ext cx="9144000" cy="4515453"/>
          </a:xfrm>
          <a:prstGeom prst="rect">
            <a:avLst/>
          </a:prstGeom>
          <a:solidFill>
            <a:srgbClr val="CEDBE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9684"/>
            <a:ext cx="9143998" cy="417378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400" y="5861044"/>
            <a:ext cx="238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distance are reported in </a:t>
            </a:r>
            <a:r>
              <a:rPr lang="en-US" sz="1400" dirty="0" smtClean="0">
                <a:latin typeface="Calibri" panose="020F0502020204030204" pitchFamily="34" charset="0"/>
              </a:rPr>
              <a:t>Å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3550662" y="2589619"/>
            <a:ext cx="797477" cy="379361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Enzymatic polymerization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last 20 years, there </a:t>
            </a:r>
            <a:r>
              <a:rPr lang="en-US" dirty="0"/>
              <a:t>is an </a:t>
            </a:r>
            <a:r>
              <a:rPr lang="en-US" dirty="0" smtClean="0"/>
              <a:t>increasing </a:t>
            </a:r>
            <a:r>
              <a:rPr lang="en-US" dirty="0"/>
              <a:t>interest </a:t>
            </a:r>
            <a:r>
              <a:rPr lang="en-US" dirty="0" smtClean="0"/>
              <a:t>in </a:t>
            </a:r>
            <a:r>
              <a:rPr lang="en-US" i="1" dirty="0" smtClean="0"/>
              <a:t>in </a:t>
            </a:r>
            <a:r>
              <a:rPr lang="en-US" i="1" dirty="0"/>
              <a:t>vitro </a:t>
            </a:r>
            <a:r>
              <a:rPr lang="en-US" dirty="0"/>
              <a:t>enzyme-catalyzed organic reaction</a:t>
            </a:r>
          </a:p>
          <a:p>
            <a:r>
              <a:rPr lang="en-US" dirty="0" smtClean="0"/>
              <a:t>This methodology has several advantages: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High catalytic activity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Mild </a:t>
            </a:r>
            <a:r>
              <a:rPr lang="en-US" dirty="0"/>
              <a:t>reaction conditions (solvent, temperature, pressure, pH)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err="1"/>
              <a:t>Regio</a:t>
            </a:r>
            <a:r>
              <a:rPr lang="en-US" dirty="0"/>
              <a:t>, stereo and </a:t>
            </a:r>
            <a:r>
              <a:rPr lang="en-US" dirty="0" err="1"/>
              <a:t>enantio</a:t>
            </a:r>
            <a:r>
              <a:rPr lang="en-US" dirty="0"/>
              <a:t>-selectivity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Non-toxic natural </a:t>
            </a:r>
            <a:r>
              <a:rPr lang="en-US" dirty="0" smtClean="0"/>
              <a:t>catalyst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000" dirty="0" smtClean="0"/>
              <a:t>Many kinds of </a:t>
            </a:r>
            <a:r>
              <a:rPr lang="en-US" sz="2000" dirty="0"/>
              <a:t>enzyme </a:t>
            </a:r>
            <a:r>
              <a:rPr lang="en-US" sz="2000" dirty="0" smtClean="0"/>
              <a:t>have been examined as catalyst. </a:t>
            </a:r>
            <a:r>
              <a:rPr lang="en-US" altLang="ja-JP" sz="2000" dirty="0"/>
              <a:t>Interestingly, they often show catalytic activity for unnatural compounds. This mean that such enzymes can be used for variety of chemical </a:t>
            </a:r>
            <a:r>
              <a:rPr lang="en-US" altLang="ja-JP" sz="2000" dirty="0" smtClean="0"/>
              <a:t>reaction</a:t>
            </a:r>
            <a:endParaRPr lang="en-US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 7"/>
          <p:cNvGrpSpPr/>
          <p:nvPr/>
        </p:nvGrpSpPr>
        <p:grpSpPr>
          <a:xfrm>
            <a:off x="6316295" y="4318661"/>
            <a:ext cx="2472409" cy="1751571"/>
            <a:chOff x="6306052" y="4077789"/>
            <a:chExt cx="2472409" cy="1751571"/>
          </a:xfrm>
        </p:grpSpPr>
        <p:pic>
          <p:nvPicPr>
            <p:cNvPr id="9" name="Espace réservé du contenu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454" y="4077789"/>
              <a:ext cx="840007" cy="1097280"/>
            </a:xfrm>
            <a:prstGeom prst="rect">
              <a:avLst/>
            </a:prstGeom>
          </p:spPr>
        </p:pic>
        <p:grpSp>
          <p:nvGrpSpPr>
            <p:cNvPr id="10" name="Groupe 9"/>
            <p:cNvGrpSpPr/>
            <p:nvPr/>
          </p:nvGrpSpPr>
          <p:grpSpPr>
            <a:xfrm>
              <a:off x="6435127" y="4169525"/>
              <a:ext cx="1345112" cy="1330645"/>
              <a:chOff x="620848" y="1786462"/>
              <a:chExt cx="1345112" cy="133064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20848" y="1786462"/>
                <a:ext cx="1345112" cy="1330645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625611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817447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Ellipse 16"/>
              <p:cNvSpPr/>
              <p:nvPr/>
            </p:nvSpPr>
            <p:spPr>
              <a:xfrm>
                <a:off x="1009283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1201119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Ellipse 18"/>
              <p:cNvSpPr/>
              <p:nvPr/>
            </p:nvSpPr>
            <p:spPr>
              <a:xfrm>
                <a:off x="1392955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1584791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1776629" y="179597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625613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817449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1009285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1201121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1392957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1584793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1776631" y="1986480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625605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817441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1009277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1201113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1392949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1584785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1776623" y="2176984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630364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822200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1014036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1205872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1397708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1589544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1781382" y="23674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630358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822194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1014030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1205866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1397702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1589538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1781376" y="255798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630347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822183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1014019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1205855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1397691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1589527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1781365" y="2748486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630341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822177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1014013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1205849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1397685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1589521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1781359" y="2934227"/>
                <a:ext cx="182880" cy="18288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Connecteur droit avec flèche 10"/>
            <p:cNvCxnSpPr/>
            <p:nvPr/>
          </p:nvCxnSpPr>
          <p:spPr>
            <a:xfrm flipH="1">
              <a:off x="7682342" y="4555309"/>
              <a:ext cx="351051" cy="927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6306052" y="5490806"/>
              <a:ext cx="17186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>
                      <a:lumMod val="50000"/>
                    </a:schemeClr>
                  </a:solidFill>
                </a:rPr>
                <a:t>Poly-acrylate resin</a:t>
              </a:r>
              <a:endParaRPr lang="en-US" sz="1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107901" y="5131766"/>
              <a:ext cx="611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CALB</a:t>
              </a:r>
              <a:endParaRPr lang="fr-FR" sz="1600" dirty="0"/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420611" y="4486561"/>
            <a:ext cx="5895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Among such enzymes, </a:t>
            </a:r>
            <a:r>
              <a:rPr lang="en-US" sz="2000" dirty="0" smtClean="0"/>
              <a:t>one of the </a:t>
            </a:r>
            <a:r>
              <a:rPr lang="en-US" sz="2000" dirty="0"/>
              <a:t>most commonly biocatalyst </a:t>
            </a:r>
            <a:r>
              <a:rPr lang="en-US" sz="2000" dirty="0" smtClean="0"/>
              <a:t>used for polymerization reaction </a:t>
            </a:r>
            <a:r>
              <a:rPr lang="en-US" sz="2000" dirty="0"/>
              <a:t>is </a:t>
            </a:r>
            <a:r>
              <a:rPr lang="en-US" sz="2000" i="1" dirty="0"/>
              <a:t>Candida Antartica </a:t>
            </a:r>
            <a:r>
              <a:rPr lang="en-US" sz="2000" dirty="0"/>
              <a:t>Lipase B (CAL-B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80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the acyl complex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state 1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64" name="Groupe 63"/>
          <p:cNvGrpSpPr>
            <a:grpSpLocks noChangeAspect="1"/>
          </p:cNvGrpSpPr>
          <p:nvPr/>
        </p:nvGrpSpPr>
        <p:grpSpPr>
          <a:xfrm>
            <a:off x="1407858" y="1316553"/>
            <a:ext cx="3091036" cy="2194560"/>
            <a:chOff x="3836225" y="1230052"/>
            <a:chExt cx="2197023" cy="1559832"/>
          </a:xfrm>
        </p:grpSpPr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218" y="1230052"/>
              <a:ext cx="2187030" cy="1554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68" name="ZoneTexte 67"/>
            <p:cNvSpPr txBox="1"/>
            <p:nvPr/>
          </p:nvSpPr>
          <p:spPr>
            <a:xfrm>
              <a:off x="3836225" y="2199997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His224</a:t>
              </a:r>
              <a:endParaRPr lang="en-US" sz="1200" b="1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5213189" y="2512885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Thr40</a:t>
              </a:r>
              <a:endParaRPr lang="en-US" sz="1200" b="1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4477859" y="1351920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Ser105</a:t>
              </a:r>
              <a:endParaRPr lang="en-US" sz="1200" b="1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5125910" y="1314794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Gln106</a:t>
              </a:r>
              <a:endParaRPr lang="en-US" sz="1200" b="1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4861447" y="2000832"/>
              <a:ext cx="3882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1.75</a:t>
              </a:r>
              <a:endParaRPr lang="en-US" sz="900" b="1" dirty="0"/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5175983" y="1854608"/>
              <a:ext cx="53663" cy="26750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flipH="1" flipV="1">
              <a:off x="5185133" y="2132818"/>
              <a:ext cx="176960" cy="9731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H="1" flipV="1">
              <a:off x="5188743" y="2137775"/>
              <a:ext cx="230757" cy="9235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flipH="1">
              <a:off x="4450111" y="2056000"/>
              <a:ext cx="14217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H="1">
              <a:off x="4651859" y="2038245"/>
              <a:ext cx="147117" cy="1775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H="1">
              <a:off x="4689233" y="2298591"/>
              <a:ext cx="225290" cy="238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4822040" y="2038245"/>
              <a:ext cx="176903" cy="16786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/>
            <p:cNvSpPr txBox="1"/>
            <p:nvPr/>
          </p:nvSpPr>
          <p:spPr>
            <a:xfrm>
              <a:off x="4405268" y="1904764"/>
              <a:ext cx="3882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1.24</a:t>
              </a:r>
              <a:endParaRPr lang="en-US" sz="900" b="1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4580729" y="1897121"/>
              <a:ext cx="3882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1.31</a:t>
              </a:r>
              <a:endParaRPr lang="en-US" sz="900" b="1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4662576" y="2158831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1.85</a:t>
              </a:r>
              <a:endParaRPr lang="en-US" sz="1000" b="1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2597824" y="1040895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Without Asp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5631781" y="1020857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With Asp</a:t>
            </a:r>
            <a:endParaRPr lang="en-US" dirty="0"/>
          </a:p>
        </p:txBody>
      </p:sp>
      <p:cxnSp>
        <p:nvCxnSpPr>
          <p:cNvPr id="86" name="Connecteur droit 85"/>
          <p:cNvCxnSpPr/>
          <p:nvPr/>
        </p:nvCxnSpPr>
        <p:spPr>
          <a:xfrm>
            <a:off x="1790700" y="1410227"/>
            <a:ext cx="5710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Tableau 86"/>
          <p:cNvGraphicFramePr>
            <a:graphicFrameLocks noGrp="1"/>
          </p:cNvGraphicFramePr>
          <p:nvPr>
            <p:extLst/>
          </p:nvPr>
        </p:nvGraphicFramePr>
        <p:xfrm>
          <a:off x="1656839" y="3648111"/>
          <a:ext cx="590640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678"/>
                <a:gridCol w="998953"/>
                <a:gridCol w="685019"/>
                <a:gridCol w="897039"/>
                <a:gridCol w="658837"/>
                <a:gridCol w="836134"/>
                <a:gridCol w="719742"/>
              </a:tblGrid>
              <a:tr h="252000">
                <a:tc>
                  <a:txBody>
                    <a:bodyPr/>
                    <a:lstStyle/>
                    <a:p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TI</a:t>
                      </a:r>
                      <a:r>
                        <a:rPr lang="en-US" sz="1200" i="0" baseline="0" dirty="0" smtClean="0">
                          <a:solidFill>
                            <a:schemeClr val="tx1"/>
                          </a:solidFill>
                        </a:rPr>
                        <a:t> – Oxyanion hole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O(TI) – NH (Gln106)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O(TI) – NH (Thr40)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O(TI) – OH (Thr41)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Distance (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2.89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2.95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2.90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2.96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2.75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Angle (deg.)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178.3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165.7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163.4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162.0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170.6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168.1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Tableau 88"/>
          <p:cNvGraphicFramePr>
            <a:graphicFrameLocks noGrp="1"/>
          </p:cNvGraphicFramePr>
          <p:nvPr>
            <p:extLst/>
          </p:nvPr>
        </p:nvGraphicFramePr>
        <p:xfrm>
          <a:off x="1656383" y="5147678"/>
          <a:ext cx="590731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967"/>
                <a:gridCol w="804391"/>
                <a:gridCol w="804391"/>
                <a:gridCol w="804391"/>
                <a:gridCol w="804391"/>
                <a:gridCol w="804391"/>
                <a:gridCol w="804391"/>
              </a:tblGrid>
              <a:tr h="252000">
                <a:tc>
                  <a:txBody>
                    <a:bodyPr/>
                    <a:lstStyle/>
                    <a:p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l-GR" sz="12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-lactam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C(Lac)-O(Lac)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C(Lac)-N(Lac)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Charge O(Lac) MK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sz="120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Distance (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Å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1.25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1.42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-0.662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-0.589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7" name="Groupe 66"/>
          <p:cNvGrpSpPr>
            <a:grpSpLocks noChangeAspect="1"/>
          </p:cNvGrpSpPr>
          <p:nvPr/>
        </p:nvGrpSpPr>
        <p:grpSpPr>
          <a:xfrm>
            <a:off x="4158687" y="1522314"/>
            <a:ext cx="3726140" cy="2011680"/>
            <a:chOff x="3343347" y="1367558"/>
            <a:chExt cx="2856808" cy="1542342"/>
          </a:xfrm>
        </p:grpSpPr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47" y="1367558"/>
              <a:ext cx="2856808" cy="1542342"/>
            </a:xfrm>
            <a:prstGeom prst="rect">
              <a:avLst/>
            </a:prstGeom>
            <a:ln>
              <a:noFill/>
            </a:ln>
          </p:spPr>
        </p:pic>
        <p:sp>
          <p:nvSpPr>
            <p:cNvPr id="88" name="ZoneTexte 87"/>
            <p:cNvSpPr txBox="1"/>
            <p:nvPr/>
          </p:nvSpPr>
          <p:spPr>
            <a:xfrm>
              <a:off x="3743937" y="1958651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His224</a:t>
              </a:r>
              <a:endParaRPr lang="en-US" sz="1200" b="1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5623629" y="2337799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Thr40</a:t>
              </a:r>
              <a:endParaRPr lang="en-US" sz="1200" b="1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4548420" y="1406166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Ser105</a:t>
              </a:r>
              <a:endParaRPr lang="en-US" sz="1200" b="1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5189703" y="1470859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Gln106</a:t>
              </a:r>
              <a:endParaRPr lang="en-US" sz="1200" b="1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4080205" y="2321585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1.12</a:t>
              </a:r>
              <a:endParaRPr lang="en-US" sz="1000" b="1" dirty="0"/>
            </a:p>
          </p:txBody>
        </p:sp>
        <p:cxnSp>
          <p:nvCxnSpPr>
            <p:cNvPr id="96" name="Connecteur droit 95"/>
            <p:cNvCxnSpPr/>
            <p:nvPr/>
          </p:nvCxnSpPr>
          <p:spPr>
            <a:xfrm flipH="1" flipV="1">
              <a:off x="5271207" y="1924600"/>
              <a:ext cx="36040" cy="16411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flipH="1">
              <a:off x="5323039" y="2016508"/>
              <a:ext cx="160064" cy="7221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flipH="1" flipV="1">
              <a:off x="5336298" y="2094479"/>
              <a:ext cx="246381" cy="5214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H="1">
              <a:off x="4064890" y="2340388"/>
              <a:ext cx="108999" cy="5521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H="1">
              <a:off x="4526667" y="2108293"/>
              <a:ext cx="115335" cy="4965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 flipH="1">
              <a:off x="4692755" y="2038245"/>
              <a:ext cx="203052" cy="5047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flipH="1" flipV="1">
              <a:off x="4924853" y="2048005"/>
              <a:ext cx="217441" cy="18716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ZoneTexte 102"/>
            <p:cNvSpPr txBox="1"/>
            <p:nvPr/>
          </p:nvSpPr>
          <p:spPr>
            <a:xfrm>
              <a:off x="3712060" y="2317189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1.43</a:t>
              </a:r>
              <a:endParaRPr lang="en-US" sz="1000" b="1" dirty="0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4928087" y="1962478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2.03</a:t>
              </a:r>
              <a:endParaRPr lang="en-US" sz="1000" b="1" dirty="0"/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4343027" y="1958470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1.09</a:t>
              </a:r>
              <a:endParaRPr lang="en-US" sz="1000" b="1" dirty="0"/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3450173" y="2586498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Asp187</a:t>
              </a:r>
              <a:endParaRPr lang="en-US" sz="1200" b="1" dirty="0"/>
            </a:p>
          </p:txBody>
        </p:sp>
        <p:cxnSp>
          <p:nvCxnSpPr>
            <p:cNvPr id="107" name="Connecteur droit 106"/>
            <p:cNvCxnSpPr/>
            <p:nvPr/>
          </p:nvCxnSpPr>
          <p:spPr>
            <a:xfrm flipH="1">
              <a:off x="3881293" y="2435960"/>
              <a:ext cx="130361" cy="7896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ZoneTexte 107"/>
            <p:cNvSpPr txBox="1"/>
            <p:nvPr/>
          </p:nvSpPr>
          <p:spPr>
            <a:xfrm>
              <a:off x="4581731" y="1879113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1.51</a:t>
              </a:r>
              <a:endParaRPr lang="en-US" sz="1000" b="1" dirty="0"/>
            </a:p>
          </p:txBody>
        </p:sp>
      </p:grpSp>
      <p:sp>
        <p:nvSpPr>
          <p:cNvPr id="6" name="Ellipse 5"/>
          <p:cNvSpPr/>
          <p:nvPr/>
        </p:nvSpPr>
        <p:spPr>
          <a:xfrm>
            <a:off x="2149873" y="2248511"/>
            <a:ext cx="730535" cy="379361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 rot="20591055">
            <a:off x="5525290" y="2161699"/>
            <a:ext cx="730535" cy="469976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the acyl complex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7"/>
            <a:ext cx="8196942" cy="5211095"/>
          </a:xfrm>
        </p:spPr>
        <p:txBody>
          <a:bodyPr>
            <a:normAutofit/>
          </a:bodyPr>
          <a:lstStyle/>
          <a:p>
            <a:r>
              <a:rPr lang="en-US" dirty="0" smtClean="0"/>
              <a:t>Energetic profile of the two model systems: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aspartate residue reduces the activation energy of </a:t>
            </a:r>
            <a:r>
              <a:rPr lang="en-US" dirty="0" smtClean="0"/>
              <a:t>TS1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tetrahedral intermediate is energetically stabilized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two model system are similar in the structure of the TS2</a:t>
            </a:r>
          </a:p>
          <a:p>
            <a:r>
              <a:rPr lang="en-US" dirty="0" smtClean="0"/>
              <a:t>Finally, we concluded that the aspartate residue is important and should be  included in the model system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93478"/>
              </p:ext>
            </p:extLst>
          </p:nvPr>
        </p:nvGraphicFramePr>
        <p:xfrm>
          <a:off x="1465927" y="1366920"/>
          <a:ext cx="6420772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450"/>
                <a:gridCol w="1649133"/>
                <a:gridCol w="2010189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in Gas Phase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B3LYP/6-31G(d)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Without Asp 187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With</a:t>
                      </a:r>
                      <a:r>
                        <a:rPr lang="en-US" sz="1600" baseline="0" dirty="0" smtClean="0"/>
                        <a:t> Asp187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(1) RC (Free enzyme)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(2) TS1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38.06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30.73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(3) TI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27.57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21.82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(4) TS2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27.09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27.05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(5) PC (Acyl enzyme complex)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-13.53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3.23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85901" y="2552700"/>
            <a:ext cx="6413499" cy="317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acyl complex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Basis set comparison (single calculation on the B3LYP/6-31G(d) optimized structure)</a:t>
            </a:r>
          </a:p>
          <a:p>
            <a:endParaRPr lang="en-US" sz="200" dirty="0"/>
          </a:p>
          <a:p>
            <a:endParaRPr lang="en-US" dirty="0" smtClean="0"/>
          </a:p>
          <a:p>
            <a:endParaRPr lang="en-US" sz="1000" dirty="0"/>
          </a:p>
          <a:p>
            <a:endParaRPr lang="en-US" dirty="0" smtClean="0"/>
          </a:p>
          <a:p>
            <a:endParaRPr lang="en-US" sz="100" dirty="0"/>
          </a:p>
          <a:p>
            <a:endParaRPr lang="en-US" sz="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Effect of the protein environment (single </a:t>
            </a:r>
            <a:r>
              <a:rPr lang="en-US" dirty="0"/>
              <a:t>calculation on the B3LYP/6-31G(d) optimized structure)</a:t>
            </a:r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46742"/>
              </p:ext>
            </p:extLst>
          </p:nvPr>
        </p:nvGraphicFramePr>
        <p:xfrm>
          <a:off x="1990165" y="1347166"/>
          <a:ext cx="6938683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860"/>
                <a:gridCol w="1682498"/>
                <a:gridCol w="1489238"/>
                <a:gridCol w="1452087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Relative electronic energy (kcal.mol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  in gas phase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B3LYP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Basis set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B3LYP/6-31G(d)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B3LYP/6-31G(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d,p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B3LYP/6-31+G(d)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(1) RC  (Free enzyme)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0.00</a:t>
                      </a:r>
                      <a:endParaRPr lang="fr-FR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(2) TS1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27.81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27.69</a:t>
                      </a:r>
                      <a:endParaRPr lang="fr-FR" sz="14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26.68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(3) TI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18.64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18.62</a:t>
                      </a:r>
                      <a:endParaRPr lang="fr-FR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19.70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(4) TS2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26.49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26.14</a:t>
                      </a:r>
                      <a:endParaRPr lang="fr-FR" sz="14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26.30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(5) PC (Acyl enzyme complex)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-2.58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-0.97</a:t>
                      </a:r>
                      <a:endParaRPr lang="fr-FR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-0.48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92062"/>
              </p:ext>
            </p:extLst>
          </p:nvPr>
        </p:nvGraphicFramePr>
        <p:xfrm>
          <a:off x="1979407" y="4150926"/>
          <a:ext cx="696019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432"/>
                <a:gridCol w="2912246"/>
                <a:gridCol w="1724519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Relative electronic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energy (kcal.mol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B3LYP/6-31G(d)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Gas phase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PCM (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ε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=4)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(1) RC (Free enzyme)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(2) TS1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27.81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26.73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(3) TI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18.64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18.29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(4) TS2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26.49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27.27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(5) PC (Acyl enzyme complex)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-2.58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-5.68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7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the acyl complex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55313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Structure optimization with different basis set and with PCM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tendency of energetic profile is similar among the calculation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Also, the structure are basically similar (the difference in interatomic distance is less than 0.1 </a:t>
            </a:r>
            <a:r>
              <a:rPr lang="en-US" dirty="0" smtClean="0">
                <a:latin typeface="Calibri" panose="020F0502020204030204" pitchFamily="34" charset="0"/>
              </a:rPr>
              <a:t>Å</a:t>
            </a:r>
            <a:r>
              <a:rPr lang="en-US" dirty="0" smtClean="0"/>
              <a:t> and the difference in angle value is less than 5</a:t>
            </a:r>
            <a:r>
              <a:rPr lang="en-US" dirty="0" smtClean="0">
                <a:latin typeface="Calibri" panose="020F0502020204030204" pitchFamily="34" charset="0"/>
              </a:rPr>
              <a:t>°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However, a polarization function for the hydrogen atom affect the TS1 structure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06306"/>
              </p:ext>
            </p:extLst>
          </p:nvPr>
        </p:nvGraphicFramePr>
        <p:xfrm>
          <a:off x="287583" y="1329507"/>
          <a:ext cx="871719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400"/>
                <a:gridCol w="1219858"/>
                <a:gridCol w="1253067"/>
                <a:gridCol w="1158170"/>
                <a:gridCol w="2431697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Gas Phase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with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PCM model (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ε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=4)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Basis set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B3LYP/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6-31G(d)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B3LYP/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6-31G(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d,p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B3LYP/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6-31+G(d)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B3LYP/6-31G(d)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(1) RC  (Free enzyme)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0.00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0.00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(2) TS1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30.73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29.12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33.16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27.53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(3) TI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21.82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22.13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28.71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21.90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(4) TS2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27.05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27.19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36.07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30.06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(5) PC (Acyl enzyme complex)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3.23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4.92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8.73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3.29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043" y="3114808"/>
            <a:ext cx="4930223" cy="2567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2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>
            <a:grpSpLocks noChangeAspect="1"/>
          </p:cNvGrpSpPr>
          <p:nvPr/>
        </p:nvGrpSpPr>
        <p:grpSpPr>
          <a:xfrm>
            <a:off x="4533079" y="2748153"/>
            <a:ext cx="4403608" cy="2194560"/>
            <a:chOff x="3080934" y="1344551"/>
            <a:chExt cx="3119221" cy="1565274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47" y="1367633"/>
              <a:ext cx="2856808" cy="1542192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ZoneTexte 33"/>
            <p:cNvSpPr txBox="1"/>
            <p:nvPr/>
          </p:nvSpPr>
          <p:spPr>
            <a:xfrm>
              <a:off x="3815362" y="1846501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His224</a:t>
              </a:r>
              <a:endParaRPr lang="en-US" sz="1200" b="1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589365" y="2583963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Thr40</a:t>
              </a:r>
              <a:endParaRPr lang="en-US" sz="1200" b="1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805767" y="1344551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Ser105</a:t>
              </a:r>
              <a:endParaRPr lang="en-US" sz="1200" b="1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403071" y="1480796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Gln106</a:t>
              </a:r>
              <a:endParaRPr lang="en-US" sz="1200" b="1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985732" y="2159948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1.50</a:t>
              </a:r>
              <a:endParaRPr lang="en-US" sz="1000" b="1" dirty="0"/>
            </a:p>
          </p:txBody>
        </p:sp>
        <p:cxnSp>
          <p:nvCxnSpPr>
            <p:cNvPr id="39" name="Connecteur droit 38"/>
            <p:cNvCxnSpPr/>
            <p:nvPr/>
          </p:nvCxnSpPr>
          <p:spPr>
            <a:xfrm flipV="1">
              <a:off x="5440934" y="1985002"/>
              <a:ext cx="29562" cy="222823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>
              <a:off x="5450952" y="2209675"/>
              <a:ext cx="111203" cy="680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 flipV="1">
              <a:off x="5450952" y="2216476"/>
              <a:ext cx="276827" cy="11267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3963177" y="2207825"/>
              <a:ext cx="172884" cy="715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4561596" y="2049981"/>
              <a:ext cx="149680" cy="35918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>
              <a:off x="4769345" y="2026444"/>
              <a:ext cx="236044" cy="2353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 flipV="1">
              <a:off x="5041107" y="2049981"/>
              <a:ext cx="168935" cy="24288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3679108" y="2224702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1.07</a:t>
              </a:r>
              <a:endParaRPr lang="en-US" sz="1000" b="1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5047782" y="1994653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2.05</a:t>
              </a:r>
              <a:endParaRPr lang="en-US" sz="1000" b="1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391463" y="1850192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1.08</a:t>
              </a:r>
              <a:endParaRPr lang="en-US" sz="1000" b="1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3080934" y="2297460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Asp187</a:t>
              </a:r>
              <a:endParaRPr lang="en-US" sz="1200" b="1" dirty="0"/>
            </a:p>
          </p:txBody>
        </p:sp>
        <p:cxnSp>
          <p:nvCxnSpPr>
            <p:cNvPr id="50" name="Connecteur droit 49"/>
            <p:cNvCxnSpPr/>
            <p:nvPr/>
          </p:nvCxnSpPr>
          <p:spPr>
            <a:xfrm flipV="1">
              <a:off x="3820234" y="2237880"/>
              <a:ext cx="86509" cy="980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4665744" y="1832915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1.54</a:t>
              </a:r>
              <a:endParaRPr lang="en-US" sz="1000" b="1" dirty="0"/>
            </a:p>
          </p:txBody>
        </p:sp>
      </p:grp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154715" y="2748153"/>
            <a:ext cx="4064880" cy="2194560"/>
            <a:chOff x="3343347" y="1367558"/>
            <a:chExt cx="2856808" cy="1542342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347" y="1367558"/>
              <a:ext cx="2856808" cy="1542342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3743937" y="1958651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His224</a:t>
              </a:r>
              <a:endParaRPr lang="en-US" sz="12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623629" y="2337799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Thr40</a:t>
              </a:r>
              <a:endParaRPr lang="en-US" sz="12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548420" y="1406166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Ser105</a:t>
              </a:r>
              <a:endParaRPr lang="en-US" sz="1200" b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189703" y="1470859"/>
              <a:ext cx="63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Gln106</a:t>
              </a:r>
              <a:endParaRPr lang="en-US" sz="12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080205" y="2321585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1.12</a:t>
              </a:r>
              <a:endParaRPr lang="en-US" sz="1000" b="1" dirty="0"/>
            </a:p>
          </p:txBody>
        </p:sp>
        <p:cxnSp>
          <p:nvCxnSpPr>
            <p:cNvPr id="19" name="Connecteur droit 18"/>
            <p:cNvCxnSpPr/>
            <p:nvPr/>
          </p:nvCxnSpPr>
          <p:spPr>
            <a:xfrm flipH="1" flipV="1">
              <a:off x="5271207" y="1924600"/>
              <a:ext cx="36040" cy="16411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5323039" y="2016508"/>
              <a:ext cx="160064" cy="7221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 flipV="1">
              <a:off x="5336298" y="2094479"/>
              <a:ext cx="246381" cy="5214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4064890" y="2340388"/>
              <a:ext cx="108999" cy="5521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4526667" y="2108293"/>
              <a:ext cx="115335" cy="4965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692755" y="2038245"/>
              <a:ext cx="203052" cy="5047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 flipV="1">
              <a:off x="4924853" y="2048005"/>
              <a:ext cx="217441" cy="18716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712060" y="2317189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1.43</a:t>
              </a:r>
              <a:endParaRPr lang="en-US" sz="1000" b="1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928087" y="1962478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2.03</a:t>
              </a:r>
              <a:endParaRPr lang="en-US" sz="1000" b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343027" y="1958470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1.09</a:t>
              </a:r>
              <a:endParaRPr lang="en-US" sz="1000" b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450173" y="2586498"/>
              <a:ext cx="657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Asp187</a:t>
              </a:r>
              <a:endParaRPr lang="en-US" sz="1200" b="1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 flipH="1">
              <a:off x="3881293" y="2435960"/>
              <a:ext cx="130361" cy="7896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4581731" y="1879113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1.51</a:t>
              </a:r>
              <a:endParaRPr lang="en-US" sz="1000" b="1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the acyl complex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7" y="928447"/>
            <a:ext cx="8372770" cy="1561977"/>
          </a:xfrm>
        </p:spPr>
        <p:txBody>
          <a:bodyPr/>
          <a:lstStyle/>
          <a:p>
            <a:r>
              <a:rPr lang="en-US" dirty="0" smtClean="0"/>
              <a:t>Polarization functions on the hydrogen atom changes the structure of the TS1 (interaction Asp187-His224)</a:t>
            </a:r>
          </a:p>
          <a:p>
            <a:endParaRPr lang="en-US" dirty="0"/>
          </a:p>
          <a:p>
            <a:endParaRPr lang="en-US" sz="3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16812"/>
              </p:ext>
            </p:extLst>
          </p:nvPr>
        </p:nvGraphicFramePr>
        <p:xfrm>
          <a:off x="2334933" y="1580034"/>
          <a:ext cx="50430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717"/>
                <a:gridCol w="973434"/>
                <a:gridCol w="973434"/>
                <a:gridCol w="973434"/>
              </a:tblGrid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Atom pair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6-31G(d)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6-31G(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d,p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6-31+G(d)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O(Asp186)-HN(His224)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Å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1.43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1.07</a:t>
                      </a:r>
                      <a:endParaRPr lang="en-US" sz="14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1.47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 (His224)-N(His224) (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Å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1.12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1.50</a:t>
                      </a:r>
                      <a:endParaRPr lang="en-US" sz="14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1.10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8125" y="2739400"/>
            <a:ext cx="1139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6-31G(d)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TS1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52111" y="2704710"/>
            <a:ext cx="1321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6-31G(d, p) TS1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52662" y="1586736"/>
            <a:ext cx="897036" cy="90467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647753" y="4035984"/>
            <a:ext cx="989567" cy="37560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 rot="21005446">
            <a:off x="5233860" y="3815482"/>
            <a:ext cx="1046944" cy="42506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lèche droite 57"/>
          <p:cNvSpPr/>
          <p:nvPr/>
        </p:nvSpPr>
        <p:spPr>
          <a:xfrm>
            <a:off x="127224" y="55102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ZoneTexte 58"/>
          <p:cNvSpPr txBox="1"/>
          <p:nvPr/>
        </p:nvSpPr>
        <p:spPr>
          <a:xfrm>
            <a:off x="1105632" y="5230694"/>
            <a:ext cx="790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system was energetically optimized by employing DFT method (B3LYP/6-31G(</a:t>
            </a:r>
            <a:r>
              <a:rPr lang="en-US" sz="2000" dirty="0" err="1" smtClean="0"/>
              <a:t>d,p</a:t>
            </a:r>
            <a:r>
              <a:rPr lang="en-US" sz="2000" dirty="0" smtClean="0"/>
              <a:t>)) in gas phase with the model system containing the aspartate residue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9166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 situ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-lactam</a:t>
            </a:r>
            <a:r>
              <a:rPr lang="en-US" i="1" dirty="0"/>
              <a:t> </a:t>
            </a:r>
            <a:r>
              <a:rPr lang="en-US" dirty="0"/>
              <a:t>hydrolysis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51039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25</a:t>
            </a:fld>
            <a:endParaRPr lang="en-US"/>
          </a:p>
        </p:txBody>
      </p:sp>
      <p:sp>
        <p:nvSpPr>
          <p:cNvPr id="10" name="Arc 9"/>
          <p:cNvSpPr/>
          <p:nvPr/>
        </p:nvSpPr>
        <p:spPr>
          <a:xfrm rot="18658252">
            <a:off x="826425" y="3007924"/>
            <a:ext cx="866805" cy="973676"/>
          </a:xfrm>
          <a:prstGeom prst="arc">
            <a:avLst>
              <a:gd name="adj1" fmla="val 15116367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3784" y="2775978"/>
            <a:ext cx="845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A44A"/>
                </a:solidFill>
              </a:rPr>
              <a:t>Active site</a:t>
            </a:r>
            <a:endParaRPr lang="en-US" sz="1000" b="1" dirty="0">
              <a:solidFill>
                <a:srgbClr val="00A44A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813749">
            <a:off x="4778911" y="2879953"/>
            <a:ext cx="968854" cy="1311504"/>
          </a:xfrm>
          <a:prstGeom prst="arc">
            <a:avLst>
              <a:gd name="adj1" fmla="val 16200000"/>
              <a:gd name="adj2" fmla="val 4758908"/>
            </a:avLst>
          </a:pr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ZoneTexte 17"/>
          <p:cNvSpPr txBox="1"/>
          <p:nvPr/>
        </p:nvSpPr>
        <p:spPr>
          <a:xfrm>
            <a:off x="2470539" y="1711402"/>
            <a:ext cx="202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14512" y="3955411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In situ </a:t>
            </a:r>
            <a:r>
              <a:rPr lang="el-GR" sz="16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β</a:t>
            </a:r>
            <a:r>
              <a:rPr lang="en-US" sz="1600" b="1" dirty="0" smtClean="0">
                <a:solidFill>
                  <a:schemeClr val="accent5"/>
                </a:solidFill>
              </a:rPr>
              <a:t>–lactam ring opening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85024" y="3251300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Elongation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93138" y="3449675"/>
            <a:ext cx="224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76905" y="1623773"/>
            <a:ext cx="196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Release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22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5" y="1842766"/>
            <a:ext cx="8021499" cy="32004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33552" y="2679864"/>
            <a:ext cx="345816" cy="654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1741" y="3980184"/>
            <a:ext cx="1908313" cy="58477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  <a:solidFill>
            <a:srgbClr val="FF9966"/>
          </a:solidFill>
          <a:ln>
            <a:solidFill>
              <a:srgbClr val="FF702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 smtClean="0"/>
              <a:t>In </a:t>
            </a:r>
            <a:r>
              <a:rPr lang="en-US" i="1" dirty="0"/>
              <a:t>situ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-lactam</a:t>
            </a:r>
            <a:r>
              <a:rPr lang="en-US" i="1" dirty="0"/>
              <a:t> </a:t>
            </a:r>
            <a:r>
              <a:rPr lang="en-US" dirty="0"/>
              <a:t>hydrolysis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reaction mechanism proposed by G. </a:t>
            </a:r>
            <a:r>
              <a:rPr lang="en-US" dirty="0" smtClean="0"/>
              <a:t>Fels</a:t>
            </a:r>
            <a:r>
              <a:rPr lang="en-US" baseline="30000" dirty="0" smtClean="0"/>
              <a:t>5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sz="1000" baseline="30000" dirty="0"/>
          </a:p>
          <a:p>
            <a:endParaRPr lang="en-US" sz="1000" baseline="30000" dirty="0" smtClean="0"/>
          </a:p>
          <a:p>
            <a:r>
              <a:rPr lang="en-US" dirty="0"/>
              <a:t>Reaction scheme proposed by our calculation</a:t>
            </a:r>
          </a:p>
          <a:p>
            <a:endParaRPr lang="en-US" baseline="300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00" y="1270873"/>
            <a:ext cx="2150121" cy="155448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16" y="1270873"/>
            <a:ext cx="2110984" cy="155448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26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  <a:solidFill>
            <a:srgbClr val="FF9966"/>
          </a:solidFill>
          <a:ln>
            <a:solidFill>
              <a:srgbClr val="FF702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avec flèche 5"/>
          <p:cNvCxnSpPr>
            <a:stCxn id="17" idx="3"/>
            <a:endCxn id="18" idx="1"/>
          </p:cNvCxnSpPr>
          <p:nvPr/>
        </p:nvCxnSpPr>
        <p:spPr>
          <a:xfrm>
            <a:off x="4313621" y="2048113"/>
            <a:ext cx="4027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3833241"/>
            <a:ext cx="9144000" cy="2475521"/>
          </a:xfrm>
          <a:prstGeom prst="rect">
            <a:avLst/>
          </a:prstGeom>
        </p:spPr>
      </p:pic>
      <p:sp>
        <p:nvSpPr>
          <p:cNvPr id="15" name="Rectangle 14"/>
          <p:cNvSpPr>
            <a:spLocks noChangeAspect="1"/>
          </p:cNvSpPr>
          <p:nvPr/>
        </p:nvSpPr>
        <p:spPr>
          <a:xfrm>
            <a:off x="2130425" y="1263120"/>
            <a:ext cx="4696975" cy="1789212"/>
          </a:xfrm>
          <a:prstGeom prst="rect">
            <a:avLst/>
          </a:prstGeom>
          <a:solidFill>
            <a:schemeClr val="accent2">
              <a:lumMod val="20000"/>
              <a:lumOff val="80000"/>
              <a:alpha val="10196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8125" y="3093554"/>
            <a:ext cx="2975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0" y="3851114"/>
            <a:ext cx="9144000" cy="2468628"/>
          </a:xfrm>
          <a:prstGeom prst="rect">
            <a:avLst/>
          </a:prstGeom>
          <a:solidFill>
            <a:srgbClr val="CEDBE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6722763" y="6055676"/>
            <a:ext cx="238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distance are reported in </a:t>
            </a:r>
            <a:r>
              <a:rPr lang="en-US" sz="1400" dirty="0" smtClean="0">
                <a:latin typeface="Calibri" panose="020F0502020204030204" pitchFamily="34" charset="0"/>
              </a:rPr>
              <a:t>Å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69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 smtClean="0"/>
              <a:t>In </a:t>
            </a:r>
            <a:r>
              <a:rPr lang="en-US" i="1" dirty="0"/>
              <a:t>situ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-lactam</a:t>
            </a:r>
            <a:r>
              <a:rPr lang="en-US" i="1" dirty="0"/>
              <a:t> </a:t>
            </a:r>
            <a:r>
              <a:rPr lang="en-US" dirty="0"/>
              <a:t>hydrolysis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Energetic profile of the reaction</a:t>
            </a:r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sz="1000" baseline="30000" dirty="0"/>
          </a:p>
          <a:p>
            <a:endParaRPr lang="en-US" sz="1000" baseline="30000" dirty="0" smtClean="0"/>
          </a:p>
          <a:p>
            <a:r>
              <a:rPr lang="en-US" dirty="0"/>
              <a:t>Reaction scheme proposed by our calculation</a:t>
            </a:r>
          </a:p>
          <a:p>
            <a:endParaRPr lang="en-US" baseline="300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27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  <a:solidFill>
            <a:srgbClr val="FF9966"/>
          </a:solidFill>
          <a:ln>
            <a:solidFill>
              <a:srgbClr val="FF702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11443"/>
              </p:ext>
            </p:extLst>
          </p:nvPr>
        </p:nvGraphicFramePr>
        <p:xfrm>
          <a:off x="2489200" y="1613614"/>
          <a:ext cx="4538835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297"/>
                <a:gridCol w="296753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 in gas phase B3LYP/6-31G(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d,p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(1)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-lactam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(2) 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47.37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(5) open lactam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3851114"/>
            <a:ext cx="9144000" cy="2468628"/>
          </a:xfrm>
          <a:prstGeom prst="rect">
            <a:avLst/>
          </a:prstGeom>
          <a:solidFill>
            <a:srgbClr val="CEDBE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3833241"/>
            <a:ext cx="9144000" cy="247552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722763" y="6055676"/>
            <a:ext cx="238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distance are reported in </a:t>
            </a:r>
            <a:r>
              <a:rPr lang="en-US" sz="1400" dirty="0" smtClean="0">
                <a:latin typeface="Calibri" panose="020F0502020204030204" pitchFamily="34" charset="0"/>
              </a:rPr>
              <a:t>Å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12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Elongation of the polymer chain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51039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28</a:t>
            </a:fld>
            <a:endParaRPr lang="en-US"/>
          </a:p>
        </p:txBody>
      </p:sp>
      <p:sp>
        <p:nvSpPr>
          <p:cNvPr id="10" name="Arc 9"/>
          <p:cNvSpPr/>
          <p:nvPr/>
        </p:nvSpPr>
        <p:spPr>
          <a:xfrm rot="18658252">
            <a:off x="826425" y="3007924"/>
            <a:ext cx="866805" cy="973676"/>
          </a:xfrm>
          <a:prstGeom prst="arc">
            <a:avLst>
              <a:gd name="adj1" fmla="val 15116367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3784" y="2775978"/>
            <a:ext cx="845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A44A"/>
                </a:solidFill>
              </a:rPr>
              <a:t>Active site</a:t>
            </a:r>
            <a:endParaRPr lang="en-US" sz="1000" b="1" dirty="0">
              <a:solidFill>
                <a:srgbClr val="00A44A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813749">
            <a:off x="4778911" y="2879953"/>
            <a:ext cx="968854" cy="1311504"/>
          </a:xfrm>
          <a:prstGeom prst="arc">
            <a:avLst>
              <a:gd name="adj1" fmla="val 16200000"/>
              <a:gd name="adj2" fmla="val 4758908"/>
            </a:avLst>
          </a:pr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ZoneTexte 17"/>
          <p:cNvSpPr txBox="1"/>
          <p:nvPr/>
        </p:nvSpPr>
        <p:spPr>
          <a:xfrm>
            <a:off x="2470539" y="1711402"/>
            <a:ext cx="202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14512" y="3955411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In situ </a:t>
            </a:r>
            <a:r>
              <a:rPr lang="el-GR" sz="16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β</a:t>
            </a:r>
            <a:r>
              <a:rPr lang="en-US" sz="1600" b="1" dirty="0" smtClean="0">
                <a:solidFill>
                  <a:schemeClr val="accent5"/>
                </a:solidFill>
              </a:rPr>
              <a:t>–lactam ring opening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85024" y="3251300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Elongation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93138" y="3449675"/>
            <a:ext cx="224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76905" y="1623773"/>
            <a:ext cx="196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Release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22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5" y="1842766"/>
            <a:ext cx="8021499" cy="32004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33552" y="2679864"/>
            <a:ext cx="345816" cy="654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5025" y="3238048"/>
            <a:ext cx="1747144" cy="58477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  <a:solidFill>
            <a:srgbClr val="FFFF71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Elongation </a:t>
            </a:r>
            <a:r>
              <a:rPr lang="en-US" dirty="0"/>
              <a:t>of the polymer chain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 </a:t>
            </a:r>
            <a:r>
              <a:rPr lang="en-US" dirty="0"/>
              <a:t>The reaction mechanism proposed by G. </a:t>
            </a:r>
            <a:r>
              <a:rPr lang="en-US" dirty="0" smtClean="0"/>
              <a:t>Fels</a:t>
            </a:r>
            <a:r>
              <a:rPr lang="en-US" baseline="30000" dirty="0" smtClean="0"/>
              <a:t>5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 smtClean="0"/>
              <a:t>Reaction </a:t>
            </a:r>
            <a:r>
              <a:rPr lang="en-US" dirty="0"/>
              <a:t>scheme proposed by our calculation</a:t>
            </a:r>
          </a:p>
          <a:p>
            <a:endParaRPr lang="en-US" baseline="300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8" y="1325559"/>
            <a:ext cx="2704948" cy="201168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35" y="1325559"/>
            <a:ext cx="2254347" cy="201168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55" y="1325559"/>
            <a:ext cx="2416573" cy="201168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36037" y="1321821"/>
            <a:ext cx="8067091" cy="2152348"/>
          </a:xfrm>
          <a:prstGeom prst="rect">
            <a:avLst/>
          </a:prstGeom>
          <a:solidFill>
            <a:schemeClr val="accent2">
              <a:lumMod val="20000"/>
              <a:lumOff val="80000"/>
              <a:alpha val="10196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736577">
            <a:off x="1287010" y="2341450"/>
            <a:ext cx="705226" cy="280564"/>
          </a:xfrm>
          <a:prstGeom prst="ellipse">
            <a:avLst/>
          </a:prstGeom>
          <a:noFill/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 rot="20358850">
            <a:off x="6715266" y="2431056"/>
            <a:ext cx="576981" cy="280564"/>
          </a:xfrm>
          <a:prstGeom prst="ellipse">
            <a:avLst/>
          </a:prstGeom>
          <a:noFill/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  <a:solidFill>
            <a:srgbClr val="FFFF71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29</a:t>
            </a:fld>
            <a:endParaRPr lang="en-US" dirty="0"/>
          </a:p>
        </p:txBody>
      </p:sp>
      <p:cxnSp>
        <p:nvCxnSpPr>
          <p:cNvPr id="7" name="Connecteur droit avec flèche 6"/>
          <p:cNvCxnSpPr>
            <a:stCxn id="20" idx="3"/>
            <a:endCxn id="22" idx="1"/>
          </p:cNvCxnSpPr>
          <p:nvPr/>
        </p:nvCxnSpPr>
        <p:spPr>
          <a:xfrm>
            <a:off x="3408676" y="2331399"/>
            <a:ext cx="2817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22" idx="3"/>
            <a:endCxn id="23" idx="1"/>
          </p:cNvCxnSpPr>
          <p:nvPr/>
        </p:nvCxnSpPr>
        <p:spPr>
          <a:xfrm>
            <a:off x="5944782" y="2331399"/>
            <a:ext cx="3417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4060" y="3269508"/>
            <a:ext cx="2975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0" y="3957097"/>
            <a:ext cx="7841741" cy="216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5690" y="3957097"/>
            <a:ext cx="7886723" cy="2160000"/>
          </a:xfrm>
          <a:prstGeom prst="rect">
            <a:avLst/>
          </a:prstGeom>
          <a:solidFill>
            <a:srgbClr val="CEDBE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0" y="6080601"/>
            <a:ext cx="238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distance are reported in </a:t>
            </a:r>
            <a:r>
              <a:rPr lang="en-US" sz="1400" dirty="0" smtClean="0">
                <a:latin typeface="Calibri" panose="020F0502020204030204" pitchFamily="34" charset="0"/>
              </a:rPr>
              <a:t>Å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13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Enzymatic polymerization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5364777"/>
          </a:xfrm>
        </p:spPr>
        <p:txBody>
          <a:bodyPr>
            <a:noAutofit/>
          </a:bodyPr>
          <a:lstStyle/>
          <a:p>
            <a:r>
              <a:rPr lang="en-US" i="1" dirty="0"/>
              <a:t>Candida </a:t>
            </a:r>
            <a:r>
              <a:rPr lang="en-US" i="1" dirty="0" err="1"/>
              <a:t>Antarica</a:t>
            </a:r>
            <a:r>
              <a:rPr lang="en-US" i="1" dirty="0"/>
              <a:t> </a:t>
            </a:r>
            <a:r>
              <a:rPr lang="en-US" dirty="0"/>
              <a:t>Lipase B (CAL-B) enzyme is an </a:t>
            </a:r>
            <a:r>
              <a:rPr lang="el-GR" dirty="0"/>
              <a:t>α</a:t>
            </a:r>
            <a:r>
              <a:rPr lang="en-US" dirty="0"/>
              <a:t>/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>
                <a:latin typeface="Calibri" panose="020F0502020204030204" pitchFamily="34" charset="0"/>
              </a:rPr>
              <a:t>-</a:t>
            </a:r>
            <a:r>
              <a:rPr lang="en-US" dirty="0"/>
              <a:t>hydrolase </a:t>
            </a:r>
            <a:r>
              <a:rPr lang="en-US" dirty="0" smtClean="0"/>
              <a:t>with </a:t>
            </a:r>
            <a:r>
              <a:rPr lang="en-US" dirty="0"/>
              <a:t>a catalytic triad (Asp-His-</a:t>
            </a:r>
            <a:r>
              <a:rPr lang="en-US" dirty="0" err="1"/>
              <a:t>Ser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cell, CAL-B hydrolyzes triglycerides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  <a:p>
            <a:pPr>
              <a:spcAft>
                <a:spcPts val="0"/>
              </a:spcAft>
            </a:pPr>
            <a:r>
              <a:rPr lang="en-US" dirty="0" smtClean="0"/>
              <a:t>On the other hand, this lipase can generates polyesters </a:t>
            </a:r>
            <a:r>
              <a:rPr lang="en-US" dirty="0"/>
              <a:t>or polyamides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86" y="1539274"/>
            <a:ext cx="1400010" cy="18288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2463255" y="2293832"/>
            <a:ext cx="1000620" cy="3421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1201410" y="2304997"/>
            <a:ext cx="148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Catalytic site</a:t>
            </a:r>
            <a:endParaRPr lang="en-US" sz="1600" b="1" dirty="0">
              <a:solidFill>
                <a:srgbClr val="FFC000"/>
              </a:solidFill>
            </a:endParaRPr>
          </a:p>
        </p:txBody>
      </p:sp>
      <p:cxnSp>
        <p:nvCxnSpPr>
          <p:cNvPr id="11" name="Connecteur droit avec flèche 10"/>
          <p:cNvCxnSpPr>
            <a:stCxn id="9" idx="3"/>
            <a:endCxn id="14" idx="1"/>
          </p:cNvCxnSpPr>
          <p:nvPr/>
        </p:nvCxnSpPr>
        <p:spPr>
          <a:xfrm flipV="1">
            <a:off x="3463875" y="2375681"/>
            <a:ext cx="2002015" cy="8920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211924" y="3146062"/>
            <a:ext cx="1028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PDBID: 4K6G</a:t>
            </a:r>
            <a:endParaRPr lang="en-US" sz="1200" dirty="0"/>
          </a:p>
        </p:txBody>
      </p: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5465890" y="1278401"/>
            <a:ext cx="2934720" cy="2194560"/>
            <a:chOff x="4844335" y="1373393"/>
            <a:chExt cx="3301560" cy="246888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335" y="1373393"/>
              <a:ext cx="3301560" cy="2468880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cxnSp>
          <p:nvCxnSpPr>
            <p:cNvPr id="15" name="Connecteur droit 14"/>
            <p:cNvCxnSpPr/>
            <p:nvPr/>
          </p:nvCxnSpPr>
          <p:spPr>
            <a:xfrm flipV="1">
              <a:off x="5651500" y="2724150"/>
              <a:ext cx="374650" cy="635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911850" y="2596668"/>
              <a:ext cx="114300" cy="83032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6543675" y="2727326"/>
              <a:ext cx="184150" cy="104774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5383497" y="2693600"/>
              <a:ext cx="657552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Asp187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399049" y="2920401"/>
              <a:ext cx="617477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His224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002440" y="2735941"/>
              <a:ext cx="623889" cy="27699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Ser105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Espace réservé du numéro de diapositive 4"/>
          <p:cNvSpPr txBox="1">
            <a:spLocks/>
          </p:cNvSpPr>
          <p:nvPr/>
        </p:nvSpPr>
        <p:spPr>
          <a:xfrm>
            <a:off x="3620870" y="506715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3BFF3A-6A4F-43D2-8502-2EE79BCAD269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2" name="Groupe 21"/>
          <p:cNvGrpSpPr/>
          <p:nvPr/>
        </p:nvGrpSpPr>
        <p:grpSpPr>
          <a:xfrm>
            <a:off x="5787447" y="4239927"/>
            <a:ext cx="2556425" cy="988697"/>
            <a:chOff x="5759494" y="2862237"/>
            <a:chExt cx="2556425" cy="988697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5759494" y="2862237"/>
              <a:ext cx="2556425" cy="9886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202" y="2911143"/>
              <a:ext cx="1070610" cy="615842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855" y="2929048"/>
              <a:ext cx="1070610" cy="615842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5997245" y="3550667"/>
              <a:ext cx="814611" cy="260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polyester</a:t>
              </a:r>
              <a:endParaRPr lang="en-US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182563" y="3550667"/>
              <a:ext cx="900938" cy="260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polyamide</a:t>
              </a:r>
              <a:endParaRPr lang="en-US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085148" y="3906538"/>
            <a:ext cx="3807132" cy="1557263"/>
            <a:chOff x="-1629415" y="1938625"/>
            <a:chExt cx="3807132" cy="1557263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-1629415" y="1938625"/>
              <a:ext cx="3807132" cy="15572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7125" y="1958630"/>
              <a:ext cx="3714483" cy="1511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7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Elongation </a:t>
            </a:r>
            <a:r>
              <a:rPr lang="en-US" dirty="0"/>
              <a:t>of the polymer chain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 </a:t>
            </a:r>
            <a:r>
              <a:rPr lang="en-US" dirty="0"/>
              <a:t>Energetic profile of the reaction</a:t>
            </a:r>
            <a:endParaRPr lang="en-US" baseline="30000" dirty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r>
              <a:rPr lang="en-US" dirty="0" smtClean="0"/>
              <a:t>Reaction </a:t>
            </a:r>
            <a:r>
              <a:rPr lang="en-US" dirty="0"/>
              <a:t>scheme proposed by our calculation</a:t>
            </a:r>
          </a:p>
          <a:p>
            <a:endParaRPr lang="en-US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  <a:solidFill>
            <a:srgbClr val="FFFF71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86666"/>
              </p:ext>
            </p:extLst>
          </p:nvPr>
        </p:nvGraphicFramePr>
        <p:xfrm>
          <a:off x="1783943" y="1638269"/>
          <a:ext cx="550764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649"/>
                <a:gridCol w="3112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 in gas phase B3LYP/6-31G(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d,p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(1)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Acyl enzyme complex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(2) 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41.89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(5) Free enzyme + polymer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1.20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0" y="3957097"/>
            <a:ext cx="7841741" cy="21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5690" y="3957097"/>
            <a:ext cx="7886723" cy="2160000"/>
          </a:xfrm>
          <a:prstGeom prst="rect">
            <a:avLst/>
          </a:prstGeom>
          <a:solidFill>
            <a:srgbClr val="CEDBE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0" y="6080601"/>
            <a:ext cx="238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distance are reported in </a:t>
            </a:r>
            <a:r>
              <a:rPr lang="en-US" sz="1400" dirty="0" smtClean="0">
                <a:latin typeface="Calibri" panose="020F0502020204030204" pitchFamily="34" charset="0"/>
              </a:rPr>
              <a:t>Å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28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Hydrolysis of the </a:t>
            </a:r>
            <a:r>
              <a:rPr lang="en-US" dirty="0" err="1" smtClean="0"/>
              <a:t>acylated</a:t>
            </a:r>
            <a:r>
              <a:rPr lang="en-US" dirty="0" smtClean="0"/>
              <a:t> serine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51039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31</a:t>
            </a:fld>
            <a:endParaRPr lang="en-US"/>
          </a:p>
        </p:txBody>
      </p:sp>
      <p:sp>
        <p:nvSpPr>
          <p:cNvPr id="10" name="Arc 9"/>
          <p:cNvSpPr/>
          <p:nvPr/>
        </p:nvSpPr>
        <p:spPr>
          <a:xfrm rot="18658252">
            <a:off x="826425" y="3007924"/>
            <a:ext cx="866805" cy="973676"/>
          </a:xfrm>
          <a:prstGeom prst="arc">
            <a:avLst>
              <a:gd name="adj1" fmla="val 15116367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3784" y="2775978"/>
            <a:ext cx="845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A44A"/>
                </a:solidFill>
              </a:rPr>
              <a:t>Active site</a:t>
            </a:r>
            <a:endParaRPr lang="en-US" sz="1000" b="1" dirty="0">
              <a:solidFill>
                <a:srgbClr val="00A44A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813749">
            <a:off x="4778911" y="2879953"/>
            <a:ext cx="968854" cy="1311504"/>
          </a:xfrm>
          <a:prstGeom prst="arc">
            <a:avLst>
              <a:gd name="adj1" fmla="val 16200000"/>
              <a:gd name="adj2" fmla="val 4758908"/>
            </a:avLst>
          </a:pr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ZoneTexte 17"/>
          <p:cNvSpPr txBox="1"/>
          <p:nvPr/>
        </p:nvSpPr>
        <p:spPr>
          <a:xfrm>
            <a:off x="2470539" y="1711402"/>
            <a:ext cx="202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14512" y="3955411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In situ </a:t>
            </a:r>
            <a:r>
              <a:rPr lang="el-GR" sz="16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β</a:t>
            </a:r>
            <a:r>
              <a:rPr lang="en-US" sz="1600" b="1" dirty="0" smtClean="0">
                <a:solidFill>
                  <a:schemeClr val="accent5"/>
                </a:solidFill>
              </a:rPr>
              <a:t>–lactam ring opening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85024" y="3251300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Elongation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93138" y="3509050"/>
            <a:ext cx="224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76905" y="1623773"/>
            <a:ext cx="196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Release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22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5" y="1842766"/>
            <a:ext cx="8021499" cy="32004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733552" y="2679864"/>
            <a:ext cx="345816" cy="654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23098" y="1627610"/>
            <a:ext cx="1438958" cy="58477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35783" y="3566819"/>
            <a:ext cx="1898718" cy="458726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Hydrolysis of the </a:t>
            </a:r>
            <a:r>
              <a:rPr lang="en-US" dirty="0" err="1"/>
              <a:t>acylated</a:t>
            </a:r>
            <a:r>
              <a:rPr lang="en-US" dirty="0"/>
              <a:t> serine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reaction mechanism proposed by G. Fels</a:t>
            </a:r>
            <a:r>
              <a:rPr lang="en-US" baseline="30000" dirty="0" smtClean="0"/>
              <a:t>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two-step reaction was observed, where a tetrahedral intermediate is a stable conformer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32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e 13"/>
          <p:cNvGrpSpPr/>
          <p:nvPr/>
        </p:nvGrpSpPr>
        <p:grpSpPr>
          <a:xfrm>
            <a:off x="138915" y="1344000"/>
            <a:ext cx="8878381" cy="2414583"/>
            <a:chOff x="127966" y="979247"/>
            <a:chExt cx="8878381" cy="241458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03" y="1077204"/>
              <a:ext cx="2945301" cy="210312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840" y="1079151"/>
              <a:ext cx="2526418" cy="210312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2755" y="1077204"/>
              <a:ext cx="2495227" cy="2103120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3113473" y="1868315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A44A"/>
                  </a:solidFill>
                </a:rPr>
                <a:t>H</a:t>
              </a:r>
              <a:r>
                <a:rPr lang="en-US" sz="1200" dirty="0" smtClean="0">
                  <a:solidFill>
                    <a:srgbClr val="FF0000"/>
                  </a:solidFill>
                </a:rPr>
                <a:t>OH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Connecteur droit avec flèche 10"/>
            <p:cNvCxnSpPr>
              <a:stCxn id="6" idx="3"/>
              <a:endCxn id="8" idx="1"/>
            </p:cNvCxnSpPr>
            <p:nvPr/>
          </p:nvCxnSpPr>
          <p:spPr>
            <a:xfrm>
              <a:off x="3186204" y="2128764"/>
              <a:ext cx="3565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>
              <a:stCxn id="8" idx="3"/>
              <a:endCxn id="7" idx="1"/>
            </p:cNvCxnSpPr>
            <p:nvPr/>
          </p:nvCxnSpPr>
          <p:spPr>
            <a:xfrm>
              <a:off x="6037982" y="2128764"/>
              <a:ext cx="355858" cy="19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27966" y="979247"/>
              <a:ext cx="8878381" cy="23653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10196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276393" y="3055276"/>
              <a:ext cx="2643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Release of the polymer chain</a:t>
              </a:r>
              <a:endParaRPr lang="en-US" sz="1600" b="1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31825" y="5826838"/>
            <a:ext cx="3018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94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Hydrolysis of the </a:t>
            </a:r>
            <a:r>
              <a:rPr lang="en-US" dirty="0" err="1"/>
              <a:t>acylated</a:t>
            </a:r>
            <a:r>
              <a:rPr lang="en-US" dirty="0"/>
              <a:t> serine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 scheme proposed by our calculation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33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278"/>
            <a:ext cx="9144000" cy="39454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656" y="1456278"/>
            <a:ext cx="9144000" cy="4059960"/>
          </a:xfrm>
          <a:prstGeom prst="rect">
            <a:avLst/>
          </a:prstGeom>
          <a:solidFill>
            <a:srgbClr val="CEDBE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0" y="6080601"/>
            <a:ext cx="238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he distance are reported in </a:t>
            </a:r>
            <a:r>
              <a:rPr lang="en-US" sz="1400" dirty="0" smtClean="0">
                <a:latin typeface="Calibri" panose="020F0502020204030204" pitchFamily="34" charset="0"/>
              </a:rPr>
              <a:t>Å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28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Hydrolysis of the </a:t>
            </a:r>
            <a:r>
              <a:rPr lang="en-US" dirty="0" err="1"/>
              <a:t>acylated</a:t>
            </a:r>
            <a:r>
              <a:rPr lang="en-US" dirty="0"/>
              <a:t> serine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formation of the acyl complex and the hydrolysis are similar in the activation energy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516"/>
            <a:ext cx="9144000" cy="2001761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05586"/>
              </p:ext>
            </p:extLst>
          </p:nvPr>
        </p:nvGraphicFramePr>
        <p:xfrm>
          <a:off x="1512217" y="3734233"/>
          <a:ext cx="6707415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178"/>
                <a:gridCol w="4097237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Relative Free Energy (kcal.mol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 in gas phase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B3LYP/6-31G(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d,p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(1) acyl enzyme complex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60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(2) TS1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14.19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(3) TI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4.29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(4) TS2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17.58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(5) free enzyme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4.41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582353" y="250685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14.19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24951" y="250685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13.17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5" y="1842766"/>
            <a:ext cx="8021499" cy="32004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510394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35</a:t>
            </a:fld>
            <a:endParaRPr lang="en-US"/>
          </a:p>
        </p:txBody>
      </p:sp>
      <p:sp>
        <p:nvSpPr>
          <p:cNvPr id="10" name="Arc 9"/>
          <p:cNvSpPr/>
          <p:nvPr/>
        </p:nvSpPr>
        <p:spPr>
          <a:xfrm rot="18658252">
            <a:off x="826425" y="3007924"/>
            <a:ext cx="866805" cy="973676"/>
          </a:xfrm>
          <a:prstGeom prst="arc">
            <a:avLst>
              <a:gd name="adj1" fmla="val 15116367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3784" y="2775978"/>
            <a:ext cx="845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A44A"/>
                </a:solidFill>
              </a:rPr>
              <a:t>Active site</a:t>
            </a:r>
            <a:endParaRPr lang="en-US" sz="1000" b="1" dirty="0">
              <a:solidFill>
                <a:srgbClr val="00A44A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813749">
            <a:off x="4778911" y="2879953"/>
            <a:ext cx="968854" cy="1311504"/>
          </a:xfrm>
          <a:prstGeom prst="arc">
            <a:avLst>
              <a:gd name="adj1" fmla="val 16200000"/>
              <a:gd name="adj2" fmla="val 4758908"/>
            </a:avLst>
          </a:pr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ZoneTexte 17"/>
          <p:cNvSpPr txBox="1"/>
          <p:nvPr/>
        </p:nvSpPr>
        <p:spPr>
          <a:xfrm>
            <a:off x="2470539" y="1711402"/>
            <a:ext cx="2024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29.11 kcal.mol</a:t>
            </a:r>
            <a:r>
              <a:rPr lang="en-US" sz="1600" b="1" baseline="30000" dirty="0" smtClean="0">
                <a:solidFill>
                  <a:schemeClr val="accent5"/>
                </a:solidFill>
              </a:rPr>
              <a:t>-1</a:t>
            </a:r>
            <a:endParaRPr lang="en-US" sz="1600" b="1" baseline="30000" dirty="0">
              <a:solidFill>
                <a:schemeClr val="accent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16694" y="3836075"/>
            <a:ext cx="1688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5"/>
                </a:solidFill>
              </a:rPr>
              <a:t>47.37 </a:t>
            </a:r>
            <a:r>
              <a:rPr lang="en-US" sz="1600" b="1" dirty="0" smtClean="0">
                <a:solidFill>
                  <a:schemeClr val="accent5"/>
                </a:solidFill>
              </a:rPr>
              <a:t>kcal.mol</a:t>
            </a:r>
            <a:r>
              <a:rPr lang="en-US" sz="1600" b="1" baseline="30000" dirty="0" smtClean="0">
                <a:solidFill>
                  <a:schemeClr val="accent5"/>
                </a:solidFill>
              </a:rPr>
              <a:t>-1</a:t>
            </a:r>
            <a:r>
              <a:rPr lang="fr-FR" sz="1600" b="1" dirty="0" smtClean="0">
                <a:solidFill>
                  <a:schemeClr val="accent5"/>
                </a:solidFill>
              </a:rPr>
              <a:t> 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64582" y="3377284"/>
            <a:ext cx="1688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41.89</a:t>
            </a:r>
            <a:r>
              <a:rPr lang="fr-FR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>
                <a:solidFill>
                  <a:schemeClr val="accent5"/>
                </a:solidFill>
              </a:rPr>
              <a:t>kcal.mol</a:t>
            </a:r>
            <a:r>
              <a:rPr lang="en-US" sz="1600" b="1" baseline="30000" dirty="0">
                <a:solidFill>
                  <a:schemeClr val="accent5"/>
                </a:solidFill>
              </a:rPr>
              <a:t>-1</a:t>
            </a:r>
            <a:r>
              <a:rPr lang="fr-FR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00437" y="3519841"/>
            <a:ext cx="1516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13.17 kcal.mol</a:t>
            </a:r>
            <a:r>
              <a:rPr lang="en-US" sz="1600" b="1" baseline="30000" dirty="0" smtClean="0">
                <a:solidFill>
                  <a:schemeClr val="accent5"/>
                </a:solidFill>
              </a:rPr>
              <a:t>-1</a:t>
            </a:r>
            <a:endParaRPr lang="en-US" sz="1600" b="1" baseline="30000" dirty="0">
              <a:solidFill>
                <a:schemeClr val="accent5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21883" y="1669871"/>
            <a:ext cx="1962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14.19 </a:t>
            </a:r>
            <a:r>
              <a:rPr lang="en-US" sz="1600" b="1" dirty="0">
                <a:solidFill>
                  <a:schemeClr val="accent5"/>
                </a:solidFill>
              </a:rPr>
              <a:t>kcal.mol</a:t>
            </a:r>
            <a:r>
              <a:rPr lang="en-US" sz="1600" b="1" baseline="30000" dirty="0">
                <a:solidFill>
                  <a:schemeClr val="accent5"/>
                </a:solidFill>
              </a:rPr>
              <a:t>-1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33552" y="2679864"/>
            <a:ext cx="345816" cy="654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5666427" y="3717068"/>
            <a:ext cx="1962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14.19 </a:t>
            </a:r>
            <a:r>
              <a:rPr lang="en-US" sz="1600" b="1" dirty="0">
                <a:solidFill>
                  <a:srgbClr val="FF0000"/>
                </a:solidFill>
              </a:rPr>
              <a:t>kcal.mol</a:t>
            </a:r>
            <a:r>
              <a:rPr lang="en-US" sz="1600" b="1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8911" y="5980628"/>
            <a:ext cx="485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*computed with DFT method (B3LYP/6-31G(</a:t>
            </a:r>
            <a:r>
              <a:rPr lang="en-US" sz="1400" dirty="0" err="1" smtClean="0"/>
              <a:t>d,p</a:t>
            </a:r>
            <a:r>
              <a:rPr lang="en-US" sz="1400" dirty="0" smtClean="0"/>
              <a:t>)) in gas phase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96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 of Asp187 in the QM </a:t>
            </a:r>
            <a:r>
              <a:rPr lang="en-US" dirty="0"/>
              <a:t>model system </a:t>
            </a:r>
            <a:r>
              <a:rPr lang="en-US" dirty="0" smtClean="0"/>
              <a:t>results in:</a:t>
            </a:r>
          </a:p>
          <a:p>
            <a:pPr lvl="1"/>
            <a:r>
              <a:rPr lang="en-US" sz="1800" dirty="0" smtClean="0"/>
              <a:t>decrease of the </a:t>
            </a:r>
            <a:r>
              <a:rPr lang="en-US" sz="1800" dirty="0"/>
              <a:t>activation energy for the first step of the acylation process</a:t>
            </a:r>
          </a:p>
          <a:p>
            <a:pPr lvl="1"/>
            <a:r>
              <a:rPr lang="en-US" sz="1800" dirty="0" smtClean="0"/>
              <a:t>stabilization of intermediate states</a:t>
            </a:r>
            <a:endParaRPr lang="en-US" sz="1800" dirty="0"/>
          </a:p>
          <a:p>
            <a:pPr lvl="1"/>
            <a:r>
              <a:rPr lang="en-US" sz="1800" dirty="0" smtClean="0"/>
              <a:t>influence on the </a:t>
            </a:r>
            <a:r>
              <a:rPr lang="en-US" sz="1800" dirty="0"/>
              <a:t>structure of the transition state</a:t>
            </a:r>
          </a:p>
          <a:p>
            <a:r>
              <a:rPr lang="en-US" dirty="0" smtClean="0"/>
              <a:t>As for the CAL-B ring-opening polymerization of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>
                <a:latin typeface="Calibri" panose="020F0502020204030204" pitchFamily="34" charset="0"/>
              </a:rPr>
              <a:t>-lactam were computed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These activation energy will be used for the hybrid MC/MD reaction method study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next step is to perform the hybrid MC/MD reaction method on this system to understand the limitation of this polymerization reaction</a:t>
            </a:r>
          </a:p>
          <a:p>
            <a:r>
              <a:rPr lang="en-US" dirty="0" smtClean="0"/>
              <a:t>Study the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/>
              <a:t>-lactam access to the active site of the CAL-B depending of the acyl enzyme complex length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36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06185" y="3681304"/>
            <a:ext cx="8196943" cy="497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Perspectives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8125" y="3526227"/>
            <a:ext cx="268060" cy="7245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18"/>
          <p:cNvCxnSpPr>
            <a:stCxn id="13" idx="2"/>
          </p:cNvCxnSpPr>
          <p:nvPr/>
        </p:nvCxnSpPr>
        <p:spPr>
          <a:xfrm>
            <a:off x="372155" y="4250809"/>
            <a:ext cx="853054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2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Enzymatic polymerization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53862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example, CAL-B catalyzed ring-opening </a:t>
            </a:r>
            <a:r>
              <a:rPr lang="en-US" dirty="0" smtClean="0"/>
              <a:t>copolymerization of </a:t>
            </a:r>
            <a:r>
              <a:rPr lang="el-GR" dirty="0">
                <a:latin typeface="Calibri" panose="020F0502020204030204" pitchFamily="34" charset="0"/>
              </a:rPr>
              <a:t>ε</a:t>
            </a:r>
            <a:r>
              <a:rPr lang="en-US" dirty="0">
                <a:latin typeface="Calibri" panose="020F0502020204030204" pitchFamily="34" charset="0"/>
              </a:rPr>
              <a:t>-caprolactone (</a:t>
            </a:r>
            <a:r>
              <a:rPr lang="el-GR" dirty="0">
                <a:latin typeface="Calibri" panose="020F0502020204030204" pitchFamily="34" charset="0"/>
              </a:rPr>
              <a:t>ε</a:t>
            </a:r>
            <a:r>
              <a:rPr lang="en-US" dirty="0">
                <a:latin typeface="Calibri" panose="020F0502020204030204" pitchFamily="34" charset="0"/>
              </a:rPr>
              <a:t>-CL) and</a:t>
            </a:r>
            <a:r>
              <a:rPr lang="en-US" dirty="0" smtClean="0"/>
              <a:t>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-Lactam</a:t>
            </a:r>
            <a:r>
              <a:rPr lang="en-US" baseline="30000" dirty="0"/>
              <a:t>2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 obtaining of different </a:t>
            </a:r>
            <a:r>
              <a:rPr lang="en-US" dirty="0"/>
              <a:t>Poly(ε-CL-co-β-lactam) was detected as </a:t>
            </a:r>
            <a:r>
              <a:rPr lang="en-US" dirty="0" smtClean="0"/>
              <a:t>alternating and </a:t>
            </a:r>
            <a:r>
              <a:rPr lang="en-US" dirty="0"/>
              <a:t>random </a:t>
            </a:r>
            <a:r>
              <a:rPr lang="en-US" dirty="0" smtClean="0"/>
              <a:t>copolymer</a:t>
            </a:r>
          </a:p>
          <a:p>
            <a:pPr lvl="1"/>
            <a:r>
              <a:rPr lang="en-US" dirty="0" smtClean="0"/>
              <a:t>9 </a:t>
            </a:r>
            <a:r>
              <a:rPr lang="en-US" dirty="0"/>
              <a:t>different structures of poly(ε-CL-co-β-lactam) was observed with a ratio of 50:50 ε-CL/β-lactam </a:t>
            </a:r>
          </a:p>
          <a:p>
            <a:pPr lvl="1"/>
            <a:r>
              <a:rPr lang="en-US" dirty="0"/>
              <a:t>The degree of polymerization maximum (</a:t>
            </a:r>
            <a:r>
              <a:rPr lang="en-US" dirty="0" err="1"/>
              <a:t>DPmax</a:t>
            </a:r>
            <a:r>
              <a:rPr lang="en-US" dirty="0"/>
              <a:t>) observed was </a:t>
            </a:r>
            <a:r>
              <a:rPr lang="en-US" dirty="0" smtClean="0"/>
              <a:t>12 monomeric unit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By a better understanding of the copolymerization process, the control of the copolymer structure may be proposed</a:t>
            </a:r>
          </a:p>
          <a:p>
            <a:r>
              <a:rPr lang="en-US" dirty="0" smtClean="0"/>
              <a:t>In this purpose, the use of the </a:t>
            </a:r>
            <a:r>
              <a:rPr lang="en-US" dirty="0"/>
              <a:t>hybrid MC/MD reaction method </a:t>
            </a:r>
            <a:r>
              <a:rPr lang="en-US" dirty="0" smtClean="0"/>
              <a:t>seems interesting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821" y="2759480"/>
            <a:ext cx="3795622" cy="20116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32997"/>
            <a:ext cx="4182692" cy="28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K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Loos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Biomacromolecules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2014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234-241 </a:t>
            </a:r>
            <a:endParaRPr lang="en-US" sz="1200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88494"/>
              </p:ext>
            </p:extLst>
          </p:nvPr>
        </p:nvGraphicFramePr>
        <p:xfrm>
          <a:off x="482748" y="2727456"/>
          <a:ext cx="44329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588"/>
                <a:gridCol w="886588"/>
                <a:gridCol w="886588"/>
                <a:gridCol w="886588"/>
                <a:gridCol w="886588"/>
              </a:tblGrid>
              <a:tr h="2743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Feed ratio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Conversion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ε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-CL 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-lactam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/>
                        <a:t> </a:t>
                      </a:r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ε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-CL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-lactam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Yield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053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7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Enzymatic polymerization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CAL-B catalyzed ring-opening </a:t>
            </a:r>
            <a:r>
              <a:rPr lang="en-US" dirty="0"/>
              <a:t>polymerization of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-Lactam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pPr lvl="1"/>
            <a:r>
              <a:rPr lang="en-US" dirty="0"/>
              <a:t>Maximum  degree of polymerization (DP) </a:t>
            </a:r>
            <a:r>
              <a:rPr lang="en-US" dirty="0" smtClean="0"/>
              <a:t>is </a:t>
            </a:r>
            <a:r>
              <a:rPr lang="en-US" dirty="0"/>
              <a:t>18 monomeric units</a:t>
            </a:r>
          </a:p>
          <a:p>
            <a:pPr lvl="1"/>
            <a:r>
              <a:rPr lang="en-US" dirty="0"/>
              <a:t>Average DP i</a:t>
            </a:r>
            <a:r>
              <a:rPr lang="en-US" dirty="0" smtClean="0"/>
              <a:t>s </a:t>
            </a:r>
            <a:r>
              <a:rPr lang="en-US" dirty="0"/>
              <a:t>8 monomeric units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However, the catalytic efficiency and the maximum length of </a:t>
            </a:r>
            <a:r>
              <a:rPr lang="en-US" dirty="0" smtClean="0"/>
              <a:t>the polymer </a:t>
            </a:r>
            <a:r>
              <a:rPr lang="en-US" dirty="0"/>
              <a:t>should be improved to satisfy industrial </a:t>
            </a:r>
            <a:r>
              <a:rPr lang="en-US" dirty="0" smtClean="0"/>
              <a:t>use</a:t>
            </a:r>
            <a:endParaRPr lang="en-US" dirty="0"/>
          </a:p>
          <a:p>
            <a:r>
              <a:rPr lang="en-US" dirty="0"/>
              <a:t>For </a:t>
            </a:r>
            <a:r>
              <a:rPr lang="en-US" dirty="0" smtClean="0"/>
              <a:t>this </a:t>
            </a:r>
            <a:r>
              <a:rPr lang="en-US" dirty="0"/>
              <a:t>purpose, it is indispensable to understand the mechanism of the polymerization reaction and the rate determining </a:t>
            </a:r>
            <a:r>
              <a:rPr lang="en-US" dirty="0" smtClean="0"/>
              <a:t>step</a:t>
            </a:r>
            <a:endParaRPr lang="en-US" dirty="0"/>
          </a:p>
          <a:p>
            <a:r>
              <a:rPr lang="en-US" altLang="ja-JP" dirty="0"/>
              <a:t>To address this issue, </a:t>
            </a:r>
            <a:r>
              <a:rPr lang="en-US" altLang="ja-JP" dirty="0" smtClean="0"/>
              <a:t>we </a:t>
            </a:r>
            <a:r>
              <a:rPr lang="en-US" altLang="ja-JP" dirty="0"/>
              <a:t>apply the new hybrid MC/MD method on this </a:t>
            </a:r>
            <a:r>
              <a:rPr lang="en-US" altLang="ja-JP" dirty="0" smtClean="0"/>
              <a:t>system</a:t>
            </a:r>
            <a:r>
              <a:rPr lang="en-US" altLang="ja-JP" baseline="30000" dirty="0" smtClean="0"/>
              <a:t>4</a:t>
            </a:r>
            <a:endParaRPr lang="en-US" baseline="300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2714944" y="2085758"/>
            <a:ext cx="3716492" cy="1008841"/>
            <a:chOff x="4338937" y="4535852"/>
            <a:chExt cx="3716492" cy="1008841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338937" y="4535852"/>
              <a:ext cx="3716492" cy="9886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044" y="4538853"/>
              <a:ext cx="3419309" cy="100584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89524" y="5819552"/>
            <a:ext cx="5123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K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Loos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Macromol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Rapid.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Commun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2008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29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794-797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1894" y="6022664"/>
            <a:ext cx="3817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4. M.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Nagaoka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Chem. Phys. Letters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2013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583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80-86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56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hybrid MC/MD reaction method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hybrid MC/MD reaction method a reaction scheme is needed</a:t>
            </a:r>
          </a:p>
          <a:p>
            <a:endParaRPr lang="en-US" sz="1000" dirty="0" smtClean="0"/>
          </a:p>
          <a:p>
            <a:r>
              <a:rPr lang="en-US" dirty="0" smtClean="0"/>
              <a:t>The reaction scheme consist of a list of elementary reaction process necessary and sufficient to simulate the polymerization reaction</a:t>
            </a:r>
          </a:p>
          <a:p>
            <a:endParaRPr lang="en-US" sz="1000" dirty="0" smtClean="0"/>
          </a:p>
          <a:p>
            <a:r>
              <a:rPr lang="en-US" dirty="0" smtClean="0"/>
              <a:t>Then, the polymerization reaction are simulated by repeating the MC/MD cycle</a:t>
            </a:r>
          </a:p>
          <a:p>
            <a:endParaRPr lang="en-US" sz="1000" dirty="0" smtClean="0"/>
          </a:p>
          <a:p>
            <a:r>
              <a:rPr lang="en-US" dirty="0" smtClean="0"/>
              <a:t>One MC/MD cycle involves several step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Run </a:t>
            </a:r>
            <a:r>
              <a:rPr lang="en-US" dirty="0"/>
              <a:t>a MD simulation until satisfying necessary condition (search a pair  of “reactive” atom)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Randomly select a pair with one of those possible chemical reactions assuming that each has a corresponding relative weight of selection equal to R </a:t>
            </a:r>
            <a:r>
              <a:rPr lang="en-US" sz="1800" baseline="-10000" dirty="0" smtClean="0"/>
              <a:t>~</a:t>
            </a:r>
            <a:r>
              <a:rPr lang="en-US" dirty="0" err="1" smtClean="0"/>
              <a:t>exp</a:t>
            </a:r>
            <a:r>
              <a:rPr lang="en-US" dirty="0"/>
              <a:t>(-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/</a:t>
            </a:r>
            <a:r>
              <a:rPr lang="en-US" dirty="0" err="1"/>
              <a:t>Ea</a:t>
            </a:r>
            <a:r>
              <a:rPr lang="en-US" dirty="0"/>
              <a:t>)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Virtually react and relax the whole system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Compute the reaction energy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Accept </a:t>
            </a:r>
            <a:r>
              <a:rPr lang="en-US" dirty="0"/>
              <a:t>or reject the reaction under the Metropolis scheme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6</a:t>
            </a:fld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8"/>
          <p:cNvCxnSpPr/>
          <p:nvPr/>
        </p:nvCxnSpPr>
        <p:spPr>
          <a:xfrm>
            <a:off x="4838700" y="1248008"/>
            <a:ext cx="1724025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59" y="1678678"/>
            <a:ext cx="5193977" cy="3657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mechanism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506185" y="1049805"/>
            <a:ext cx="8337812" cy="5815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G. </a:t>
            </a:r>
            <a:r>
              <a:rPr lang="en-US" dirty="0" smtClean="0"/>
              <a:t>Fels</a:t>
            </a:r>
            <a:r>
              <a:rPr lang="en-US" baseline="30000" dirty="0" smtClean="0"/>
              <a:t>5</a:t>
            </a:r>
            <a:r>
              <a:rPr lang="en-US" dirty="0" smtClean="0"/>
              <a:t> reported the CAL-B catalyzed ring-opening </a:t>
            </a:r>
            <a:r>
              <a:rPr lang="en-US" dirty="0"/>
              <a:t>polymerization of </a:t>
            </a:r>
            <a:r>
              <a:rPr lang="el-GR" dirty="0">
                <a:latin typeface="Calibri" panose="020F0502020204030204" pitchFamily="34" charset="0"/>
              </a:rPr>
              <a:t>β</a:t>
            </a:r>
            <a:r>
              <a:rPr lang="en-US" dirty="0"/>
              <a:t>-lactam </a:t>
            </a:r>
            <a:r>
              <a:rPr lang="en-US" dirty="0" smtClean="0"/>
              <a:t>using Quantum Mechanics/Molecular Mechanics (QM/MM) study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7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6032392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sp>
        <p:nvSpPr>
          <p:cNvPr id="46" name="Espace réservé du contenu 5"/>
          <p:cNvSpPr txBox="1">
            <a:spLocks/>
          </p:cNvSpPr>
          <p:nvPr/>
        </p:nvSpPr>
        <p:spPr>
          <a:xfrm>
            <a:off x="506187" y="1631373"/>
            <a:ext cx="3191036" cy="46808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They used the </a:t>
            </a:r>
            <a:r>
              <a:rPr lang="en-US" sz="2000" dirty="0">
                <a:solidFill>
                  <a:schemeClr val="tx1"/>
                </a:solidFill>
              </a:rPr>
              <a:t>residues listed below </a:t>
            </a:r>
            <a:r>
              <a:rPr lang="en-US" sz="2000" dirty="0" smtClean="0">
                <a:solidFill>
                  <a:schemeClr val="tx1"/>
                </a:solidFill>
              </a:rPr>
              <a:t>as part </a:t>
            </a:r>
            <a:r>
              <a:rPr lang="en-US" sz="2000" dirty="0">
                <a:solidFill>
                  <a:schemeClr val="tx1"/>
                </a:solidFill>
              </a:rPr>
              <a:t>of the QM region: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Catalytic residue (Ser105, His224)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Oxyanion hole (Gln106, Thr40), </a:t>
            </a:r>
            <a:r>
              <a:rPr lang="en-US" dirty="0">
                <a:solidFill>
                  <a:schemeClr val="tx1"/>
                </a:solidFill>
              </a:rPr>
              <a:t>a substrate recognition site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  <a:latin typeface="Calibri" panose="020F0502020204030204" pitchFamily="34" charset="0"/>
              </a:rPr>
              <a:t>β</a:t>
            </a:r>
            <a:r>
              <a:rPr lang="en-US" dirty="0" smtClean="0">
                <a:solidFill>
                  <a:schemeClr val="tx1"/>
                </a:solidFill>
              </a:rPr>
              <a:t>-lactam (or polymer chain) and water molecule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Residue important for the stabilization of the oxyanion hole (Asp134, Gln157)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onnecteur droit 38"/>
          <p:cNvCxnSpPr/>
          <p:nvPr/>
        </p:nvCxnSpPr>
        <p:spPr>
          <a:xfrm>
            <a:off x="7481788" y="2779753"/>
            <a:ext cx="250825" cy="15875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7999313" y="3379828"/>
            <a:ext cx="63500" cy="34290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5176738" y="1796500"/>
            <a:ext cx="3583320" cy="2784277"/>
            <a:chOff x="5176738" y="1796500"/>
            <a:chExt cx="3583320" cy="2784277"/>
          </a:xfrm>
        </p:grpSpPr>
        <p:sp>
          <p:nvSpPr>
            <p:cNvPr id="32" name="ZoneTexte 31"/>
            <p:cNvSpPr txBox="1"/>
            <p:nvPr/>
          </p:nvSpPr>
          <p:spPr>
            <a:xfrm>
              <a:off x="5176738" y="3349611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His224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350168" y="3041834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Ser105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102699" y="1796500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Asp134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8021318" y="180791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Gln157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8144184" y="4273000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Thr40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984090" y="290111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Gln106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421394" y="3395694"/>
            <a:ext cx="1367841" cy="1073055"/>
            <a:chOff x="6421394" y="3395694"/>
            <a:chExt cx="1367841" cy="1073055"/>
          </a:xfrm>
        </p:grpSpPr>
        <p:sp>
          <p:nvSpPr>
            <p:cNvPr id="22" name="Ellipse 21"/>
            <p:cNvSpPr/>
            <p:nvPr/>
          </p:nvSpPr>
          <p:spPr>
            <a:xfrm rot="19729786">
              <a:off x="7231379" y="3395694"/>
              <a:ext cx="557856" cy="845006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421394" y="4160972"/>
              <a:ext cx="1257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Oxyanion hole</a:t>
              </a:r>
              <a:endPara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4152461" y="5402058"/>
            <a:ext cx="4907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600" baseline="30000" dirty="0" smtClean="0"/>
              <a:t>*</a:t>
            </a:r>
            <a:r>
              <a:rPr lang="en-US" altLang="ja-JP" sz="1600" dirty="0" smtClean="0"/>
              <a:t>QM/MM calculation: B3LYP (</a:t>
            </a:r>
            <a:r>
              <a:rPr lang="en-US" altLang="ja-JP" sz="1600" dirty="0" err="1" smtClean="0"/>
              <a:t>Ahlrichs</a:t>
            </a:r>
            <a:r>
              <a:rPr lang="en-US" altLang="ja-JP" sz="1600" dirty="0" smtClean="0"/>
              <a:t>-p-VDZ)/amber99FF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6194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mechanism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473127"/>
          </a:xfrm>
        </p:spPr>
        <p:txBody>
          <a:bodyPr/>
          <a:lstStyle/>
          <a:p>
            <a:r>
              <a:rPr lang="en-US" dirty="0" smtClean="0"/>
              <a:t>Sequential mechanism proposed by G. Fels</a:t>
            </a:r>
            <a:r>
              <a:rPr lang="en-US" baseline="30000" dirty="0"/>
              <a:t>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8</a:t>
            </a:fld>
            <a:endParaRPr lang="en-US"/>
          </a:p>
        </p:txBody>
      </p:sp>
      <p:sp>
        <p:nvSpPr>
          <p:cNvPr id="10" name="Arc 9"/>
          <p:cNvSpPr/>
          <p:nvPr/>
        </p:nvSpPr>
        <p:spPr>
          <a:xfrm rot="18658252">
            <a:off x="884481" y="2937167"/>
            <a:ext cx="866805" cy="973676"/>
          </a:xfrm>
          <a:prstGeom prst="arc">
            <a:avLst>
              <a:gd name="adj1" fmla="val 15116367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1840" y="2705221"/>
            <a:ext cx="845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A44A"/>
                </a:solidFill>
              </a:rPr>
              <a:t>Active site</a:t>
            </a:r>
            <a:endParaRPr lang="en-US" sz="1000" b="1" dirty="0">
              <a:solidFill>
                <a:srgbClr val="00A44A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813749">
            <a:off x="4836967" y="2809196"/>
            <a:ext cx="968854" cy="1311504"/>
          </a:xfrm>
          <a:prstGeom prst="arc">
            <a:avLst>
              <a:gd name="adj1" fmla="val 16200000"/>
              <a:gd name="adj2" fmla="val 4758908"/>
            </a:avLst>
          </a:pr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ZoneTexte 17"/>
          <p:cNvSpPr txBox="1"/>
          <p:nvPr/>
        </p:nvSpPr>
        <p:spPr>
          <a:xfrm>
            <a:off x="2488839" y="1653897"/>
            <a:ext cx="224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2568" y="3884654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In situ </a:t>
            </a:r>
            <a:r>
              <a:rPr lang="el-GR" sz="16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β</a:t>
            </a:r>
            <a:r>
              <a:rPr lang="en-US" sz="1600" b="1" dirty="0" smtClean="0">
                <a:solidFill>
                  <a:schemeClr val="accent5"/>
                </a:solidFill>
              </a:rPr>
              <a:t>–lactam ring opening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080" y="3180543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Elongation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51194" y="3378918"/>
            <a:ext cx="224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32392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5. 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pic>
        <p:nvPicPr>
          <p:cNvPr id="22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1" y="1772009"/>
            <a:ext cx="8021499" cy="3200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1" y="1772009"/>
            <a:ext cx="8021499" cy="32004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mechanism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6186" y="928447"/>
            <a:ext cx="8196943" cy="473127"/>
          </a:xfrm>
        </p:spPr>
        <p:txBody>
          <a:bodyPr/>
          <a:lstStyle/>
          <a:p>
            <a:r>
              <a:rPr lang="en-US" dirty="0" smtClean="0"/>
              <a:t>Sequential mechanism proposed by G. Fels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CREST meeting 12/10/2014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F3A-6A4F-43D2-8502-2EE79BCAD269}" type="slidenum">
              <a:rPr lang="en-US" smtClean="0"/>
              <a:t>9</a:t>
            </a:fld>
            <a:endParaRPr lang="en-US"/>
          </a:p>
        </p:txBody>
      </p:sp>
      <p:sp>
        <p:nvSpPr>
          <p:cNvPr id="10" name="Arc 9"/>
          <p:cNvSpPr/>
          <p:nvPr/>
        </p:nvSpPr>
        <p:spPr>
          <a:xfrm rot="18658252">
            <a:off x="884481" y="2937167"/>
            <a:ext cx="866805" cy="973676"/>
          </a:xfrm>
          <a:prstGeom prst="arc">
            <a:avLst>
              <a:gd name="adj1" fmla="val 15116367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1840" y="2705221"/>
            <a:ext cx="845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A44A"/>
                </a:solidFill>
              </a:rPr>
              <a:t>Active site</a:t>
            </a:r>
            <a:endParaRPr lang="en-US" sz="1000" b="1" dirty="0">
              <a:solidFill>
                <a:srgbClr val="00A44A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813749">
            <a:off x="4836967" y="2809196"/>
            <a:ext cx="968854" cy="1311504"/>
          </a:xfrm>
          <a:prstGeom prst="arc">
            <a:avLst>
              <a:gd name="adj1" fmla="val 16200000"/>
              <a:gd name="adj2" fmla="val 4758908"/>
            </a:avLst>
          </a:pr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ZoneTexte 17"/>
          <p:cNvSpPr txBox="1"/>
          <p:nvPr/>
        </p:nvSpPr>
        <p:spPr>
          <a:xfrm>
            <a:off x="2488839" y="1653897"/>
            <a:ext cx="224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72568" y="3884654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In situ </a:t>
            </a:r>
            <a:r>
              <a:rPr lang="el-GR" sz="16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β</a:t>
            </a:r>
            <a:r>
              <a:rPr lang="en-US" sz="1600" b="1" dirty="0" smtClean="0">
                <a:solidFill>
                  <a:schemeClr val="accent5"/>
                </a:solidFill>
              </a:rPr>
              <a:t>–lactam ring opening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43080" y="3180543"/>
            <a:ext cx="168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Elongation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51194" y="3378918"/>
            <a:ext cx="224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Formation of an acyl complex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34961" y="1553016"/>
            <a:ext cx="196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</a:rPr>
              <a:t>Release of the polymer chain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32392"/>
            <a:ext cx="2941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G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Fels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ACS </a:t>
            </a:r>
            <a:r>
              <a:rPr lang="en-US" sz="1200" i="1" dirty="0" err="1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Catal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200" b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323-336</a:t>
            </a:r>
            <a:endParaRPr lang="en-US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490300" y="5493211"/>
            <a:ext cx="2196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two bond breaking</a:t>
            </a:r>
          </a:p>
          <a:p>
            <a:r>
              <a:rPr lang="en-US" dirty="0" smtClean="0">
                <a:solidFill>
                  <a:srgbClr val="3494BA"/>
                </a:solidFill>
              </a:rPr>
              <a:t>- two bond formation</a:t>
            </a:r>
            <a:endParaRPr lang="en-US" dirty="0">
              <a:solidFill>
                <a:srgbClr val="3494BA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 rot="19233993">
            <a:off x="919144" y="3222635"/>
            <a:ext cx="467684" cy="201718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3600000">
            <a:off x="2330079" y="3283620"/>
            <a:ext cx="141916" cy="424673"/>
          </a:xfrm>
          <a:prstGeom prst="ellipse">
            <a:avLst/>
          </a:prstGeom>
          <a:solidFill>
            <a:srgbClr val="33CCFF">
              <a:alpha val="9804"/>
            </a:srgbClr>
          </a:solidFill>
          <a:ln>
            <a:solidFill>
              <a:srgbClr val="3494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1590463" y="3218406"/>
            <a:ext cx="467684" cy="201718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3600000">
            <a:off x="3267918" y="3470079"/>
            <a:ext cx="191050" cy="248537"/>
          </a:xfrm>
          <a:prstGeom prst="ellipse">
            <a:avLst/>
          </a:prstGeom>
          <a:solidFill>
            <a:srgbClr val="33CCFF">
              <a:alpha val="9804"/>
            </a:srgbClr>
          </a:solidFill>
          <a:ln>
            <a:solidFill>
              <a:srgbClr val="3494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e 29"/>
          <p:cNvGrpSpPr>
            <a:grpSpLocks noChangeAspect="1"/>
          </p:cNvGrpSpPr>
          <p:nvPr/>
        </p:nvGrpSpPr>
        <p:grpSpPr>
          <a:xfrm flipH="1">
            <a:off x="1072568" y="4498735"/>
            <a:ext cx="1688421" cy="1522243"/>
            <a:chOff x="1845139" y="4594458"/>
            <a:chExt cx="1748728" cy="1576614"/>
          </a:xfrm>
        </p:grpSpPr>
        <p:sp>
          <p:nvSpPr>
            <p:cNvPr id="31" name="Organigramme : Décision 30"/>
            <p:cNvSpPr/>
            <p:nvPr/>
          </p:nvSpPr>
          <p:spPr>
            <a:xfrm>
              <a:off x="1845139" y="5292922"/>
              <a:ext cx="889891" cy="878150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159174" y="5176459"/>
              <a:ext cx="302171" cy="2983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2190878" y="4758399"/>
              <a:ext cx="238759" cy="2222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36"/>
            <p:cNvCxnSpPr>
              <a:stCxn id="36" idx="4"/>
              <a:endCxn id="35" idx="0"/>
            </p:cNvCxnSpPr>
            <p:nvPr/>
          </p:nvCxnSpPr>
          <p:spPr>
            <a:xfrm>
              <a:off x="2310258" y="4980649"/>
              <a:ext cx="2" cy="195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>
              <a:stCxn id="41" idx="6"/>
              <a:endCxn id="43" idx="2"/>
            </p:cNvCxnSpPr>
            <p:nvPr/>
          </p:nvCxnSpPr>
          <p:spPr>
            <a:xfrm>
              <a:off x="2833566" y="5731997"/>
              <a:ext cx="1474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2194308" y="5192860"/>
              <a:ext cx="2244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N</a:t>
              </a:r>
              <a:endParaRPr lang="en-US" sz="1200" b="1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184095" y="4761800"/>
              <a:ext cx="2675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H</a:t>
              </a:r>
              <a:endParaRPr lang="en-US" sz="800" b="1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2531395" y="5582844"/>
              <a:ext cx="302171" cy="2983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539297" y="5593093"/>
              <a:ext cx="283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</a:t>
              </a:r>
              <a:endParaRPr lang="en-US" sz="1200" b="1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2981002" y="5582844"/>
              <a:ext cx="302171" cy="2983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2833566" y="5708185"/>
              <a:ext cx="1474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3018212" y="5608885"/>
              <a:ext cx="2204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O</a:t>
              </a:r>
              <a:endParaRPr lang="en-US" sz="1100" b="1" dirty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2817169" y="4990426"/>
              <a:ext cx="302171" cy="2983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3355108" y="5028930"/>
              <a:ext cx="238759" cy="2222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2638592" y="4594458"/>
              <a:ext cx="238759" cy="2222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Connecteur droit 48"/>
            <p:cNvCxnSpPr>
              <a:stCxn id="48" idx="4"/>
              <a:endCxn id="46" idx="1"/>
            </p:cNvCxnSpPr>
            <p:nvPr/>
          </p:nvCxnSpPr>
          <p:spPr>
            <a:xfrm>
              <a:off x="2757972" y="4816708"/>
              <a:ext cx="103449" cy="2174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46" idx="6"/>
              <a:endCxn id="47" idx="2"/>
            </p:cNvCxnSpPr>
            <p:nvPr/>
          </p:nvCxnSpPr>
          <p:spPr>
            <a:xfrm>
              <a:off x="3119340" y="5139579"/>
              <a:ext cx="235768" cy="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2848266" y="5003371"/>
              <a:ext cx="248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</a:t>
              </a:r>
              <a:endParaRPr lang="en-US" sz="1200" b="1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2648743" y="4606146"/>
              <a:ext cx="2139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H</a:t>
              </a:r>
              <a:endParaRPr lang="en-US" sz="800" b="1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356593" y="5031497"/>
              <a:ext cx="2357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H</a:t>
              </a:r>
              <a:endParaRPr lang="en-US" sz="800" b="1" dirty="0"/>
            </a:p>
          </p:txBody>
        </p:sp>
      </p:grpSp>
      <p:cxnSp>
        <p:nvCxnSpPr>
          <p:cNvPr id="54" name="Connecteur droit 53"/>
          <p:cNvCxnSpPr>
            <a:cxnSpLocks noChangeAspect="1"/>
          </p:cNvCxnSpPr>
          <p:nvPr/>
        </p:nvCxnSpPr>
        <p:spPr>
          <a:xfrm>
            <a:off x="1944542" y="4709725"/>
            <a:ext cx="281183" cy="359295"/>
          </a:xfrm>
          <a:prstGeom prst="line">
            <a:avLst/>
          </a:prstGeom>
          <a:ln w="28575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cxnSpLocks noChangeAspect="1"/>
          </p:cNvCxnSpPr>
          <p:nvPr/>
        </p:nvCxnSpPr>
        <p:spPr>
          <a:xfrm flipH="1">
            <a:off x="2033548" y="5292928"/>
            <a:ext cx="171984" cy="17078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cxnSpLocks noChangeAspect="1"/>
          </p:cNvCxnSpPr>
          <p:nvPr/>
        </p:nvCxnSpPr>
        <p:spPr>
          <a:xfrm flipH="1">
            <a:off x="1787629" y="4722527"/>
            <a:ext cx="90482" cy="17848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cxnSpLocks noChangeAspect="1"/>
            <a:stCxn id="46" idx="3"/>
          </p:cNvCxnSpPr>
          <p:nvPr/>
        </p:nvCxnSpPr>
        <p:spPr>
          <a:xfrm>
            <a:off x="1779754" y="5126887"/>
            <a:ext cx="105425" cy="335083"/>
          </a:xfrm>
          <a:prstGeom prst="line">
            <a:avLst/>
          </a:prstGeom>
          <a:ln w="28575">
            <a:solidFill>
              <a:srgbClr val="00A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38125" y="131527"/>
            <a:ext cx="268060" cy="724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theme/theme1.xml><?xml version="1.0" encoding="utf-8"?>
<a:theme xmlns:a="http://schemas.openxmlformats.org/drawingml/2006/main" name="Rétrospective">
  <a:themeElements>
    <a:clrScheme name="Personnalisé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C7A2E3"/>
      </a:accent2>
      <a:accent3>
        <a:srgbClr val="75BDA7"/>
      </a:accent3>
      <a:accent4>
        <a:srgbClr val="BE16F2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22427</TotalTime>
  <Words>2763</Words>
  <Application>Microsoft Office PowerPoint</Application>
  <PresentationFormat>Affichage à l'écran (4:3)</PresentationFormat>
  <Paragraphs>841</Paragraphs>
  <Slides>37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MS Mincho</vt:lpstr>
      <vt:lpstr>MS PGothic</vt:lpstr>
      <vt:lpstr>Arial</vt:lpstr>
      <vt:lpstr>Calibri</vt:lpstr>
      <vt:lpstr>Calibri Light</vt:lpstr>
      <vt:lpstr>Times</vt:lpstr>
      <vt:lpstr>Times New Roman</vt:lpstr>
      <vt:lpstr>Rétrospective</vt:lpstr>
      <vt:lpstr>Mechanistic study of CAL-B catalyzed ring-opening polymerization of β-lactam</vt:lpstr>
      <vt:lpstr>Enzymatic polymerization</vt:lpstr>
      <vt:lpstr>Enzymatic polymerization</vt:lpstr>
      <vt:lpstr>Enzymatic polymerization</vt:lpstr>
      <vt:lpstr>Enzymatic polymerization</vt:lpstr>
      <vt:lpstr>The hybrid MC/MD reaction method</vt:lpstr>
      <vt:lpstr>Proposed mechanism</vt:lpstr>
      <vt:lpstr>Proposed mechanism</vt:lpstr>
      <vt:lpstr>Proposed mechanism</vt:lpstr>
      <vt:lpstr>Modification of the hybrid MC/MD method</vt:lpstr>
      <vt:lpstr>Modification of the hybrid MC/MD method</vt:lpstr>
      <vt:lpstr>Modification of the hybrid MC/MD method</vt:lpstr>
      <vt:lpstr>Modification of the hybrid MC/MD method</vt:lpstr>
      <vt:lpstr>Modification of the hybrid MC/MD method</vt:lpstr>
      <vt:lpstr>Computational details</vt:lpstr>
      <vt:lpstr>Formation of the acyl complex</vt:lpstr>
      <vt:lpstr>Formation of the acyl complex</vt:lpstr>
      <vt:lpstr>Formation of the acyl complex</vt:lpstr>
      <vt:lpstr>Formation of the acyl complex</vt:lpstr>
      <vt:lpstr>Formation of the acyl complex</vt:lpstr>
      <vt:lpstr>Formation of the acyl complex</vt:lpstr>
      <vt:lpstr>Formation of the acyl complex</vt:lpstr>
      <vt:lpstr>Formation of the acyl complex</vt:lpstr>
      <vt:lpstr>Formation of the acyl complex</vt:lpstr>
      <vt:lpstr>In situ β-lactam hydrolysis</vt:lpstr>
      <vt:lpstr>In situ β-lactam hydrolysis</vt:lpstr>
      <vt:lpstr>In situ β-lactam hydrolysis</vt:lpstr>
      <vt:lpstr>Elongation of the polymer chain</vt:lpstr>
      <vt:lpstr>Elongation of the polymer chain</vt:lpstr>
      <vt:lpstr>Elongation of the polymer chain</vt:lpstr>
      <vt:lpstr>Hydrolysis of the acylated serine</vt:lpstr>
      <vt:lpstr>Hydrolysis of the acylated serine</vt:lpstr>
      <vt:lpstr>Hydrolysis of the acylated serine</vt:lpstr>
      <vt:lpstr>Hydrolysis of the acylated serine</vt:lpstr>
      <vt:lpstr>Conclusion</vt:lpstr>
      <vt:lpstr>Conclusion</vt:lpstr>
      <vt:lpstr>Thank you for your attention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Barberot</dc:creator>
  <cp:lastModifiedBy>Barberot</cp:lastModifiedBy>
  <cp:revision>2341</cp:revision>
  <cp:lastPrinted>2014-12-12T01:21:53Z</cp:lastPrinted>
  <dcterms:created xsi:type="dcterms:W3CDTF">2014-07-22T01:23:06Z</dcterms:created>
  <dcterms:modified xsi:type="dcterms:W3CDTF">2014-12-17T06:25:38Z</dcterms:modified>
</cp:coreProperties>
</file>