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6" r:id="rId3"/>
    <p:sldId id="259" r:id="rId4"/>
    <p:sldId id="303" r:id="rId5"/>
    <p:sldId id="304" r:id="rId6"/>
    <p:sldId id="258" r:id="rId7"/>
    <p:sldId id="305" r:id="rId8"/>
    <p:sldId id="274" r:id="rId9"/>
    <p:sldId id="281" r:id="rId10"/>
    <p:sldId id="261" r:id="rId11"/>
    <p:sldId id="297" r:id="rId12"/>
    <p:sldId id="277" r:id="rId13"/>
    <p:sldId id="307" r:id="rId14"/>
    <p:sldId id="284" r:id="rId15"/>
    <p:sldId id="298" r:id="rId16"/>
    <p:sldId id="278" r:id="rId17"/>
    <p:sldId id="280" r:id="rId18"/>
    <p:sldId id="269" r:id="rId19"/>
    <p:sldId id="311" r:id="rId20"/>
    <p:sldId id="302" r:id="rId21"/>
    <p:sldId id="301" r:id="rId22"/>
    <p:sldId id="289" r:id="rId23"/>
    <p:sldId id="290" r:id="rId24"/>
    <p:sldId id="291" r:id="rId25"/>
    <p:sldId id="292" r:id="rId26"/>
    <p:sldId id="309" r:id="rId27"/>
    <p:sldId id="272" r:id="rId28"/>
    <p:sldId id="310" r:id="rId29"/>
    <p:sldId id="308" r:id="rId30"/>
    <p:sldId id="300" r:id="rId31"/>
    <p:sldId id="299" r:id="rId32"/>
    <p:sldId id="283" r:id="rId33"/>
    <p:sldId id="293" r:id="rId34"/>
    <p:sldId id="294" r:id="rId35"/>
    <p:sldId id="295" r:id="rId36"/>
    <p:sldId id="296" r:id="rId37"/>
    <p:sldId id="288" r:id="rId38"/>
    <p:sldId id="262"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94660"/>
  </p:normalViewPr>
  <p:slideViewPr>
    <p:cSldViewPr>
      <p:cViewPr varScale="1">
        <p:scale>
          <a:sx n="77" d="100"/>
          <a:sy n="77" d="100"/>
        </p:scale>
        <p:origin x="-96"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71B2B-43FB-4AAA-805B-A6B80F1C3F1C}" type="datetimeFigureOut">
              <a:rPr kumimoji="1" lang="ja-JP" altLang="en-US" smtClean="0"/>
              <a:pPr/>
              <a:t>2016/2/4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245018-9CA1-46A8-BBD0-976585AC3B8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B580118-BE52-4C3B-9A67-225E4F1B3D02}" type="slidenum">
              <a:rPr kumimoji="1" lang="ja-JP" altLang="en-US" smtClean="0"/>
              <a:pPr/>
              <a:t>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F245018-9CA1-46A8-BBD0-976585AC3B85}"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43FAEF9-855F-489A-876F-29ECBD805A6E}" type="datetime1">
              <a:rPr kumimoji="1" lang="ja-JP" altLang="en-US" smtClean="0"/>
              <a:pPr/>
              <a:t>2016/2/4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BB6B817-DDD2-4518-B5BE-F1D8B9E4AA2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EFB9BB-FE17-4F40-AD3F-40F2D25E573D}" type="datetime1">
              <a:rPr kumimoji="1" lang="ja-JP" altLang="en-US" smtClean="0"/>
              <a:pPr/>
              <a:t>2016/2/4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BB6B817-DDD2-4518-B5BE-F1D8B9E4AA2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B80A51-6328-4379-AEB2-DBAC6B5923DD}" type="datetime1">
              <a:rPr kumimoji="1" lang="ja-JP" altLang="en-US" smtClean="0"/>
              <a:pPr/>
              <a:t>2016/2/4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BB6B817-DDD2-4518-B5BE-F1D8B9E4AA2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D317E94-4D57-48FC-A5FC-2EC79940B760}" type="datetime1">
              <a:rPr kumimoji="1" lang="ja-JP" altLang="en-US" smtClean="0"/>
              <a:pPr/>
              <a:t>2016/2/4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BB6B817-DDD2-4518-B5BE-F1D8B9E4AA2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AE32478-7762-4FB8-B9CA-60A19EECA5A5}" type="datetime1">
              <a:rPr kumimoji="1" lang="ja-JP" altLang="en-US" smtClean="0"/>
              <a:pPr/>
              <a:t>2016/2/4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BB6B817-DDD2-4518-B5BE-F1D8B9E4AA2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97DB0FF-24C5-43D0-98FA-E30C698CE686}" type="datetime1">
              <a:rPr kumimoji="1" lang="ja-JP" altLang="en-US" smtClean="0"/>
              <a:pPr/>
              <a:t>2016/2/4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BB6B817-DDD2-4518-B5BE-F1D8B9E4AA2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1323764-FDDF-4D48-BFF8-26540BABEED5}" type="datetime1">
              <a:rPr kumimoji="1" lang="ja-JP" altLang="en-US" smtClean="0"/>
              <a:pPr/>
              <a:t>2016/2/4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BB6B817-DDD2-4518-B5BE-F1D8B9E4AA2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AB631D0-761C-49A1-A027-31D6B94B8360}" type="datetime1">
              <a:rPr kumimoji="1" lang="ja-JP" altLang="en-US" smtClean="0"/>
              <a:pPr/>
              <a:t>2016/2/4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BB6B817-DDD2-4518-B5BE-F1D8B9E4AA2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E793A7D-FB66-44CA-A8D3-40E0141BAECC}" type="datetime1">
              <a:rPr kumimoji="1" lang="ja-JP" altLang="en-US" smtClean="0"/>
              <a:pPr/>
              <a:t>2016/2/4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BB6B817-DDD2-4518-B5BE-F1D8B9E4AA2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372E1C5-B91B-40D8-92D2-4B3530AB221E}" type="datetime1">
              <a:rPr kumimoji="1" lang="ja-JP" altLang="en-US" smtClean="0"/>
              <a:pPr/>
              <a:t>2016/2/4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BB6B817-DDD2-4518-B5BE-F1D8B9E4AA2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4877187-FD32-4CFB-9A09-B888618F2DC2}" type="datetime1">
              <a:rPr kumimoji="1" lang="ja-JP" altLang="en-US" smtClean="0"/>
              <a:pPr/>
              <a:t>2016/2/4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BB6B817-DDD2-4518-B5BE-F1D8B9E4AA2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39C2B-1573-49B9-9FBC-54A4D6ABA439}" type="datetime1">
              <a:rPr kumimoji="1" lang="ja-JP" altLang="en-US" smtClean="0"/>
              <a:pPr/>
              <a:t>2016/2/4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6B817-DDD2-4518-B5BE-F1D8B9E4AA2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20" y="1268760"/>
            <a:ext cx="8640960" cy="4216539"/>
          </a:xfrm>
          <a:prstGeom prst="rect">
            <a:avLst/>
          </a:prstGeom>
        </p:spPr>
        <p:txBody>
          <a:bodyPr wrap="square">
            <a:spAutoFit/>
          </a:bodyPr>
          <a:lstStyle/>
          <a:p>
            <a:pPr algn="ctr"/>
            <a:r>
              <a:rPr lang="en-US" altLang="ja-JP" sz="4000" b="1" dirty="0"/>
              <a:t>Role of Non-site Specific Interaction in </a:t>
            </a:r>
            <a:r>
              <a:rPr lang="en-US" altLang="ja-JP" sz="4000" b="1" dirty="0" err="1"/>
              <a:t>Biocatalyzed</a:t>
            </a:r>
            <a:r>
              <a:rPr lang="en-US" altLang="ja-JP" sz="4000" b="1" dirty="0"/>
              <a:t> Reaction: Optimizing simulation condition of Replica Exchange Molecular Dynamics</a:t>
            </a:r>
            <a:endParaRPr lang="en-US" altLang="ja-JP" sz="4000" b="1" dirty="0" smtClean="0"/>
          </a:p>
          <a:p>
            <a:pPr algn="ctr"/>
            <a:endParaRPr lang="en-US" altLang="ja-JP" sz="3600" b="1" dirty="0"/>
          </a:p>
          <a:p>
            <a:pPr lvl="0" algn="ctr"/>
            <a:r>
              <a:rPr lang="en-US" altLang="ja-JP" sz="3600" dirty="0" smtClean="0">
                <a:latin typeface="+mn-ea"/>
                <a:cs typeface="ＭＳ Ｐゴシック" pitchFamily="50" charset="-128"/>
              </a:rPr>
              <a:t>Ikuo KURISAKI</a:t>
            </a:r>
            <a:endParaRPr lang="ja-JP" altLang="en-US" sz="3600" dirty="0">
              <a:latin typeface="+mn-ea"/>
              <a:cs typeface="ＭＳ Ｐゴシック" pitchFamily="50" charset="-128"/>
            </a:endParaRPr>
          </a:p>
          <a:p>
            <a:pPr algn="ctr"/>
            <a:endParaRPr lang="ja-JP" altLang="en-US" sz="3600" b="1" dirty="0"/>
          </a:p>
        </p:txBody>
      </p:sp>
      <p:sp>
        <p:nvSpPr>
          <p:cNvPr id="5" name="テキスト ボックス 4"/>
          <p:cNvSpPr txBox="1"/>
          <p:nvPr/>
        </p:nvSpPr>
        <p:spPr>
          <a:xfrm>
            <a:off x="6593255" y="176592"/>
            <a:ext cx="2383281" cy="707886"/>
          </a:xfrm>
          <a:prstGeom prst="rect">
            <a:avLst/>
          </a:prstGeom>
          <a:noFill/>
        </p:spPr>
        <p:txBody>
          <a:bodyPr wrap="none" rtlCol="0">
            <a:spAutoFit/>
          </a:bodyPr>
          <a:lstStyle/>
          <a:p>
            <a:pPr algn="r"/>
            <a:r>
              <a:rPr kumimoji="1" lang="en-US" altLang="ja-JP" sz="2000" dirty="0" smtClean="0"/>
              <a:t>FY2015 6</a:t>
            </a:r>
            <a:r>
              <a:rPr kumimoji="1" lang="en-US" altLang="ja-JP" sz="2000" baseline="30000" dirty="0" smtClean="0"/>
              <a:t>th</a:t>
            </a:r>
            <a:r>
              <a:rPr kumimoji="1" lang="en-US" altLang="ja-JP" sz="2000" dirty="0" smtClean="0"/>
              <a:t> CREST WS</a:t>
            </a:r>
          </a:p>
          <a:p>
            <a:pPr algn="r"/>
            <a:r>
              <a:rPr lang="en-US" altLang="ja-JP" sz="2000" dirty="0" smtClean="0"/>
              <a:t>Nov. 9</a:t>
            </a:r>
            <a:r>
              <a:rPr lang="en-US" altLang="ja-JP" sz="2000" baseline="30000" dirty="0" smtClean="0"/>
              <a:t>th</a:t>
            </a:r>
            <a:r>
              <a:rPr lang="en-US" altLang="ja-JP" sz="2000" dirty="0" smtClean="0"/>
              <a:t>, 2015</a:t>
            </a:r>
          </a:p>
        </p:txBody>
      </p:sp>
      <p:sp>
        <p:nvSpPr>
          <p:cNvPr id="7" name="スライド番号プレースホルダ 6"/>
          <p:cNvSpPr>
            <a:spLocks noGrp="1"/>
          </p:cNvSpPr>
          <p:nvPr>
            <p:ph type="sldNum" sz="quarter" idx="12"/>
          </p:nvPr>
        </p:nvSpPr>
        <p:spPr/>
        <p:txBody>
          <a:bodyPr/>
          <a:lstStyle/>
          <a:p>
            <a:fld id="{DBB6B817-DDD2-4518-B5BE-F1D8B9E4AA20}"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120032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Representative conformations derived from explicit REMD</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pic>
        <p:nvPicPr>
          <p:cNvPr id="17409" name="Picture 1" descr="C:\Users\kurisaki\DOCUME~1\PD_AT_~1\PRC4D7~1\_THEME~1\REMD_B~1\_4_ANA~1\_0_CLU~1\_PONTI~2\Mod_Rep-Clust05-01_remd_exWat_001_300K_noWat_No4_Clust-01.bmp"/>
          <p:cNvPicPr>
            <a:picLocks noChangeAspect="1" noChangeArrowheads="1"/>
          </p:cNvPicPr>
          <p:nvPr/>
        </p:nvPicPr>
        <p:blipFill>
          <a:blip r:embed="rId2" cstate="print"/>
          <a:srcRect t="32393" b="22426"/>
          <a:stretch>
            <a:fillRect/>
          </a:stretch>
        </p:blipFill>
        <p:spPr bwMode="auto">
          <a:xfrm>
            <a:off x="323528" y="2123985"/>
            <a:ext cx="3390330" cy="1464117"/>
          </a:xfrm>
          <a:prstGeom prst="rect">
            <a:avLst/>
          </a:prstGeom>
          <a:noFill/>
        </p:spPr>
      </p:pic>
      <p:pic>
        <p:nvPicPr>
          <p:cNvPr id="17410" name="Picture 2" descr="C:\Users\kurisaki\DOCUME~1\PD_AT_~1\PRC4D7~1\_THEME~1\REMD_B~1\_4_ANA~1\_0_CLU~1\_PONTI~2\Mod_Rep-Clust05-01_remd_exWat_001_300K_noWat_No4_Clust-02.bmp"/>
          <p:cNvPicPr>
            <a:picLocks noChangeAspect="1" noChangeArrowheads="1"/>
          </p:cNvPicPr>
          <p:nvPr/>
        </p:nvPicPr>
        <p:blipFill>
          <a:blip r:embed="rId3" cstate="print"/>
          <a:srcRect/>
          <a:stretch>
            <a:fillRect/>
          </a:stretch>
        </p:blipFill>
        <p:spPr bwMode="auto">
          <a:xfrm>
            <a:off x="3851920" y="1812372"/>
            <a:ext cx="2022034" cy="1932826"/>
          </a:xfrm>
          <a:prstGeom prst="rect">
            <a:avLst/>
          </a:prstGeom>
          <a:noFill/>
        </p:spPr>
      </p:pic>
      <p:pic>
        <p:nvPicPr>
          <p:cNvPr id="17411" name="Picture 3" descr="C:\Users\kurisaki\DOCUME~1\PD_AT_~1\PRC4D7~1\_THEME~1\REMD_B~1\_4_ANA~1\_0_CLU~1\_PONTI~2\Mod_Rep-Clust05-01_remd_exWat_001_300K_noWat_No4_Clust-03.bmp"/>
          <p:cNvPicPr>
            <a:picLocks noChangeAspect="1" noChangeArrowheads="1"/>
          </p:cNvPicPr>
          <p:nvPr/>
        </p:nvPicPr>
        <p:blipFill>
          <a:blip r:embed="rId4" cstate="print"/>
          <a:srcRect/>
          <a:stretch>
            <a:fillRect/>
          </a:stretch>
        </p:blipFill>
        <p:spPr bwMode="auto">
          <a:xfrm>
            <a:off x="5968449" y="2066034"/>
            <a:ext cx="1843911" cy="1762562"/>
          </a:xfrm>
          <a:prstGeom prst="rect">
            <a:avLst/>
          </a:prstGeom>
          <a:noFill/>
        </p:spPr>
      </p:pic>
      <p:pic>
        <p:nvPicPr>
          <p:cNvPr id="17412" name="Picture 4" descr="C:\Users\kurisaki\DOCUME~1\PD_AT_~1\PRC4D7~1\_THEME~1\REMD_B~1\_4_ANA~1\_0_CLU~1\_PONTI~2\Mod_Rep-Clust05-01_remd_exWat_001_300K_noWat_No4_Clust-04.bmp"/>
          <p:cNvPicPr>
            <a:picLocks noChangeAspect="1" noChangeArrowheads="1"/>
          </p:cNvPicPr>
          <p:nvPr/>
        </p:nvPicPr>
        <p:blipFill>
          <a:blip r:embed="rId5" cstate="print"/>
          <a:srcRect/>
          <a:stretch>
            <a:fillRect/>
          </a:stretch>
        </p:blipFill>
        <p:spPr bwMode="auto">
          <a:xfrm>
            <a:off x="539552" y="4077072"/>
            <a:ext cx="2232248" cy="2133766"/>
          </a:xfrm>
          <a:prstGeom prst="rect">
            <a:avLst/>
          </a:prstGeom>
          <a:noFill/>
        </p:spPr>
      </p:pic>
      <p:pic>
        <p:nvPicPr>
          <p:cNvPr id="17413" name="Picture 5" descr="C:\Users\kurisaki\DOCUME~1\PD_AT_~1\PRC4D7~1\_THEME~1\REMD_B~1\_4_ANA~1\_0_CLU~1\_PONTI~2\Mod_Rep-Clust05-01_remd_exWat_001_300K_noWat_No4_Clust-05.bmp"/>
          <p:cNvPicPr>
            <a:picLocks noChangeAspect="1" noChangeArrowheads="1"/>
          </p:cNvPicPr>
          <p:nvPr/>
        </p:nvPicPr>
        <p:blipFill>
          <a:blip r:embed="rId6" cstate="print"/>
          <a:srcRect/>
          <a:stretch>
            <a:fillRect/>
          </a:stretch>
        </p:blipFill>
        <p:spPr bwMode="auto">
          <a:xfrm>
            <a:off x="3419872" y="4188636"/>
            <a:ext cx="1595134" cy="1524760"/>
          </a:xfrm>
          <a:prstGeom prst="rect">
            <a:avLst/>
          </a:prstGeom>
          <a:noFill/>
        </p:spPr>
      </p:pic>
      <p:sp>
        <p:nvSpPr>
          <p:cNvPr id="18" name="テキスト ボックス 17"/>
          <p:cNvSpPr txBox="1"/>
          <p:nvPr/>
        </p:nvSpPr>
        <p:spPr>
          <a:xfrm>
            <a:off x="1257595" y="1628800"/>
            <a:ext cx="1361142" cy="461665"/>
          </a:xfrm>
          <a:prstGeom prst="rect">
            <a:avLst/>
          </a:prstGeom>
          <a:noFill/>
        </p:spPr>
        <p:txBody>
          <a:bodyPr wrap="none" rtlCol="0">
            <a:spAutoFit/>
          </a:bodyPr>
          <a:lstStyle/>
          <a:p>
            <a:r>
              <a:rPr kumimoji="1" lang="en-US" altLang="ja-JP" sz="2400" b="1" i="1" dirty="0" smtClean="0"/>
              <a:t>extended</a:t>
            </a:r>
            <a:endParaRPr kumimoji="1" lang="ja-JP" altLang="en-US" sz="2400" b="1" i="1" dirty="0"/>
          </a:p>
        </p:txBody>
      </p:sp>
      <p:sp>
        <p:nvSpPr>
          <p:cNvPr id="19" name="テキスト ボックス 18"/>
          <p:cNvSpPr txBox="1"/>
          <p:nvPr/>
        </p:nvSpPr>
        <p:spPr>
          <a:xfrm>
            <a:off x="4313785" y="1628800"/>
            <a:ext cx="1091966" cy="461665"/>
          </a:xfrm>
          <a:prstGeom prst="rect">
            <a:avLst/>
          </a:prstGeom>
          <a:noFill/>
        </p:spPr>
        <p:txBody>
          <a:bodyPr wrap="none" rtlCol="0">
            <a:spAutoFit/>
          </a:bodyPr>
          <a:lstStyle/>
          <a:p>
            <a:r>
              <a:rPr lang="en-US" altLang="ja-JP" sz="2400" b="1" i="1" dirty="0" smtClean="0"/>
              <a:t>hairpin</a:t>
            </a:r>
            <a:endParaRPr kumimoji="1" lang="ja-JP" altLang="en-US" sz="2400" b="1" i="1" dirty="0"/>
          </a:p>
        </p:txBody>
      </p:sp>
      <p:sp>
        <p:nvSpPr>
          <p:cNvPr id="20" name="テキスト ボックス 19"/>
          <p:cNvSpPr txBox="1"/>
          <p:nvPr/>
        </p:nvSpPr>
        <p:spPr>
          <a:xfrm>
            <a:off x="6288346" y="1628800"/>
            <a:ext cx="1742785" cy="461665"/>
          </a:xfrm>
          <a:prstGeom prst="rect">
            <a:avLst/>
          </a:prstGeom>
          <a:noFill/>
        </p:spPr>
        <p:txBody>
          <a:bodyPr wrap="none" rtlCol="0">
            <a:spAutoFit/>
          </a:bodyPr>
          <a:lstStyle/>
          <a:p>
            <a:r>
              <a:rPr lang="en-US" altLang="ja-JP" sz="2400" b="1" i="1" dirty="0" smtClean="0"/>
              <a:t>turn@</a:t>
            </a:r>
            <a:r>
              <a:rPr lang="en-US" altLang="ja-JP" sz="2400" b="1" i="1" dirty="0" smtClean="0">
                <a:latin typeface="Symbol" pitchFamily="18" charset="2"/>
              </a:rPr>
              <a:t>b</a:t>
            </a:r>
            <a:r>
              <a:rPr lang="en-US" altLang="ja-JP" sz="2400" b="1" i="1" dirty="0" smtClean="0"/>
              <a:t>Ala3</a:t>
            </a:r>
            <a:endParaRPr kumimoji="1" lang="ja-JP" altLang="en-US" sz="2400" b="1" i="1" dirty="0"/>
          </a:p>
        </p:txBody>
      </p:sp>
      <p:sp>
        <p:nvSpPr>
          <p:cNvPr id="21" name="テキスト ボックス 20"/>
          <p:cNvSpPr txBox="1"/>
          <p:nvPr/>
        </p:nvSpPr>
        <p:spPr>
          <a:xfrm>
            <a:off x="827584" y="3612572"/>
            <a:ext cx="1742785" cy="461665"/>
          </a:xfrm>
          <a:prstGeom prst="rect">
            <a:avLst/>
          </a:prstGeom>
          <a:noFill/>
        </p:spPr>
        <p:txBody>
          <a:bodyPr wrap="none" rtlCol="0">
            <a:spAutoFit/>
          </a:bodyPr>
          <a:lstStyle/>
          <a:p>
            <a:r>
              <a:rPr lang="en-US" altLang="ja-JP" sz="2400" b="1" i="1" dirty="0" smtClean="0"/>
              <a:t>turn@</a:t>
            </a:r>
            <a:r>
              <a:rPr lang="en-US" altLang="ja-JP" sz="2400" b="1" i="1" dirty="0" smtClean="0">
                <a:latin typeface="Symbol" pitchFamily="18" charset="2"/>
              </a:rPr>
              <a:t>b</a:t>
            </a:r>
            <a:r>
              <a:rPr lang="en-US" altLang="ja-JP" sz="2400" b="1" i="1" dirty="0" smtClean="0"/>
              <a:t>Ala6</a:t>
            </a:r>
            <a:endParaRPr kumimoji="1" lang="ja-JP" altLang="en-US" sz="2400" b="1" i="1" dirty="0"/>
          </a:p>
        </p:txBody>
      </p:sp>
      <p:sp>
        <p:nvSpPr>
          <p:cNvPr id="22" name="テキスト ボックス 21"/>
          <p:cNvSpPr txBox="1"/>
          <p:nvPr/>
        </p:nvSpPr>
        <p:spPr>
          <a:xfrm>
            <a:off x="3528416" y="3612572"/>
            <a:ext cx="1133644" cy="461665"/>
          </a:xfrm>
          <a:prstGeom prst="rect">
            <a:avLst/>
          </a:prstGeom>
          <a:noFill/>
        </p:spPr>
        <p:txBody>
          <a:bodyPr wrap="none" rtlCol="0">
            <a:spAutoFit/>
          </a:bodyPr>
          <a:lstStyle/>
          <a:p>
            <a:r>
              <a:rPr lang="en-US" altLang="ja-JP" sz="2400" b="1" i="1" dirty="0" smtClean="0"/>
              <a:t>globule</a:t>
            </a:r>
            <a:endParaRPr kumimoji="1" lang="ja-JP" altLang="en-US" sz="2400" b="1" i="1" dirty="0"/>
          </a:p>
        </p:txBody>
      </p:sp>
      <p:sp>
        <p:nvSpPr>
          <p:cNvPr id="13" name="テキスト ボックス 12"/>
          <p:cNvSpPr txBox="1"/>
          <p:nvPr/>
        </p:nvSpPr>
        <p:spPr>
          <a:xfrm>
            <a:off x="5148064" y="4221088"/>
            <a:ext cx="3744416" cy="1569660"/>
          </a:xfrm>
          <a:prstGeom prst="rect">
            <a:avLst/>
          </a:prstGeom>
          <a:noFill/>
          <a:ln w="28575">
            <a:solidFill>
              <a:srgbClr val="FF0000"/>
            </a:solidFill>
          </a:ln>
        </p:spPr>
        <p:txBody>
          <a:bodyPr wrap="square" rtlCol="0">
            <a:spAutoFit/>
          </a:bodyPr>
          <a:lstStyle/>
          <a:p>
            <a:pPr algn="ctr"/>
            <a:r>
              <a:rPr kumimoji="1" lang="en-US" altLang="ja-JP" sz="2400" dirty="0" smtClean="0"/>
              <a:t>Averaged # of HB: </a:t>
            </a:r>
            <a:r>
              <a:rPr lang="en-US" altLang="ja-JP" sz="2400" dirty="0" smtClean="0"/>
              <a:t>0.07</a:t>
            </a:r>
          </a:p>
          <a:p>
            <a:pPr algn="ctr"/>
            <a:r>
              <a:rPr kumimoji="1" lang="en-US" altLang="ja-JP" sz="2400" dirty="0" smtClean="0"/>
              <a:t>(total 45,000 conf.)</a:t>
            </a:r>
          </a:p>
          <a:p>
            <a:pPr algn="ctr"/>
            <a:r>
              <a:rPr lang="en-US" altLang="ja-JP" sz="2400" dirty="0" smtClean="0">
                <a:sym typeface="Wingdings" pitchFamily="2" charset="2"/>
              </a:rPr>
              <a:t> Supported by the earlier experimental study</a:t>
            </a:r>
            <a:r>
              <a:rPr lang="en-US" altLang="ja-JP" sz="2400" baseline="30000" dirty="0" smtClean="0">
                <a:sym typeface="Wingdings" pitchFamily="2" charset="2"/>
              </a:rPr>
              <a:t>1</a:t>
            </a:r>
            <a:endParaRPr kumimoji="1" lang="ja-JP" altLang="en-US" sz="2400" baseline="30000" dirty="0"/>
          </a:p>
        </p:txBody>
      </p:sp>
      <p:sp>
        <p:nvSpPr>
          <p:cNvPr id="14" name="テキスト ボックス 13"/>
          <p:cNvSpPr txBox="1"/>
          <p:nvPr/>
        </p:nvSpPr>
        <p:spPr>
          <a:xfrm>
            <a:off x="179513" y="6454944"/>
            <a:ext cx="8784976" cy="338554"/>
          </a:xfrm>
          <a:prstGeom prst="rect">
            <a:avLst/>
          </a:prstGeom>
          <a:noFill/>
        </p:spPr>
        <p:txBody>
          <a:bodyPr wrap="square" rtlCol="0">
            <a:spAutoFit/>
          </a:bodyPr>
          <a:lstStyle/>
          <a:p>
            <a:r>
              <a:rPr kumimoji="1" lang="en-US" altLang="ja-JP" sz="1600" dirty="0" smtClean="0"/>
              <a:t>[1] </a:t>
            </a:r>
            <a:r>
              <a:rPr lang="en-US" altLang="ja-JP" sz="1600" dirty="0" smtClean="0"/>
              <a:t>J. D. </a:t>
            </a:r>
            <a:r>
              <a:rPr kumimoji="1" lang="en-US" altLang="ja-JP" sz="1600" dirty="0" err="1" smtClean="0"/>
              <a:t>Glickson</a:t>
            </a:r>
            <a:r>
              <a:rPr kumimoji="1" lang="en-US" altLang="ja-JP" sz="1600" dirty="0" smtClean="0"/>
              <a:t> and J. </a:t>
            </a:r>
            <a:r>
              <a:rPr kumimoji="1" lang="en-US" altLang="ja-JP" sz="1600" dirty="0" err="1" smtClean="0"/>
              <a:t>Applequist</a:t>
            </a:r>
            <a:r>
              <a:rPr kumimoji="1" lang="en-US" altLang="ja-JP" sz="1600" dirty="0" smtClean="0"/>
              <a:t>. </a:t>
            </a:r>
            <a:r>
              <a:rPr kumimoji="1" lang="en-US" altLang="ja-JP" sz="1600" i="1" dirty="0" smtClean="0"/>
              <a:t>J.A.C.S.</a:t>
            </a:r>
            <a:r>
              <a:rPr kumimoji="1" lang="en-US" altLang="ja-JP" sz="1600" dirty="0" smtClean="0"/>
              <a:t>, 1971, </a:t>
            </a:r>
            <a:r>
              <a:rPr kumimoji="1" lang="en-US" altLang="ja-JP" sz="1600" b="1" dirty="0" smtClean="0"/>
              <a:t>93</a:t>
            </a:r>
            <a:r>
              <a:rPr kumimoji="1" lang="en-US" altLang="ja-JP" sz="1600" dirty="0" smtClean="0"/>
              <a:t>, 3276-3286</a:t>
            </a:r>
            <a:endParaRPr kumimoji="1" lang="ja-JP" altLang="en-US" sz="1600" dirty="0"/>
          </a:p>
        </p:txBody>
      </p:sp>
      <p:sp>
        <p:nvSpPr>
          <p:cNvPr id="15" name="正方形/長方形 14"/>
          <p:cNvSpPr/>
          <p:nvPr/>
        </p:nvSpPr>
        <p:spPr>
          <a:xfrm>
            <a:off x="0" y="6379408"/>
            <a:ext cx="9144000" cy="457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 16"/>
          <p:cNvSpPr>
            <a:spLocks noGrp="1"/>
          </p:cNvSpPr>
          <p:nvPr>
            <p:ph type="sldNum" sz="quarter" idx="12"/>
          </p:nvPr>
        </p:nvSpPr>
        <p:spPr/>
        <p:txBody>
          <a:bodyPr/>
          <a:lstStyle/>
          <a:p>
            <a:fld id="{DBB6B817-DDD2-4518-B5BE-F1D8B9E4AA20}" type="slidenum">
              <a:rPr kumimoji="1" lang="ja-JP" altLang="en-US" smtClean="0"/>
              <a:pPr/>
              <a:t>10</a:t>
            </a:fld>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Summary for representative conformations </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5" name="正方形/長方形 4"/>
          <p:cNvSpPr/>
          <p:nvPr/>
        </p:nvSpPr>
        <p:spPr>
          <a:xfrm>
            <a:off x="427788" y="1340768"/>
            <a:ext cx="8280920" cy="830997"/>
          </a:xfrm>
          <a:prstGeom prst="rect">
            <a:avLst/>
          </a:prstGeom>
        </p:spPr>
        <p:txBody>
          <a:bodyPr wrap="square">
            <a:spAutoFit/>
          </a:bodyPr>
          <a:lstStyle/>
          <a:p>
            <a:pPr marL="355600" indent="-355600" algn="just">
              <a:buFont typeface="Arial" pitchFamily="34" charset="0"/>
              <a:buChar char="•"/>
            </a:pPr>
            <a:r>
              <a:rPr lang="en-US" altLang="ja-JP" sz="2400" dirty="0" smtClean="0"/>
              <a:t>Extended conformation occupies &gt; 80% of the conformation ensemble.</a:t>
            </a:r>
          </a:p>
        </p:txBody>
      </p:sp>
      <p:pic>
        <p:nvPicPr>
          <p:cNvPr id="8" name="Picture 1" descr="C:\Users\kurisaki\DOCUME~1\PD_AT_~1\PRC4D7~1\_THEME~1\REMD_B~1\_4_ANA~1\_0_CLU~1\_PONTI~2\Mod_Rep-Clust05-01_remd_exWat_001_300K_noWat_No4_Clust-01.bmp"/>
          <p:cNvPicPr>
            <a:picLocks noChangeAspect="1" noChangeArrowheads="1"/>
          </p:cNvPicPr>
          <p:nvPr/>
        </p:nvPicPr>
        <p:blipFill>
          <a:blip r:embed="rId3" cstate="print"/>
          <a:srcRect t="32393" b="22426"/>
          <a:stretch>
            <a:fillRect/>
          </a:stretch>
        </p:blipFill>
        <p:spPr bwMode="auto">
          <a:xfrm>
            <a:off x="4644008" y="3045003"/>
            <a:ext cx="3390330" cy="1464117"/>
          </a:xfrm>
          <a:prstGeom prst="rect">
            <a:avLst/>
          </a:prstGeom>
          <a:noFill/>
        </p:spPr>
      </p:pic>
      <p:sp>
        <p:nvSpPr>
          <p:cNvPr id="9" name="テキスト ボックス 8"/>
          <p:cNvSpPr txBox="1"/>
          <p:nvPr/>
        </p:nvSpPr>
        <p:spPr>
          <a:xfrm>
            <a:off x="5578075" y="2549818"/>
            <a:ext cx="1361142" cy="461665"/>
          </a:xfrm>
          <a:prstGeom prst="rect">
            <a:avLst/>
          </a:prstGeom>
          <a:noFill/>
        </p:spPr>
        <p:txBody>
          <a:bodyPr wrap="none" rtlCol="0">
            <a:spAutoFit/>
          </a:bodyPr>
          <a:lstStyle/>
          <a:p>
            <a:r>
              <a:rPr kumimoji="1" lang="en-US" altLang="ja-JP" sz="2400" b="1" i="1" dirty="0" smtClean="0"/>
              <a:t>extended</a:t>
            </a:r>
            <a:endParaRPr kumimoji="1" lang="ja-JP" altLang="en-US" sz="2400" b="1" i="1" dirty="0"/>
          </a:p>
        </p:txBody>
      </p:sp>
      <p:graphicFrame>
        <p:nvGraphicFramePr>
          <p:cNvPr id="10" name="表 9"/>
          <p:cNvGraphicFramePr>
            <a:graphicFrameLocks noGrp="1"/>
          </p:cNvGraphicFramePr>
          <p:nvPr/>
        </p:nvGraphicFramePr>
        <p:xfrm>
          <a:off x="899592" y="2420888"/>
          <a:ext cx="3168352" cy="2057496"/>
        </p:xfrm>
        <a:graphic>
          <a:graphicData uri="http://schemas.openxmlformats.org/drawingml/2006/table">
            <a:tbl>
              <a:tblPr/>
              <a:tblGrid>
                <a:gridCol w="1700091"/>
                <a:gridCol w="1468261"/>
              </a:tblGrid>
              <a:tr h="304278">
                <a:tc>
                  <a:txBody>
                    <a:bodyPr/>
                    <a:lstStyle/>
                    <a:p>
                      <a:pPr algn="ctr" fontAlgn="ctr"/>
                      <a:r>
                        <a:rPr lang="ja-JP" altLang="en-US" sz="1700" b="0" i="0" u="none" strike="noStrike" dirty="0">
                          <a:solidFill>
                            <a:srgbClr val="000000"/>
                          </a:solidFill>
                          <a:latin typeface="Times New Roman"/>
                        </a:rPr>
                        <a:t>　</a:t>
                      </a:r>
                    </a:p>
                  </a:txBody>
                  <a:tcPr marL="14489" marR="14489" marT="1448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700" b="0" i="0" u="none" strike="noStrike">
                          <a:solidFill>
                            <a:srgbClr val="000000"/>
                          </a:solidFill>
                          <a:latin typeface="Times New Roman"/>
                        </a:rPr>
                        <a:t>　</a:t>
                      </a:r>
                    </a:p>
                  </a:txBody>
                  <a:tcPr marL="14489" marR="14489" marT="14489" marB="0" anchor="ctr">
                    <a:lnL>
                      <a:noFill/>
                    </a:lnL>
                    <a:lnR>
                      <a:noFill/>
                    </a:lnR>
                    <a:lnT>
                      <a:noFill/>
                    </a:lnT>
                    <a:lnB w="12700" cap="flat" cmpd="sng" algn="ctr">
                      <a:solidFill>
                        <a:srgbClr val="000000"/>
                      </a:solidFill>
                      <a:prstDash val="solid"/>
                      <a:round/>
                      <a:headEnd type="none" w="med" len="med"/>
                      <a:tailEnd type="none" w="med" len="med"/>
                    </a:lnB>
                  </a:tcPr>
                </a:tc>
              </a:tr>
              <a:tr h="289788">
                <a:tc>
                  <a:txBody>
                    <a:bodyPr/>
                    <a:lstStyle/>
                    <a:p>
                      <a:pPr algn="ctr" fontAlgn="ctr"/>
                      <a:r>
                        <a:rPr lang="en-US" sz="1700" b="0" i="0" u="none" strike="noStrike" dirty="0">
                          <a:solidFill>
                            <a:srgbClr val="000000"/>
                          </a:solidFill>
                          <a:latin typeface="Times New Roman"/>
                        </a:rPr>
                        <a:t>conformation</a:t>
                      </a:r>
                    </a:p>
                  </a:txBody>
                  <a:tcPr marL="14489" marR="14489" marT="1448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latin typeface="Times New Roman"/>
                        </a:rPr>
                        <a:t>frequency [%]</a:t>
                      </a:r>
                    </a:p>
                  </a:txBody>
                  <a:tcPr marL="14489" marR="14489" marT="1448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788">
                <a:tc>
                  <a:txBody>
                    <a:bodyPr/>
                    <a:lstStyle/>
                    <a:p>
                      <a:pPr algn="ctr" fontAlgn="ctr"/>
                      <a:r>
                        <a:rPr lang="en-US" sz="1700" b="0" i="0" u="none" strike="noStrike">
                          <a:solidFill>
                            <a:srgbClr val="000000"/>
                          </a:solidFill>
                          <a:latin typeface="Times New Roman"/>
                        </a:rPr>
                        <a:t>extended</a:t>
                      </a:r>
                    </a:p>
                  </a:txBody>
                  <a:tcPr marL="14489" marR="14489" marT="144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700" b="0" i="0" u="none" strike="noStrike">
                          <a:solidFill>
                            <a:srgbClr val="000000"/>
                          </a:solidFill>
                          <a:latin typeface="Times New Roman"/>
                        </a:rPr>
                        <a:t>86.9</a:t>
                      </a:r>
                    </a:p>
                  </a:txBody>
                  <a:tcPr marL="14489" marR="14489" marT="14489" marB="0" anchor="ctr">
                    <a:lnL>
                      <a:noFill/>
                    </a:lnL>
                    <a:lnR>
                      <a:noFill/>
                    </a:lnR>
                    <a:lnT w="6350" cap="flat" cmpd="sng" algn="ctr">
                      <a:solidFill>
                        <a:srgbClr val="000000"/>
                      </a:solidFill>
                      <a:prstDash val="solid"/>
                      <a:round/>
                      <a:headEnd type="none" w="med" len="med"/>
                      <a:tailEnd type="none" w="med" len="med"/>
                    </a:lnT>
                    <a:lnB>
                      <a:noFill/>
                    </a:lnB>
                  </a:tcPr>
                </a:tc>
              </a:tr>
              <a:tr h="289788">
                <a:tc>
                  <a:txBody>
                    <a:bodyPr/>
                    <a:lstStyle/>
                    <a:p>
                      <a:pPr algn="ctr" fontAlgn="ctr"/>
                      <a:r>
                        <a:rPr lang="en-US" sz="1700" b="0" i="0" u="none" strike="noStrike">
                          <a:solidFill>
                            <a:srgbClr val="000000"/>
                          </a:solidFill>
                          <a:latin typeface="Times New Roman"/>
                        </a:rPr>
                        <a:t>hairpin</a:t>
                      </a:r>
                    </a:p>
                  </a:txBody>
                  <a:tcPr marL="14489" marR="14489" marT="14489" marB="0" anchor="ctr">
                    <a:lnL>
                      <a:noFill/>
                    </a:lnL>
                    <a:lnR>
                      <a:noFill/>
                    </a:lnR>
                    <a:lnT>
                      <a:noFill/>
                    </a:lnT>
                    <a:lnB>
                      <a:noFill/>
                    </a:lnB>
                  </a:tcPr>
                </a:tc>
                <a:tc>
                  <a:txBody>
                    <a:bodyPr/>
                    <a:lstStyle/>
                    <a:p>
                      <a:pPr algn="ctr" fontAlgn="ctr"/>
                      <a:r>
                        <a:rPr lang="en-US" altLang="ja-JP" sz="1700" b="0" i="0" u="none" strike="noStrike" dirty="0">
                          <a:solidFill>
                            <a:srgbClr val="000000"/>
                          </a:solidFill>
                          <a:latin typeface="Times New Roman"/>
                        </a:rPr>
                        <a:t>6.2</a:t>
                      </a:r>
                    </a:p>
                  </a:txBody>
                  <a:tcPr marL="14489" marR="14489" marT="14489" marB="0" anchor="ctr">
                    <a:lnL>
                      <a:noFill/>
                    </a:lnL>
                    <a:lnR>
                      <a:noFill/>
                    </a:lnR>
                    <a:lnT>
                      <a:noFill/>
                    </a:lnT>
                    <a:lnB>
                      <a:noFill/>
                    </a:lnB>
                  </a:tcPr>
                </a:tc>
              </a:tr>
              <a:tr h="289788">
                <a:tc>
                  <a:txBody>
                    <a:bodyPr/>
                    <a:lstStyle/>
                    <a:p>
                      <a:pPr algn="ctr" fontAlgn="ctr"/>
                      <a:r>
                        <a:rPr lang="en-US" sz="1700" b="0" i="0" u="none" strike="noStrike">
                          <a:solidFill>
                            <a:srgbClr val="000000"/>
                          </a:solidFill>
                          <a:latin typeface="Times New Roman"/>
                        </a:rPr>
                        <a:t>turn@</a:t>
                      </a:r>
                      <a:r>
                        <a:rPr lang="en-US" sz="1700" b="0" i="0" u="none" strike="noStrike">
                          <a:solidFill>
                            <a:srgbClr val="000000"/>
                          </a:solidFill>
                          <a:latin typeface="Symbol"/>
                        </a:rPr>
                        <a:t>b</a:t>
                      </a:r>
                      <a:r>
                        <a:rPr lang="en-US" sz="1700" b="0" i="0" u="none" strike="noStrike">
                          <a:solidFill>
                            <a:srgbClr val="000000"/>
                          </a:solidFill>
                          <a:latin typeface="Times New Roman"/>
                        </a:rPr>
                        <a:t>Ala3</a:t>
                      </a:r>
                    </a:p>
                  </a:txBody>
                  <a:tcPr marL="14489" marR="14489" marT="14489" marB="0" anchor="ctr">
                    <a:lnL>
                      <a:noFill/>
                    </a:lnL>
                    <a:lnR>
                      <a:noFill/>
                    </a:lnR>
                    <a:lnT>
                      <a:noFill/>
                    </a:lnT>
                    <a:lnB>
                      <a:noFill/>
                    </a:lnB>
                  </a:tcPr>
                </a:tc>
                <a:tc>
                  <a:txBody>
                    <a:bodyPr/>
                    <a:lstStyle/>
                    <a:p>
                      <a:pPr algn="ctr" fontAlgn="ctr"/>
                      <a:r>
                        <a:rPr lang="en-US" altLang="ja-JP" sz="1700" b="0" i="0" u="none" strike="noStrike">
                          <a:solidFill>
                            <a:srgbClr val="000000"/>
                          </a:solidFill>
                          <a:latin typeface="Times New Roman"/>
                        </a:rPr>
                        <a:t>4.3</a:t>
                      </a:r>
                    </a:p>
                  </a:txBody>
                  <a:tcPr marL="14489" marR="14489" marT="14489" marB="0" anchor="ctr">
                    <a:lnL>
                      <a:noFill/>
                    </a:lnL>
                    <a:lnR>
                      <a:noFill/>
                    </a:lnR>
                    <a:lnT>
                      <a:noFill/>
                    </a:lnT>
                    <a:lnB>
                      <a:noFill/>
                    </a:lnB>
                  </a:tcPr>
                </a:tc>
              </a:tr>
              <a:tr h="289788">
                <a:tc>
                  <a:txBody>
                    <a:bodyPr/>
                    <a:lstStyle/>
                    <a:p>
                      <a:pPr algn="ctr" fontAlgn="ctr"/>
                      <a:r>
                        <a:rPr lang="en-US" sz="1700" b="0" i="0" u="none" strike="noStrike" dirty="0">
                          <a:solidFill>
                            <a:srgbClr val="000000"/>
                          </a:solidFill>
                          <a:latin typeface="Times New Roman"/>
                        </a:rPr>
                        <a:t>turn@</a:t>
                      </a:r>
                      <a:r>
                        <a:rPr lang="en-US" sz="1700" b="0" i="0" u="none" strike="noStrike" dirty="0">
                          <a:solidFill>
                            <a:srgbClr val="000000"/>
                          </a:solidFill>
                          <a:latin typeface="Symbol"/>
                        </a:rPr>
                        <a:t>b</a:t>
                      </a:r>
                      <a:r>
                        <a:rPr lang="en-US" sz="1700" b="0" i="0" u="none" strike="noStrike" dirty="0">
                          <a:solidFill>
                            <a:srgbClr val="000000"/>
                          </a:solidFill>
                          <a:latin typeface="Times New Roman"/>
                        </a:rPr>
                        <a:t>Ala6</a:t>
                      </a:r>
                    </a:p>
                  </a:txBody>
                  <a:tcPr marL="14489" marR="14489" marT="14489" marB="0" anchor="ctr">
                    <a:lnL>
                      <a:noFill/>
                    </a:lnL>
                    <a:lnR>
                      <a:noFill/>
                    </a:lnR>
                    <a:lnT>
                      <a:noFill/>
                    </a:lnT>
                    <a:lnB>
                      <a:noFill/>
                    </a:lnB>
                  </a:tcPr>
                </a:tc>
                <a:tc>
                  <a:txBody>
                    <a:bodyPr/>
                    <a:lstStyle/>
                    <a:p>
                      <a:pPr algn="ctr" fontAlgn="ctr"/>
                      <a:r>
                        <a:rPr lang="en-US" altLang="ja-JP" sz="1700" b="0" i="0" u="none" strike="noStrike">
                          <a:solidFill>
                            <a:srgbClr val="000000"/>
                          </a:solidFill>
                          <a:latin typeface="Times New Roman"/>
                        </a:rPr>
                        <a:t>2.5</a:t>
                      </a:r>
                    </a:p>
                  </a:txBody>
                  <a:tcPr marL="14489" marR="14489" marT="14489" marB="0" anchor="ctr">
                    <a:lnL>
                      <a:noFill/>
                    </a:lnL>
                    <a:lnR>
                      <a:noFill/>
                    </a:lnR>
                    <a:lnT>
                      <a:noFill/>
                    </a:lnT>
                    <a:lnB>
                      <a:noFill/>
                    </a:lnB>
                  </a:tcPr>
                </a:tc>
              </a:tr>
              <a:tr h="304278">
                <a:tc>
                  <a:txBody>
                    <a:bodyPr/>
                    <a:lstStyle/>
                    <a:p>
                      <a:pPr algn="ctr" fontAlgn="ctr"/>
                      <a:r>
                        <a:rPr lang="en-US" sz="1700" b="0" i="0" u="none" strike="noStrike">
                          <a:solidFill>
                            <a:srgbClr val="000000"/>
                          </a:solidFill>
                          <a:latin typeface="Times New Roman"/>
                        </a:rPr>
                        <a:t>globule</a:t>
                      </a:r>
                    </a:p>
                  </a:txBody>
                  <a:tcPr marL="14489" marR="14489" marT="1448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700" b="0" i="0" u="none" strike="noStrike" dirty="0">
                          <a:solidFill>
                            <a:srgbClr val="000000"/>
                          </a:solidFill>
                          <a:latin typeface="Times New Roman"/>
                        </a:rPr>
                        <a:t>0.1</a:t>
                      </a:r>
                    </a:p>
                  </a:txBody>
                  <a:tcPr marL="14489" marR="14489" marT="14489"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1" name="スライド番号プレースホルダ 10"/>
          <p:cNvSpPr>
            <a:spLocks noGrp="1"/>
          </p:cNvSpPr>
          <p:nvPr>
            <p:ph type="sldNum" sz="quarter" idx="12"/>
          </p:nvPr>
        </p:nvSpPr>
        <p:spPr/>
        <p:txBody>
          <a:bodyPr/>
          <a:lstStyle/>
          <a:p>
            <a:fld id="{DBB6B817-DDD2-4518-B5BE-F1D8B9E4AA20}"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Summary for representative conformations </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3" name="テキスト ボックス 2"/>
          <p:cNvSpPr txBox="1"/>
          <p:nvPr/>
        </p:nvSpPr>
        <p:spPr>
          <a:xfrm>
            <a:off x="669920" y="1124744"/>
            <a:ext cx="7776864" cy="1569660"/>
          </a:xfrm>
          <a:prstGeom prst="rect">
            <a:avLst/>
          </a:prstGeom>
          <a:noFill/>
        </p:spPr>
        <p:txBody>
          <a:bodyPr wrap="square" rtlCol="0">
            <a:spAutoFit/>
          </a:bodyPr>
          <a:lstStyle/>
          <a:p>
            <a:pPr marL="355600" indent="-355600" algn="just">
              <a:buFont typeface="Arial" pitchFamily="34" charset="0"/>
              <a:buChar char="•"/>
            </a:pPr>
            <a:r>
              <a:rPr kumimoji="1" lang="en-US" altLang="ja-JP" sz="2400" dirty="0" smtClean="0"/>
              <a:t>Meanwhile, bending and twisting are observed in Poly </a:t>
            </a:r>
            <a:r>
              <a:rPr kumimoji="1" lang="en-US" altLang="ja-JP" sz="2400" dirty="0" smtClean="0">
                <a:latin typeface="Symbol" pitchFamily="18" charset="2"/>
              </a:rPr>
              <a:t>b</a:t>
            </a:r>
            <a:r>
              <a:rPr kumimoji="1" lang="en-US" altLang="ja-JP" sz="2400" dirty="0" smtClean="0"/>
              <a:t>-</a:t>
            </a:r>
            <a:r>
              <a:rPr kumimoji="1" lang="en-US" altLang="ja-JP" sz="2400" dirty="0" err="1" smtClean="0"/>
              <a:t>alanine</a:t>
            </a:r>
            <a:r>
              <a:rPr kumimoji="1" lang="en-US" altLang="ja-JP" sz="2400" dirty="0" smtClean="0"/>
              <a:t> (</a:t>
            </a:r>
            <a:r>
              <a:rPr kumimoji="1" lang="en-US" altLang="ja-JP" sz="2400" i="1" dirty="0" smtClean="0"/>
              <a:t>i.e.</a:t>
            </a:r>
            <a:r>
              <a:rPr kumimoji="1" lang="en-US" altLang="ja-JP" sz="2400" dirty="0" smtClean="0"/>
              <a:t>, hairpin, turns and globule).</a:t>
            </a:r>
            <a:endParaRPr lang="en-US" altLang="ja-JP" sz="2400" dirty="0" smtClean="0">
              <a:solidFill>
                <a:schemeClr val="tx1">
                  <a:lumMod val="85000"/>
                  <a:lumOff val="15000"/>
                </a:schemeClr>
              </a:solidFill>
            </a:endParaRPr>
          </a:p>
          <a:p>
            <a:pPr marL="355600" indent="-355600" algn="just">
              <a:buFont typeface="Arial" pitchFamily="34" charset="0"/>
              <a:buChar char="•"/>
            </a:pPr>
            <a:r>
              <a:rPr lang="en-US" altLang="ja-JP" sz="2400" dirty="0" smtClean="0">
                <a:solidFill>
                  <a:schemeClr val="tx1">
                    <a:lumMod val="85000"/>
                    <a:lumOff val="15000"/>
                  </a:schemeClr>
                </a:solidFill>
              </a:rPr>
              <a:t>Such structural flexibility could be mainly attributed to rotation of C</a:t>
            </a:r>
            <a:r>
              <a:rPr lang="en-US" altLang="ja-JP" sz="2400" dirty="0" smtClean="0">
                <a:solidFill>
                  <a:schemeClr val="tx1">
                    <a:lumMod val="85000"/>
                    <a:lumOff val="15000"/>
                  </a:schemeClr>
                </a:solidFill>
                <a:latin typeface="Symbol" pitchFamily="18" charset="2"/>
              </a:rPr>
              <a:t>a</a:t>
            </a:r>
            <a:r>
              <a:rPr lang="en-US" altLang="ja-JP" sz="2400" dirty="0" smtClean="0">
                <a:solidFill>
                  <a:schemeClr val="tx1">
                    <a:lumMod val="85000"/>
                    <a:lumOff val="15000"/>
                  </a:schemeClr>
                </a:solidFill>
              </a:rPr>
              <a:t>-</a:t>
            </a:r>
            <a:r>
              <a:rPr lang="en-US" altLang="ja-JP" sz="2400" dirty="0" err="1" smtClean="0">
                <a:solidFill>
                  <a:schemeClr val="tx1">
                    <a:lumMod val="85000"/>
                    <a:lumOff val="15000"/>
                  </a:schemeClr>
                </a:solidFill>
              </a:rPr>
              <a:t>C</a:t>
            </a:r>
            <a:r>
              <a:rPr lang="en-US" altLang="ja-JP" sz="2400" dirty="0" err="1" smtClean="0">
                <a:solidFill>
                  <a:schemeClr val="tx1">
                    <a:lumMod val="85000"/>
                    <a:lumOff val="15000"/>
                  </a:schemeClr>
                </a:solidFill>
                <a:latin typeface="Symbol" pitchFamily="18" charset="2"/>
              </a:rPr>
              <a:t>b</a:t>
            </a:r>
            <a:r>
              <a:rPr lang="en-US" altLang="ja-JP" sz="2400" dirty="0" smtClean="0">
                <a:solidFill>
                  <a:schemeClr val="tx1">
                    <a:lumMod val="85000"/>
                    <a:lumOff val="15000"/>
                  </a:schemeClr>
                </a:solidFill>
              </a:rPr>
              <a:t> (</a:t>
            </a:r>
            <a:r>
              <a:rPr lang="en-US" altLang="ja-JP" sz="2400" i="1" dirty="0" smtClean="0">
                <a:solidFill>
                  <a:schemeClr val="tx1">
                    <a:lumMod val="85000"/>
                    <a:lumOff val="15000"/>
                  </a:schemeClr>
                </a:solidFill>
              </a:rPr>
              <a:t>see</a:t>
            </a:r>
            <a:r>
              <a:rPr lang="en-US" altLang="ja-JP" sz="2400" dirty="0" smtClean="0">
                <a:solidFill>
                  <a:schemeClr val="tx1">
                    <a:lumMod val="85000"/>
                    <a:lumOff val="15000"/>
                  </a:schemeClr>
                </a:solidFill>
              </a:rPr>
              <a:t> the panel below).</a:t>
            </a:r>
            <a:endParaRPr lang="ja-JP" altLang="en-US" sz="2400" dirty="0" smtClean="0">
              <a:solidFill>
                <a:schemeClr val="tx1">
                  <a:lumMod val="85000"/>
                  <a:lumOff val="15000"/>
                </a:schemeClr>
              </a:solidFill>
            </a:endParaRPr>
          </a:p>
        </p:txBody>
      </p:sp>
      <p:sp>
        <p:nvSpPr>
          <p:cNvPr id="6" name="テキスト ボックス 5"/>
          <p:cNvSpPr txBox="1"/>
          <p:nvPr/>
        </p:nvSpPr>
        <p:spPr>
          <a:xfrm>
            <a:off x="1023238" y="5157192"/>
            <a:ext cx="1388522" cy="461665"/>
          </a:xfrm>
          <a:prstGeom prst="rect">
            <a:avLst/>
          </a:prstGeom>
          <a:noFill/>
        </p:spPr>
        <p:txBody>
          <a:bodyPr wrap="none" rtlCol="0">
            <a:spAutoFit/>
          </a:bodyPr>
          <a:lstStyle/>
          <a:p>
            <a:r>
              <a:rPr lang="en-US" altLang="ja-JP" sz="2400" b="1" dirty="0" smtClean="0">
                <a:solidFill>
                  <a:srgbClr val="002060"/>
                </a:solidFill>
                <a:effectLst>
                  <a:outerShdw blurRad="38100" dist="38100" dir="2700000" algn="tl">
                    <a:srgbClr val="000000">
                      <a:alpha val="43137"/>
                    </a:srgbClr>
                  </a:outerShdw>
                </a:effectLst>
                <a:latin typeface="Symbol" pitchFamily="18" charset="2"/>
              </a:rPr>
              <a:t>b</a:t>
            </a:r>
            <a:r>
              <a:rPr kumimoji="1" lang="en-US" altLang="ja-JP" sz="2400" b="1" dirty="0" smtClean="0">
                <a:solidFill>
                  <a:srgbClr val="002060"/>
                </a:solidFill>
                <a:effectLst>
                  <a:outerShdw blurRad="38100" dist="38100" dir="2700000" algn="tl">
                    <a:srgbClr val="000000">
                      <a:alpha val="43137"/>
                    </a:srgbClr>
                  </a:outerShdw>
                </a:effectLst>
              </a:rPr>
              <a:t>-</a:t>
            </a:r>
            <a:r>
              <a:rPr kumimoji="1" lang="en-US" altLang="ja-JP" sz="2400" b="1" dirty="0" err="1" smtClean="0">
                <a:solidFill>
                  <a:srgbClr val="002060"/>
                </a:solidFill>
                <a:effectLst>
                  <a:outerShdw blurRad="38100" dist="38100" dir="2700000" algn="tl">
                    <a:srgbClr val="000000">
                      <a:alpha val="43137"/>
                    </a:srgbClr>
                  </a:outerShdw>
                </a:effectLst>
              </a:rPr>
              <a:t>alanine</a:t>
            </a:r>
            <a:endParaRPr kumimoji="1" lang="ja-JP" altLang="en-US" sz="2400" b="1" dirty="0">
              <a:solidFill>
                <a:srgbClr val="002060"/>
              </a:solidFill>
              <a:effectLst>
                <a:outerShdw blurRad="38100" dist="38100" dir="2700000" algn="tl">
                  <a:srgbClr val="000000">
                    <a:alpha val="43137"/>
                  </a:srgbClr>
                </a:outerShdw>
              </a:effectLst>
            </a:endParaRPr>
          </a:p>
        </p:txBody>
      </p:sp>
      <p:grpSp>
        <p:nvGrpSpPr>
          <p:cNvPr id="38" name="グループ化 37"/>
          <p:cNvGrpSpPr/>
          <p:nvPr/>
        </p:nvGrpSpPr>
        <p:grpSpPr>
          <a:xfrm>
            <a:off x="2058439" y="5290169"/>
            <a:ext cx="5023681" cy="1471519"/>
            <a:chOff x="1705328" y="4816584"/>
            <a:chExt cx="6432328" cy="1884135"/>
          </a:xfrm>
        </p:grpSpPr>
        <p:sp>
          <p:nvSpPr>
            <p:cNvPr id="5" name="下カーブ矢印 4"/>
            <p:cNvSpPr/>
            <p:nvPr/>
          </p:nvSpPr>
          <p:spPr>
            <a:xfrm rot="3495843">
              <a:off x="4324706" y="5546927"/>
              <a:ext cx="539138" cy="316394"/>
            </a:xfrm>
            <a:prstGeom prst="curvedDown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7" name="テキスト ボックス 6"/>
            <p:cNvSpPr txBox="1"/>
            <p:nvPr/>
          </p:nvSpPr>
          <p:spPr>
            <a:xfrm>
              <a:off x="4646608" y="6103456"/>
              <a:ext cx="461986" cy="400110"/>
            </a:xfrm>
            <a:prstGeom prst="rect">
              <a:avLst/>
            </a:prstGeom>
            <a:noFill/>
          </p:spPr>
          <p:txBody>
            <a:bodyPr wrap="none" rtlCol="0">
              <a:spAutoFit/>
            </a:bodyPr>
            <a:lstStyle/>
            <a:p>
              <a:r>
                <a:rPr kumimoji="1" lang="en-US" altLang="ja-JP" sz="2000" dirty="0" err="1" smtClean="0"/>
                <a:t>C</a:t>
              </a:r>
              <a:r>
                <a:rPr kumimoji="1" lang="en-US" altLang="ja-JP" sz="2000" dirty="0" err="1" smtClean="0">
                  <a:latin typeface="Symbol" pitchFamily="18" charset="2"/>
                </a:rPr>
                <a:t>b</a:t>
              </a:r>
              <a:endParaRPr kumimoji="1" lang="ja-JP" altLang="en-US" sz="2000" dirty="0">
                <a:latin typeface="Symbol" pitchFamily="18" charset="2"/>
              </a:endParaRPr>
            </a:p>
          </p:txBody>
        </p:sp>
        <p:sp>
          <p:nvSpPr>
            <p:cNvPr id="8" name="左矢印 7"/>
            <p:cNvSpPr/>
            <p:nvPr/>
          </p:nvSpPr>
          <p:spPr>
            <a:xfrm rot="5400000">
              <a:off x="4780464" y="5752688"/>
              <a:ext cx="360040" cy="216024"/>
            </a:xfrm>
            <a:prstGeom prst="leftArrow">
              <a:avLst>
                <a:gd name="adj1" fmla="val 28658"/>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左矢印 8"/>
            <p:cNvSpPr/>
            <p:nvPr/>
          </p:nvSpPr>
          <p:spPr>
            <a:xfrm rot="16200000">
              <a:off x="3999424" y="5484976"/>
              <a:ext cx="360040" cy="216024"/>
            </a:xfrm>
            <a:prstGeom prst="leftArrow">
              <a:avLst>
                <a:gd name="adj1" fmla="val 28658"/>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0" name="直線コネクタ 9"/>
            <p:cNvCxnSpPr/>
            <p:nvPr/>
          </p:nvCxnSpPr>
          <p:spPr>
            <a:xfrm>
              <a:off x="3382720" y="5536664"/>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4174808" y="5536664"/>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グループ化 112"/>
            <p:cNvGrpSpPr/>
            <p:nvPr/>
          </p:nvGrpSpPr>
          <p:grpSpPr>
            <a:xfrm>
              <a:off x="2518624" y="4816584"/>
              <a:ext cx="216024" cy="1512168"/>
              <a:chOff x="971600" y="1988840"/>
              <a:chExt cx="207640" cy="1008112"/>
            </a:xfrm>
          </p:grpSpPr>
          <p:cxnSp>
            <p:nvCxnSpPr>
              <p:cNvPr id="13" name="直線コネクタ 12"/>
              <p:cNvCxnSpPr/>
              <p:nvPr/>
            </p:nvCxnSpPr>
            <p:spPr>
              <a:xfrm>
                <a:off x="971600" y="1988840"/>
                <a:ext cx="0"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971600" y="1988840"/>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971600" y="2987013"/>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p:cNvSpPr txBox="1"/>
            <p:nvPr/>
          </p:nvSpPr>
          <p:spPr>
            <a:xfrm>
              <a:off x="1705328" y="5579197"/>
              <a:ext cx="344966" cy="400110"/>
            </a:xfrm>
            <a:prstGeom prst="rect">
              <a:avLst/>
            </a:prstGeom>
            <a:noFill/>
          </p:spPr>
          <p:txBody>
            <a:bodyPr wrap="none" rtlCol="0">
              <a:spAutoFit/>
            </a:bodyPr>
            <a:lstStyle/>
            <a:p>
              <a:r>
                <a:rPr kumimoji="1" lang="en-US" altLang="ja-JP" sz="2000" dirty="0" smtClean="0"/>
                <a:t>H</a:t>
              </a:r>
              <a:endParaRPr kumimoji="1" lang="ja-JP" altLang="en-US" sz="2000" dirty="0"/>
            </a:p>
          </p:txBody>
        </p:sp>
        <p:sp>
          <p:nvSpPr>
            <p:cNvPr id="17" name="テキスト ボックス 16"/>
            <p:cNvSpPr txBox="1"/>
            <p:nvPr/>
          </p:nvSpPr>
          <p:spPr>
            <a:xfrm>
              <a:off x="2878664" y="5248632"/>
              <a:ext cx="349776" cy="400110"/>
            </a:xfrm>
            <a:prstGeom prst="rect">
              <a:avLst/>
            </a:prstGeom>
            <a:noFill/>
          </p:spPr>
          <p:txBody>
            <a:bodyPr wrap="none" rtlCol="0">
              <a:spAutoFit/>
            </a:bodyPr>
            <a:lstStyle/>
            <a:p>
              <a:r>
                <a:rPr kumimoji="1" lang="en-US" altLang="ja-JP" sz="2000" dirty="0" smtClean="0"/>
                <a:t>N</a:t>
              </a:r>
              <a:endParaRPr kumimoji="1" lang="ja-JP" altLang="en-US" sz="2000" dirty="0"/>
            </a:p>
          </p:txBody>
        </p:sp>
        <p:cxnSp>
          <p:nvCxnSpPr>
            <p:cNvPr id="18" name="直線コネクタ 17"/>
            <p:cNvCxnSpPr/>
            <p:nvPr/>
          </p:nvCxnSpPr>
          <p:spPr>
            <a:xfrm>
              <a:off x="3094688" y="5757044"/>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879726" y="6040720"/>
              <a:ext cx="344966" cy="400110"/>
            </a:xfrm>
            <a:prstGeom prst="rect">
              <a:avLst/>
            </a:prstGeom>
            <a:noFill/>
          </p:spPr>
          <p:txBody>
            <a:bodyPr wrap="none" rtlCol="0">
              <a:spAutoFit/>
            </a:bodyPr>
            <a:lstStyle/>
            <a:p>
              <a:r>
                <a:rPr kumimoji="1" lang="en-US" altLang="ja-JP" sz="2000" dirty="0" smtClean="0"/>
                <a:t>H</a:t>
              </a:r>
              <a:endParaRPr kumimoji="1" lang="ja-JP" altLang="en-US" sz="2000" dirty="0"/>
            </a:p>
          </p:txBody>
        </p:sp>
        <p:grpSp>
          <p:nvGrpSpPr>
            <p:cNvPr id="20" name="グループ化 120"/>
            <p:cNvGrpSpPr/>
            <p:nvPr/>
          </p:nvGrpSpPr>
          <p:grpSpPr>
            <a:xfrm>
              <a:off x="5696248" y="5907752"/>
              <a:ext cx="113090" cy="483736"/>
              <a:chOff x="4674934" y="4560808"/>
              <a:chExt cx="124138" cy="864096"/>
            </a:xfrm>
          </p:grpSpPr>
          <p:cxnSp>
            <p:nvCxnSpPr>
              <p:cNvPr id="21" name="直線コネクタ 20"/>
              <p:cNvCxnSpPr/>
              <p:nvPr/>
            </p:nvCxnSpPr>
            <p:spPr>
              <a:xfrm>
                <a:off x="4674934" y="4560808"/>
                <a:ext cx="0"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799072" y="4560808"/>
                <a:ext cx="0"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p:cNvSpPr txBox="1"/>
            <p:nvPr/>
          </p:nvSpPr>
          <p:spPr>
            <a:xfrm>
              <a:off x="5531912" y="6300609"/>
              <a:ext cx="354584" cy="400110"/>
            </a:xfrm>
            <a:prstGeom prst="rect">
              <a:avLst/>
            </a:prstGeom>
            <a:noFill/>
          </p:spPr>
          <p:txBody>
            <a:bodyPr wrap="none" rtlCol="0">
              <a:spAutoFit/>
            </a:bodyPr>
            <a:lstStyle/>
            <a:p>
              <a:r>
                <a:rPr kumimoji="1" lang="en-US" altLang="ja-JP" sz="2000" dirty="0" smtClean="0"/>
                <a:t>O</a:t>
              </a:r>
              <a:endParaRPr kumimoji="1" lang="ja-JP" altLang="en-US" sz="2000" dirty="0"/>
            </a:p>
          </p:txBody>
        </p:sp>
        <p:cxnSp>
          <p:nvCxnSpPr>
            <p:cNvPr id="24" name="直線コネクタ 23"/>
            <p:cNvCxnSpPr/>
            <p:nvPr/>
          </p:nvCxnSpPr>
          <p:spPr>
            <a:xfrm flipH="1">
              <a:off x="2106896" y="5526504"/>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352040" y="5887993"/>
              <a:ext cx="319318" cy="400110"/>
            </a:xfrm>
            <a:prstGeom prst="rect">
              <a:avLst/>
            </a:prstGeom>
            <a:noFill/>
          </p:spPr>
          <p:txBody>
            <a:bodyPr wrap="none" rtlCol="0">
              <a:spAutoFit/>
            </a:bodyPr>
            <a:lstStyle/>
            <a:p>
              <a:r>
                <a:rPr kumimoji="1" lang="en-US" altLang="ja-JP" sz="2000" dirty="0" smtClean="0"/>
                <a:t>n</a:t>
              </a:r>
              <a:endParaRPr kumimoji="1" lang="ja-JP" altLang="en-US" sz="2000" dirty="0"/>
            </a:p>
          </p:txBody>
        </p:sp>
        <p:cxnSp>
          <p:nvCxnSpPr>
            <p:cNvPr id="26" name="直線コネクタ 25"/>
            <p:cNvCxnSpPr/>
            <p:nvPr/>
          </p:nvCxnSpPr>
          <p:spPr>
            <a:xfrm>
              <a:off x="4966896" y="5536664"/>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グループ化 127"/>
            <p:cNvGrpSpPr/>
            <p:nvPr/>
          </p:nvGrpSpPr>
          <p:grpSpPr>
            <a:xfrm flipH="1">
              <a:off x="7105040" y="4816584"/>
              <a:ext cx="216024" cy="1512168"/>
              <a:chOff x="971600" y="1988840"/>
              <a:chExt cx="207640" cy="1008112"/>
            </a:xfrm>
          </p:grpSpPr>
          <p:cxnSp>
            <p:nvCxnSpPr>
              <p:cNvPr id="28" name="直線コネクタ 27"/>
              <p:cNvCxnSpPr/>
              <p:nvPr/>
            </p:nvCxnSpPr>
            <p:spPr>
              <a:xfrm>
                <a:off x="971600" y="1988840"/>
                <a:ext cx="0"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971600" y="1988840"/>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971600" y="2987013"/>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p:cNvSpPr txBox="1"/>
            <p:nvPr/>
          </p:nvSpPr>
          <p:spPr>
            <a:xfrm>
              <a:off x="7792690" y="5597624"/>
              <a:ext cx="344966" cy="400110"/>
            </a:xfrm>
            <a:prstGeom prst="rect">
              <a:avLst/>
            </a:prstGeom>
            <a:noFill/>
          </p:spPr>
          <p:txBody>
            <a:bodyPr wrap="none" rtlCol="0">
              <a:spAutoFit/>
            </a:bodyPr>
            <a:lstStyle/>
            <a:p>
              <a:r>
                <a:rPr kumimoji="1" lang="en-US" altLang="ja-JP" sz="2000" dirty="0" smtClean="0"/>
                <a:t>H</a:t>
              </a:r>
              <a:endParaRPr kumimoji="1" lang="ja-JP" altLang="en-US" sz="2000" dirty="0"/>
            </a:p>
          </p:txBody>
        </p:sp>
        <p:sp>
          <p:nvSpPr>
            <p:cNvPr id="32" name="テキスト ボックス 31"/>
            <p:cNvSpPr txBox="1"/>
            <p:nvPr/>
          </p:nvSpPr>
          <p:spPr>
            <a:xfrm>
              <a:off x="3814768" y="4816584"/>
              <a:ext cx="482824" cy="400110"/>
            </a:xfrm>
            <a:prstGeom prst="rect">
              <a:avLst/>
            </a:prstGeom>
            <a:noFill/>
          </p:spPr>
          <p:txBody>
            <a:bodyPr wrap="none" rtlCol="0">
              <a:spAutoFit/>
            </a:bodyPr>
            <a:lstStyle/>
            <a:p>
              <a:r>
                <a:rPr kumimoji="1" lang="en-US" altLang="ja-JP" sz="2000" dirty="0" smtClean="0"/>
                <a:t>C</a:t>
              </a:r>
              <a:r>
                <a:rPr kumimoji="1" lang="en-US" altLang="ja-JP" sz="2000" dirty="0" smtClean="0">
                  <a:latin typeface="Symbol" pitchFamily="18" charset="2"/>
                </a:rPr>
                <a:t>a</a:t>
              </a:r>
              <a:endParaRPr kumimoji="1" lang="ja-JP" altLang="en-US" sz="2000" dirty="0">
                <a:latin typeface="Symbol" pitchFamily="18" charset="2"/>
              </a:endParaRPr>
            </a:p>
          </p:txBody>
        </p:sp>
        <p:sp>
          <p:nvSpPr>
            <p:cNvPr id="33" name="テキスト ボックス 32"/>
            <p:cNvSpPr txBox="1"/>
            <p:nvPr/>
          </p:nvSpPr>
          <p:spPr>
            <a:xfrm>
              <a:off x="6508656" y="5248632"/>
              <a:ext cx="354584" cy="400110"/>
            </a:xfrm>
            <a:prstGeom prst="rect">
              <a:avLst/>
            </a:prstGeom>
            <a:noFill/>
          </p:spPr>
          <p:txBody>
            <a:bodyPr wrap="none" rtlCol="0">
              <a:spAutoFit/>
            </a:bodyPr>
            <a:lstStyle/>
            <a:p>
              <a:r>
                <a:rPr kumimoji="1" lang="en-US" altLang="ja-JP" sz="2000" dirty="0" smtClean="0"/>
                <a:t>O</a:t>
              </a:r>
              <a:endParaRPr kumimoji="1" lang="ja-JP" altLang="en-US" sz="2000" dirty="0"/>
            </a:p>
          </p:txBody>
        </p:sp>
        <p:cxnSp>
          <p:nvCxnSpPr>
            <p:cNvPr id="34" name="直線コネクタ 33"/>
            <p:cNvCxnSpPr/>
            <p:nvPr/>
          </p:nvCxnSpPr>
          <p:spPr>
            <a:xfrm flipH="1">
              <a:off x="5758096" y="5536664"/>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961024" y="5536664"/>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 name="Picture 2" descr="C:\Users\kurisaki\DOCUME~1\PD_AT_~1\PRC4D7~1\_THEME~1\REMD_B~1\_4_ANA~1\_0_CLU~1\_PONTI~2\Mod_Rep-Clust05-01_remd_exWat_001_300K_noWat_No4_Clust-02.bmp"/>
          <p:cNvPicPr>
            <a:picLocks noChangeAspect="1" noChangeArrowheads="1"/>
          </p:cNvPicPr>
          <p:nvPr/>
        </p:nvPicPr>
        <p:blipFill>
          <a:blip r:embed="rId2" cstate="print"/>
          <a:srcRect/>
          <a:stretch>
            <a:fillRect/>
          </a:stretch>
        </p:blipFill>
        <p:spPr bwMode="auto">
          <a:xfrm>
            <a:off x="738808" y="3152358"/>
            <a:ext cx="2022034" cy="1932826"/>
          </a:xfrm>
          <a:prstGeom prst="rect">
            <a:avLst/>
          </a:prstGeom>
          <a:noFill/>
        </p:spPr>
      </p:pic>
      <p:pic>
        <p:nvPicPr>
          <p:cNvPr id="40" name="Picture 3" descr="C:\Users\kurisaki\DOCUME~1\PD_AT_~1\PRC4D7~1\_THEME~1\REMD_B~1\_4_ANA~1\_0_CLU~1\_PONTI~2\Mod_Rep-Clust05-01_remd_exWat_001_300K_noWat_No4_Clust-03.bmp"/>
          <p:cNvPicPr>
            <a:picLocks noChangeAspect="1" noChangeArrowheads="1"/>
          </p:cNvPicPr>
          <p:nvPr/>
        </p:nvPicPr>
        <p:blipFill>
          <a:blip r:embed="rId3" cstate="print"/>
          <a:srcRect/>
          <a:stretch>
            <a:fillRect/>
          </a:stretch>
        </p:blipFill>
        <p:spPr bwMode="auto">
          <a:xfrm>
            <a:off x="2497697" y="3296148"/>
            <a:ext cx="1843911" cy="1762562"/>
          </a:xfrm>
          <a:prstGeom prst="rect">
            <a:avLst/>
          </a:prstGeom>
          <a:noFill/>
        </p:spPr>
      </p:pic>
      <p:pic>
        <p:nvPicPr>
          <p:cNvPr id="41" name="Picture 4" descr="C:\Users\kurisaki\DOCUME~1\PD_AT_~1\PRC4D7~1\_THEME~1\REMD_B~1\_4_ANA~1\_0_CLU~1\_PONTI~2\Mod_Rep-Clust05-01_remd_exWat_001_300K_noWat_No4_Clust-04.bmp"/>
          <p:cNvPicPr>
            <a:picLocks noChangeAspect="1" noChangeArrowheads="1"/>
          </p:cNvPicPr>
          <p:nvPr/>
        </p:nvPicPr>
        <p:blipFill>
          <a:blip r:embed="rId4" cstate="print"/>
          <a:srcRect/>
          <a:stretch>
            <a:fillRect/>
          </a:stretch>
        </p:blipFill>
        <p:spPr bwMode="auto">
          <a:xfrm>
            <a:off x="4652667" y="3140968"/>
            <a:ext cx="2232248" cy="2133766"/>
          </a:xfrm>
          <a:prstGeom prst="rect">
            <a:avLst/>
          </a:prstGeom>
          <a:noFill/>
        </p:spPr>
      </p:pic>
      <p:pic>
        <p:nvPicPr>
          <p:cNvPr id="42" name="Picture 5" descr="C:\Users\kurisaki\DOCUME~1\PD_AT_~1\PRC4D7~1\_THEME~1\REMD_B~1\_4_ANA~1\_0_CLU~1\_PONTI~2\Mod_Rep-Clust05-01_remd_exWat_001_300K_noWat_No4_Clust-05.bmp"/>
          <p:cNvPicPr>
            <a:picLocks noChangeAspect="1" noChangeArrowheads="1"/>
          </p:cNvPicPr>
          <p:nvPr/>
        </p:nvPicPr>
        <p:blipFill>
          <a:blip r:embed="rId5" cstate="print"/>
          <a:srcRect/>
          <a:stretch>
            <a:fillRect/>
          </a:stretch>
        </p:blipFill>
        <p:spPr bwMode="auto">
          <a:xfrm>
            <a:off x="6937306" y="3429000"/>
            <a:ext cx="1595134" cy="1524760"/>
          </a:xfrm>
          <a:prstGeom prst="rect">
            <a:avLst/>
          </a:prstGeom>
          <a:noFill/>
        </p:spPr>
      </p:pic>
      <p:sp>
        <p:nvSpPr>
          <p:cNvPr id="43" name="テキスト ボックス 42"/>
          <p:cNvSpPr txBox="1"/>
          <p:nvPr/>
        </p:nvSpPr>
        <p:spPr>
          <a:xfrm>
            <a:off x="1129328" y="2957175"/>
            <a:ext cx="1091966" cy="461665"/>
          </a:xfrm>
          <a:prstGeom prst="rect">
            <a:avLst/>
          </a:prstGeom>
          <a:noFill/>
        </p:spPr>
        <p:txBody>
          <a:bodyPr wrap="none" rtlCol="0">
            <a:spAutoFit/>
          </a:bodyPr>
          <a:lstStyle/>
          <a:p>
            <a:r>
              <a:rPr lang="en-US" altLang="ja-JP" sz="2400" b="1" i="1" dirty="0" smtClean="0"/>
              <a:t>hairpin</a:t>
            </a:r>
            <a:endParaRPr kumimoji="1" lang="ja-JP" altLang="en-US" sz="2400" b="1" i="1" dirty="0"/>
          </a:p>
        </p:txBody>
      </p:sp>
      <p:sp>
        <p:nvSpPr>
          <p:cNvPr id="44" name="テキスト ボックス 43"/>
          <p:cNvSpPr txBox="1"/>
          <p:nvPr/>
        </p:nvSpPr>
        <p:spPr>
          <a:xfrm>
            <a:off x="2746249" y="2957175"/>
            <a:ext cx="1742785" cy="461665"/>
          </a:xfrm>
          <a:prstGeom prst="rect">
            <a:avLst/>
          </a:prstGeom>
          <a:noFill/>
        </p:spPr>
        <p:txBody>
          <a:bodyPr wrap="none" rtlCol="0">
            <a:spAutoFit/>
          </a:bodyPr>
          <a:lstStyle/>
          <a:p>
            <a:r>
              <a:rPr lang="en-US" altLang="ja-JP" sz="2400" b="1" i="1" dirty="0" smtClean="0"/>
              <a:t>turn@</a:t>
            </a:r>
            <a:r>
              <a:rPr lang="en-US" altLang="ja-JP" sz="2400" b="1" i="1" dirty="0" smtClean="0">
                <a:latin typeface="Symbol" pitchFamily="18" charset="2"/>
              </a:rPr>
              <a:t>b</a:t>
            </a:r>
            <a:r>
              <a:rPr lang="en-US" altLang="ja-JP" sz="2400" b="1" i="1" dirty="0" smtClean="0"/>
              <a:t>Ala3</a:t>
            </a:r>
            <a:endParaRPr kumimoji="1" lang="ja-JP" altLang="en-US" sz="2400" b="1" i="1" dirty="0"/>
          </a:p>
        </p:txBody>
      </p:sp>
      <p:sp>
        <p:nvSpPr>
          <p:cNvPr id="45" name="テキスト ボックス 44"/>
          <p:cNvSpPr txBox="1"/>
          <p:nvPr/>
        </p:nvSpPr>
        <p:spPr>
          <a:xfrm>
            <a:off x="4869354" y="2957175"/>
            <a:ext cx="1742785" cy="461665"/>
          </a:xfrm>
          <a:prstGeom prst="rect">
            <a:avLst/>
          </a:prstGeom>
          <a:noFill/>
        </p:spPr>
        <p:txBody>
          <a:bodyPr wrap="none" rtlCol="0">
            <a:spAutoFit/>
          </a:bodyPr>
          <a:lstStyle/>
          <a:p>
            <a:r>
              <a:rPr lang="en-US" altLang="ja-JP" sz="2400" b="1" i="1" dirty="0" smtClean="0"/>
              <a:t>turn@</a:t>
            </a:r>
            <a:r>
              <a:rPr lang="en-US" altLang="ja-JP" sz="2400" b="1" i="1" dirty="0" smtClean="0">
                <a:latin typeface="Symbol" pitchFamily="18" charset="2"/>
              </a:rPr>
              <a:t>b</a:t>
            </a:r>
            <a:r>
              <a:rPr lang="en-US" altLang="ja-JP" sz="2400" b="1" i="1" dirty="0" smtClean="0"/>
              <a:t>Ala6</a:t>
            </a:r>
            <a:endParaRPr kumimoji="1" lang="ja-JP" altLang="en-US" sz="2400" b="1" i="1" dirty="0"/>
          </a:p>
        </p:txBody>
      </p:sp>
      <p:sp>
        <p:nvSpPr>
          <p:cNvPr id="46" name="テキスト ボックス 45"/>
          <p:cNvSpPr txBox="1"/>
          <p:nvPr/>
        </p:nvSpPr>
        <p:spPr>
          <a:xfrm>
            <a:off x="7164288" y="2957175"/>
            <a:ext cx="1133644" cy="461665"/>
          </a:xfrm>
          <a:prstGeom prst="rect">
            <a:avLst/>
          </a:prstGeom>
          <a:noFill/>
        </p:spPr>
        <p:txBody>
          <a:bodyPr wrap="none" rtlCol="0">
            <a:spAutoFit/>
          </a:bodyPr>
          <a:lstStyle/>
          <a:p>
            <a:r>
              <a:rPr lang="en-US" altLang="ja-JP" sz="2400" b="1" i="1" dirty="0" smtClean="0"/>
              <a:t>globule</a:t>
            </a:r>
            <a:endParaRPr kumimoji="1" lang="ja-JP" altLang="en-US" sz="2400" b="1" i="1" dirty="0"/>
          </a:p>
        </p:txBody>
      </p:sp>
      <p:sp>
        <p:nvSpPr>
          <p:cNvPr id="49" name="スライド番号プレースホルダ 48"/>
          <p:cNvSpPr>
            <a:spLocks noGrp="1"/>
          </p:cNvSpPr>
          <p:nvPr>
            <p:ph type="sldNum" sz="quarter" idx="12"/>
          </p:nvPr>
        </p:nvSpPr>
        <p:spPr/>
        <p:txBody>
          <a:bodyPr/>
          <a:lstStyle/>
          <a:p>
            <a:fld id="{DBB6B817-DDD2-4518-B5BE-F1D8B9E4AA20}" type="slidenum">
              <a:rPr kumimoji="1" lang="ja-JP" altLang="en-US" smtClean="0"/>
              <a:pPr/>
              <a:t>12</a:t>
            </a:fld>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Summary for representative conformations </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5" name="正方形/長方形 4"/>
          <p:cNvSpPr/>
          <p:nvPr/>
        </p:nvSpPr>
        <p:spPr>
          <a:xfrm>
            <a:off x="539552" y="1268760"/>
            <a:ext cx="8064896" cy="3416320"/>
          </a:xfrm>
          <a:prstGeom prst="rect">
            <a:avLst/>
          </a:prstGeom>
        </p:spPr>
        <p:txBody>
          <a:bodyPr wrap="square">
            <a:spAutoFit/>
          </a:bodyPr>
          <a:lstStyle/>
          <a:p>
            <a:pPr marL="355600" indent="-355600" algn="just">
              <a:buFont typeface="Arial" pitchFamily="34" charset="0"/>
              <a:buChar char="•"/>
            </a:pPr>
            <a:r>
              <a:rPr lang="en-US" altLang="ja-JP" sz="2400" dirty="0" smtClean="0"/>
              <a:t>5 representative conformations were obtained using explicit solvent REMD.</a:t>
            </a:r>
          </a:p>
          <a:p>
            <a:pPr marL="355600" indent="-355600" algn="just">
              <a:buFont typeface="Arial" pitchFamily="34" charset="0"/>
              <a:buChar char="•"/>
            </a:pPr>
            <a:r>
              <a:rPr lang="en-US" altLang="ja-JP" sz="2400" dirty="0" smtClean="0"/>
              <a:t>However, it remains elusive weather this REMD simulation is converged.</a:t>
            </a:r>
          </a:p>
          <a:p>
            <a:pPr marL="355600" indent="-355600" algn="just">
              <a:buFont typeface="Arial" pitchFamily="34" charset="0"/>
              <a:buChar char="•"/>
            </a:pPr>
            <a:r>
              <a:rPr lang="en-US" altLang="ja-JP" sz="2400" dirty="0" smtClean="0"/>
              <a:t>It should be noted that fractions would be changed via extension of simulation.</a:t>
            </a:r>
          </a:p>
          <a:p>
            <a:pPr marL="355600" indent="-355600" algn="just">
              <a:buFont typeface="Arial" pitchFamily="34" charset="0"/>
              <a:buChar char="•"/>
            </a:pPr>
            <a:r>
              <a:rPr lang="en-US" altLang="ja-JP" sz="2400" dirty="0" smtClean="0"/>
              <a:t>Also, it could be assumed that periodic boundary condition prefers extended conformation, but this point will be discussed later.</a:t>
            </a:r>
          </a:p>
        </p:txBody>
      </p:sp>
      <p:sp>
        <p:nvSpPr>
          <p:cNvPr id="7" name="スライド番号プレースホルダ 6"/>
          <p:cNvSpPr>
            <a:spLocks noGrp="1"/>
          </p:cNvSpPr>
          <p:nvPr>
            <p:ph type="sldNum" sz="quarter" idx="12"/>
          </p:nvPr>
        </p:nvSpPr>
        <p:spPr/>
        <p:txBody>
          <a:bodyPr/>
          <a:lstStyle/>
          <a:p>
            <a:fld id="{DBB6B817-DDD2-4518-B5BE-F1D8B9E4AA20}" type="slidenum">
              <a:rPr kumimoji="1" lang="ja-JP" altLang="en-US" smtClean="0"/>
              <a:pPr/>
              <a:t>13</a:t>
            </a:fld>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kurisaki\Documents\PD_at_Nagoya-u\Project_EnzymaticPolymerization\_Theme-1_CALB_ring-open-polymerization\REMD_b-alanine\_4_Analyses\_0_Clustering_bAla8_ExplicitWater\_Ponti_Picture_no4_cluster-05\remd_001_300K_globule_no-07_03.bmp"/>
          <p:cNvPicPr>
            <a:picLocks noChangeAspect="1" noChangeArrowheads="1"/>
          </p:cNvPicPr>
          <p:nvPr/>
        </p:nvPicPr>
        <p:blipFill>
          <a:blip r:embed="rId2" cstate="print"/>
          <a:srcRect/>
          <a:stretch>
            <a:fillRect/>
          </a:stretch>
        </p:blipFill>
        <p:spPr bwMode="auto">
          <a:xfrm>
            <a:off x="5724128" y="3589815"/>
            <a:ext cx="3419872" cy="3268185"/>
          </a:xfrm>
          <a:prstGeom prst="rect">
            <a:avLst/>
          </a:prstGeom>
          <a:noFill/>
        </p:spPr>
      </p:pic>
      <p:pic>
        <p:nvPicPr>
          <p:cNvPr id="14337" name="Picture 1" descr="C:\Users\kurisaki\Documents\PD_at_Nagoya-u\Project_EnzymaticPolymerization\_Theme-1_CALB_ring-open-polymerization\REMD_b-alanine\_4_Analyses\_0_Clustering_bAla8_ExplicitWater\_Ponti_Picture_no4_cluster-05\remd_001_300K_globule_no-07_01.bmp"/>
          <p:cNvPicPr>
            <a:picLocks noChangeAspect="1" noChangeArrowheads="1"/>
          </p:cNvPicPr>
          <p:nvPr/>
        </p:nvPicPr>
        <p:blipFill>
          <a:blip r:embed="rId3" cstate="print"/>
          <a:srcRect l="16669" t="14951" r="11906" b="22426"/>
          <a:stretch>
            <a:fillRect/>
          </a:stretch>
        </p:blipFill>
        <p:spPr bwMode="auto">
          <a:xfrm>
            <a:off x="2968356" y="4366699"/>
            <a:ext cx="2623041" cy="2197754"/>
          </a:xfrm>
          <a:prstGeom prst="rect">
            <a:avLst/>
          </a:prstGeom>
          <a:noFill/>
        </p:spPr>
      </p:pic>
      <p:sp>
        <p:nvSpPr>
          <p:cNvPr id="4" name="テキスト ボックス 3"/>
          <p:cNvSpPr txBox="1"/>
          <p:nvPr/>
        </p:nvSpPr>
        <p:spPr>
          <a:xfrm>
            <a:off x="251520" y="260648"/>
            <a:ext cx="8640960"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Summary for representative conformations </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3" name="テキスト ボックス 2"/>
          <p:cNvSpPr txBox="1"/>
          <p:nvPr/>
        </p:nvSpPr>
        <p:spPr>
          <a:xfrm>
            <a:off x="683568" y="1268760"/>
            <a:ext cx="7776864" cy="2308324"/>
          </a:xfrm>
          <a:prstGeom prst="rect">
            <a:avLst/>
          </a:prstGeom>
          <a:noFill/>
        </p:spPr>
        <p:txBody>
          <a:bodyPr wrap="square" rtlCol="0">
            <a:spAutoFit/>
          </a:bodyPr>
          <a:lstStyle/>
          <a:p>
            <a:pPr marL="355600" indent="-355600" algn="just">
              <a:buFont typeface="Arial" pitchFamily="34" charset="0"/>
              <a:buChar char="•"/>
            </a:pPr>
            <a:r>
              <a:rPr kumimoji="1" lang="en-US" altLang="ja-JP" sz="2400" dirty="0" smtClean="0"/>
              <a:t>Globule conformation forms one hydrogen bonds.</a:t>
            </a:r>
          </a:p>
          <a:p>
            <a:pPr marL="355600" indent="-355600" algn="just">
              <a:buFont typeface="Arial" pitchFamily="34" charset="0"/>
              <a:buChar char="•"/>
            </a:pPr>
            <a:r>
              <a:rPr lang="en-US" altLang="ja-JP" sz="2400" dirty="0" smtClean="0"/>
              <a:t>Furthermore, we observed amid groups (-NH) approach each other.</a:t>
            </a:r>
          </a:p>
          <a:p>
            <a:pPr marL="355600" indent="-355600" algn="just">
              <a:buFont typeface="Arial" pitchFamily="34" charset="0"/>
              <a:buChar char="•"/>
            </a:pPr>
            <a:r>
              <a:rPr kumimoji="1" lang="en-US" altLang="ja-JP" sz="2400" dirty="0" smtClean="0"/>
              <a:t>This conformation could be stabilized not by </a:t>
            </a:r>
            <a:r>
              <a:rPr kumimoji="1" lang="en-US" altLang="ja-JP" sz="2400" dirty="0" err="1" smtClean="0"/>
              <a:t>intramolecular</a:t>
            </a:r>
            <a:r>
              <a:rPr kumimoji="1" lang="en-US" altLang="ja-JP" sz="2400" dirty="0" smtClean="0"/>
              <a:t> interaction, but rather water molecules mediated interaction.</a:t>
            </a:r>
          </a:p>
        </p:txBody>
      </p:sp>
      <p:sp>
        <p:nvSpPr>
          <p:cNvPr id="6" name="円/楕円 5"/>
          <p:cNvSpPr/>
          <p:nvPr/>
        </p:nvSpPr>
        <p:spPr>
          <a:xfrm rot="2124947">
            <a:off x="4012621" y="4986007"/>
            <a:ext cx="576064" cy="60247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a:stCxn id="6" idx="0"/>
          </p:cNvCxnSpPr>
          <p:nvPr/>
        </p:nvCxnSpPr>
        <p:spPr>
          <a:xfrm flipV="1">
            <a:off x="4475223" y="4304630"/>
            <a:ext cx="365341" cy="73711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995936" y="3933056"/>
            <a:ext cx="1675652" cy="369332"/>
          </a:xfrm>
          <a:prstGeom prst="rect">
            <a:avLst/>
          </a:prstGeom>
          <a:noFill/>
        </p:spPr>
        <p:txBody>
          <a:bodyPr wrap="none" rtlCol="0">
            <a:spAutoFit/>
          </a:bodyPr>
          <a:lstStyle/>
          <a:p>
            <a:r>
              <a:rPr lang="en-US" altLang="ja-JP" i="1" dirty="0" smtClean="0"/>
              <a:t>Water molecule</a:t>
            </a:r>
            <a:endParaRPr kumimoji="1" lang="ja-JP" altLang="en-US" i="1" dirty="0"/>
          </a:p>
        </p:txBody>
      </p:sp>
      <p:pic>
        <p:nvPicPr>
          <p:cNvPr id="14338" name="Picture 2" descr="C:\Users\kurisaki\Documents\PD_at_Nagoya-u\Project_EnzymaticPolymerization\_Theme-1_CALB_ring-open-polymerization\REMD_b-alanine\_4_Analyses\_0_Clustering_bAla8_ExplicitWater\_Ponti_Picture_no4_cluster-05\remd_001_300K_globule_no-07_02.bmp"/>
          <p:cNvPicPr>
            <a:picLocks noChangeAspect="1" noChangeArrowheads="1"/>
          </p:cNvPicPr>
          <p:nvPr/>
        </p:nvPicPr>
        <p:blipFill>
          <a:blip r:embed="rId4" cstate="print"/>
          <a:srcRect l="21431" t="19934" r="14287" b="14951"/>
          <a:stretch>
            <a:fillRect/>
          </a:stretch>
        </p:blipFill>
        <p:spPr bwMode="auto">
          <a:xfrm>
            <a:off x="323528" y="4293096"/>
            <a:ext cx="2590584" cy="2507727"/>
          </a:xfrm>
          <a:prstGeom prst="rect">
            <a:avLst/>
          </a:prstGeom>
          <a:noFill/>
        </p:spPr>
      </p:pic>
      <p:sp>
        <p:nvSpPr>
          <p:cNvPr id="16" name="円/楕円 15"/>
          <p:cNvSpPr/>
          <p:nvPr/>
        </p:nvSpPr>
        <p:spPr>
          <a:xfrm rot="2124947">
            <a:off x="1596931" y="4758449"/>
            <a:ext cx="576064" cy="60247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a:stCxn id="16" idx="0"/>
          </p:cNvCxnSpPr>
          <p:nvPr/>
        </p:nvCxnSpPr>
        <p:spPr>
          <a:xfrm flipV="1">
            <a:off x="2059533" y="4293096"/>
            <a:ext cx="352227" cy="5210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97361" y="3913825"/>
            <a:ext cx="2964017" cy="369332"/>
          </a:xfrm>
          <a:prstGeom prst="rect">
            <a:avLst/>
          </a:prstGeom>
          <a:noFill/>
        </p:spPr>
        <p:txBody>
          <a:bodyPr wrap="none" rtlCol="0">
            <a:spAutoFit/>
          </a:bodyPr>
          <a:lstStyle/>
          <a:p>
            <a:r>
              <a:rPr lang="en-US" altLang="ja-JP" i="1" dirty="0" err="1" smtClean="0"/>
              <a:t>Intramolecule</a:t>
            </a:r>
            <a:r>
              <a:rPr lang="en-US" altLang="ja-JP" i="1" dirty="0" smtClean="0"/>
              <a:t> hydrogen bond</a:t>
            </a:r>
            <a:endParaRPr kumimoji="1" lang="ja-JP" altLang="en-US" i="1" dirty="0"/>
          </a:p>
        </p:txBody>
      </p:sp>
      <p:sp>
        <p:nvSpPr>
          <p:cNvPr id="15" name="スライド番号プレースホルダ 14"/>
          <p:cNvSpPr>
            <a:spLocks noGrp="1"/>
          </p:cNvSpPr>
          <p:nvPr>
            <p:ph type="sldNum" sz="quarter" idx="12"/>
          </p:nvPr>
        </p:nvSpPr>
        <p:spPr/>
        <p:txBody>
          <a:bodyPr/>
          <a:lstStyle/>
          <a:p>
            <a:fld id="{DBB6B817-DDD2-4518-B5BE-F1D8B9E4AA20}" type="slidenum">
              <a:rPr kumimoji="1" lang="ja-JP" altLang="en-US" smtClean="0"/>
              <a:pPr/>
              <a:t>14</a:t>
            </a:fld>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rtlCol="0">
            <a:spAutoFit/>
          </a:bodyPr>
          <a:lstStyle/>
          <a:p>
            <a:pPr algn="ctr"/>
            <a:r>
              <a:rPr lang="en-US" altLang="ja-JP" sz="3600" b="1" i="1" dirty="0" smtClean="0">
                <a:solidFill>
                  <a:schemeClr val="tx1">
                    <a:lumMod val="85000"/>
                    <a:lumOff val="15000"/>
                  </a:schemeClr>
                </a:solidFill>
                <a:effectLst>
                  <a:outerShdw blurRad="38100" dist="38100" dir="2700000" algn="tl">
                    <a:srgbClr val="000000">
                      <a:alpha val="43137"/>
                    </a:srgbClr>
                  </a:outerShdw>
                </a:effectLst>
              </a:rPr>
              <a:t>Problems</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5" name="正方形/長方形 4"/>
          <p:cNvSpPr/>
          <p:nvPr/>
        </p:nvSpPr>
        <p:spPr>
          <a:xfrm>
            <a:off x="427788" y="1266325"/>
            <a:ext cx="8280920" cy="4339650"/>
          </a:xfrm>
          <a:prstGeom prst="rect">
            <a:avLst/>
          </a:prstGeom>
        </p:spPr>
        <p:txBody>
          <a:bodyPr wrap="square">
            <a:spAutoFit/>
          </a:bodyPr>
          <a:lstStyle/>
          <a:p>
            <a:pPr marL="457200" indent="-457200" algn="just">
              <a:buFont typeface="+mj-lt"/>
              <a:buAutoNum type="arabicPeriod"/>
            </a:pPr>
            <a:r>
              <a:rPr lang="en-US" altLang="ja-JP" sz="2400" dirty="0" smtClean="0"/>
              <a:t>Extended conformation is the majority in the ensemble of poly-</a:t>
            </a:r>
            <a:r>
              <a:rPr lang="en-US" altLang="ja-JP" sz="2400" dirty="0" err="1" smtClean="0">
                <a:latin typeface="Symbol" pitchFamily="18" charset="2"/>
              </a:rPr>
              <a:t>b</a:t>
            </a:r>
            <a:r>
              <a:rPr lang="en-US" altLang="ja-JP" sz="2400" dirty="0" err="1" smtClean="0"/>
              <a:t>alanine</a:t>
            </a:r>
            <a:r>
              <a:rPr lang="en-US" altLang="ja-JP" sz="2400" dirty="0" smtClean="0"/>
              <a:t> 8mer?</a:t>
            </a:r>
          </a:p>
          <a:p>
            <a:pPr marL="914400" lvl="1" indent="-457200" algn="just">
              <a:buFont typeface="Wingdings" pitchFamily="2" charset="2"/>
              <a:buChar char="è"/>
            </a:pPr>
            <a:r>
              <a:rPr lang="en-US" altLang="ja-JP" sz="2400" i="1" dirty="0" smtClean="0">
                <a:solidFill>
                  <a:srgbClr val="002060"/>
                </a:solidFill>
                <a:sym typeface="Wingdings" pitchFamily="2" charset="2"/>
              </a:rPr>
              <a:t>We have to confirm the convergence of REMD simulations, or compare relative free energies between conformations.</a:t>
            </a:r>
          </a:p>
          <a:p>
            <a:pPr marL="914400" lvl="1" indent="-457200" algn="just">
              <a:buFont typeface="Wingdings" pitchFamily="2" charset="2"/>
              <a:buChar char="è"/>
            </a:pPr>
            <a:endParaRPr lang="en-US" altLang="ja-JP" sz="1200" i="1" dirty="0" smtClean="0">
              <a:solidFill>
                <a:srgbClr val="002060"/>
              </a:solidFill>
            </a:endParaRPr>
          </a:p>
          <a:p>
            <a:pPr marL="457200" indent="-457200" algn="just">
              <a:buFont typeface="+mj-lt"/>
              <a:buAutoNum type="arabicPeriod"/>
            </a:pPr>
            <a:r>
              <a:rPr lang="en-US" altLang="ja-JP" sz="2400" dirty="0" smtClean="0"/>
              <a:t>Periodic boundary condition affects the conformation ensemble, in particular, appearance of extended conformation?</a:t>
            </a:r>
          </a:p>
          <a:p>
            <a:pPr marL="457200" indent="-457200" algn="just">
              <a:buFont typeface="+mj-lt"/>
              <a:buAutoNum type="arabicPeriod"/>
            </a:pPr>
            <a:r>
              <a:rPr lang="en-US" altLang="ja-JP" sz="2400" dirty="0" smtClean="0"/>
              <a:t>The globule conformation is stabilized by the presence of water molecule?</a:t>
            </a:r>
          </a:p>
          <a:p>
            <a:pPr marL="457200" indent="-457200" algn="just"/>
            <a:r>
              <a:rPr lang="en-US" altLang="ja-JP" sz="2400" dirty="0" smtClean="0">
                <a:solidFill>
                  <a:srgbClr val="002060"/>
                </a:solidFill>
              </a:rPr>
              <a:t>	</a:t>
            </a:r>
            <a:r>
              <a:rPr lang="en-US" altLang="ja-JP" sz="2400" i="1" dirty="0" smtClean="0">
                <a:solidFill>
                  <a:srgbClr val="002060"/>
                </a:solidFill>
                <a:sym typeface="Wingdings" pitchFamily="2" charset="2"/>
              </a:rPr>
              <a:t> Comparison with implicit solvent REMD should give insights into the question.</a:t>
            </a:r>
            <a:endParaRPr lang="en-US" altLang="ja-JP" sz="2400" i="1" dirty="0" smtClean="0">
              <a:solidFill>
                <a:srgbClr val="002060"/>
              </a:solidFill>
            </a:endParaRPr>
          </a:p>
        </p:txBody>
      </p:sp>
      <p:sp>
        <p:nvSpPr>
          <p:cNvPr id="7" name="スライド番号プレースホルダ 6"/>
          <p:cNvSpPr>
            <a:spLocks noGrp="1"/>
          </p:cNvSpPr>
          <p:nvPr>
            <p:ph type="sldNum" sz="quarter" idx="12"/>
          </p:nvPr>
        </p:nvSpPr>
        <p:spPr/>
        <p:txBody>
          <a:bodyPr/>
          <a:lstStyle/>
          <a:p>
            <a:fld id="{DBB6B817-DDD2-4518-B5BE-F1D8B9E4AA20}" type="slidenum">
              <a:rPr kumimoji="1" lang="ja-JP" altLang="en-US" smtClean="0"/>
              <a:pPr/>
              <a:t>15</a:t>
            </a:fld>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120032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Representative conformations derived from implicit REMD</a:t>
            </a:r>
          </a:p>
        </p:txBody>
      </p:sp>
      <p:pic>
        <p:nvPicPr>
          <p:cNvPr id="13313" name="Picture 1" descr="C:\Users\kurisaki\Documents\PD_at_Nagoya-u\Project_EnzymaticPolymerization\_Theme-1_CALB_ring-open-polymerization\REMD_b-alanine\_4_Analyses\_0_Clustering_bAla8_ImplicitWater\_Ponti_Picture_Cluster-05\Mod_Rep-Clust05-01_remd_001_300K_igb_No6_01-01.bmp"/>
          <p:cNvPicPr>
            <a:picLocks noChangeAspect="1" noChangeArrowheads="1"/>
          </p:cNvPicPr>
          <p:nvPr/>
        </p:nvPicPr>
        <p:blipFill>
          <a:blip r:embed="rId2" cstate="print"/>
          <a:srcRect/>
          <a:stretch>
            <a:fillRect/>
          </a:stretch>
        </p:blipFill>
        <p:spPr bwMode="auto">
          <a:xfrm>
            <a:off x="611560" y="1556792"/>
            <a:ext cx="2763739" cy="2641809"/>
          </a:xfrm>
          <a:prstGeom prst="rect">
            <a:avLst/>
          </a:prstGeom>
          <a:noFill/>
        </p:spPr>
      </p:pic>
      <p:pic>
        <p:nvPicPr>
          <p:cNvPr id="13315" name="Picture 3" descr="C:\Users\kurisaki\Documents\PD_at_Nagoya-u\Project_EnzymaticPolymerization\_Theme-1_CALB_ring-open-polymerization\REMD_b-alanine\_4_Analyses\_0_Clustering_bAla8_ImplicitWater\_Ponti_Picture_Cluster-05\Mod_Rep-Clust05-01_remd_001_300K_igb_No6_02-04.bmp"/>
          <p:cNvPicPr>
            <a:picLocks noChangeAspect="1" noChangeArrowheads="1"/>
          </p:cNvPicPr>
          <p:nvPr/>
        </p:nvPicPr>
        <p:blipFill>
          <a:blip r:embed="rId3" cstate="print"/>
          <a:srcRect/>
          <a:stretch>
            <a:fillRect/>
          </a:stretch>
        </p:blipFill>
        <p:spPr bwMode="auto">
          <a:xfrm>
            <a:off x="3563888" y="2060848"/>
            <a:ext cx="2147821" cy="2053063"/>
          </a:xfrm>
          <a:prstGeom prst="rect">
            <a:avLst/>
          </a:prstGeom>
          <a:noFill/>
        </p:spPr>
      </p:pic>
      <p:pic>
        <p:nvPicPr>
          <p:cNvPr id="13317" name="Picture 5" descr="C:\Users\kurisaki\Documents\PD_at_Nagoya-u\Project_EnzymaticPolymerization\_Theme-1_CALB_ring-open-polymerization\REMD_b-alanine\_4_Analyses\_0_Clustering_bAla8_ImplicitWater\_Ponti_Picture_Cluster-05\Mod_Rep-Clust05-01_remd_001_300K_igb_No6_03-03.bmp"/>
          <p:cNvPicPr>
            <a:picLocks noChangeAspect="1" noChangeArrowheads="1"/>
          </p:cNvPicPr>
          <p:nvPr/>
        </p:nvPicPr>
        <p:blipFill>
          <a:blip r:embed="rId4" cstate="print"/>
          <a:srcRect/>
          <a:stretch>
            <a:fillRect/>
          </a:stretch>
        </p:blipFill>
        <p:spPr bwMode="auto">
          <a:xfrm>
            <a:off x="1979712" y="4725972"/>
            <a:ext cx="2230429" cy="2132028"/>
          </a:xfrm>
          <a:prstGeom prst="rect">
            <a:avLst/>
          </a:prstGeom>
          <a:noFill/>
        </p:spPr>
      </p:pic>
      <p:pic>
        <p:nvPicPr>
          <p:cNvPr id="13318" name="Picture 6" descr="C:\Users\kurisaki\Documents\PD_at_Nagoya-u\Project_EnzymaticPolymerization\_Theme-1_CALB_ring-open-polymerization\REMD_b-alanine\_4_Analyses\_0_Clustering_bAla8_ImplicitWater\_Ponti_Picture_Cluster-05\Mod_Rep-Clust05-01_remd_001_300K_igb_No6_09-05.bmp"/>
          <p:cNvPicPr>
            <a:picLocks noChangeAspect="1" noChangeArrowheads="1"/>
          </p:cNvPicPr>
          <p:nvPr/>
        </p:nvPicPr>
        <p:blipFill>
          <a:blip r:embed="rId5" cstate="print"/>
          <a:srcRect/>
          <a:stretch>
            <a:fillRect/>
          </a:stretch>
        </p:blipFill>
        <p:spPr bwMode="auto">
          <a:xfrm>
            <a:off x="5076056" y="4797152"/>
            <a:ext cx="1657292" cy="1584176"/>
          </a:xfrm>
          <a:prstGeom prst="rect">
            <a:avLst/>
          </a:prstGeom>
          <a:noFill/>
        </p:spPr>
      </p:pic>
      <p:pic>
        <p:nvPicPr>
          <p:cNvPr id="13319" name="Picture 7" descr="C:\Users\kurisaki\Documents\PD_at_Nagoya-u\Project_EnzymaticPolymerization\_Theme-1_CALB_ring-open-polymerization\REMD_b-alanine\_4_Analyses\_0_Clustering_bAla8_ImplicitWater\_Ponti_Picture_Cluster-05\Mod_Rep-Clust05-01_remd_001_300K_igb_No6_09-03.bmp"/>
          <p:cNvPicPr>
            <a:picLocks noChangeAspect="1" noChangeArrowheads="1"/>
          </p:cNvPicPr>
          <p:nvPr/>
        </p:nvPicPr>
        <p:blipFill>
          <a:blip r:embed="rId6" cstate="print"/>
          <a:srcRect/>
          <a:stretch>
            <a:fillRect/>
          </a:stretch>
        </p:blipFill>
        <p:spPr bwMode="auto">
          <a:xfrm>
            <a:off x="5724128" y="1988840"/>
            <a:ext cx="2542425" cy="2266019"/>
          </a:xfrm>
          <a:prstGeom prst="rect">
            <a:avLst/>
          </a:prstGeom>
          <a:noFill/>
        </p:spPr>
      </p:pic>
      <p:sp>
        <p:nvSpPr>
          <p:cNvPr id="20" name="テキスト ボックス 19"/>
          <p:cNvSpPr txBox="1"/>
          <p:nvPr/>
        </p:nvSpPr>
        <p:spPr>
          <a:xfrm>
            <a:off x="1257595" y="1733260"/>
            <a:ext cx="1361142" cy="461665"/>
          </a:xfrm>
          <a:prstGeom prst="rect">
            <a:avLst/>
          </a:prstGeom>
          <a:noFill/>
        </p:spPr>
        <p:txBody>
          <a:bodyPr wrap="none" rtlCol="0">
            <a:spAutoFit/>
          </a:bodyPr>
          <a:lstStyle/>
          <a:p>
            <a:r>
              <a:rPr kumimoji="1" lang="en-US" altLang="ja-JP" sz="2400" b="1" i="1" dirty="0" smtClean="0"/>
              <a:t>extended</a:t>
            </a:r>
            <a:endParaRPr kumimoji="1" lang="ja-JP" altLang="en-US" sz="2400" b="1" i="1" dirty="0"/>
          </a:p>
        </p:txBody>
      </p:sp>
      <p:sp>
        <p:nvSpPr>
          <p:cNvPr id="21" name="テキスト ボックス 20"/>
          <p:cNvSpPr txBox="1"/>
          <p:nvPr/>
        </p:nvSpPr>
        <p:spPr>
          <a:xfrm>
            <a:off x="4313785" y="1733260"/>
            <a:ext cx="1091966" cy="461665"/>
          </a:xfrm>
          <a:prstGeom prst="rect">
            <a:avLst/>
          </a:prstGeom>
          <a:noFill/>
        </p:spPr>
        <p:txBody>
          <a:bodyPr wrap="none" rtlCol="0">
            <a:spAutoFit/>
          </a:bodyPr>
          <a:lstStyle/>
          <a:p>
            <a:r>
              <a:rPr lang="en-US" altLang="ja-JP" sz="2400" b="1" i="1" dirty="0" smtClean="0"/>
              <a:t>hairpin</a:t>
            </a:r>
            <a:endParaRPr kumimoji="1" lang="ja-JP" altLang="en-US" sz="2400" b="1" i="1" dirty="0"/>
          </a:p>
        </p:txBody>
      </p:sp>
      <p:sp>
        <p:nvSpPr>
          <p:cNvPr id="22" name="テキスト ボックス 21"/>
          <p:cNvSpPr txBox="1"/>
          <p:nvPr/>
        </p:nvSpPr>
        <p:spPr>
          <a:xfrm>
            <a:off x="6288346" y="1733260"/>
            <a:ext cx="1742785" cy="461665"/>
          </a:xfrm>
          <a:prstGeom prst="rect">
            <a:avLst/>
          </a:prstGeom>
          <a:noFill/>
        </p:spPr>
        <p:txBody>
          <a:bodyPr wrap="none" rtlCol="0">
            <a:spAutoFit/>
          </a:bodyPr>
          <a:lstStyle/>
          <a:p>
            <a:r>
              <a:rPr lang="en-US" altLang="ja-JP" sz="2400" b="1" i="1" dirty="0" smtClean="0"/>
              <a:t>turn@</a:t>
            </a:r>
            <a:r>
              <a:rPr lang="en-US" altLang="ja-JP" sz="2400" b="1" i="1" dirty="0" smtClean="0">
                <a:latin typeface="Symbol" pitchFamily="18" charset="2"/>
              </a:rPr>
              <a:t>b</a:t>
            </a:r>
            <a:r>
              <a:rPr lang="en-US" altLang="ja-JP" sz="2400" b="1" i="1" dirty="0" smtClean="0"/>
              <a:t>Ala3</a:t>
            </a:r>
            <a:endParaRPr kumimoji="1" lang="ja-JP" altLang="en-US" sz="2400" b="1" i="1" dirty="0"/>
          </a:p>
        </p:txBody>
      </p:sp>
      <p:sp>
        <p:nvSpPr>
          <p:cNvPr id="23" name="テキスト ボックス 22"/>
          <p:cNvSpPr txBox="1"/>
          <p:nvPr/>
        </p:nvSpPr>
        <p:spPr>
          <a:xfrm>
            <a:off x="2051720" y="4293096"/>
            <a:ext cx="1742785" cy="461665"/>
          </a:xfrm>
          <a:prstGeom prst="rect">
            <a:avLst/>
          </a:prstGeom>
          <a:noFill/>
        </p:spPr>
        <p:txBody>
          <a:bodyPr wrap="none" rtlCol="0">
            <a:spAutoFit/>
          </a:bodyPr>
          <a:lstStyle/>
          <a:p>
            <a:r>
              <a:rPr lang="en-US" altLang="ja-JP" sz="2400" b="1" i="1" dirty="0" smtClean="0"/>
              <a:t>turn@</a:t>
            </a:r>
            <a:r>
              <a:rPr lang="en-US" altLang="ja-JP" sz="2400" b="1" i="1" dirty="0" smtClean="0">
                <a:latin typeface="Symbol" pitchFamily="18" charset="2"/>
              </a:rPr>
              <a:t>b</a:t>
            </a:r>
            <a:r>
              <a:rPr lang="en-US" altLang="ja-JP" sz="2400" b="1" i="1" dirty="0" smtClean="0"/>
              <a:t>Ala6</a:t>
            </a:r>
            <a:endParaRPr kumimoji="1" lang="ja-JP" altLang="en-US" sz="2400" b="1" i="1" dirty="0"/>
          </a:p>
        </p:txBody>
      </p:sp>
      <p:sp>
        <p:nvSpPr>
          <p:cNvPr id="24" name="テキスト ボックス 23"/>
          <p:cNvSpPr txBox="1"/>
          <p:nvPr/>
        </p:nvSpPr>
        <p:spPr>
          <a:xfrm>
            <a:off x="5364088" y="4293096"/>
            <a:ext cx="1133644" cy="461665"/>
          </a:xfrm>
          <a:prstGeom prst="rect">
            <a:avLst/>
          </a:prstGeom>
          <a:noFill/>
        </p:spPr>
        <p:txBody>
          <a:bodyPr wrap="none" rtlCol="0">
            <a:spAutoFit/>
          </a:bodyPr>
          <a:lstStyle/>
          <a:p>
            <a:r>
              <a:rPr lang="en-US" altLang="ja-JP" sz="2400" b="1" i="1" dirty="0" smtClean="0"/>
              <a:t>globule</a:t>
            </a:r>
            <a:endParaRPr kumimoji="1" lang="ja-JP" altLang="en-US" sz="2400" b="1" i="1" dirty="0"/>
          </a:p>
        </p:txBody>
      </p:sp>
      <p:sp>
        <p:nvSpPr>
          <p:cNvPr id="14" name="スライド番号プレースホルダ 13"/>
          <p:cNvSpPr>
            <a:spLocks noGrp="1"/>
          </p:cNvSpPr>
          <p:nvPr>
            <p:ph type="sldNum" sz="quarter" idx="12"/>
          </p:nvPr>
        </p:nvSpPr>
        <p:spPr/>
        <p:txBody>
          <a:bodyPr/>
          <a:lstStyle/>
          <a:p>
            <a:fld id="{DBB6B817-DDD2-4518-B5BE-F1D8B9E4AA20}" type="slidenum">
              <a:rPr kumimoji="1" lang="ja-JP" altLang="en-US" smtClean="0"/>
              <a:pPr/>
              <a:t>16</a:t>
            </a:fld>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58477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rtlCol="0">
            <a:spAutoFit/>
          </a:bodyPr>
          <a:lstStyle/>
          <a:p>
            <a:pPr algn="ctr"/>
            <a:r>
              <a:rPr kumimoji="1" lang="en-US" altLang="ja-JP" sz="3200" b="1" i="1" dirty="0" smtClean="0">
                <a:solidFill>
                  <a:schemeClr val="tx1">
                    <a:lumMod val="85000"/>
                    <a:lumOff val="15000"/>
                  </a:schemeClr>
                </a:solidFill>
                <a:effectLst>
                  <a:outerShdw blurRad="38100" dist="38100" dir="2700000" algn="tl">
                    <a:srgbClr val="000000">
                      <a:alpha val="43137"/>
                    </a:srgbClr>
                  </a:outerShdw>
                </a:effectLst>
              </a:rPr>
              <a:t>Compare REMD derived ensembles</a:t>
            </a:r>
            <a:endParaRPr kumimoji="1" lang="ja-JP" altLang="en-US" sz="3200" b="1" i="1" dirty="0">
              <a:solidFill>
                <a:schemeClr val="tx1">
                  <a:lumMod val="85000"/>
                  <a:lumOff val="15000"/>
                </a:schemeClr>
              </a:solidFill>
              <a:effectLst>
                <a:outerShdw blurRad="38100" dist="38100" dir="2700000" algn="tl">
                  <a:srgbClr val="000000">
                    <a:alpha val="43137"/>
                  </a:srgbClr>
                </a:outerShdw>
              </a:effectLst>
            </a:endParaRPr>
          </a:p>
        </p:txBody>
      </p:sp>
      <p:sp>
        <p:nvSpPr>
          <p:cNvPr id="3" name="テキスト ボックス 2"/>
          <p:cNvSpPr txBox="1"/>
          <p:nvPr/>
        </p:nvSpPr>
        <p:spPr>
          <a:xfrm>
            <a:off x="251520" y="260648"/>
            <a:ext cx="8640960" cy="120032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Difference in conformation ensemble between explicit and implicit solvent REMD</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5" name="テキスト ボックス 4"/>
          <p:cNvSpPr txBox="1"/>
          <p:nvPr/>
        </p:nvSpPr>
        <p:spPr>
          <a:xfrm>
            <a:off x="679859" y="1772816"/>
            <a:ext cx="7776864" cy="3600986"/>
          </a:xfrm>
          <a:prstGeom prst="rect">
            <a:avLst/>
          </a:prstGeom>
          <a:noFill/>
        </p:spPr>
        <p:txBody>
          <a:bodyPr wrap="square" rtlCol="0">
            <a:spAutoFit/>
          </a:bodyPr>
          <a:lstStyle/>
          <a:p>
            <a:pPr algn="just"/>
            <a:endParaRPr lang="en-US" altLang="ja-JP" sz="1200" dirty="0" smtClean="0">
              <a:solidFill>
                <a:schemeClr val="tx1">
                  <a:lumMod val="85000"/>
                  <a:lumOff val="15000"/>
                </a:schemeClr>
              </a:solidFill>
            </a:endParaRPr>
          </a:p>
          <a:p>
            <a:pPr marL="514350" indent="-514350" algn="just">
              <a:buFont typeface="+mj-lt"/>
              <a:buAutoNum type="arabicPeriod"/>
            </a:pPr>
            <a:r>
              <a:rPr lang="en-US" altLang="ja-JP" sz="2400" dirty="0" smtClean="0">
                <a:solidFill>
                  <a:schemeClr val="tx1">
                    <a:lumMod val="85000"/>
                    <a:lumOff val="15000"/>
                  </a:schemeClr>
                </a:solidFill>
              </a:rPr>
              <a:t>With respect to the ensemble derived from implicit solvent REMD, fraction of the extended conformation is &gt; 80%. It could be assumed that the higher fraction is not due to the influence of periodic boundary condition.</a:t>
            </a:r>
          </a:p>
          <a:p>
            <a:pPr marL="514350" indent="-514350" algn="just">
              <a:buFont typeface="+mj-lt"/>
              <a:buAutoNum type="arabicPeriod"/>
            </a:pPr>
            <a:r>
              <a:rPr lang="en-US" altLang="ja-JP" sz="2400" dirty="0" smtClean="0">
                <a:solidFill>
                  <a:schemeClr val="tx1">
                    <a:lumMod val="85000"/>
                    <a:lumOff val="15000"/>
                  </a:schemeClr>
                </a:solidFill>
              </a:rPr>
              <a:t>We can also observe conformations similar to those found in explicit solvent REMD. However, the thermodynamic stability of each conformation should be different between explicit and implicit REMD, because of the presence of water molecules. </a:t>
            </a:r>
          </a:p>
        </p:txBody>
      </p:sp>
      <p:sp>
        <p:nvSpPr>
          <p:cNvPr id="7" name="スライド番号プレースホルダ 6"/>
          <p:cNvSpPr>
            <a:spLocks noGrp="1"/>
          </p:cNvSpPr>
          <p:nvPr>
            <p:ph type="sldNum" sz="quarter" idx="12"/>
          </p:nvPr>
        </p:nvSpPr>
        <p:spPr/>
        <p:txBody>
          <a:bodyPr/>
          <a:lstStyle/>
          <a:p>
            <a:fld id="{DBB6B817-DDD2-4518-B5BE-F1D8B9E4AA20}" type="slidenum">
              <a:rPr kumimoji="1" lang="ja-JP" altLang="en-US" smtClean="0"/>
              <a:pPr/>
              <a:t>17</a:t>
            </a:fld>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48213906-63B6-45DB-B3DC-7C1E3D316857}" type="slidenum">
              <a:rPr kumimoji="1" lang="ja-JP" altLang="en-US" smtClean="0"/>
              <a:pPr/>
              <a:t>18</a:t>
            </a:fld>
            <a:endParaRPr kumimoji="1" lang="ja-JP" altLang="en-US"/>
          </a:p>
        </p:txBody>
      </p:sp>
      <p:sp>
        <p:nvSpPr>
          <p:cNvPr id="6" name="テキスト ボックス 5"/>
          <p:cNvSpPr txBox="1"/>
          <p:nvPr/>
        </p:nvSpPr>
        <p:spPr>
          <a:xfrm>
            <a:off x="249561" y="242645"/>
            <a:ext cx="8642919" cy="64633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p:spPr>
        <p:txBody>
          <a:bodyPr wrap="square" rtlCol="0">
            <a:spAutoFit/>
          </a:bodyPr>
          <a:lstStyle/>
          <a:p>
            <a:pPr algn="ctr"/>
            <a:r>
              <a:rPr kumimoji="1" lang="en-US" altLang="ja-JP" sz="3600" b="1" i="1" dirty="0" smtClean="0">
                <a:effectLst>
                  <a:outerShdw blurRad="38100" dist="38100" dir="2700000" algn="tl">
                    <a:srgbClr val="000000">
                      <a:alpha val="43137"/>
                    </a:srgbClr>
                  </a:outerShdw>
                </a:effectLst>
              </a:rPr>
              <a:t>Research plan for the next 2 months</a:t>
            </a:r>
            <a:endParaRPr kumimoji="1" lang="ja-JP" altLang="en-US" sz="3600" b="1" i="1" dirty="0">
              <a:effectLst>
                <a:outerShdw blurRad="38100" dist="38100" dir="2700000" algn="tl">
                  <a:srgbClr val="000000">
                    <a:alpha val="43137"/>
                  </a:srgbClr>
                </a:outerShdw>
              </a:effectLst>
            </a:endParaRPr>
          </a:p>
        </p:txBody>
      </p:sp>
      <p:sp>
        <p:nvSpPr>
          <p:cNvPr id="7" name="テキスト ボックス 6"/>
          <p:cNvSpPr txBox="1"/>
          <p:nvPr/>
        </p:nvSpPr>
        <p:spPr>
          <a:xfrm>
            <a:off x="251520" y="1269068"/>
            <a:ext cx="8640961" cy="5447645"/>
          </a:xfrm>
          <a:prstGeom prst="rect">
            <a:avLst/>
          </a:prstGeom>
          <a:noFill/>
        </p:spPr>
        <p:txBody>
          <a:bodyPr wrap="square" rtlCol="0">
            <a:spAutoFit/>
          </a:bodyPr>
          <a:lstStyle/>
          <a:p>
            <a:pPr algn="just"/>
            <a:r>
              <a:rPr lang="en-US" altLang="ja-JP" sz="2400" dirty="0" smtClean="0"/>
              <a:t>Considering the role of water molecules, explicit solvent REMD will be employed.</a:t>
            </a:r>
          </a:p>
          <a:p>
            <a:pPr algn="just"/>
            <a:endParaRPr lang="en-US" altLang="ja-JP" sz="1200" dirty="0" smtClean="0"/>
          </a:p>
          <a:p>
            <a:pPr marL="179388" indent="-179388" algn="just">
              <a:buFont typeface="Arial" pitchFamily="34" charset="0"/>
              <a:buChar char="•"/>
            </a:pPr>
            <a:r>
              <a:rPr lang="en-US" altLang="ja-JP" sz="2400" b="1" dirty="0" smtClean="0"/>
              <a:t>Check REMD convergence(?)</a:t>
            </a:r>
          </a:p>
          <a:p>
            <a:pPr marL="179388" indent="-179388" algn="just"/>
            <a:r>
              <a:rPr lang="en-US" altLang="ja-JP" sz="2400" dirty="0" smtClean="0"/>
              <a:t>	</a:t>
            </a:r>
            <a:r>
              <a:rPr lang="en-US" altLang="ja-JP" sz="2400" dirty="0" smtClean="0">
                <a:sym typeface="Wingdings" pitchFamily="2" charset="2"/>
              </a:rPr>
              <a:t> </a:t>
            </a:r>
            <a:r>
              <a:rPr lang="en-US" altLang="ja-JP" sz="2400" dirty="0" smtClean="0"/>
              <a:t>The convergence could be examined by comparing two REMD simulations, which start from different conformations. </a:t>
            </a:r>
          </a:p>
          <a:p>
            <a:pPr marL="179388" indent="-179388" algn="just"/>
            <a:endParaRPr lang="en-US" altLang="ja-JP" sz="1200" dirty="0" smtClean="0"/>
          </a:p>
          <a:p>
            <a:pPr marL="179388" indent="-179388" algn="just">
              <a:buFont typeface="Arial" pitchFamily="34" charset="0"/>
              <a:buChar char="•"/>
            </a:pPr>
            <a:r>
              <a:rPr lang="en-US" altLang="ja-JP" sz="2400" b="1" dirty="0" smtClean="0"/>
              <a:t>Perform REMD simulations in toluene</a:t>
            </a:r>
          </a:p>
          <a:p>
            <a:pPr marL="179388" indent="-179388" algn="just"/>
            <a:r>
              <a:rPr lang="en-US" altLang="ja-JP" sz="2400" dirty="0" smtClean="0"/>
              <a:t>	</a:t>
            </a:r>
            <a:r>
              <a:rPr lang="en-US" altLang="ja-JP" sz="2400" dirty="0" smtClean="0">
                <a:sym typeface="Wingdings" pitchFamily="2" charset="2"/>
              </a:rPr>
              <a:t> I will also examine poly-</a:t>
            </a:r>
            <a:r>
              <a:rPr lang="en-US" altLang="ja-JP" sz="2400" dirty="0" smtClean="0">
                <a:latin typeface="Symbol" pitchFamily="18" charset="2"/>
                <a:sym typeface="Wingdings" pitchFamily="2" charset="2"/>
              </a:rPr>
              <a:t>b</a:t>
            </a:r>
            <a:r>
              <a:rPr lang="en-US" altLang="ja-JP" sz="2400" dirty="0" smtClean="0">
                <a:sym typeface="Wingdings" pitchFamily="2" charset="2"/>
              </a:rPr>
              <a:t>-</a:t>
            </a:r>
            <a:r>
              <a:rPr lang="en-US" altLang="ja-JP" sz="2400" dirty="0" err="1" smtClean="0">
                <a:sym typeface="Wingdings" pitchFamily="2" charset="2"/>
              </a:rPr>
              <a:t>alanine</a:t>
            </a:r>
            <a:r>
              <a:rPr lang="en-US" altLang="ja-JP" sz="2400" dirty="0" smtClean="0">
                <a:sym typeface="Wingdings" pitchFamily="2" charset="2"/>
              </a:rPr>
              <a:t> conformation ensemble in toluene.</a:t>
            </a:r>
          </a:p>
          <a:p>
            <a:pPr marL="179388" indent="-179388" algn="just"/>
            <a:endParaRPr lang="en-US" altLang="ja-JP" sz="1200" dirty="0" smtClean="0">
              <a:sym typeface="Wingdings" pitchFamily="2" charset="2"/>
            </a:endParaRPr>
          </a:p>
          <a:p>
            <a:pPr marL="179388" indent="-179388" algn="just">
              <a:buFont typeface="Arial" pitchFamily="34" charset="0"/>
              <a:buChar char="•"/>
            </a:pPr>
            <a:r>
              <a:rPr lang="en-US" altLang="ja-JP" sz="2400" b="1" dirty="0" smtClean="0">
                <a:sym typeface="Wingdings" pitchFamily="2" charset="2"/>
              </a:rPr>
              <a:t>Consider a strategy of REMD for 18mer poly-</a:t>
            </a:r>
            <a:r>
              <a:rPr lang="en-US" altLang="ja-JP" sz="2400" b="1" dirty="0" err="1" smtClean="0">
                <a:latin typeface="Symbol" pitchFamily="18" charset="2"/>
                <a:sym typeface="Wingdings" pitchFamily="2" charset="2"/>
              </a:rPr>
              <a:t>b</a:t>
            </a:r>
            <a:r>
              <a:rPr lang="en-US" altLang="ja-JP" sz="2400" b="1" dirty="0" err="1" smtClean="0">
                <a:sym typeface="Wingdings" pitchFamily="2" charset="2"/>
              </a:rPr>
              <a:t>alanine</a:t>
            </a:r>
            <a:endParaRPr lang="en-US" altLang="ja-JP" sz="2400" b="1" dirty="0" smtClean="0">
              <a:sym typeface="Wingdings" pitchFamily="2" charset="2"/>
            </a:endParaRPr>
          </a:p>
          <a:p>
            <a:pPr marL="179388" indent="-179388" algn="just"/>
            <a:r>
              <a:rPr lang="en-US" altLang="ja-JP" sz="2400" dirty="0" smtClean="0">
                <a:sym typeface="Wingdings" pitchFamily="2" charset="2"/>
              </a:rPr>
              <a:t>	 One option is to employ smaller exchange probability, e.g. 20%, which is allowed to use smaller number of replica. Although I might have to perform longer simulation, this is a realistic solution from now.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BB6B817-DDD2-4518-B5BE-F1D8B9E4AA20}" type="slidenum">
              <a:rPr kumimoji="1" lang="ja-JP" altLang="en-US" smtClean="0"/>
              <a:pPr/>
              <a:t>19</a:t>
            </a:fld>
            <a:endParaRPr kumimoji="1" lang="ja-JP" altLang="en-US"/>
          </a:p>
        </p:txBody>
      </p:sp>
      <p:sp>
        <p:nvSpPr>
          <p:cNvPr id="5" name="テキスト ボックス 4"/>
          <p:cNvSpPr txBox="1"/>
          <p:nvPr/>
        </p:nvSpPr>
        <p:spPr>
          <a:xfrm>
            <a:off x="249561" y="242645"/>
            <a:ext cx="8642919" cy="64633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rtlCol="0">
            <a:spAutoFit/>
          </a:bodyPr>
          <a:lstStyle/>
          <a:p>
            <a:pPr algn="ctr"/>
            <a:r>
              <a:rPr kumimoji="1" lang="en-US" altLang="ja-JP" sz="3600" b="1" i="1" dirty="0" smtClean="0">
                <a:effectLst>
                  <a:outerShdw blurRad="38100" dist="38100" dir="2700000" algn="tl">
                    <a:srgbClr val="000000">
                      <a:alpha val="43137"/>
                    </a:srgbClr>
                  </a:outerShdw>
                </a:effectLst>
              </a:rPr>
              <a:t>Suggestions at 6</a:t>
            </a:r>
            <a:r>
              <a:rPr kumimoji="1" lang="en-US" altLang="ja-JP" sz="3600" b="1" i="1" baseline="30000" dirty="0" smtClean="0">
                <a:effectLst>
                  <a:outerShdw blurRad="38100" dist="38100" dir="2700000" algn="tl">
                    <a:srgbClr val="000000">
                      <a:alpha val="43137"/>
                    </a:srgbClr>
                  </a:outerShdw>
                </a:effectLst>
              </a:rPr>
              <a:t>th</a:t>
            </a:r>
            <a:r>
              <a:rPr kumimoji="1" lang="en-US" altLang="ja-JP" sz="3600" b="1" i="1" dirty="0" smtClean="0">
                <a:effectLst>
                  <a:outerShdw blurRad="38100" dist="38100" dir="2700000" algn="tl">
                    <a:srgbClr val="000000">
                      <a:alpha val="43137"/>
                    </a:srgbClr>
                  </a:outerShdw>
                </a:effectLst>
              </a:rPr>
              <a:t> CREST WS</a:t>
            </a:r>
            <a:endParaRPr kumimoji="1" lang="ja-JP" altLang="en-US" sz="3600" b="1" i="1" dirty="0">
              <a:effectLst>
                <a:outerShdw blurRad="38100" dist="38100" dir="2700000" algn="tl">
                  <a:srgbClr val="000000">
                    <a:alpha val="43137"/>
                  </a:srgbClr>
                </a:outerShdw>
              </a:effectLst>
            </a:endParaRPr>
          </a:p>
        </p:txBody>
      </p:sp>
      <p:sp>
        <p:nvSpPr>
          <p:cNvPr id="6" name="テキスト ボックス 5"/>
          <p:cNvSpPr txBox="1"/>
          <p:nvPr/>
        </p:nvSpPr>
        <p:spPr>
          <a:xfrm>
            <a:off x="591682" y="1268760"/>
            <a:ext cx="7940758" cy="1938992"/>
          </a:xfrm>
          <a:prstGeom prst="rect">
            <a:avLst/>
          </a:prstGeom>
          <a:noFill/>
        </p:spPr>
        <p:txBody>
          <a:bodyPr wrap="square" rtlCol="0">
            <a:spAutoFit/>
          </a:bodyPr>
          <a:lstStyle/>
          <a:p>
            <a:pPr algn="just"/>
            <a:r>
              <a:rPr kumimoji="1" lang="en-US" altLang="ja-JP" sz="2400" dirty="0" smtClean="0"/>
              <a:t>Takayanagi-san </a:t>
            </a:r>
          </a:p>
          <a:p>
            <a:pPr marL="536575" indent="-536575" algn="just"/>
            <a:r>
              <a:rPr kumimoji="1" lang="en-US" altLang="ja-JP" sz="2400" dirty="0" smtClean="0">
                <a:sym typeface="Wingdings" pitchFamily="2" charset="2"/>
              </a:rPr>
              <a:t> </a:t>
            </a:r>
            <a:r>
              <a:rPr lang="en-US" altLang="ja-JP" sz="2400" dirty="0" smtClean="0">
                <a:sym typeface="Wingdings" pitchFamily="2" charset="2"/>
              </a:rPr>
              <a:t>Should the potential energy be compared between QM and MM calculation. It is not trivial that the extended conformation is the most stable among the five conformations.</a:t>
            </a:r>
            <a:endParaRPr kumimoji="1" lang="en-US" altLang="ja-JP"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251356"/>
            <a:ext cx="8640960" cy="64633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rtlCol="0">
            <a:spAutoFit/>
          </a:bodyPr>
          <a:lstStyle/>
          <a:p>
            <a:pPr algn="ctr"/>
            <a:r>
              <a:rPr lang="en-US" altLang="ja-JP" sz="3600" b="1" dirty="0" smtClean="0"/>
              <a:t>Outline</a:t>
            </a:r>
            <a:endParaRPr kumimoji="1" lang="ja-JP" altLang="en-US" sz="3600" b="1" dirty="0"/>
          </a:p>
        </p:txBody>
      </p:sp>
      <p:sp>
        <p:nvSpPr>
          <p:cNvPr id="6" name="テキスト ボックス 5"/>
          <p:cNvSpPr txBox="1"/>
          <p:nvPr/>
        </p:nvSpPr>
        <p:spPr>
          <a:xfrm>
            <a:off x="497361" y="1268760"/>
            <a:ext cx="8136904" cy="4031873"/>
          </a:xfrm>
          <a:prstGeom prst="rect">
            <a:avLst/>
          </a:prstGeom>
          <a:noFill/>
        </p:spPr>
        <p:txBody>
          <a:bodyPr wrap="square" rtlCol="0">
            <a:spAutoFit/>
          </a:bodyPr>
          <a:lstStyle/>
          <a:p>
            <a:pPr>
              <a:buFont typeface="Arial" pitchFamily="34" charset="0"/>
              <a:buChar char="•"/>
            </a:pPr>
            <a:r>
              <a:rPr lang="en-US" altLang="ja-JP" sz="3200" dirty="0" smtClean="0"/>
              <a:t> </a:t>
            </a:r>
            <a:r>
              <a:rPr kumimoji="1" lang="en-US" altLang="ja-JP" sz="3200" dirty="0" smtClean="0"/>
              <a:t>Research background (P. 3)</a:t>
            </a:r>
          </a:p>
          <a:p>
            <a:pPr>
              <a:buFont typeface="Arial" pitchFamily="34" charset="0"/>
              <a:buChar char="•"/>
            </a:pPr>
            <a:r>
              <a:rPr lang="en-US" altLang="ja-JP" sz="3200" dirty="0" smtClean="0"/>
              <a:t> Problem setting (P. 4)</a:t>
            </a:r>
          </a:p>
          <a:p>
            <a:pPr>
              <a:buFont typeface="Arial" pitchFamily="34" charset="0"/>
              <a:buChar char="•"/>
            </a:pPr>
            <a:r>
              <a:rPr kumimoji="1" lang="en-US" altLang="ja-JP" sz="3200" dirty="0" smtClean="0"/>
              <a:t> (Earlier) REMD simulation (P. 5)</a:t>
            </a:r>
          </a:p>
          <a:p>
            <a:pPr>
              <a:buFont typeface="Arial" pitchFamily="34" charset="0"/>
              <a:buChar char="•"/>
            </a:pPr>
            <a:r>
              <a:rPr lang="en-US" altLang="ja-JP" sz="3200" dirty="0" smtClean="0"/>
              <a:t> Suggestions at 4</a:t>
            </a:r>
            <a:r>
              <a:rPr lang="en-US" altLang="ja-JP" sz="3200" baseline="30000" dirty="0" smtClean="0"/>
              <a:t>nd</a:t>
            </a:r>
            <a:r>
              <a:rPr lang="en-US" altLang="ja-JP" sz="3200" dirty="0" smtClean="0"/>
              <a:t> CREST WS (P. 6)</a:t>
            </a:r>
          </a:p>
          <a:p>
            <a:pPr marL="268288" indent="-268288">
              <a:buFont typeface="Arial" pitchFamily="34" charset="0"/>
              <a:buChar char="•"/>
            </a:pPr>
            <a:r>
              <a:rPr lang="en-US" altLang="ja-JP" sz="3200" dirty="0" smtClean="0"/>
              <a:t>Explicit REMD simulation (P. 8-15)</a:t>
            </a:r>
          </a:p>
          <a:p>
            <a:pPr marL="268288" indent="-268288">
              <a:buFont typeface="Arial" pitchFamily="34" charset="0"/>
              <a:buChar char="•"/>
            </a:pPr>
            <a:r>
              <a:rPr lang="en-US" altLang="ja-JP" sz="3200" dirty="0" smtClean="0"/>
              <a:t>Comparison between explicit and implicit solvent effect on REMD (P. 16-17)</a:t>
            </a:r>
          </a:p>
          <a:p>
            <a:pPr>
              <a:buFont typeface="Arial" pitchFamily="34" charset="0"/>
              <a:buChar char="•"/>
            </a:pPr>
            <a:r>
              <a:rPr kumimoji="1" lang="en-US" altLang="ja-JP" sz="3200" dirty="0" smtClean="0"/>
              <a:t> Research plan for the next two months (P. 18)</a:t>
            </a:r>
          </a:p>
        </p:txBody>
      </p:sp>
      <p:sp>
        <p:nvSpPr>
          <p:cNvPr id="7" name="スライド番号プレースホルダ 6"/>
          <p:cNvSpPr>
            <a:spLocks noGrp="1"/>
          </p:cNvSpPr>
          <p:nvPr>
            <p:ph type="sldNum" sz="quarter" idx="12"/>
          </p:nvPr>
        </p:nvSpPr>
        <p:spPr/>
        <p:txBody>
          <a:bodyPr/>
          <a:lstStyle/>
          <a:p>
            <a:fld id="{48213906-63B6-45DB-B3DC-7C1E3D316857}"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23928" y="5013176"/>
            <a:ext cx="4468339" cy="523220"/>
          </a:xfrm>
          <a:prstGeom prst="rect">
            <a:avLst/>
          </a:prstGeom>
          <a:noFill/>
        </p:spPr>
        <p:txBody>
          <a:bodyPr wrap="none" rtlCol="0">
            <a:spAutoFit/>
          </a:bodyPr>
          <a:lstStyle/>
          <a:p>
            <a:r>
              <a:rPr kumimoji="1" lang="en-US" altLang="ja-JP" sz="2800" b="1" dirty="0" smtClean="0"/>
              <a:t>Thank you for your attention</a:t>
            </a:r>
            <a:endParaRPr kumimoji="1" lang="ja-JP" altLang="en-US" sz="2800" b="1" dirty="0"/>
          </a:p>
        </p:txBody>
      </p:sp>
      <p:sp>
        <p:nvSpPr>
          <p:cNvPr id="5" name="スライド番号プレースホルダ 4"/>
          <p:cNvSpPr>
            <a:spLocks noGrp="1"/>
          </p:cNvSpPr>
          <p:nvPr>
            <p:ph type="sldNum" sz="quarter" idx="12"/>
          </p:nvPr>
        </p:nvSpPr>
        <p:spPr/>
        <p:txBody>
          <a:bodyPr/>
          <a:lstStyle/>
          <a:p>
            <a:fld id="{DBB6B817-DDD2-4518-B5BE-F1D8B9E4AA20}" type="slidenum">
              <a:rPr kumimoji="1" lang="ja-JP" altLang="en-US" smtClean="0"/>
              <a:pPr/>
              <a:t>20</a:t>
            </a:fld>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79513" y="6237312"/>
            <a:ext cx="8784976" cy="584775"/>
          </a:xfrm>
          <a:prstGeom prst="rect">
            <a:avLst/>
          </a:prstGeom>
          <a:noFill/>
        </p:spPr>
        <p:txBody>
          <a:bodyPr wrap="square" rtlCol="0">
            <a:spAutoFit/>
          </a:bodyPr>
          <a:lstStyle/>
          <a:p>
            <a:r>
              <a:rPr kumimoji="1" lang="en-US" altLang="ja-JP" sz="1600" dirty="0" smtClean="0"/>
              <a:t>[1] A. Onufriev et al. </a:t>
            </a:r>
            <a:r>
              <a:rPr kumimoji="1" lang="en-US" altLang="ja-JP" sz="1600" i="1" dirty="0" smtClean="0"/>
              <a:t>Proteins</a:t>
            </a:r>
            <a:r>
              <a:rPr kumimoji="1" lang="en-US" altLang="ja-JP" sz="1600" dirty="0" smtClean="0"/>
              <a:t>, 2004, </a:t>
            </a:r>
            <a:r>
              <a:rPr kumimoji="1" lang="en-US" altLang="ja-JP" sz="1600" b="1" dirty="0" smtClean="0"/>
              <a:t>55</a:t>
            </a:r>
            <a:r>
              <a:rPr kumimoji="1" lang="en-US" altLang="ja-JP" sz="1600" dirty="0" smtClean="0"/>
              <a:t>, 383-394;</a:t>
            </a:r>
            <a:r>
              <a:rPr lang="en-US" altLang="ja-JP" sz="1600" dirty="0" smtClean="0"/>
              <a:t> [2] J. Wang et al. </a:t>
            </a:r>
            <a:r>
              <a:rPr lang="en-US" altLang="ja-JP" sz="1600" i="1" dirty="0" smtClean="0"/>
              <a:t>J. </a:t>
            </a:r>
            <a:r>
              <a:rPr lang="en-US" altLang="ja-JP" sz="1600" i="1" dirty="0" err="1" smtClean="0"/>
              <a:t>Comput</a:t>
            </a:r>
            <a:r>
              <a:rPr lang="en-US" altLang="ja-JP" sz="1600" i="1" dirty="0" smtClean="0"/>
              <a:t>. Chem.</a:t>
            </a:r>
            <a:r>
              <a:rPr lang="en-US" altLang="ja-JP" sz="1600" dirty="0" smtClean="0"/>
              <a:t>, 2004, </a:t>
            </a:r>
            <a:r>
              <a:rPr lang="en-US" altLang="ja-JP" sz="1600" b="1" dirty="0" smtClean="0"/>
              <a:t>25</a:t>
            </a:r>
            <a:r>
              <a:rPr lang="en-US" altLang="ja-JP" sz="1600" dirty="0" smtClean="0"/>
              <a:t>, 1157-1174; [3] </a:t>
            </a:r>
            <a:r>
              <a:rPr lang="en-US" altLang="ja-JP" sz="1600" dirty="0" err="1" smtClean="0"/>
              <a:t>Okur</a:t>
            </a:r>
            <a:r>
              <a:rPr lang="en-US" altLang="ja-JP" sz="1600" dirty="0" smtClean="0"/>
              <a:t> et al., J. Chem. </a:t>
            </a:r>
            <a:r>
              <a:rPr lang="en-US" altLang="ja-JP" sz="1600" dirty="0" err="1" smtClean="0"/>
              <a:t>Theor</a:t>
            </a:r>
            <a:r>
              <a:rPr lang="en-US" altLang="ja-JP" sz="1600" dirty="0" smtClean="0"/>
              <a:t>. Comp., </a:t>
            </a:r>
            <a:r>
              <a:rPr lang="en-US" altLang="ja-JP" sz="1600" b="1" dirty="0" smtClean="0"/>
              <a:t>2</a:t>
            </a:r>
            <a:r>
              <a:rPr lang="en-US" altLang="ja-JP" sz="1600" dirty="0" smtClean="0"/>
              <a:t>, 420-433 2006.</a:t>
            </a:r>
            <a:endParaRPr kumimoji="1" lang="ja-JP" altLang="en-US" sz="1600" dirty="0"/>
          </a:p>
        </p:txBody>
      </p:sp>
      <p:sp>
        <p:nvSpPr>
          <p:cNvPr id="9" name="正方形/長方形 8"/>
          <p:cNvSpPr/>
          <p:nvPr/>
        </p:nvSpPr>
        <p:spPr>
          <a:xfrm>
            <a:off x="0" y="6161776"/>
            <a:ext cx="9144000" cy="457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descr="C:\Users\kurisaki\Documents\PD_at_Nagoya-u\Project_EnzymaticPolymerization\_Theme-1_CALB_ring-open-polymerization\REMD_b-alanine\_1_Prep_Initial_Structure\bAla_8.bmp"/>
          <p:cNvPicPr>
            <a:picLocks noChangeAspect="1" noChangeArrowheads="1"/>
          </p:cNvPicPr>
          <p:nvPr/>
        </p:nvPicPr>
        <p:blipFill>
          <a:blip r:embed="rId2" cstate="print"/>
          <a:srcRect/>
          <a:stretch>
            <a:fillRect/>
          </a:stretch>
        </p:blipFill>
        <p:spPr bwMode="auto">
          <a:xfrm>
            <a:off x="3131840" y="1899809"/>
            <a:ext cx="2925016" cy="1368152"/>
          </a:xfrm>
          <a:prstGeom prst="rect">
            <a:avLst/>
          </a:prstGeom>
          <a:noFill/>
        </p:spPr>
      </p:pic>
      <p:sp>
        <p:nvSpPr>
          <p:cNvPr id="7" name="テキスト ボックス 6"/>
          <p:cNvSpPr txBox="1"/>
          <p:nvPr/>
        </p:nvSpPr>
        <p:spPr>
          <a:xfrm>
            <a:off x="251520" y="3343632"/>
            <a:ext cx="864096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kumimoji="1" lang="en-US" altLang="ja-JP" sz="2800" b="1" dirty="0" smtClean="0"/>
              <a:t>Simulation setting</a:t>
            </a:r>
          </a:p>
          <a:p>
            <a:pPr marL="357188" algn="just"/>
            <a:r>
              <a:rPr lang="en-US" altLang="ja-JP" sz="2000" b="1" dirty="0" smtClean="0"/>
              <a:t>Heat bath</a:t>
            </a:r>
            <a:r>
              <a:rPr lang="en-US" altLang="ja-JP" sz="2000" dirty="0" smtClean="0"/>
              <a:t>: </a:t>
            </a:r>
            <a:r>
              <a:rPr lang="en-US" altLang="ja-JP" sz="2000" dirty="0" err="1" smtClean="0"/>
              <a:t>Berendsen</a:t>
            </a:r>
            <a:r>
              <a:rPr lang="en-US" altLang="ja-JP" sz="2000" dirty="0" smtClean="0"/>
              <a:t> thermostat with coupling time of 0.5 </a:t>
            </a:r>
            <a:r>
              <a:rPr lang="en-US" altLang="ja-JP" sz="2000" dirty="0" err="1" smtClean="0"/>
              <a:t>ps</a:t>
            </a:r>
            <a:endParaRPr lang="en-US" altLang="ja-JP" sz="2000" baseline="30000" dirty="0" smtClean="0"/>
          </a:p>
          <a:p>
            <a:pPr marL="357188" algn="just"/>
            <a:r>
              <a:rPr kumimoji="1" lang="en-US" altLang="ja-JP" sz="2000" b="1" dirty="0" smtClean="0"/>
              <a:t>Implicit solvent model</a:t>
            </a:r>
            <a:r>
              <a:rPr kumimoji="1" lang="en-US" altLang="ja-JP" sz="2000" dirty="0" smtClean="0"/>
              <a:t>: generalized Born model developed by A. Onufriev et al.</a:t>
            </a:r>
            <a:r>
              <a:rPr lang="en-US" altLang="ja-JP" sz="2000" baseline="30000" dirty="0" smtClean="0"/>
              <a:t>1 </a:t>
            </a:r>
            <a:r>
              <a:rPr lang="en-US" altLang="ja-JP" sz="2000" dirty="0" smtClean="0"/>
              <a:t>with solvent dielectric constant of 78.5 (simulating aqueous solvent)</a:t>
            </a:r>
          </a:p>
          <a:p>
            <a:pPr marL="357188" algn="just"/>
            <a:r>
              <a:rPr lang="en-US" altLang="ja-JP" sz="2000" b="1" dirty="0" smtClean="0"/>
              <a:t>E</a:t>
            </a:r>
            <a:r>
              <a:rPr kumimoji="1" lang="en-US" altLang="ja-JP" sz="2000" b="1" dirty="0" smtClean="0"/>
              <a:t>xplicit model</a:t>
            </a:r>
            <a:r>
              <a:rPr kumimoji="1" lang="en-US" altLang="ja-JP" sz="2000" dirty="0" smtClean="0"/>
              <a:t>: TIP3P water model</a:t>
            </a:r>
          </a:p>
          <a:p>
            <a:pPr marL="357188" algn="just"/>
            <a:r>
              <a:rPr lang="en-US" altLang="ja-JP" sz="2000" b="1" dirty="0" smtClean="0"/>
              <a:t>Force field</a:t>
            </a:r>
            <a:r>
              <a:rPr lang="en-US" altLang="ja-JP" sz="2000" dirty="0" smtClean="0"/>
              <a:t>: General Amber Force Field (GAFF)</a:t>
            </a:r>
            <a:r>
              <a:rPr lang="en-US" altLang="ja-JP" sz="2000" baseline="30000" dirty="0" smtClean="0"/>
              <a:t>2</a:t>
            </a:r>
          </a:p>
          <a:p>
            <a:pPr marL="357188" algn="just"/>
            <a:r>
              <a:rPr lang="en-US" altLang="ja-JP" sz="2000" b="1" dirty="0" smtClean="0"/>
              <a:t>Time length of independent MD</a:t>
            </a:r>
            <a:r>
              <a:rPr lang="en-US" altLang="ja-JP" sz="2000" dirty="0" smtClean="0"/>
              <a:t>: 1 </a:t>
            </a:r>
            <a:r>
              <a:rPr lang="en-US" altLang="ja-JP" sz="2000" dirty="0" err="1" smtClean="0"/>
              <a:t>ps</a:t>
            </a:r>
            <a:endParaRPr lang="en-US" altLang="ja-JP" sz="2000" dirty="0" smtClean="0"/>
          </a:p>
          <a:p>
            <a:pPr marL="357188" algn="just"/>
            <a:r>
              <a:rPr lang="en-US" altLang="ja-JP" sz="2000" b="1" dirty="0" smtClean="0"/>
              <a:t>Number of Exchange</a:t>
            </a:r>
            <a:r>
              <a:rPr lang="en-US" altLang="ja-JP" sz="2000" dirty="0" smtClean="0"/>
              <a:t>: 50000</a:t>
            </a:r>
            <a:endParaRPr kumimoji="1" lang="en-US" altLang="ja-JP" sz="2000" i="1" dirty="0" smtClean="0"/>
          </a:p>
        </p:txBody>
      </p:sp>
      <p:sp>
        <p:nvSpPr>
          <p:cNvPr id="10" name="テキスト ボックス 9"/>
          <p:cNvSpPr txBox="1"/>
          <p:nvPr/>
        </p:nvSpPr>
        <p:spPr>
          <a:xfrm>
            <a:off x="251520" y="260648"/>
            <a:ext cx="8640960"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Supporting Information</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2" name="テキスト ボックス 1"/>
          <p:cNvSpPr txBox="1"/>
          <p:nvPr/>
        </p:nvSpPr>
        <p:spPr>
          <a:xfrm>
            <a:off x="241581" y="1129393"/>
            <a:ext cx="8650899" cy="584775"/>
          </a:xfrm>
          <a:prstGeom prst="rect">
            <a:avLst/>
          </a:prstGeom>
          <a:noFill/>
        </p:spPr>
        <p:txBody>
          <a:bodyPr wrap="square" rtlCol="0">
            <a:spAutoFit/>
          </a:bodyPr>
          <a:lstStyle/>
          <a:p>
            <a:pPr algn="ctr"/>
            <a:r>
              <a:rPr kumimoji="1" lang="en-US" altLang="ja-JP" sz="3200" b="1" dirty="0" smtClean="0"/>
              <a:t>Setup of replica exchange molecular dynamics</a:t>
            </a:r>
            <a:endParaRPr kumimoji="1" lang="ja-JP" altLang="en-US" sz="3200" b="1" dirty="0"/>
          </a:p>
        </p:txBody>
      </p:sp>
      <p:sp>
        <p:nvSpPr>
          <p:cNvPr id="11" name="テキスト ボックス 10"/>
          <p:cNvSpPr txBox="1"/>
          <p:nvPr/>
        </p:nvSpPr>
        <p:spPr>
          <a:xfrm>
            <a:off x="2843808" y="1688434"/>
            <a:ext cx="3600400" cy="584775"/>
          </a:xfrm>
          <a:prstGeom prst="rect">
            <a:avLst/>
          </a:prstGeom>
          <a:noFill/>
        </p:spPr>
        <p:txBody>
          <a:bodyPr wrap="square" rtlCol="0">
            <a:spAutoFit/>
          </a:bodyPr>
          <a:lstStyle/>
          <a:p>
            <a:pPr algn="ctr"/>
            <a:r>
              <a:rPr kumimoji="1" lang="en-US" altLang="ja-JP" sz="3200" b="1" dirty="0" smtClean="0">
                <a:solidFill>
                  <a:srgbClr val="002060"/>
                </a:solidFill>
              </a:rPr>
              <a:t>8-mer</a:t>
            </a:r>
            <a:endParaRPr kumimoji="1" lang="ja-JP" altLang="en-US" sz="3200" b="1" dirty="0">
              <a:solidFill>
                <a:srgbClr val="002060"/>
              </a:solidFill>
            </a:endParaRPr>
          </a:p>
        </p:txBody>
      </p:sp>
      <p:sp>
        <p:nvSpPr>
          <p:cNvPr id="14" name="スライド番号プレースホルダ 13"/>
          <p:cNvSpPr>
            <a:spLocks noGrp="1"/>
          </p:cNvSpPr>
          <p:nvPr>
            <p:ph type="sldNum" sz="quarter" idx="12"/>
          </p:nvPr>
        </p:nvSpPr>
        <p:spPr/>
        <p:txBody>
          <a:bodyPr/>
          <a:lstStyle/>
          <a:p>
            <a:fld id="{DBB6B817-DDD2-4518-B5BE-F1D8B9E4AA20}"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Supporting Information</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graphicFrame>
        <p:nvGraphicFramePr>
          <p:cNvPr id="5" name="表 4"/>
          <p:cNvGraphicFramePr>
            <a:graphicFrameLocks noGrp="1"/>
          </p:cNvGraphicFramePr>
          <p:nvPr/>
        </p:nvGraphicFramePr>
        <p:xfrm>
          <a:off x="206808" y="1786464"/>
          <a:ext cx="8717134" cy="2520276"/>
        </p:xfrm>
        <a:graphic>
          <a:graphicData uri="http://schemas.openxmlformats.org/drawingml/2006/table">
            <a:tbl>
              <a:tblPr/>
              <a:tblGrid>
                <a:gridCol w="1388790"/>
                <a:gridCol w="669595"/>
                <a:gridCol w="161198"/>
                <a:gridCol w="1388790"/>
                <a:gridCol w="669595"/>
                <a:gridCol w="161198"/>
                <a:gridCol w="1388790"/>
                <a:gridCol w="669595"/>
                <a:gridCol w="161198"/>
                <a:gridCol w="1388790"/>
                <a:gridCol w="669595"/>
              </a:tblGrid>
              <a:tr h="195299">
                <a:tc>
                  <a:txBody>
                    <a:bodyPr/>
                    <a:lstStyle/>
                    <a:p>
                      <a:pPr algn="ctr" fontAlgn="ctr"/>
                      <a:endParaRPr lang="ja-JP" altLang="en-US" sz="1100" b="0" i="0" u="none" strike="noStrike" dirty="0">
                        <a:solidFill>
                          <a:srgbClr val="000000"/>
                        </a:solidFill>
                        <a:latin typeface="Times New Roman"/>
                      </a:endParaRP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000000"/>
                        </a:solidFill>
                        <a:latin typeface="Times New Roman"/>
                      </a:endParaRP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r>
              <a:tr h="455696">
                <a:tc>
                  <a:txBody>
                    <a:bodyPr/>
                    <a:lstStyle/>
                    <a:p>
                      <a:pPr algn="ctr" fontAlgn="ctr"/>
                      <a:r>
                        <a:rPr lang="en-US" sz="1100" b="0" i="0" u="none" strike="noStrike">
                          <a:solidFill>
                            <a:srgbClr val="000000"/>
                          </a:solidFill>
                          <a:latin typeface="Times New Roman"/>
                        </a:rPr>
                        <a:t>temperature pair</a:t>
                      </a:r>
                    </a:p>
                  </a:txBody>
                  <a:tcPr marL="9301" marR="9301" marT="930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301" marR="9301" marT="930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1" marR="9301" marT="930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301" marR="9301" marT="930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301" marR="9301" marT="930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1" marR="9301" marT="930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301" marR="9301" marT="930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301" marR="9301" marT="930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1" marR="9301" marT="930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301" marR="9301" marT="930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301" marR="9301" marT="9301"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98">
                <a:tc>
                  <a:txBody>
                    <a:bodyPr/>
                    <a:lstStyle/>
                    <a:p>
                      <a:pPr algn="ctr" fontAlgn="ctr"/>
                      <a:r>
                        <a:rPr lang="en-US" altLang="ja-JP" sz="1100" b="0" i="0" u="none" strike="noStrike">
                          <a:solidFill>
                            <a:srgbClr val="000000"/>
                          </a:solidFill>
                          <a:latin typeface="Times New Roman"/>
                        </a:rPr>
                        <a:t>268.00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276.00</a:t>
                      </a:r>
                    </a:p>
                  </a:txBody>
                  <a:tcPr marL="9301" marR="9301" marT="930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0.005</a:t>
                      </a:r>
                    </a:p>
                  </a:txBody>
                  <a:tcPr marL="9301" marR="9301" marT="930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348.00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356.00</a:t>
                      </a:r>
                    </a:p>
                  </a:txBody>
                  <a:tcPr marL="9301" marR="9301" marT="930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0.095</a:t>
                      </a:r>
                    </a:p>
                  </a:txBody>
                  <a:tcPr marL="9301" marR="9301" marT="930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428.00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436.00</a:t>
                      </a:r>
                    </a:p>
                  </a:txBody>
                  <a:tcPr marL="9301" marR="9301" marT="930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0.248</a:t>
                      </a:r>
                    </a:p>
                  </a:txBody>
                  <a:tcPr marL="9301" marR="9301" marT="930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508.00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516.00</a:t>
                      </a:r>
                    </a:p>
                  </a:txBody>
                  <a:tcPr marL="9301" marR="9301" marT="930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0.401</a:t>
                      </a:r>
                    </a:p>
                  </a:txBody>
                  <a:tcPr marL="9301" marR="9301" marT="9301" marB="0" anchor="ctr">
                    <a:lnL>
                      <a:noFill/>
                    </a:lnL>
                    <a:lnR>
                      <a:noFill/>
                    </a:lnR>
                    <a:lnT w="6350" cap="flat" cmpd="sng" algn="ctr">
                      <a:solidFill>
                        <a:srgbClr val="000000"/>
                      </a:solidFill>
                      <a:prstDash val="solid"/>
                      <a:round/>
                      <a:headEnd type="none" w="med" len="med"/>
                      <a:tailEnd type="none" w="med" len="med"/>
                    </a:lnT>
                    <a:lnB>
                      <a:noFill/>
                    </a:lnB>
                  </a:tcPr>
                </a:tc>
              </a:tr>
              <a:tr h="185998">
                <a:tc>
                  <a:txBody>
                    <a:bodyPr/>
                    <a:lstStyle/>
                    <a:p>
                      <a:pPr algn="ctr" fontAlgn="ctr"/>
                      <a:r>
                        <a:rPr lang="en-US" altLang="ja-JP" sz="1100" b="0" i="0" u="none" strike="noStrike">
                          <a:solidFill>
                            <a:srgbClr val="000000"/>
                          </a:solidFill>
                          <a:latin typeface="Times New Roman"/>
                        </a:rPr>
                        <a:t>276.00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284.00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0.009</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356.00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364.00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0.107</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436.00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444.00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0.262</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516.00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524.00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0.424</a:t>
                      </a:r>
                    </a:p>
                  </a:txBody>
                  <a:tcPr marL="9301" marR="9301" marT="9301" marB="0" anchor="ctr">
                    <a:lnL>
                      <a:noFill/>
                    </a:lnL>
                    <a:lnR>
                      <a:noFill/>
                    </a:lnR>
                    <a:lnT>
                      <a:noFill/>
                    </a:lnT>
                    <a:lnB>
                      <a:noFill/>
                    </a:lnB>
                  </a:tcPr>
                </a:tc>
              </a:tr>
              <a:tr h="185998">
                <a:tc>
                  <a:txBody>
                    <a:bodyPr/>
                    <a:lstStyle/>
                    <a:p>
                      <a:pPr algn="ctr" fontAlgn="ctr"/>
                      <a:r>
                        <a:rPr lang="en-US" altLang="ja-JP" sz="1100" b="0" i="0" u="none" strike="noStrike">
                          <a:solidFill>
                            <a:srgbClr val="000000"/>
                          </a:solidFill>
                          <a:latin typeface="Times New Roman"/>
                        </a:rPr>
                        <a:t>284.00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292.00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0.013</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364.00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372.00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0.123</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444.00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452.00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0.28</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524.00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532.00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0.431</a:t>
                      </a:r>
                    </a:p>
                  </a:txBody>
                  <a:tcPr marL="9301" marR="9301" marT="9301" marB="0" anchor="ctr">
                    <a:lnL>
                      <a:noFill/>
                    </a:lnL>
                    <a:lnR>
                      <a:noFill/>
                    </a:lnR>
                    <a:lnT>
                      <a:noFill/>
                    </a:lnT>
                    <a:lnB>
                      <a:noFill/>
                    </a:lnB>
                  </a:tcPr>
                </a:tc>
              </a:tr>
              <a:tr h="185998">
                <a:tc>
                  <a:txBody>
                    <a:bodyPr/>
                    <a:lstStyle/>
                    <a:p>
                      <a:pPr algn="ctr" fontAlgn="ctr"/>
                      <a:r>
                        <a:rPr lang="en-US" altLang="ja-JP" sz="1100" b="0" i="0" u="none" strike="noStrike">
                          <a:solidFill>
                            <a:srgbClr val="000000"/>
                          </a:solidFill>
                          <a:latin typeface="Times New Roman"/>
                        </a:rPr>
                        <a:t>292.00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300.00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0.018</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372.00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380.00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0.141</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452.00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460.00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0.295</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532.00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540.00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0.449</a:t>
                      </a:r>
                    </a:p>
                  </a:txBody>
                  <a:tcPr marL="9301" marR="9301" marT="9301" marB="0" anchor="ctr">
                    <a:lnL>
                      <a:noFill/>
                    </a:lnL>
                    <a:lnR>
                      <a:noFill/>
                    </a:lnR>
                    <a:lnT>
                      <a:noFill/>
                    </a:lnT>
                    <a:lnB>
                      <a:noFill/>
                    </a:lnB>
                  </a:tcPr>
                </a:tc>
              </a:tr>
              <a:tr h="185998">
                <a:tc>
                  <a:txBody>
                    <a:bodyPr/>
                    <a:lstStyle/>
                    <a:p>
                      <a:pPr algn="ctr" fontAlgn="ctr"/>
                      <a:r>
                        <a:rPr lang="en-US" altLang="ja-JP" sz="1100" b="0" i="0" u="none" strike="noStrike">
                          <a:solidFill>
                            <a:srgbClr val="000000"/>
                          </a:solidFill>
                          <a:latin typeface="Times New Roman"/>
                        </a:rPr>
                        <a:t>300.00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308.00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0.026</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380.00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388.00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0.156</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460.00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468.00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0.316</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540.00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548.00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0.452</a:t>
                      </a:r>
                    </a:p>
                  </a:txBody>
                  <a:tcPr marL="9301" marR="9301" marT="9301" marB="0" anchor="ctr">
                    <a:lnL>
                      <a:noFill/>
                    </a:lnL>
                    <a:lnR>
                      <a:noFill/>
                    </a:lnR>
                    <a:lnT>
                      <a:noFill/>
                    </a:lnT>
                    <a:lnB>
                      <a:noFill/>
                    </a:lnB>
                  </a:tcPr>
                </a:tc>
              </a:tr>
              <a:tr h="185998">
                <a:tc>
                  <a:txBody>
                    <a:bodyPr/>
                    <a:lstStyle/>
                    <a:p>
                      <a:pPr algn="ctr" fontAlgn="ctr"/>
                      <a:r>
                        <a:rPr lang="en-US" altLang="ja-JP" sz="1100" b="0" i="0" u="none" strike="noStrike">
                          <a:solidFill>
                            <a:srgbClr val="000000"/>
                          </a:solidFill>
                          <a:latin typeface="Times New Roman"/>
                        </a:rPr>
                        <a:t>308.00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316.00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0.033</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388.00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396.00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0.169</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468.00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476.00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0.329</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548.00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556.00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0.47</a:t>
                      </a:r>
                    </a:p>
                  </a:txBody>
                  <a:tcPr marL="9301" marR="9301" marT="9301" marB="0" anchor="ctr">
                    <a:lnL>
                      <a:noFill/>
                    </a:lnL>
                    <a:lnR>
                      <a:noFill/>
                    </a:lnR>
                    <a:lnT>
                      <a:noFill/>
                    </a:lnT>
                    <a:lnB>
                      <a:noFill/>
                    </a:lnB>
                  </a:tcPr>
                </a:tc>
              </a:tr>
              <a:tr h="185998">
                <a:tc>
                  <a:txBody>
                    <a:bodyPr/>
                    <a:lstStyle/>
                    <a:p>
                      <a:pPr algn="ctr" fontAlgn="ctr"/>
                      <a:r>
                        <a:rPr lang="en-US" altLang="ja-JP" sz="1100" b="0" i="0" u="none" strike="noStrike">
                          <a:solidFill>
                            <a:srgbClr val="000000"/>
                          </a:solidFill>
                          <a:latin typeface="Times New Roman"/>
                        </a:rPr>
                        <a:t>316.00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324.00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0.041</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396.00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404.00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0.185</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476.00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484.00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0.344</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556.00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564.00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0.483</a:t>
                      </a:r>
                    </a:p>
                  </a:txBody>
                  <a:tcPr marL="9301" marR="9301" marT="9301" marB="0" anchor="ctr">
                    <a:lnL>
                      <a:noFill/>
                    </a:lnL>
                    <a:lnR>
                      <a:noFill/>
                    </a:lnR>
                    <a:lnT>
                      <a:noFill/>
                    </a:lnT>
                    <a:lnB>
                      <a:noFill/>
                    </a:lnB>
                  </a:tcPr>
                </a:tc>
              </a:tr>
              <a:tr h="185998">
                <a:tc>
                  <a:txBody>
                    <a:bodyPr/>
                    <a:lstStyle/>
                    <a:p>
                      <a:pPr algn="ctr" fontAlgn="ctr"/>
                      <a:r>
                        <a:rPr lang="en-US" altLang="ja-JP" sz="1100" b="0" i="0" u="none" strike="noStrike">
                          <a:solidFill>
                            <a:srgbClr val="000000"/>
                          </a:solidFill>
                          <a:latin typeface="Times New Roman"/>
                        </a:rPr>
                        <a:t>324.00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332.00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0.057</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404.00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412.00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0.201</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484.00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492.00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0.36</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564.00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572.00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0.496</a:t>
                      </a:r>
                    </a:p>
                  </a:txBody>
                  <a:tcPr marL="9301" marR="9301" marT="9301" marB="0" anchor="ctr">
                    <a:lnL>
                      <a:noFill/>
                    </a:lnL>
                    <a:lnR>
                      <a:noFill/>
                    </a:lnR>
                    <a:lnT>
                      <a:noFill/>
                    </a:lnT>
                    <a:lnB>
                      <a:noFill/>
                    </a:lnB>
                  </a:tcPr>
                </a:tc>
              </a:tr>
              <a:tr h="185998">
                <a:tc>
                  <a:txBody>
                    <a:bodyPr/>
                    <a:lstStyle/>
                    <a:p>
                      <a:pPr algn="ctr" fontAlgn="ctr"/>
                      <a:r>
                        <a:rPr lang="en-US" altLang="ja-JP" sz="1100" b="0" i="0" u="none" strike="noStrike">
                          <a:solidFill>
                            <a:srgbClr val="000000"/>
                          </a:solidFill>
                          <a:latin typeface="Times New Roman"/>
                        </a:rPr>
                        <a:t>332.00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340.00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0.063</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412.00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420.00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0.222</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492.00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500.00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0.381</a:t>
                      </a:r>
                    </a:p>
                  </a:txBody>
                  <a:tcPr marL="9301" marR="9301" marT="9301"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572.00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580.00</a:t>
                      </a:r>
                    </a:p>
                  </a:txBody>
                  <a:tcPr marL="9301" marR="9301" marT="9301"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0.541</a:t>
                      </a:r>
                    </a:p>
                  </a:txBody>
                  <a:tcPr marL="9301" marR="9301" marT="9301" marB="0" anchor="ctr">
                    <a:lnL>
                      <a:noFill/>
                    </a:lnL>
                    <a:lnR>
                      <a:noFill/>
                    </a:lnR>
                    <a:lnT>
                      <a:noFill/>
                    </a:lnT>
                    <a:lnB>
                      <a:noFill/>
                    </a:lnB>
                  </a:tcPr>
                </a:tc>
              </a:tr>
              <a:tr h="195299">
                <a:tc>
                  <a:txBody>
                    <a:bodyPr/>
                    <a:lstStyle/>
                    <a:p>
                      <a:pPr algn="ctr" fontAlgn="ctr"/>
                      <a:r>
                        <a:rPr lang="en-US" altLang="ja-JP" sz="1100" b="0" i="0" u="none" strike="noStrike">
                          <a:solidFill>
                            <a:srgbClr val="000000"/>
                          </a:solidFill>
                          <a:latin typeface="Times New Roman"/>
                        </a:rPr>
                        <a:t>340.00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348.00</a:t>
                      </a: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0.079</a:t>
                      </a: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ＭＳ Ｐゴシック"/>
                        </a:rPr>
                        <a:t>　</a:t>
                      </a: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420.00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428.00</a:t>
                      </a: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0.236</a:t>
                      </a: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500.00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508.00</a:t>
                      </a: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0.389</a:t>
                      </a: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ＭＳ Ｐゴシック"/>
                        </a:rPr>
                        <a:t>　</a:t>
                      </a:r>
                    </a:p>
                  </a:txBody>
                  <a:tcPr marL="9301" marR="9301" marT="9301"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テキスト ボックス 5"/>
          <p:cNvSpPr txBox="1"/>
          <p:nvPr/>
        </p:nvSpPr>
        <p:spPr>
          <a:xfrm>
            <a:off x="235865" y="1268760"/>
            <a:ext cx="2578078" cy="400110"/>
          </a:xfrm>
          <a:prstGeom prst="rect">
            <a:avLst/>
          </a:prstGeom>
          <a:noFill/>
        </p:spPr>
        <p:txBody>
          <a:bodyPr wrap="none" rtlCol="0">
            <a:spAutoFit/>
          </a:bodyPr>
          <a:lstStyle/>
          <a:p>
            <a:r>
              <a:rPr kumimoji="1" lang="en-US" altLang="ja-JP" sz="2000" b="1" dirty="0" smtClean="0"/>
              <a:t>Trial-1 with 40 replicas</a:t>
            </a:r>
            <a:endParaRPr kumimoji="1" lang="ja-JP" altLang="en-US" sz="2000" b="1" dirty="0"/>
          </a:p>
        </p:txBody>
      </p:sp>
      <p:sp>
        <p:nvSpPr>
          <p:cNvPr id="7" name="正方形/長方形 6"/>
          <p:cNvSpPr/>
          <p:nvPr/>
        </p:nvSpPr>
        <p:spPr>
          <a:xfrm>
            <a:off x="278816" y="2448184"/>
            <a:ext cx="2016224"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483768" y="2461832"/>
            <a:ext cx="2016224" cy="332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51520" y="4869160"/>
            <a:ext cx="8027134" cy="461665"/>
          </a:xfrm>
          <a:prstGeom prst="rect">
            <a:avLst/>
          </a:prstGeom>
          <a:noFill/>
        </p:spPr>
        <p:txBody>
          <a:bodyPr wrap="none" rtlCol="0">
            <a:spAutoFit/>
          </a:bodyPr>
          <a:lstStyle/>
          <a:p>
            <a:r>
              <a:rPr kumimoji="1" lang="en-US" altLang="ja-JP" sz="2400" b="1" i="1" dirty="0" smtClean="0"/>
              <a:t>Replicas in lower temperatures are not exchanged frequently.</a:t>
            </a:r>
            <a:endParaRPr kumimoji="1" lang="ja-JP" altLang="en-US" sz="2400" b="1" i="1" dirty="0"/>
          </a:p>
        </p:txBody>
      </p:sp>
      <p:sp>
        <p:nvSpPr>
          <p:cNvPr id="11" name="スライド番号プレースホルダ 10"/>
          <p:cNvSpPr>
            <a:spLocks noGrp="1"/>
          </p:cNvSpPr>
          <p:nvPr>
            <p:ph type="sldNum" sz="quarter" idx="12"/>
          </p:nvPr>
        </p:nvSpPr>
        <p:spPr/>
        <p:txBody>
          <a:bodyPr/>
          <a:lstStyle/>
          <a:p>
            <a:fld id="{DBB6B817-DDD2-4518-B5BE-F1D8B9E4AA20}" type="slidenum">
              <a:rPr kumimoji="1" lang="ja-JP" altLang="en-US" smtClean="0"/>
              <a:pPr/>
              <a:t>22</a:t>
            </a:fld>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Supporting Information</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7" name="テキスト ボックス 6"/>
          <p:cNvSpPr txBox="1"/>
          <p:nvPr/>
        </p:nvSpPr>
        <p:spPr>
          <a:xfrm>
            <a:off x="235865" y="1268760"/>
            <a:ext cx="2578078" cy="400110"/>
          </a:xfrm>
          <a:prstGeom prst="rect">
            <a:avLst/>
          </a:prstGeom>
          <a:noFill/>
        </p:spPr>
        <p:txBody>
          <a:bodyPr wrap="none" rtlCol="0">
            <a:spAutoFit/>
          </a:bodyPr>
          <a:lstStyle/>
          <a:p>
            <a:r>
              <a:rPr kumimoji="1" lang="en-US" altLang="ja-JP" sz="2000" b="1" dirty="0" smtClean="0"/>
              <a:t>Trial-2 with 48 replicas</a:t>
            </a:r>
            <a:endParaRPr kumimoji="1" lang="ja-JP" altLang="en-US" sz="2000" b="1" dirty="0"/>
          </a:p>
        </p:txBody>
      </p:sp>
      <p:graphicFrame>
        <p:nvGraphicFramePr>
          <p:cNvPr id="8" name="表 7"/>
          <p:cNvGraphicFramePr>
            <a:graphicFrameLocks noGrp="1"/>
          </p:cNvGraphicFramePr>
          <p:nvPr/>
        </p:nvGraphicFramePr>
        <p:xfrm>
          <a:off x="220456" y="1790232"/>
          <a:ext cx="8716313" cy="2808315"/>
        </p:xfrm>
        <a:graphic>
          <a:graphicData uri="http://schemas.openxmlformats.org/drawingml/2006/table">
            <a:tbl>
              <a:tblPr/>
              <a:tblGrid>
                <a:gridCol w="1388659"/>
                <a:gridCol w="669532"/>
                <a:gridCol w="161183"/>
                <a:gridCol w="1388659"/>
                <a:gridCol w="669532"/>
                <a:gridCol w="161183"/>
                <a:gridCol w="1388659"/>
                <a:gridCol w="669532"/>
                <a:gridCol w="161183"/>
                <a:gridCol w="1388659"/>
                <a:gridCol w="669532"/>
              </a:tblGrid>
              <a:tr h="195281">
                <a:tc>
                  <a:txBody>
                    <a:bodyPr/>
                    <a:lstStyle/>
                    <a:p>
                      <a:pPr algn="ctr" fontAlgn="ctr"/>
                      <a:endParaRPr lang="ja-JP" altLang="en-US" sz="1100" b="0" i="0" u="none" strike="noStrike" dirty="0">
                        <a:solidFill>
                          <a:srgbClr val="000000"/>
                        </a:solidFill>
                        <a:latin typeface="Times New Roman"/>
                      </a:endParaRP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Times New Roman"/>
                      </a:endParaRP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r>
              <a:tr h="371962">
                <a:tc>
                  <a:txBody>
                    <a:bodyPr/>
                    <a:lstStyle/>
                    <a:p>
                      <a:pPr algn="ctr" fontAlgn="ctr"/>
                      <a:r>
                        <a:rPr lang="en-US" sz="1100" b="0" i="0" u="none" strike="noStrike">
                          <a:solidFill>
                            <a:srgbClr val="000000"/>
                          </a:solidFill>
                          <a:latin typeface="Times New Roman"/>
                        </a:rPr>
                        <a:t>temperature pair</a:t>
                      </a:r>
                    </a:p>
                  </a:txBody>
                  <a:tcPr marL="9300" marR="9300" marT="93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300" marR="9300" marT="93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0" marR="9300" marT="93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300" marR="9300" marT="93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300" marR="9300" marT="93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0" marR="9300" marT="93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300" marR="9300" marT="93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300" marR="9300" marT="93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0" marR="9300" marT="93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300" marR="9300" marT="93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300" marR="9300" marT="930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81">
                <a:tc>
                  <a:txBody>
                    <a:bodyPr/>
                    <a:lstStyle/>
                    <a:p>
                      <a:pPr algn="ctr" fontAlgn="ctr"/>
                      <a:r>
                        <a:rPr lang="en-US" altLang="ja-JP" sz="1100" b="0" i="0" u="none" strike="noStrike">
                          <a:solidFill>
                            <a:srgbClr val="000000"/>
                          </a:solidFill>
                          <a:latin typeface="Times New Roman"/>
                        </a:rPr>
                        <a:t>268.00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272.00</a:t>
                      </a:r>
                    </a:p>
                  </a:txBody>
                  <a:tcPr marL="9300" marR="9300" marT="93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0.26</a:t>
                      </a:r>
                    </a:p>
                  </a:txBody>
                  <a:tcPr marL="9300" marR="9300" marT="93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316.00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320.00</a:t>
                      </a:r>
                    </a:p>
                  </a:txBody>
                  <a:tcPr marL="9300" marR="9300" marT="93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0.376</a:t>
                      </a:r>
                    </a:p>
                  </a:txBody>
                  <a:tcPr marL="9300" marR="9300" marT="93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364.00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368.00</a:t>
                      </a:r>
                    </a:p>
                  </a:txBody>
                  <a:tcPr marL="9300" marR="9300" marT="93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0.503</a:t>
                      </a:r>
                    </a:p>
                  </a:txBody>
                  <a:tcPr marL="9300" marR="9300" marT="93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428.00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436.00</a:t>
                      </a:r>
                    </a:p>
                  </a:txBody>
                  <a:tcPr marL="9300" marR="9300" marT="93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0.258</a:t>
                      </a:r>
                    </a:p>
                  </a:txBody>
                  <a:tcPr marL="9300" marR="9300" marT="9300" marB="0" anchor="ctr">
                    <a:lnL>
                      <a:noFill/>
                    </a:lnL>
                    <a:lnR>
                      <a:noFill/>
                    </a:lnR>
                    <a:lnT w="6350" cap="flat" cmpd="sng" algn="ctr">
                      <a:solidFill>
                        <a:srgbClr val="000000"/>
                      </a:solidFill>
                      <a:prstDash val="solid"/>
                      <a:round/>
                      <a:headEnd type="none" w="med" len="med"/>
                      <a:tailEnd type="none" w="med" len="med"/>
                    </a:lnT>
                    <a:lnB>
                      <a:noFill/>
                    </a:lnB>
                  </a:tcPr>
                </a:tc>
              </a:tr>
              <a:tr h="185981">
                <a:tc>
                  <a:txBody>
                    <a:bodyPr/>
                    <a:lstStyle/>
                    <a:p>
                      <a:pPr algn="ctr" fontAlgn="ctr"/>
                      <a:r>
                        <a:rPr lang="en-US" altLang="ja-JP" sz="1100" b="0" i="0" u="none" strike="noStrike">
                          <a:solidFill>
                            <a:srgbClr val="000000"/>
                          </a:solidFill>
                          <a:latin typeface="Times New Roman"/>
                        </a:rPr>
                        <a:t>272.00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276.00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0.243</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320.00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324.00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0.374</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368.00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372.00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0.512</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436.00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444.00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0.265</a:t>
                      </a:r>
                    </a:p>
                  </a:txBody>
                  <a:tcPr marL="9300" marR="9300" marT="9300" marB="0" anchor="ctr">
                    <a:lnL>
                      <a:noFill/>
                    </a:lnL>
                    <a:lnR>
                      <a:noFill/>
                    </a:lnR>
                    <a:lnT>
                      <a:noFill/>
                    </a:lnT>
                    <a:lnB>
                      <a:noFill/>
                    </a:lnB>
                  </a:tcPr>
                </a:tc>
              </a:tr>
              <a:tr h="185981">
                <a:tc>
                  <a:txBody>
                    <a:bodyPr/>
                    <a:lstStyle/>
                    <a:p>
                      <a:pPr algn="ctr" fontAlgn="ctr"/>
                      <a:r>
                        <a:rPr lang="en-US" altLang="ja-JP" sz="1100" b="0" i="0" u="none" strike="noStrike">
                          <a:solidFill>
                            <a:srgbClr val="000000"/>
                          </a:solidFill>
                          <a:latin typeface="Times New Roman"/>
                        </a:rPr>
                        <a:t>276.00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280.00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0.258</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324.00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328.00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0.398</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372.00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376.00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0.505</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444.00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452.00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0.283</a:t>
                      </a:r>
                    </a:p>
                  </a:txBody>
                  <a:tcPr marL="9300" marR="9300" marT="9300" marB="0" anchor="ctr">
                    <a:lnL>
                      <a:noFill/>
                    </a:lnL>
                    <a:lnR>
                      <a:noFill/>
                    </a:lnR>
                    <a:lnT>
                      <a:noFill/>
                    </a:lnT>
                    <a:lnB>
                      <a:noFill/>
                    </a:lnB>
                  </a:tcPr>
                </a:tc>
              </a:tr>
              <a:tr h="185981">
                <a:tc>
                  <a:txBody>
                    <a:bodyPr/>
                    <a:lstStyle/>
                    <a:p>
                      <a:pPr algn="ctr" fontAlgn="ctr"/>
                      <a:r>
                        <a:rPr lang="en-US" altLang="ja-JP" sz="1100" b="0" i="0" u="none" strike="noStrike">
                          <a:solidFill>
                            <a:srgbClr val="000000"/>
                          </a:solidFill>
                          <a:latin typeface="Times New Roman"/>
                        </a:rPr>
                        <a:t>280.00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284.00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0.264</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328.00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332.00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0.406</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376.00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380.00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0.52</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452.00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460.00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0.298</a:t>
                      </a:r>
                    </a:p>
                  </a:txBody>
                  <a:tcPr marL="9300" marR="9300" marT="9300" marB="0" anchor="ctr">
                    <a:lnL>
                      <a:noFill/>
                    </a:lnL>
                    <a:lnR>
                      <a:noFill/>
                    </a:lnR>
                    <a:lnT>
                      <a:noFill/>
                    </a:lnT>
                    <a:lnB>
                      <a:noFill/>
                    </a:lnB>
                  </a:tcPr>
                </a:tc>
              </a:tr>
              <a:tr h="185981">
                <a:tc>
                  <a:txBody>
                    <a:bodyPr/>
                    <a:lstStyle/>
                    <a:p>
                      <a:pPr algn="ctr" fontAlgn="ctr"/>
                      <a:r>
                        <a:rPr lang="en-US" altLang="ja-JP" sz="1100" b="0" i="0" u="none" strike="noStrike">
                          <a:solidFill>
                            <a:srgbClr val="000000"/>
                          </a:solidFill>
                          <a:latin typeface="Times New Roman"/>
                        </a:rPr>
                        <a:t>284.00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288.00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0.277</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332.00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336.00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0.41</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380.00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384.00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0.534</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460.00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468.00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0.312</a:t>
                      </a:r>
                    </a:p>
                  </a:txBody>
                  <a:tcPr marL="9300" marR="9300" marT="9300" marB="0" anchor="ctr">
                    <a:lnL>
                      <a:noFill/>
                    </a:lnL>
                    <a:lnR>
                      <a:noFill/>
                    </a:lnR>
                    <a:lnT>
                      <a:noFill/>
                    </a:lnT>
                    <a:lnB>
                      <a:noFill/>
                    </a:lnB>
                  </a:tcPr>
                </a:tc>
              </a:tr>
              <a:tr h="185981">
                <a:tc>
                  <a:txBody>
                    <a:bodyPr/>
                    <a:lstStyle/>
                    <a:p>
                      <a:pPr algn="ctr" fontAlgn="ctr"/>
                      <a:r>
                        <a:rPr lang="en-US" altLang="ja-JP" sz="1100" b="0" i="0" u="none" strike="noStrike">
                          <a:solidFill>
                            <a:srgbClr val="000000"/>
                          </a:solidFill>
                          <a:latin typeface="Times New Roman"/>
                        </a:rPr>
                        <a:t>288.00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292.00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0.291</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336.00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340.00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0.428</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384.00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388.00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0.568</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468.00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476.00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0.355</a:t>
                      </a:r>
                    </a:p>
                  </a:txBody>
                  <a:tcPr marL="9300" marR="9300" marT="9300" marB="0" anchor="ctr">
                    <a:lnL>
                      <a:noFill/>
                    </a:lnL>
                    <a:lnR>
                      <a:noFill/>
                    </a:lnR>
                    <a:lnT>
                      <a:noFill/>
                    </a:lnT>
                    <a:lnB>
                      <a:noFill/>
                    </a:lnB>
                  </a:tcPr>
                </a:tc>
              </a:tr>
              <a:tr h="185981">
                <a:tc>
                  <a:txBody>
                    <a:bodyPr/>
                    <a:lstStyle/>
                    <a:p>
                      <a:pPr algn="ctr" fontAlgn="ctr"/>
                      <a:r>
                        <a:rPr lang="en-US" altLang="ja-JP" sz="1100" b="0" i="0" u="none" strike="noStrike">
                          <a:solidFill>
                            <a:srgbClr val="000000"/>
                          </a:solidFill>
                          <a:latin typeface="Times New Roman"/>
                        </a:rPr>
                        <a:t>292.00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296.00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340.00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344.00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0.438</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388.00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396.00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0.138</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476.00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492.00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0.031</a:t>
                      </a:r>
                    </a:p>
                  </a:txBody>
                  <a:tcPr marL="9300" marR="9300" marT="9300" marB="0" anchor="ctr">
                    <a:lnL>
                      <a:noFill/>
                    </a:lnL>
                    <a:lnR>
                      <a:noFill/>
                    </a:lnR>
                    <a:lnT>
                      <a:noFill/>
                    </a:lnT>
                    <a:lnB>
                      <a:noFill/>
                    </a:lnB>
                  </a:tcPr>
                </a:tc>
              </a:tr>
              <a:tr h="185981">
                <a:tc>
                  <a:txBody>
                    <a:bodyPr/>
                    <a:lstStyle/>
                    <a:p>
                      <a:pPr algn="ctr" fontAlgn="ctr"/>
                      <a:r>
                        <a:rPr lang="en-US" altLang="ja-JP" sz="1100" b="0" i="0" u="none" strike="noStrike">
                          <a:solidFill>
                            <a:srgbClr val="000000"/>
                          </a:solidFill>
                          <a:latin typeface="Times New Roman"/>
                        </a:rPr>
                        <a:t>296.00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300.00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0.316</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344.00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348.00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0.444</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396.00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400.00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0.593</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492.00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508.00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0.052</a:t>
                      </a:r>
                    </a:p>
                  </a:txBody>
                  <a:tcPr marL="9300" marR="9300" marT="9300" marB="0" anchor="ctr">
                    <a:lnL>
                      <a:noFill/>
                    </a:lnL>
                    <a:lnR>
                      <a:noFill/>
                    </a:lnR>
                    <a:lnT>
                      <a:noFill/>
                    </a:lnT>
                    <a:lnB>
                      <a:noFill/>
                    </a:lnB>
                  </a:tcPr>
                </a:tc>
              </a:tr>
              <a:tr h="185981">
                <a:tc>
                  <a:txBody>
                    <a:bodyPr/>
                    <a:lstStyle/>
                    <a:p>
                      <a:pPr algn="ctr" fontAlgn="ctr"/>
                      <a:r>
                        <a:rPr lang="en-US" altLang="ja-JP" sz="1100" b="0" i="0" u="none" strike="noStrike">
                          <a:solidFill>
                            <a:srgbClr val="000000"/>
                          </a:solidFill>
                          <a:latin typeface="Times New Roman"/>
                        </a:rPr>
                        <a:t>300.00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304.00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0.328</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348.00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352.00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0.454</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400.00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404.00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0.608</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508.00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532.00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0.004</a:t>
                      </a:r>
                    </a:p>
                  </a:txBody>
                  <a:tcPr marL="9300" marR="9300" marT="9300" marB="0" anchor="ctr">
                    <a:lnL>
                      <a:noFill/>
                    </a:lnL>
                    <a:lnR>
                      <a:noFill/>
                    </a:lnR>
                    <a:lnT>
                      <a:noFill/>
                    </a:lnT>
                    <a:lnB>
                      <a:noFill/>
                    </a:lnB>
                  </a:tcPr>
                </a:tc>
              </a:tr>
              <a:tr h="185981">
                <a:tc>
                  <a:txBody>
                    <a:bodyPr/>
                    <a:lstStyle/>
                    <a:p>
                      <a:pPr algn="ctr" fontAlgn="ctr"/>
                      <a:r>
                        <a:rPr lang="en-US" altLang="ja-JP" sz="1100" b="0" i="0" u="none" strike="noStrike">
                          <a:solidFill>
                            <a:srgbClr val="000000"/>
                          </a:solidFill>
                          <a:latin typeface="Times New Roman"/>
                        </a:rPr>
                        <a:t>304.00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308.00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0.335</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352.00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356.00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0.462</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404.00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412.00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0.179</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532.00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556.00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0.007</a:t>
                      </a:r>
                    </a:p>
                  </a:txBody>
                  <a:tcPr marL="9300" marR="9300" marT="9300" marB="0" anchor="ctr">
                    <a:lnL>
                      <a:noFill/>
                    </a:lnL>
                    <a:lnR>
                      <a:noFill/>
                    </a:lnR>
                    <a:lnT>
                      <a:noFill/>
                    </a:lnT>
                    <a:lnB>
                      <a:noFill/>
                    </a:lnB>
                  </a:tcPr>
                </a:tc>
              </a:tr>
              <a:tr h="185981">
                <a:tc>
                  <a:txBody>
                    <a:bodyPr/>
                    <a:lstStyle/>
                    <a:p>
                      <a:pPr algn="ctr" fontAlgn="ctr"/>
                      <a:r>
                        <a:rPr lang="en-US" altLang="ja-JP" sz="1100" b="0" i="0" u="none" strike="noStrike">
                          <a:solidFill>
                            <a:srgbClr val="000000"/>
                          </a:solidFill>
                          <a:latin typeface="Times New Roman"/>
                        </a:rPr>
                        <a:t>308.00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312.00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0.346</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356.00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360.00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0.472</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412.00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420.00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0.224</a:t>
                      </a:r>
                    </a:p>
                  </a:txBody>
                  <a:tcPr marL="9300" marR="9300" marT="9300"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556.00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580.00</a:t>
                      </a:r>
                    </a:p>
                  </a:txBody>
                  <a:tcPr marL="9300" marR="9300" marT="9300"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0.014</a:t>
                      </a:r>
                    </a:p>
                  </a:txBody>
                  <a:tcPr marL="9300" marR="9300" marT="9300" marB="0" anchor="ctr">
                    <a:lnL>
                      <a:noFill/>
                    </a:lnL>
                    <a:lnR>
                      <a:noFill/>
                    </a:lnR>
                    <a:lnT>
                      <a:noFill/>
                    </a:lnT>
                    <a:lnB>
                      <a:noFill/>
                    </a:lnB>
                  </a:tcPr>
                </a:tc>
              </a:tr>
              <a:tr h="195281">
                <a:tc>
                  <a:txBody>
                    <a:bodyPr/>
                    <a:lstStyle/>
                    <a:p>
                      <a:pPr algn="ctr" fontAlgn="ctr"/>
                      <a:r>
                        <a:rPr lang="en-US" altLang="ja-JP" sz="1100" b="0" i="0" u="none" strike="noStrike" dirty="0">
                          <a:solidFill>
                            <a:srgbClr val="000000"/>
                          </a:solidFill>
                          <a:latin typeface="Times New Roman"/>
                        </a:rPr>
                        <a:t>312.00</a:t>
                      </a:r>
                      <a:r>
                        <a:rPr lang="ja-JP" altLang="en-US" sz="1100" b="0" i="0" u="none" strike="noStrike" dirty="0">
                          <a:solidFill>
                            <a:srgbClr val="000000"/>
                          </a:solidFill>
                          <a:latin typeface="ＭＳ Ｐゴシック"/>
                        </a:rPr>
                        <a:t>↔</a:t>
                      </a:r>
                      <a:r>
                        <a:rPr lang="en-US" altLang="ja-JP" sz="1100" b="0" i="0" u="none" strike="noStrike" dirty="0">
                          <a:solidFill>
                            <a:srgbClr val="000000"/>
                          </a:solidFill>
                          <a:latin typeface="Times New Roman"/>
                        </a:rPr>
                        <a:t>316.00</a:t>
                      </a: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0.361</a:t>
                      </a: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360.00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364.00</a:t>
                      </a: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0.483</a:t>
                      </a: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420.00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428.00</a:t>
                      </a: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0.232</a:t>
                      </a: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ＭＳ Ｐゴシック"/>
                        </a:rPr>
                        <a:t>　</a:t>
                      </a:r>
                    </a:p>
                  </a:txBody>
                  <a:tcPr marL="9300" marR="9300" marT="930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4716016" y="4005064"/>
            <a:ext cx="20162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716016" y="3456296"/>
            <a:ext cx="20162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93672" y="3469944"/>
            <a:ext cx="2016224" cy="977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51520" y="4869160"/>
            <a:ext cx="8103372" cy="461665"/>
          </a:xfrm>
          <a:prstGeom prst="rect">
            <a:avLst/>
          </a:prstGeom>
          <a:noFill/>
        </p:spPr>
        <p:txBody>
          <a:bodyPr wrap="none" rtlCol="0">
            <a:spAutoFit/>
          </a:bodyPr>
          <a:lstStyle/>
          <a:p>
            <a:r>
              <a:rPr kumimoji="1" lang="en-US" altLang="ja-JP" sz="2400" b="1" i="1" dirty="0" smtClean="0"/>
              <a:t>Replicas in higher temperatures are not exchanged frequently.</a:t>
            </a:r>
            <a:endParaRPr kumimoji="1" lang="ja-JP" altLang="en-US" sz="2400" b="1" i="1" dirty="0"/>
          </a:p>
        </p:txBody>
      </p:sp>
      <p:sp>
        <p:nvSpPr>
          <p:cNvPr id="13" name="スライド番号プレースホルダ 12"/>
          <p:cNvSpPr>
            <a:spLocks noGrp="1"/>
          </p:cNvSpPr>
          <p:nvPr>
            <p:ph type="sldNum" sz="quarter" idx="12"/>
          </p:nvPr>
        </p:nvSpPr>
        <p:spPr/>
        <p:txBody>
          <a:bodyPr/>
          <a:lstStyle/>
          <a:p>
            <a:fld id="{DBB6B817-DDD2-4518-B5BE-F1D8B9E4AA20}" type="slidenum">
              <a:rPr kumimoji="1" lang="ja-JP" altLang="en-US" smtClean="0"/>
              <a:pPr/>
              <a:t>23</a:t>
            </a:fld>
            <a:endParaRPr kumimoji="1"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Supporting Information</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6" name="テキスト ボックス 5"/>
          <p:cNvSpPr txBox="1"/>
          <p:nvPr/>
        </p:nvSpPr>
        <p:spPr>
          <a:xfrm>
            <a:off x="235865" y="1268760"/>
            <a:ext cx="2578078" cy="400110"/>
          </a:xfrm>
          <a:prstGeom prst="rect">
            <a:avLst/>
          </a:prstGeom>
          <a:noFill/>
        </p:spPr>
        <p:txBody>
          <a:bodyPr wrap="none" rtlCol="0">
            <a:spAutoFit/>
          </a:bodyPr>
          <a:lstStyle/>
          <a:p>
            <a:r>
              <a:rPr kumimoji="1" lang="en-US" altLang="ja-JP" sz="2000" b="1" dirty="0" smtClean="0"/>
              <a:t>Trial-3 with 54 replicas</a:t>
            </a:r>
            <a:endParaRPr kumimoji="1" lang="ja-JP" altLang="en-US" sz="2000" b="1" dirty="0"/>
          </a:p>
        </p:txBody>
      </p:sp>
      <p:graphicFrame>
        <p:nvGraphicFramePr>
          <p:cNvPr id="7" name="表 6"/>
          <p:cNvGraphicFramePr>
            <a:graphicFrameLocks noGrp="1"/>
          </p:cNvGraphicFramePr>
          <p:nvPr/>
        </p:nvGraphicFramePr>
        <p:xfrm>
          <a:off x="210576" y="1786464"/>
          <a:ext cx="8683637" cy="3168355"/>
        </p:xfrm>
        <a:graphic>
          <a:graphicData uri="http://schemas.openxmlformats.org/drawingml/2006/table">
            <a:tbl>
              <a:tblPr/>
              <a:tblGrid>
                <a:gridCol w="1383453"/>
                <a:gridCol w="667022"/>
                <a:gridCol w="160579"/>
                <a:gridCol w="1383453"/>
                <a:gridCol w="667022"/>
                <a:gridCol w="160579"/>
                <a:gridCol w="1383453"/>
                <a:gridCol w="667022"/>
                <a:gridCol w="160579"/>
                <a:gridCol w="1383453"/>
                <a:gridCol w="667022"/>
              </a:tblGrid>
              <a:tr h="194548">
                <a:tc>
                  <a:txBody>
                    <a:bodyPr/>
                    <a:lstStyle/>
                    <a:p>
                      <a:pPr algn="ctr" fontAlgn="ctr"/>
                      <a:endParaRPr lang="ja-JP" altLang="en-US" sz="1100" b="0" i="0" u="none" strike="noStrike" dirty="0">
                        <a:solidFill>
                          <a:srgbClr val="000000"/>
                        </a:solidFill>
                        <a:latin typeface="Times New Roman"/>
                      </a:endParaRP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Times New Roman"/>
                      </a:endParaRP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r>
              <a:tr h="370567">
                <a:tc>
                  <a:txBody>
                    <a:bodyPr/>
                    <a:lstStyle/>
                    <a:p>
                      <a:pPr algn="ctr" fontAlgn="ctr"/>
                      <a:r>
                        <a:rPr lang="en-US" sz="1100" b="0" i="0" u="none" strike="noStrike">
                          <a:solidFill>
                            <a:srgbClr val="000000"/>
                          </a:solidFill>
                          <a:latin typeface="Times New Roman"/>
                        </a:rPr>
                        <a:t>temperature pair</a:t>
                      </a:r>
                    </a:p>
                  </a:txBody>
                  <a:tcPr marL="9265" marR="9265" marT="926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265" marR="9265" marT="926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65" marR="9265" marT="926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265" marR="9265" marT="926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265" marR="9265" marT="926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65" marR="9265" marT="926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265" marR="9265" marT="926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265" marR="9265" marT="926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65" marR="9265" marT="926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265" marR="9265" marT="926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265" marR="9265" marT="926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284">
                <a:tc>
                  <a:txBody>
                    <a:bodyPr/>
                    <a:lstStyle/>
                    <a:p>
                      <a:pPr algn="ctr" fontAlgn="ctr"/>
                      <a:r>
                        <a:rPr lang="en-US" altLang="ja-JP" sz="1100" b="0" i="0" u="none" strike="noStrike">
                          <a:solidFill>
                            <a:srgbClr val="000000"/>
                          </a:solidFill>
                          <a:latin typeface="Times New Roman"/>
                        </a:rPr>
                        <a:t>268.00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272.00</a:t>
                      </a:r>
                    </a:p>
                  </a:txBody>
                  <a:tcPr marL="9265" marR="9265" marT="92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0.254</a:t>
                      </a:r>
                    </a:p>
                  </a:txBody>
                  <a:tcPr marL="9265" marR="9265" marT="92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324.00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329.00</a:t>
                      </a:r>
                    </a:p>
                  </a:txBody>
                  <a:tcPr marL="9265" marR="9265" marT="92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0.261</a:t>
                      </a:r>
                    </a:p>
                  </a:txBody>
                  <a:tcPr marL="9265" marR="9265" marT="92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394.00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399.00</a:t>
                      </a:r>
                    </a:p>
                  </a:txBody>
                  <a:tcPr marL="9265" marR="9265" marT="92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0.441</a:t>
                      </a:r>
                    </a:p>
                  </a:txBody>
                  <a:tcPr marL="9265" marR="9265" marT="92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476.00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486.00</a:t>
                      </a:r>
                    </a:p>
                  </a:txBody>
                  <a:tcPr marL="9265" marR="9265" marT="92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0.21</a:t>
                      </a:r>
                    </a:p>
                  </a:txBody>
                  <a:tcPr marL="9265" marR="9265" marT="9265" marB="0" anchor="ctr">
                    <a:lnL>
                      <a:noFill/>
                    </a:lnL>
                    <a:lnR>
                      <a:noFill/>
                    </a:lnR>
                    <a:lnT w="6350" cap="flat" cmpd="sng" algn="ctr">
                      <a:solidFill>
                        <a:srgbClr val="000000"/>
                      </a:solidFill>
                      <a:prstDash val="solid"/>
                      <a:round/>
                      <a:headEnd type="none" w="med" len="med"/>
                      <a:tailEnd type="none" w="med" len="med"/>
                    </a:lnT>
                    <a:lnB>
                      <a:noFill/>
                    </a:lnB>
                  </a:tcPr>
                </a:tc>
              </a:tr>
              <a:tr h="185284">
                <a:tc>
                  <a:txBody>
                    <a:bodyPr/>
                    <a:lstStyle/>
                    <a:p>
                      <a:pPr algn="ctr" fontAlgn="ctr"/>
                      <a:r>
                        <a:rPr lang="en-US" altLang="ja-JP" sz="1100" b="0" i="0" u="none" strike="noStrike">
                          <a:solidFill>
                            <a:srgbClr val="000000"/>
                          </a:solidFill>
                          <a:latin typeface="Times New Roman"/>
                        </a:rPr>
                        <a:t>272.00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276.00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0.242</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329.00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334.00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0.284</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399.00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404.00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0.461</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486.00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496.00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0.241</a:t>
                      </a:r>
                    </a:p>
                  </a:txBody>
                  <a:tcPr marL="9265" marR="9265" marT="9265" marB="0" anchor="ctr">
                    <a:lnL>
                      <a:noFill/>
                    </a:lnL>
                    <a:lnR>
                      <a:noFill/>
                    </a:lnR>
                    <a:lnT>
                      <a:noFill/>
                    </a:lnT>
                    <a:lnB>
                      <a:noFill/>
                    </a:lnB>
                  </a:tcPr>
                </a:tc>
              </a:tr>
              <a:tr h="185284">
                <a:tc>
                  <a:txBody>
                    <a:bodyPr/>
                    <a:lstStyle/>
                    <a:p>
                      <a:pPr algn="ctr" fontAlgn="ctr"/>
                      <a:r>
                        <a:rPr lang="en-US" altLang="ja-JP" sz="1100" b="0" i="0" u="none" strike="noStrike">
                          <a:solidFill>
                            <a:srgbClr val="000000"/>
                          </a:solidFill>
                          <a:latin typeface="Times New Roman"/>
                        </a:rPr>
                        <a:t>276.00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280.00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0.251</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334.00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339.00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0.296</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404.00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410.00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0.357</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496.00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506.00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0.258</a:t>
                      </a:r>
                    </a:p>
                  </a:txBody>
                  <a:tcPr marL="9265" marR="9265" marT="9265" marB="0" anchor="ctr">
                    <a:lnL>
                      <a:noFill/>
                    </a:lnL>
                    <a:lnR>
                      <a:noFill/>
                    </a:lnR>
                    <a:lnT>
                      <a:noFill/>
                    </a:lnT>
                    <a:lnB>
                      <a:noFill/>
                    </a:lnB>
                  </a:tcPr>
                </a:tc>
              </a:tr>
              <a:tr h="185284">
                <a:tc>
                  <a:txBody>
                    <a:bodyPr/>
                    <a:lstStyle/>
                    <a:p>
                      <a:pPr algn="ctr" fontAlgn="ctr"/>
                      <a:r>
                        <a:rPr lang="en-US" altLang="ja-JP" sz="1100" b="0" i="0" u="none" strike="noStrike">
                          <a:solidFill>
                            <a:srgbClr val="000000"/>
                          </a:solidFill>
                          <a:latin typeface="Times New Roman"/>
                        </a:rPr>
                        <a:t>280.00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284.00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0.269</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339.00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344.00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0.306</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410.00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416.00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0.37</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506.00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516.00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0.283</a:t>
                      </a:r>
                    </a:p>
                  </a:txBody>
                  <a:tcPr marL="9265" marR="9265" marT="9265" marB="0" anchor="ctr">
                    <a:lnL>
                      <a:noFill/>
                    </a:lnL>
                    <a:lnR>
                      <a:noFill/>
                    </a:lnR>
                    <a:lnT>
                      <a:noFill/>
                    </a:lnT>
                    <a:lnB>
                      <a:noFill/>
                    </a:lnB>
                  </a:tcPr>
                </a:tc>
              </a:tr>
              <a:tr h="185284">
                <a:tc>
                  <a:txBody>
                    <a:bodyPr/>
                    <a:lstStyle/>
                    <a:p>
                      <a:pPr algn="ctr" fontAlgn="ctr"/>
                      <a:r>
                        <a:rPr lang="en-US" altLang="ja-JP" sz="1100" b="0" i="0" u="none" strike="noStrike">
                          <a:solidFill>
                            <a:srgbClr val="000000"/>
                          </a:solidFill>
                          <a:latin typeface="Times New Roman"/>
                        </a:rPr>
                        <a:t>284.00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288.00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0.274</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344.00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349.00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0.316</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416.00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422.00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0.39</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516.00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526.00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0.291</a:t>
                      </a:r>
                    </a:p>
                  </a:txBody>
                  <a:tcPr marL="9265" marR="9265" marT="9265" marB="0" anchor="ctr">
                    <a:lnL>
                      <a:noFill/>
                    </a:lnL>
                    <a:lnR>
                      <a:noFill/>
                    </a:lnR>
                    <a:lnT>
                      <a:noFill/>
                    </a:lnT>
                    <a:lnB>
                      <a:noFill/>
                    </a:lnB>
                  </a:tcPr>
                </a:tc>
              </a:tr>
              <a:tr h="185284">
                <a:tc>
                  <a:txBody>
                    <a:bodyPr/>
                    <a:lstStyle/>
                    <a:p>
                      <a:pPr algn="ctr" fontAlgn="ctr"/>
                      <a:r>
                        <a:rPr lang="en-US" altLang="ja-JP" sz="1100" b="0" i="0" u="none" strike="noStrike">
                          <a:solidFill>
                            <a:srgbClr val="000000"/>
                          </a:solidFill>
                          <a:latin typeface="Times New Roman"/>
                        </a:rPr>
                        <a:t>288.00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292.00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0.295</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349.00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354.00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0.336</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422.00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428.00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0.401</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526.00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536.00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0.317</a:t>
                      </a:r>
                    </a:p>
                  </a:txBody>
                  <a:tcPr marL="9265" marR="9265" marT="9265" marB="0" anchor="ctr">
                    <a:lnL>
                      <a:noFill/>
                    </a:lnL>
                    <a:lnR>
                      <a:noFill/>
                    </a:lnR>
                    <a:lnT>
                      <a:noFill/>
                    </a:lnT>
                    <a:lnB>
                      <a:noFill/>
                    </a:lnB>
                  </a:tcPr>
                </a:tc>
              </a:tr>
              <a:tr h="185284">
                <a:tc>
                  <a:txBody>
                    <a:bodyPr/>
                    <a:lstStyle/>
                    <a:p>
                      <a:pPr algn="ctr" fontAlgn="ctr"/>
                      <a:r>
                        <a:rPr lang="en-US" altLang="ja-JP" sz="1100" b="0" i="0" u="none" strike="noStrike">
                          <a:solidFill>
                            <a:srgbClr val="000000"/>
                          </a:solidFill>
                          <a:latin typeface="Times New Roman"/>
                        </a:rPr>
                        <a:t>292.00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296.00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0.311</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354.00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359.00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0.342</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428.00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434.00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0.408</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536.00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546.00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0.322</a:t>
                      </a:r>
                    </a:p>
                  </a:txBody>
                  <a:tcPr marL="9265" marR="9265" marT="9265" marB="0" anchor="ctr">
                    <a:lnL>
                      <a:noFill/>
                    </a:lnL>
                    <a:lnR>
                      <a:noFill/>
                    </a:lnR>
                    <a:lnT>
                      <a:noFill/>
                    </a:lnT>
                    <a:lnB>
                      <a:noFill/>
                    </a:lnB>
                  </a:tcPr>
                </a:tc>
              </a:tr>
              <a:tr h="185284">
                <a:tc>
                  <a:txBody>
                    <a:bodyPr/>
                    <a:lstStyle/>
                    <a:p>
                      <a:pPr algn="ctr" fontAlgn="ctr"/>
                      <a:r>
                        <a:rPr lang="en-US" altLang="ja-JP" sz="1100" b="0" i="0" u="none" strike="noStrike">
                          <a:solidFill>
                            <a:srgbClr val="000000"/>
                          </a:solidFill>
                          <a:latin typeface="Times New Roman"/>
                        </a:rPr>
                        <a:t>296.00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300.00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0.315</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359.00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364.00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0.362</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434.00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440.00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0.425</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546.00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556.00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0.343</a:t>
                      </a:r>
                    </a:p>
                  </a:txBody>
                  <a:tcPr marL="9265" marR="9265" marT="9265" marB="0" anchor="ctr">
                    <a:lnL>
                      <a:noFill/>
                    </a:lnL>
                    <a:lnR>
                      <a:noFill/>
                    </a:lnR>
                    <a:lnT>
                      <a:noFill/>
                    </a:lnT>
                    <a:lnB>
                      <a:noFill/>
                    </a:lnB>
                  </a:tcPr>
                </a:tc>
              </a:tr>
              <a:tr h="185284">
                <a:tc>
                  <a:txBody>
                    <a:bodyPr/>
                    <a:lstStyle/>
                    <a:p>
                      <a:pPr algn="ctr" fontAlgn="ctr"/>
                      <a:r>
                        <a:rPr lang="en-US" altLang="ja-JP" sz="1100" b="0" i="0" u="none" strike="noStrike">
                          <a:solidFill>
                            <a:srgbClr val="000000"/>
                          </a:solidFill>
                          <a:latin typeface="Times New Roman"/>
                        </a:rPr>
                        <a:t>300.00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304.00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0.319</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dirty="0">
                          <a:solidFill>
                            <a:srgbClr val="000000"/>
                          </a:solidFill>
                          <a:latin typeface="Times New Roman"/>
                        </a:rPr>
                        <a:t>364.00</a:t>
                      </a:r>
                      <a:r>
                        <a:rPr lang="ja-JP" altLang="en-US" sz="1100" b="0" i="0" u="none" strike="noStrike" dirty="0">
                          <a:solidFill>
                            <a:srgbClr val="000000"/>
                          </a:solidFill>
                          <a:latin typeface="ＭＳ Ｐゴシック"/>
                        </a:rPr>
                        <a:t>↔</a:t>
                      </a:r>
                      <a:r>
                        <a:rPr lang="en-US" altLang="ja-JP" sz="1100" b="0" i="0" u="none" strike="noStrike" dirty="0">
                          <a:solidFill>
                            <a:srgbClr val="000000"/>
                          </a:solidFill>
                          <a:latin typeface="Times New Roman"/>
                        </a:rPr>
                        <a:t>369.00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0.369</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440.00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446.00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0.438</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556.00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566.00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0.359</a:t>
                      </a:r>
                    </a:p>
                  </a:txBody>
                  <a:tcPr marL="9265" marR="9265" marT="9265" marB="0" anchor="ctr">
                    <a:lnL>
                      <a:noFill/>
                    </a:lnL>
                    <a:lnR>
                      <a:noFill/>
                    </a:lnR>
                    <a:lnT>
                      <a:noFill/>
                    </a:lnT>
                    <a:lnB>
                      <a:noFill/>
                    </a:lnB>
                  </a:tcPr>
                </a:tc>
              </a:tr>
              <a:tr h="185284">
                <a:tc>
                  <a:txBody>
                    <a:bodyPr/>
                    <a:lstStyle/>
                    <a:p>
                      <a:pPr algn="ctr" fontAlgn="ctr"/>
                      <a:r>
                        <a:rPr lang="en-US" altLang="ja-JP" sz="1100" b="0" i="0" u="none" strike="noStrike">
                          <a:solidFill>
                            <a:srgbClr val="000000"/>
                          </a:solidFill>
                          <a:latin typeface="Times New Roman"/>
                        </a:rPr>
                        <a:t>304.00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308.00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0.336</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369.00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374.00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0.386</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446.00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452.00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0.452</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566.00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576.00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0.368</a:t>
                      </a:r>
                    </a:p>
                  </a:txBody>
                  <a:tcPr marL="9265" marR="9265" marT="9265" marB="0" anchor="ctr">
                    <a:lnL>
                      <a:noFill/>
                    </a:lnL>
                    <a:lnR>
                      <a:noFill/>
                    </a:lnR>
                    <a:lnT>
                      <a:noFill/>
                    </a:lnT>
                    <a:lnB>
                      <a:noFill/>
                    </a:lnB>
                  </a:tcPr>
                </a:tc>
              </a:tr>
              <a:tr h="185284">
                <a:tc>
                  <a:txBody>
                    <a:bodyPr/>
                    <a:lstStyle/>
                    <a:p>
                      <a:pPr algn="ctr" fontAlgn="ctr"/>
                      <a:r>
                        <a:rPr lang="en-US" altLang="ja-JP" sz="1100" b="0" i="0" u="none" strike="noStrike">
                          <a:solidFill>
                            <a:srgbClr val="000000"/>
                          </a:solidFill>
                          <a:latin typeface="Times New Roman"/>
                        </a:rPr>
                        <a:t>308.00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312.00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0.354</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374.00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379.00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452.00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458.00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0.458</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576.00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584.00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0.552</a:t>
                      </a:r>
                    </a:p>
                  </a:txBody>
                  <a:tcPr marL="9265" marR="9265" marT="9265" marB="0" anchor="ctr">
                    <a:lnL>
                      <a:noFill/>
                    </a:lnL>
                    <a:lnR>
                      <a:noFill/>
                    </a:lnR>
                    <a:lnT>
                      <a:noFill/>
                    </a:lnT>
                    <a:lnB>
                      <a:noFill/>
                    </a:lnB>
                  </a:tcPr>
                </a:tc>
              </a:tr>
              <a:tr h="185284">
                <a:tc>
                  <a:txBody>
                    <a:bodyPr/>
                    <a:lstStyle/>
                    <a:p>
                      <a:pPr algn="ctr" fontAlgn="ctr"/>
                      <a:r>
                        <a:rPr lang="en-US" altLang="ja-JP" sz="1100" b="0" i="0" u="none" strike="noStrike">
                          <a:solidFill>
                            <a:srgbClr val="000000"/>
                          </a:solidFill>
                          <a:latin typeface="Times New Roman"/>
                        </a:rPr>
                        <a:t>312.00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316.00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0.362</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379.00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384.00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0.407</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458.00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464.00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0.476</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r>
              <a:tr h="185284">
                <a:tc>
                  <a:txBody>
                    <a:bodyPr/>
                    <a:lstStyle/>
                    <a:p>
                      <a:pPr algn="ctr" fontAlgn="ctr"/>
                      <a:r>
                        <a:rPr lang="en-US" altLang="ja-JP" sz="1100" b="0" i="0" u="none" strike="noStrike">
                          <a:solidFill>
                            <a:srgbClr val="000000"/>
                          </a:solidFill>
                          <a:latin typeface="Times New Roman"/>
                        </a:rPr>
                        <a:t>316.00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320.00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0.371</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384.00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389.00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0.417</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464.00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470.00</a:t>
                      </a:r>
                    </a:p>
                  </a:txBody>
                  <a:tcPr marL="9265" marR="9265" marT="9265"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0.484</a:t>
                      </a: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65" marR="9265" marT="9265" marB="0" anchor="ctr">
                    <a:lnL>
                      <a:noFill/>
                    </a:lnL>
                    <a:lnR>
                      <a:noFill/>
                    </a:lnR>
                    <a:lnT>
                      <a:noFill/>
                    </a:lnT>
                    <a:lnB>
                      <a:noFill/>
                    </a:lnB>
                  </a:tcPr>
                </a:tc>
              </a:tr>
              <a:tr h="194548">
                <a:tc>
                  <a:txBody>
                    <a:bodyPr/>
                    <a:lstStyle/>
                    <a:p>
                      <a:pPr algn="ctr" fontAlgn="ctr"/>
                      <a:r>
                        <a:rPr lang="en-US" altLang="ja-JP" sz="1100" b="0" i="0" u="none" strike="noStrike">
                          <a:solidFill>
                            <a:srgbClr val="000000"/>
                          </a:solidFill>
                          <a:latin typeface="Times New Roman"/>
                        </a:rPr>
                        <a:t>320.00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324.00</a:t>
                      </a: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0.393</a:t>
                      </a: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389.00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394.00</a:t>
                      </a: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0.43</a:t>
                      </a: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470.00</a:t>
                      </a:r>
                      <a:r>
                        <a:rPr lang="ja-JP" altLang="en-US" sz="1100" b="0" i="0" u="none" strike="noStrike">
                          <a:solidFill>
                            <a:srgbClr val="000000"/>
                          </a:solidFill>
                          <a:latin typeface="ＭＳ Ｐゴシック"/>
                        </a:rPr>
                        <a:t>↔</a:t>
                      </a:r>
                      <a:r>
                        <a:rPr lang="en-US" altLang="ja-JP" sz="1100" b="0" i="0" u="none" strike="noStrike">
                          <a:solidFill>
                            <a:srgbClr val="000000"/>
                          </a:solidFill>
                          <a:latin typeface="Times New Roman"/>
                        </a:rPr>
                        <a:t>476.00</a:t>
                      </a: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0.512</a:t>
                      </a: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ＭＳ Ｐゴシック"/>
                        </a:rPr>
                        <a:t>　</a:t>
                      </a:r>
                    </a:p>
                  </a:txBody>
                  <a:tcPr marL="9265" marR="9265" marT="9265"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スライド番号プレースホルダ 7"/>
          <p:cNvSpPr>
            <a:spLocks noGrp="1"/>
          </p:cNvSpPr>
          <p:nvPr>
            <p:ph type="sldNum" sz="quarter" idx="12"/>
          </p:nvPr>
        </p:nvSpPr>
        <p:spPr/>
        <p:txBody>
          <a:bodyPr/>
          <a:lstStyle/>
          <a:p>
            <a:fld id="{DBB6B817-DDD2-4518-B5BE-F1D8B9E4AA20}" type="slidenum">
              <a:rPr kumimoji="1" lang="ja-JP" altLang="en-US" smtClean="0"/>
              <a:pPr/>
              <a:t>24</a:t>
            </a:fld>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Supporting Information</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graphicFrame>
        <p:nvGraphicFramePr>
          <p:cNvPr id="7" name="表 6"/>
          <p:cNvGraphicFramePr>
            <a:graphicFrameLocks noGrp="1"/>
          </p:cNvGraphicFramePr>
          <p:nvPr/>
        </p:nvGraphicFramePr>
        <p:xfrm>
          <a:off x="827584" y="3047976"/>
          <a:ext cx="3492671" cy="3405360"/>
        </p:xfrm>
        <a:graphic>
          <a:graphicData uri="http://schemas.openxmlformats.org/drawingml/2006/table">
            <a:tbl>
              <a:tblPr/>
              <a:tblGrid>
                <a:gridCol w="1363805"/>
                <a:gridCol w="1064433"/>
                <a:gridCol w="1064433"/>
              </a:tblGrid>
              <a:tr h="249477">
                <a:tc>
                  <a:txBody>
                    <a:bodyPr/>
                    <a:lstStyle/>
                    <a:p>
                      <a:pPr algn="ctr" fontAlgn="ctr"/>
                      <a:r>
                        <a:rPr lang="ja-JP" altLang="en-US" sz="1400" b="0" i="0" u="none" strike="noStrike" dirty="0">
                          <a:solidFill>
                            <a:srgbClr val="000000"/>
                          </a:solidFill>
                          <a:latin typeface="Arial"/>
                        </a:rPr>
                        <a:t>　</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latin typeface="Arial"/>
                        </a:rPr>
                        <a:t>　</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latin typeface="Arial"/>
                        </a:rPr>
                        <a:t>　</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r>
              <a:tr h="324320">
                <a:tc rowSpan="2">
                  <a:txBody>
                    <a:bodyPr/>
                    <a:lstStyle/>
                    <a:p>
                      <a:pPr algn="ctr" fontAlgn="ctr"/>
                      <a:r>
                        <a:rPr lang="en-US" sz="1400" b="0" i="0" u="none" strike="noStrike">
                          <a:solidFill>
                            <a:srgbClr val="000000"/>
                          </a:solidFill>
                          <a:latin typeface="Arial"/>
                        </a:rPr>
                        <a:t>cluster size</a:t>
                      </a:r>
                    </a:p>
                  </a:txBody>
                  <a:tcPr marL="12474" marR="12474" marT="1247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a:solidFill>
                            <a:srgbClr val="000000"/>
                          </a:solidFill>
                          <a:latin typeface="Arial"/>
                        </a:rPr>
                        <a:t>BDI</a:t>
                      </a:r>
                    </a:p>
                  </a:txBody>
                  <a:tcPr marL="12474" marR="12474" marT="1247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324320">
                <a:tc vMerge="1">
                  <a:txBody>
                    <a:bodyPr/>
                    <a:lstStyle/>
                    <a:p>
                      <a:endParaRPr kumimoji="1" lang="ja-JP" altLang="en-US"/>
                    </a:p>
                  </a:txBody>
                  <a:tcPr/>
                </a:tc>
                <a:tc>
                  <a:txBody>
                    <a:bodyPr/>
                    <a:lstStyle/>
                    <a:p>
                      <a:pPr algn="ctr" fontAlgn="ctr"/>
                      <a:r>
                        <a:rPr lang="en-US" sz="1400" b="0" i="0" u="none" strike="noStrike">
                          <a:solidFill>
                            <a:srgbClr val="000000"/>
                          </a:solidFill>
                          <a:latin typeface="Arial"/>
                        </a:rPr>
                        <a:t>average</a:t>
                      </a:r>
                    </a:p>
                  </a:txBody>
                  <a:tcPr marL="12474" marR="12474" marT="124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CI95</a:t>
                      </a:r>
                    </a:p>
                  </a:txBody>
                  <a:tcPr marL="12474" marR="12474" marT="124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320">
                <a:tc>
                  <a:txBody>
                    <a:bodyPr/>
                    <a:lstStyle/>
                    <a:p>
                      <a:pPr algn="ctr" fontAlgn="ctr"/>
                      <a:r>
                        <a:rPr lang="en-US" altLang="ja-JP" sz="1400" b="0" i="0" u="none" strike="noStrike">
                          <a:solidFill>
                            <a:srgbClr val="000000"/>
                          </a:solidFill>
                          <a:latin typeface="Arial"/>
                        </a:rPr>
                        <a:t>5</a:t>
                      </a:r>
                    </a:p>
                  </a:txBody>
                  <a:tcPr marL="12474" marR="12474" marT="124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400" b="0" i="0" u="none" strike="noStrike">
                          <a:solidFill>
                            <a:srgbClr val="000000"/>
                          </a:solidFill>
                          <a:latin typeface="Arial"/>
                        </a:rPr>
                        <a:t>1.31</a:t>
                      </a:r>
                    </a:p>
                  </a:txBody>
                  <a:tcPr marL="12474" marR="12474" marT="124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400" b="0" i="0" u="none" strike="noStrike">
                          <a:solidFill>
                            <a:srgbClr val="000000"/>
                          </a:solidFill>
                          <a:latin typeface="Arial"/>
                        </a:rPr>
                        <a:t>0.08</a:t>
                      </a:r>
                    </a:p>
                  </a:txBody>
                  <a:tcPr marL="12474" marR="12474" marT="12474" marB="0" anchor="ctr">
                    <a:lnL>
                      <a:noFill/>
                    </a:lnL>
                    <a:lnR>
                      <a:noFill/>
                    </a:lnR>
                    <a:lnT w="6350" cap="flat" cmpd="sng" algn="ctr">
                      <a:solidFill>
                        <a:srgbClr val="000000"/>
                      </a:solidFill>
                      <a:prstDash val="solid"/>
                      <a:round/>
                      <a:headEnd type="none" w="med" len="med"/>
                      <a:tailEnd type="none" w="med" len="med"/>
                    </a:lnT>
                    <a:lnB>
                      <a:noFill/>
                    </a:lnB>
                  </a:tcPr>
                </a:tc>
              </a:tr>
              <a:tr h="324320">
                <a:tc>
                  <a:txBody>
                    <a:bodyPr/>
                    <a:lstStyle/>
                    <a:p>
                      <a:pPr algn="ctr" fontAlgn="ctr"/>
                      <a:r>
                        <a:rPr lang="en-US" altLang="ja-JP" sz="1400" b="0" i="0" u="none" strike="noStrike">
                          <a:solidFill>
                            <a:srgbClr val="000000"/>
                          </a:solidFill>
                          <a:latin typeface="Arial"/>
                        </a:rPr>
                        <a:t>8</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1.35</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0.06</a:t>
                      </a:r>
                    </a:p>
                  </a:txBody>
                  <a:tcPr marL="12474" marR="12474" marT="12474" marB="0" anchor="ctr">
                    <a:lnL>
                      <a:noFill/>
                    </a:lnL>
                    <a:lnR>
                      <a:noFill/>
                    </a:lnR>
                    <a:lnT>
                      <a:noFill/>
                    </a:lnT>
                    <a:lnB>
                      <a:noFill/>
                    </a:lnB>
                  </a:tcPr>
                </a:tc>
              </a:tr>
              <a:tr h="324320">
                <a:tc>
                  <a:txBody>
                    <a:bodyPr/>
                    <a:lstStyle/>
                    <a:p>
                      <a:pPr algn="ctr" fontAlgn="ctr"/>
                      <a:r>
                        <a:rPr lang="en-US" altLang="ja-JP" sz="1400" b="0" i="0" u="none" strike="noStrike">
                          <a:solidFill>
                            <a:srgbClr val="000000"/>
                          </a:solidFill>
                          <a:latin typeface="Arial"/>
                        </a:rPr>
                        <a:t>10</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1.4</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0.05</a:t>
                      </a:r>
                    </a:p>
                  </a:txBody>
                  <a:tcPr marL="12474" marR="12474" marT="12474" marB="0" anchor="ctr">
                    <a:lnL>
                      <a:noFill/>
                    </a:lnL>
                    <a:lnR>
                      <a:noFill/>
                    </a:lnR>
                    <a:lnT>
                      <a:noFill/>
                    </a:lnT>
                    <a:lnB>
                      <a:noFill/>
                    </a:lnB>
                  </a:tcPr>
                </a:tc>
              </a:tr>
              <a:tr h="324320">
                <a:tc>
                  <a:txBody>
                    <a:bodyPr/>
                    <a:lstStyle/>
                    <a:p>
                      <a:pPr algn="ctr" fontAlgn="ctr"/>
                      <a:r>
                        <a:rPr lang="en-US" altLang="ja-JP" sz="1400" b="0" i="0" u="none" strike="noStrike">
                          <a:solidFill>
                            <a:srgbClr val="000000"/>
                          </a:solidFill>
                          <a:latin typeface="Arial"/>
                        </a:rPr>
                        <a:t>20</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1.44</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0.02</a:t>
                      </a:r>
                    </a:p>
                  </a:txBody>
                  <a:tcPr marL="12474" marR="12474" marT="12474" marB="0" anchor="ctr">
                    <a:lnL>
                      <a:noFill/>
                    </a:lnL>
                    <a:lnR>
                      <a:noFill/>
                    </a:lnR>
                    <a:lnT>
                      <a:noFill/>
                    </a:lnT>
                    <a:lnB>
                      <a:noFill/>
                    </a:lnB>
                  </a:tcPr>
                </a:tc>
              </a:tr>
              <a:tr h="324320">
                <a:tc>
                  <a:txBody>
                    <a:bodyPr/>
                    <a:lstStyle/>
                    <a:p>
                      <a:pPr algn="ctr" fontAlgn="ctr"/>
                      <a:r>
                        <a:rPr lang="en-US" altLang="ja-JP" sz="1400" b="0" i="0" u="none" strike="noStrike">
                          <a:solidFill>
                            <a:srgbClr val="000000"/>
                          </a:solidFill>
                          <a:latin typeface="Arial"/>
                        </a:rPr>
                        <a:t>30</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1.45</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0.02</a:t>
                      </a:r>
                    </a:p>
                  </a:txBody>
                  <a:tcPr marL="12474" marR="12474" marT="12474" marB="0" anchor="ctr">
                    <a:lnL>
                      <a:noFill/>
                    </a:lnL>
                    <a:lnR>
                      <a:noFill/>
                    </a:lnR>
                    <a:lnT>
                      <a:noFill/>
                    </a:lnT>
                    <a:lnB>
                      <a:noFill/>
                    </a:lnB>
                  </a:tcPr>
                </a:tc>
              </a:tr>
              <a:tr h="324320">
                <a:tc>
                  <a:txBody>
                    <a:bodyPr/>
                    <a:lstStyle/>
                    <a:p>
                      <a:pPr algn="ctr" fontAlgn="ctr"/>
                      <a:r>
                        <a:rPr lang="en-US" altLang="ja-JP" sz="1400" b="0" i="0" u="none" strike="noStrike">
                          <a:solidFill>
                            <a:srgbClr val="000000"/>
                          </a:solidFill>
                          <a:latin typeface="Arial"/>
                        </a:rPr>
                        <a:t>40</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1.46</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0.02</a:t>
                      </a:r>
                    </a:p>
                  </a:txBody>
                  <a:tcPr marL="12474" marR="12474" marT="12474" marB="0" anchor="ctr">
                    <a:lnL>
                      <a:noFill/>
                    </a:lnL>
                    <a:lnR>
                      <a:noFill/>
                    </a:lnR>
                    <a:lnT>
                      <a:noFill/>
                    </a:lnT>
                    <a:lnB>
                      <a:noFill/>
                    </a:lnB>
                  </a:tcPr>
                </a:tc>
              </a:tr>
              <a:tr h="324320">
                <a:tc>
                  <a:txBody>
                    <a:bodyPr/>
                    <a:lstStyle/>
                    <a:p>
                      <a:pPr algn="ctr" fontAlgn="ctr"/>
                      <a:r>
                        <a:rPr lang="en-US" altLang="ja-JP" sz="1400" b="0" i="0" u="none" strike="noStrike">
                          <a:solidFill>
                            <a:srgbClr val="000000"/>
                          </a:solidFill>
                          <a:latin typeface="Arial"/>
                        </a:rPr>
                        <a:t>50</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latin typeface="Arial"/>
                        </a:rPr>
                        <a:t>1.46</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latin typeface="Arial"/>
                        </a:rPr>
                        <a:t>0.03</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r>
              <a:tr h="237003">
                <a:tc>
                  <a:txBody>
                    <a:bodyPr/>
                    <a:lstStyle/>
                    <a:p>
                      <a:pPr algn="ctr" fontAlgn="ctr"/>
                      <a:endParaRPr lang="ja-JP" altLang="en-US" sz="1400" b="0" i="0" u="none" strike="noStrike" dirty="0">
                        <a:solidFill>
                          <a:srgbClr val="000000"/>
                        </a:solidFill>
                        <a:latin typeface="Arial"/>
                      </a:endParaRPr>
                    </a:p>
                  </a:txBody>
                  <a:tcPr marL="12474" marR="12474" marT="1247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solidFill>
                          <a:srgbClr val="000000"/>
                        </a:solidFill>
                        <a:latin typeface="Arial"/>
                      </a:endParaRPr>
                    </a:p>
                  </a:txBody>
                  <a:tcPr marL="12474" marR="12474" marT="1247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400" b="0" i="0" u="none" strike="noStrike" dirty="0">
                        <a:solidFill>
                          <a:srgbClr val="000000"/>
                        </a:solidFill>
                        <a:latin typeface="Arial"/>
                      </a:endParaRPr>
                    </a:p>
                  </a:txBody>
                  <a:tcPr marL="12474" marR="12474" marT="12474"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8" name="表 7"/>
          <p:cNvGraphicFramePr>
            <a:graphicFrameLocks noGrp="1"/>
          </p:cNvGraphicFramePr>
          <p:nvPr/>
        </p:nvGraphicFramePr>
        <p:xfrm>
          <a:off x="4967761" y="3051995"/>
          <a:ext cx="3492671" cy="3168348"/>
        </p:xfrm>
        <a:graphic>
          <a:graphicData uri="http://schemas.openxmlformats.org/drawingml/2006/table">
            <a:tbl>
              <a:tblPr/>
              <a:tblGrid>
                <a:gridCol w="1363805"/>
                <a:gridCol w="1064433"/>
                <a:gridCol w="1064433"/>
              </a:tblGrid>
              <a:tr h="249477">
                <a:tc>
                  <a:txBody>
                    <a:bodyPr/>
                    <a:lstStyle/>
                    <a:p>
                      <a:pPr algn="ctr" fontAlgn="ctr"/>
                      <a:r>
                        <a:rPr lang="ja-JP" altLang="en-US" sz="1400" b="0" i="0" u="none" strike="noStrike" dirty="0">
                          <a:solidFill>
                            <a:srgbClr val="000000"/>
                          </a:solidFill>
                          <a:latin typeface="Arial"/>
                        </a:rPr>
                        <a:t>　</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latin typeface="Arial"/>
                        </a:rPr>
                        <a:t>　</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latin typeface="Arial"/>
                        </a:rPr>
                        <a:t>　</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r>
              <a:tr h="324319">
                <a:tc rowSpan="2">
                  <a:txBody>
                    <a:bodyPr/>
                    <a:lstStyle/>
                    <a:p>
                      <a:pPr algn="ctr" fontAlgn="ctr"/>
                      <a:r>
                        <a:rPr lang="en-US" sz="1400" b="0" i="0" u="none" strike="noStrike">
                          <a:solidFill>
                            <a:srgbClr val="000000"/>
                          </a:solidFill>
                          <a:latin typeface="Arial"/>
                        </a:rPr>
                        <a:t>cluster size</a:t>
                      </a:r>
                    </a:p>
                  </a:txBody>
                  <a:tcPr marL="12474" marR="12474" marT="1247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a:solidFill>
                            <a:srgbClr val="000000"/>
                          </a:solidFill>
                          <a:latin typeface="Arial"/>
                        </a:rPr>
                        <a:t>BDI</a:t>
                      </a:r>
                    </a:p>
                  </a:txBody>
                  <a:tcPr marL="12474" marR="12474" marT="12474"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324319">
                <a:tc vMerge="1">
                  <a:txBody>
                    <a:bodyPr/>
                    <a:lstStyle/>
                    <a:p>
                      <a:endParaRPr kumimoji="1" lang="ja-JP" altLang="en-US"/>
                    </a:p>
                  </a:txBody>
                  <a:tcPr/>
                </a:tc>
                <a:tc>
                  <a:txBody>
                    <a:bodyPr/>
                    <a:lstStyle/>
                    <a:p>
                      <a:pPr algn="ctr" fontAlgn="ctr"/>
                      <a:r>
                        <a:rPr lang="en-US" sz="1400" b="0" i="0" u="none" strike="noStrike">
                          <a:solidFill>
                            <a:srgbClr val="000000"/>
                          </a:solidFill>
                          <a:latin typeface="Arial"/>
                        </a:rPr>
                        <a:t>average</a:t>
                      </a:r>
                    </a:p>
                  </a:txBody>
                  <a:tcPr marL="12474" marR="12474" marT="124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CI95</a:t>
                      </a:r>
                    </a:p>
                  </a:txBody>
                  <a:tcPr marL="12474" marR="12474" marT="1247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319">
                <a:tc>
                  <a:txBody>
                    <a:bodyPr/>
                    <a:lstStyle/>
                    <a:p>
                      <a:pPr algn="ctr" fontAlgn="ctr"/>
                      <a:r>
                        <a:rPr lang="en-US" altLang="ja-JP" sz="1400" b="0" i="0" u="none" strike="noStrike">
                          <a:solidFill>
                            <a:srgbClr val="000000"/>
                          </a:solidFill>
                          <a:latin typeface="Arial"/>
                        </a:rPr>
                        <a:t>5</a:t>
                      </a:r>
                    </a:p>
                  </a:txBody>
                  <a:tcPr marL="12474" marR="12474" marT="124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400" b="0" i="0" u="none" strike="noStrike" dirty="0">
                          <a:solidFill>
                            <a:srgbClr val="000000"/>
                          </a:solidFill>
                          <a:latin typeface="Arial"/>
                        </a:rPr>
                        <a:t>1.4</a:t>
                      </a:r>
                    </a:p>
                  </a:txBody>
                  <a:tcPr marL="12474" marR="12474" marT="1247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400" b="0" i="0" u="none" strike="noStrike">
                          <a:solidFill>
                            <a:srgbClr val="000000"/>
                          </a:solidFill>
                          <a:latin typeface="Arial"/>
                        </a:rPr>
                        <a:t>0.08</a:t>
                      </a:r>
                    </a:p>
                  </a:txBody>
                  <a:tcPr marL="12474" marR="12474" marT="12474" marB="0" anchor="ctr">
                    <a:lnL>
                      <a:noFill/>
                    </a:lnL>
                    <a:lnR>
                      <a:noFill/>
                    </a:lnR>
                    <a:lnT w="6350" cap="flat" cmpd="sng" algn="ctr">
                      <a:solidFill>
                        <a:srgbClr val="000000"/>
                      </a:solidFill>
                      <a:prstDash val="solid"/>
                      <a:round/>
                      <a:headEnd type="none" w="med" len="med"/>
                      <a:tailEnd type="none" w="med" len="med"/>
                    </a:lnT>
                    <a:lnB>
                      <a:noFill/>
                    </a:lnB>
                  </a:tcPr>
                </a:tc>
              </a:tr>
              <a:tr h="324319">
                <a:tc>
                  <a:txBody>
                    <a:bodyPr/>
                    <a:lstStyle/>
                    <a:p>
                      <a:pPr algn="ctr" fontAlgn="ctr"/>
                      <a:r>
                        <a:rPr lang="en-US" altLang="ja-JP" sz="1400" b="0" i="0" u="none" strike="noStrike">
                          <a:solidFill>
                            <a:srgbClr val="000000"/>
                          </a:solidFill>
                          <a:latin typeface="Arial"/>
                        </a:rPr>
                        <a:t>8</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1.49</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0.07</a:t>
                      </a:r>
                    </a:p>
                  </a:txBody>
                  <a:tcPr marL="12474" marR="12474" marT="12474" marB="0" anchor="ctr">
                    <a:lnL>
                      <a:noFill/>
                    </a:lnL>
                    <a:lnR>
                      <a:noFill/>
                    </a:lnR>
                    <a:lnT>
                      <a:noFill/>
                    </a:lnT>
                    <a:lnB>
                      <a:noFill/>
                    </a:lnB>
                  </a:tcPr>
                </a:tc>
              </a:tr>
              <a:tr h="324319">
                <a:tc>
                  <a:txBody>
                    <a:bodyPr/>
                    <a:lstStyle/>
                    <a:p>
                      <a:pPr algn="ctr" fontAlgn="ctr"/>
                      <a:r>
                        <a:rPr lang="en-US" altLang="ja-JP" sz="1400" b="0" i="0" u="none" strike="noStrike">
                          <a:solidFill>
                            <a:srgbClr val="000000"/>
                          </a:solidFill>
                          <a:latin typeface="Arial"/>
                        </a:rPr>
                        <a:t>10</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1.5</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0.04</a:t>
                      </a:r>
                    </a:p>
                  </a:txBody>
                  <a:tcPr marL="12474" marR="12474" marT="12474" marB="0" anchor="ctr">
                    <a:lnL>
                      <a:noFill/>
                    </a:lnL>
                    <a:lnR>
                      <a:noFill/>
                    </a:lnR>
                    <a:lnT>
                      <a:noFill/>
                    </a:lnT>
                    <a:lnB>
                      <a:noFill/>
                    </a:lnB>
                  </a:tcPr>
                </a:tc>
              </a:tr>
              <a:tr h="324319">
                <a:tc>
                  <a:txBody>
                    <a:bodyPr/>
                    <a:lstStyle/>
                    <a:p>
                      <a:pPr algn="ctr" fontAlgn="ctr"/>
                      <a:r>
                        <a:rPr lang="en-US" altLang="ja-JP" sz="1400" b="0" i="0" u="none" strike="noStrike">
                          <a:solidFill>
                            <a:srgbClr val="000000"/>
                          </a:solidFill>
                          <a:latin typeface="Arial"/>
                        </a:rPr>
                        <a:t>20</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1.55</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0.04</a:t>
                      </a:r>
                    </a:p>
                  </a:txBody>
                  <a:tcPr marL="12474" marR="12474" marT="12474" marB="0" anchor="ctr">
                    <a:lnL>
                      <a:noFill/>
                    </a:lnL>
                    <a:lnR>
                      <a:noFill/>
                    </a:lnR>
                    <a:lnT>
                      <a:noFill/>
                    </a:lnT>
                    <a:lnB>
                      <a:noFill/>
                    </a:lnB>
                  </a:tcPr>
                </a:tc>
              </a:tr>
              <a:tr h="324319">
                <a:tc>
                  <a:txBody>
                    <a:bodyPr/>
                    <a:lstStyle/>
                    <a:p>
                      <a:pPr algn="ctr" fontAlgn="ctr"/>
                      <a:r>
                        <a:rPr lang="en-US" altLang="ja-JP" sz="1400" b="0" i="0" u="none" strike="noStrike">
                          <a:solidFill>
                            <a:srgbClr val="000000"/>
                          </a:solidFill>
                          <a:latin typeface="Arial"/>
                        </a:rPr>
                        <a:t>30</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1.51</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0.03</a:t>
                      </a:r>
                    </a:p>
                  </a:txBody>
                  <a:tcPr marL="12474" marR="12474" marT="12474" marB="0" anchor="ctr">
                    <a:lnL>
                      <a:noFill/>
                    </a:lnL>
                    <a:lnR>
                      <a:noFill/>
                    </a:lnR>
                    <a:lnT>
                      <a:noFill/>
                    </a:lnT>
                    <a:lnB>
                      <a:noFill/>
                    </a:lnB>
                  </a:tcPr>
                </a:tc>
              </a:tr>
              <a:tr h="324319">
                <a:tc>
                  <a:txBody>
                    <a:bodyPr/>
                    <a:lstStyle/>
                    <a:p>
                      <a:pPr algn="ctr" fontAlgn="ctr"/>
                      <a:r>
                        <a:rPr lang="en-US" altLang="ja-JP" sz="1400" b="0" i="0" u="none" strike="noStrike">
                          <a:solidFill>
                            <a:srgbClr val="000000"/>
                          </a:solidFill>
                          <a:latin typeface="Arial"/>
                        </a:rPr>
                        <a:t>40</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1.5</a:t>
                      </a:r>
                    </a:p>
                  </a:txBody>
                  <a:tcPr marL="12474" marR="12474" marT="12474" marB="0" anchor="ctr">
                    <a:lnL>
                      <a:noFill/>
                    </a:lnL>
                    <a:lnR>
                      <a:noFill/>
                    </a:lnR>
                    <a:lnT>
                      <a:noFill/>
                    </a:lnT>
                    <a:lnB>
                      <a:noFill/>
                    </a:lnB>
                  </a:tcPr>
                </a:tc>
                <a:tc>
                  <a:txBody>
                    <a:bodyPr/>
                    <a:lstStyle/>
                    <a:p>
                      <a:pPr algn="ctr" fontAlgn="ctr"/>
                      <a:r>
                        <a:rPr lang="en-US" altLang="ja-JP" sz="1400" b="0" i="0" u="none" strike="noStrike">
                          <a:solidFill>
                            <a:srgbClr val="000000"/>
                          </a:solidFill>
                          <a:latin typeface="Arial"/>
                        </a:rPr>
                        <a:t>0.03</a:t>
                      </a:r>
                    </a:p>
                  </a:txBody>
                  <a:tcPr marL="12474" marR="12474" marT="12474" marB="0" anchor="ctr">
                    <a:lnL>
                      <a:noFill/>
                    </a:lnL>
                    <a:lnR>
                      <a:noFill/>
                    </a:lnR>
                    <a:lnT>
                      <a:noFill/>
                    </a:lnT>
                    <a:lnB>
                      <a:noFill/>
                    </a:lnB>
                  </a:tcPr>
                </a:tc>
              </a:tr>
              <a:tr h="324319">
                <a:tc>
                  <a:txBody>
                    <a:bodyPr/>
                    <a:lstStyle/>
                    <a:p>
                      <a:pPr algn="ctr" fontAlgn="ctr"/>
                      <a:r>
                        <a:rPr lang="en-US" altLang="ja-JP" sz="1400" b="0" i="0" u="none" strike="noStrike">
                          <a:solidFill>
                            <a:srgbClr val="000000"/>
                          </a:solidFill>
                          <a:latin typeface="Arial"/>
                        </a:rPr>
                        <a:t>50</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latin typeface="Arial"/>
                        </a:rPr>
                        <a:t>1.5</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Arial"/>
                        </a:rPr>
                        <a:t>0.04</a:t>
                      </a:r>
                    </a:p>
                  </a:txBody>
                  <a:tcPr marL="12474" marR="12474" marT="12474"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テキスト ボックス 8"/>
          <p:cNvSpPr txBox="1"/>
          <p:nvPr/>
        </p:nvSpPr>
        <p:spPr>
          <a:xfrm>
            <a:off x="1093866" y="2707050"/>
            <a:ext cx="2960106" cy="461665"/>
          </a:xfrm>
          <a:prstGeom prst="rect">
            <a:avLst/>
          </a:prstGeom>
          <a:noFill/>
        </p:spPr>
        <p:txBody>
          <a:bodyPr wrap="none" rtlCol="0">
            <a:spAutoFit/>
          </a:bodyPr>
          <a:lstStyle/>
          <a:p>
            <a:r>
              <a:rPr lang="en-US" altLang="ja-JP" sz="2400" b="1" dirty="0" smtClean="0"/>
              <a:t>Explicit solvent REMD</a:t>
            </a:r>
            <a:endParaRPr kumimoji="1" lang="ja-JP" altLang="en-US" sz="2400" b="1" dirty="0"/>
          </a:p>
        </p:txBody>
      </p:sp>
      <p:sp>
        <p:nvSpPr>
          <p:cNvPr id="10" name="テキスト ボックス 9"/>
          <p:cNvSpPr txBox="1"/>
          <p:nvPr/>
        </p:nvSpPr>
        <p:spPr>
          <a:xfrm>
            <a:off x="5214006" y="2707050"/>
            <a:ext cx="3000180" cy="461665"/>
          </a:xfrm>
          <a:prstGeom prst="rect">
            <a:avLst/>
          </a:prstGeom>
          <a:noFill/>
        </p:spPr>
        <p:txBody>
          <a:bodyPr wrap="none" rtlCol="0">
            <a:spAutoFit/>
          </a:bodyPr>
          <a:lstStyle/>
          <a:p>
            <a:r>
              <a:rPr lang="en-US" altLang="ja-JP" sz="2400" b="1" dirty="0" smtClean="0"/>
              <a:t>Implicit solvent REMD</a:t>
            </a:r>
            <a:endParaRPr kumimoji="1" lang="ja-JP" altLang="en-US" sz="2400" b="1" dirty="0"/>
          </a:p>
        </p:txBody>
      </p:sp>
      <p:sp>
        <p:nvSpPr>
          <p:cNvPr id="11" name="テキスト ボックス 10"/>
          <p:cNvSpPr txBox="1"/>
          <p:nvPr/>
        </p:nvSpPr>
        <p:spPr>
          <a:xfrm>
            <a:off x="971600" y="1397920"/>
            <a:ext cx="7200800" cy="1077218"/>
          </a:xfrm>
          <a:prstGeom prst="rect">
            <a:avLst/>
          </a:prstGeom>
          <a:noFill/>
        </p:spPr>
        <p:txBody>
          <a:bodyPr wrap="square" rtlCol="0">
            <a:spAutoFit/>
          </a:bodyPr>
          <a:lstStyle/>
          <a:p>
            <a:pPr algn="ctr"/>
            <a:r>
              <a:rPr kumimoji="1" lang="en-US" altLang="ja-JP" sz="3200" b="1" i="1" dirty="0" smtClean="0">
                <a:solidFill>
                  <a:srgbClr val="002060"/>
                </a:solidFill>
              </a:rPr>
              <a:t>Assessing separation between clusters with Davies-</a:t>
            </a:r>
            <a:r>
              <a:rPr kumimoji="1" lang="en-US" altLang="ja-JP" sz="3200" b="1" i="1" dirty="0" err="1" smtClean="0">
                <a:solidFill>
                  <a:srgbClr val="002060"/>
                </a:solidFill>
              </a:rPr>
              <a:t>Bouldin</a:t>
            </a:r>
            <a:r>
              <a:rPr kumimoji="1" lang="en-US" altLang="ja-JP" sz="3200" b="1" i="1" dirty="0" smtClean="0">
                <a:solidFill>
                  <a:srgbClr val="002060"/>
                </a:solidFill>
              </a:rPr>
              <a:t> Index (DBI).</a:t>
            </a:r>
            <a:endParaRPr kumimoji="1" lang="ja-JP" altLang="en-US" sz="3200" b="1" i="1" dirty="0">
              <a:solidFill>
                <a:srgbClr val="002060"/>
              </a:solidFill>
            </a:endParaRPr>
          </a:p>
        </p:txBody>
      </p:sp>
      <p:sp>
        <p:nvSpPr>
          <p:cNvPr id="13" name="スライド番号プレースホルダ 12"/>
          <p:cNvSpPr>
            <a:spLocks noGrp="1"/>
          </p:cNvSpPr>
          <p:nvPr>
            <p:ph type="sldNum" sz="quarter" idx="12"/>
          </p:nvPr>
        </p:nvSpPr>
        <p:spPr/>
        <p:txBody>
          <a:bodyPr/>
          <a:lstStyle/>
          <a:p>
            <a:fld id="{DBB6B817-DDD2-4518-B5BE-F1D8B9E4AA20}" type="slidenum">
              <a:rPr kumimoji="1" lang="ja-JP" altLang="en-US" smtClean="0"/>
              <a:pPr/>
              <a:t>25</a:t>
            </a:fld>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71663" y="1261076"/>
            <a:ext cx="5400675" cy="4629150"/>
          </a:xfrm>
          <a:prstGeom prst="rect">
            <a:avLst/>
          </a:prstGeom>
          <a:noFill/>
          <a:ln w="9525">
            <a:noFill/>
            <a:miter lim="800000"/>
            <a:headEnd/>
            <a:tailEnd/>
          </a:ln>
        </p:spPr>
      </p:pic>
      <p:sp>
        <p:nvSpPr>
          <p:cNvPr id="5" name="テキスト ボックス 4"/>
          <p:cNvSpPr txBox="1"/>
          <p:nvPr/>
        </p:nvSpPr>
        <p:spPr>
          <a:xfrm>
            <a:off x="251520" y="260648"/>
            <a:ext cx="8640960"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Supporting Information</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6" name="テキスト ボックス 5"/>
          <p:cNvSpPr txBox="1"/>
          <p:nvPr/>
        </p:nvSpPr>
        <p:spPr>
          <a:xfrm>
            <a:off x="179513" y="6454944"/>
            <a:ext cx="8784976" cy="338554"/>
          </a:xfrm>
          <a:prstGeom prst="rect">
            <a:avLst/>
          </a:prstGeom>
          <a:noFill/>
        </p:spPr>
        <p:txBody>
          <a:bodyPr wrap="square" rtlCol="0">
            <a:spAutoFit/>
          </a:bodyPr>
          <a:lstStyle/>
          <a:p>
            <a:r>
              <a:rPr kumimoji="1" lang="en-US" altLang="ja-JP" sz="1600" dirty="0" smtClean="0"/>
              <a:t>[1] L. W. Schwab, </a:t>
            </a:r>
            <a:r>
              <a:rPr lang="en-US" altLang="ja-JP" sz="1600" i="1" dirty="0" err="1" smtClean="0"/>
              <a:t>Macromol</a:t>
            </a:r>
            <a:r>
              <a:rPr lang="en-US" altLang="ja-JP" sz="1600" i="1" dirty="0" smtClean="0"/>
              <a:t>. Rapid Comm.</a:t>
            </a:r>
            <a:r>
              <a:rPr kumimoji="1" lang="en-US" altLang="ja-JP" sz="1600" dirty="0" smtClean="0"/>
              <a:t>, 2008, </a:t>
            </a:r>
            <a:r>
              <a:rPr lang="en-US" altLang="ja-JP" sz="1600" b="1" dirty="0" smtClean="0"/>
              <a:t>29</a:t>
            </a:r>
            <a:r>
              <a:rPr kumimoji="1" lang="en-US" altLang="ja-JP" sz="1600" dirty="0" smtClean="0"/>
              <a:t>, 794-797</a:t>
            </a:r>
            <a:r>
              <a:rPr lang="en-US" altLang="ja-JP" sz="1600" dirty="0" smtClean="0"/>
              <a:t>.</a:t>
            </a:r>
            <a:endParaRPr kumimoji="1" lang="ja-JP" altLang="en-US" sz="1600" dirty="0"/>
          </a:p>
        </p:txBody>
      </p:sp>
      <p:sp>
        <p:nvSpPr>
          <p:cNvPr id="7" name="正方形/長方形 6"/>
          <p:cNvSpPr/>
          <p:nvPr/>
        </p:nvSpPr>
        <p:spPr>
          <a:xfrm>
            <a:off x="0" y="6379408"/>
            <a:ext cx="9144000" cy="457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 8"/>
          <p:cNvSpPr>
            <a:spLocks noGrp="1"/>
          </p:cNvSpPr>
          <p:nvPr>
            <p:ph type="sldNum" sz="quarter" idx="12"/>
          </p:nvPr>
        </p:nvSpPr>
        <p:spPr/>
        <p:txBody>
          <a:bodyPr/>
          <a:lstStyle/>
          <a:p>
            <a:fld id="{DBB6B817-DDD2-4518-B5BE-F1D8B9E4AA20}" type="slidenum">
              <a:rPr kumimoji="1" lang="ja-JP" altLang="en-US" smtClean="0"/>
              <a:pPr/>
              <a:t>26</a:t>
            </a:fld>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11560" y="310343"/>
            <a:ext cx="7920880" cy="1200329"/>
          </a:xfrm>
          <a:prstGeom prst="rect">
            <a:avLst/>
          </a:prstGeom>
        </p:spPr>
        <p:txBody>
          <a:bodyPr wrap="square">
            <a:spAutoFit/>
          </a:bodyPr>
          <a:lstStyle/>
          <a:p>
            <a:pPr algn="just"/>
            <a:r>
              <a:rPr lang="en-US" altLang="ja-JP" sz="3600" b="1" i="1" dirty="0" smtClean="0">
                <a:effectLst>
                  <a:outerShdw blurRad="38100" dist="38100" dir="2700000" algn="tl">
                    <a:srgbClr val="000000">
                      <a:alpha val="43137"/>
                    </a:srgbClr>
                  </a:outerShdw>
                </a:effectLst>
              </a:rPr>
              <a:t>Replica exchange molecular dynamics (REMD) simulation</a:t>
            </a:r>
            <a:r>
              <a:rPr lang="en-US" altLang="ja-JP" sz="3600" b="1" i="1" baseline="30000" dirty="0" smtClean="0">
                <a:effectLst>
                  <a:outerShdw blurRad="38100" dist="38100" dir="2700000" algn="tl">
                    <a:srgbClr val="000000">
                      <a:alpha val="43137"/>
                    </a:srgbClr>
                  </a:outerShdw>
                </a:effectLst>
              </a:rPr>
              <a:t>1</a:t>
            </a:r>
          </a:p>
        </p:txBody>
      </p:sp>
      <p:sp>
        <p:nvSpPr>
          <p:cNvPr id="8" name="テキスト ボックス 7"/>
          <p:cNvSpPr txBox="1"/>
          <p:nvPr/>
        </p:nvSpPr>
        <p:spPr>
          <a:xfrm>
            <a:off x="179513" y="6454944"/>
            <a:ext cx="8784976" cy="338554"/>
          </a:xfrm>
          <a:prstGeom prst="rect">
            <a:avLst/>
          </a:prstGeom>
          <a:noFill/>
        </p:spPr>
        <p:txBody>
          <a:bodyPr wrap="square" rtlCol="0">
            <a:spAutoFit/>
          </a:bodyPr>
          <a:lstStyle/>
          <a:p>
            <a:r>
              <a:rPr kumimoji="1" lang="en-US" altLang="ja-JP" sz="1600" dirty="0" smtClean="0"/>
              <a:t>[1] A. </a:t>
            </a:r>
            <a:r>
              <a:rPr kumimoji="1" lang="en-US" altLang="ja-JP" sz="1600" dirty="0" err="1" smtClean="0"/>
              <a:t>Mitsutake</a:t>
            </a:r>
            <a:r>
              <a:rPr kumimoji="1" lang="en-US" altLang="ja-JP" sz="1600" dirty="0" smtClean="0"/>
              <a:t> et al. </a:t>
            </a:r>
            <a:r>
              <a:rPr kumimoji="1" lang="en-US" altLang="ja-JP" sz="1600" i="1" dirty="0" smtClean="0"/>
              <a:t>Biopolymer</a:t>
            </a:r>
            <a:r>
              <a:rPr kumimoji="1" lang="en-US" altLang="ja-JP" sz="1600" dirty="0" smtClean="0"/>
              <a:t>, 2001, </a:t>
            </a:r>
            <a:r>
              <a:rPr kumimoji="1" lang="en-US" altLang="ja-JP" sz="1600" b="1" dirty="0" smtClean="0"/>
              <a:t>60</a:t>
            </a:r>
            <a:r>
              <a:rPr kumimoji="1" lang="en-US" altLang="ja-JP" sz="1600" dirty="0" smtClean="0"/>
              <a:t>, 96-123; [2] </a:t>
            </a:r>
            <a:r>
              <a:rPr lang="en-US" altLang="ja-JP" sz="1600" dirty="0" smtClean="0"/>
              <a:t>Amber 14 manual.</a:t>
            </a:r>
            <a:endParaRPr kumimoji="1" lang="ja-JP" altLang="en-US" sz="1600" dirty="0"/>
          </a:p>
        </p:txBody>
      </p:sp>
      <p:sp>
        <p:nvSpPr>
          <p:cNvPr id="9" name="正方形/長方形 8"/>
          <p:cNvSpPr/>
          <p:nvPr/>
        </p:nvSpPr>
        <p:spPr>
          <a:xfrm>
            <a:off x="0" y="6379408"/>
            <a:ext cx="9144000" cy="457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2143606" y="1628800"/>
            <a:ext cx="4848225" cy="3648075"/>
          </a:xfrm>
          <a:prstGeom prst="rect">
            <a:avLst/>
          </a:prstGeom>
          <a:noFill/>
          <a:ln w="9525">
            <a:noFill/>
            <a:miter lim="800000"/>
            <a:headEnd/>
            <a:tailEnd/>
          </a:ln>
        </p:spPr>
      </p:pic>
      <p:sp>
        <p:nvSpPr>
          <p:cNvPr id="11" name="正方形/長方形 10"/>
          <p:cNvSpPr/>
          <p:nvPr/>
        </p:nvSpPr>
        <p:spPr>
          <a:xfrm>
            <a:off x="2235492" y="5283718"/>
            <a:ext cx="4679504" cy="1015663"/>
          </a:xfrm>
          <a:prstGeom prst="rect">
            <a:avLst/>
          </a:prstGeom>
        </p:spPr>
        <p:txBody>
          <a:bodyPr wrap="square">
            <a:spAutoFit/>
          </a:bodyPr>
          <a:lstStyle/>
          <a:p>
            <a:pPr algn="just"/>
            <a:r>
              <a:rPr lang="en-US" altLang="ja-JP" sz="1200" b="1" dirty="0" smtClean="0"/>
              <a:t>Figure 21. 1.</a:t>
            </a:r>
            <a:r>
              <a:rPr lang="en-US" altLang="ja-JP" sz="1200" dirty="0" smtClean="0"/>
              <a:t>: Replica exchange schematic showing 5 replicas combined in an expanded ensemble. Large arrows represent MD trajectories of sub-ensembles while the smaller arrows represent attempted swaps between replicas in state space. Question marks represent Monte Carlo exchange attempts (green for successful, red for failed)</a:t>
            </a:r>
            <a:r>
              <a:rPr lang="en-US" altLang="ja-JP" sz="1200" baseline="30000" dirty="0" smtClean="0"/>
              <a:t>2</a:t>
            </a:r>
            <a:r>
              <a:rPr lang="en-US" altLang="ja-JP" sz="1200" dirty="0" smtClean="0"/>
              <a:t>.</a:t>
            </a:r>
            <a:endParaRPr lang="ja-JP" altLang="en-US" sz="1200" baseline="30000" dirty="0"/>
          </a:p>
        </p:txBody>
      </p:sp>
      <p:sp>
        <p:nvSpPr>
          <p:cNvPr id="10" name="スライド番号プレースホルダ 9"/>
          <p:cNvSpPr>
            <a:spLocks noGrp="1"/>
          </p:cNvSpPr>
          <p:nvPr>
            <p:ph type="sldNum" sz="quarter" idx="12"/>
          </p:nvPr>
        </p:nvSpPr>
        <p:spPr/>
        <p:txBody>
          <a:bodyPr/>
          <a:lstStyle/>
          <a:p>
            <a:fld id="{DBB6B817-DDD2-4518-B5BE-F1D8B9E4AA20}" type="slidenum">
              <a:rPr kumimoji="1" lang="ja-JP" altLang="en-US" smtClean="0"/>
              <a:pPr/>
              <a:t>27</a:t>
            </a:fld>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Supporting Information</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5" name="テキスト ボックス 4"/>
          <p:cNvSpPr txBox="1"/>
          <p:nvPr/>
        </p:nvSpPr>
        <p:spPr>
          <a:xfrm>
            <a:off x="179513" y="6237312"/>
            <a:ext cx="8784976" cy="338554"/>
          </a:xfrm>
          <a:prstGeom prst="rect">
            <a:avLst/>
          </a:prstGeom>
          <a:noFill/>
        </p:spPr>
        <p:txBody>
          <a:bodyPr wrap="square" rtlCol="0">
            <a:spAutoFit/>
          </a:bodyPr>
          <a:lstStyle/>
          <a:p>
            <a:r>
              <a:rPr lang="en-US" altLang="ja-JP" sz="1600" dirty="0" smtClean="0"/>
              <a:t>[1] </a:t>
            </a:r>
            <a:r>
              <a:rPr lang="en-US" altLang="ja-JP" sz="1600" dirty="0" err="1" smtClean="0"/>
              <a:t>Okur</a:t>
            </a:r>
            <a:r>
              <a:rPr lang="en-US" altLang="ja-JP" sz="1600" dirty="0" smtClean="0"/>
              <a:t> et al., J. Chem. </a:t>
            </a:r>
            <a:r>
              <a:rPr lang="en-US" altLang="ja-JP" sz="1600" dirty="0" err="1" smtClean="0"/>
              <a:t>Theor</a:t>
            </a:r>
            <a:r>
              <a:rPr lang="en-US" altLang="ja-JP" sz="1600" dirty="0" smtClean="0"/>
              <a:t>. Comp., </a:t>
            </a:r>
            <a:r>
              <a:rPr lang="en-US" altLang="ja-JP" sz="1600" b="1" dirty="0" smtClean="0"/>
              <a:t>2</a:t>
            </a:r>
            <a:r>
              <a:rPr lang="en-US" altLang="ja-JP" sz="1600" dirty="0" smtClean="0"/>
              <a:t>, 420-433 2006.</a:t>
            </a:r>
            <a:endParaRPr kumimoji="1" lang="ja-JP" altLang="en-US" sz="1600" dirty="0"/>
          </a:p>
        </p:txBody>
      </p:sp>
      <p:sp>
        <p:nvSpPr>
          <p:cNvPr id="6" name="正方形/長方形 5"/>
          <p:cNvSpPr/>
          <p:nvPr/>
        </p:nvSpPr>
        <p:spPr>
          <a:xfrm>
            <a:off x="0" y="6161776"/>
            <a:ext cx="9144000" cy="457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51520" y="1261076"/>
            <a:ext cx="8640960" cy="1938992"/>
          </a:xfrm>
          <a:prstGeom prst="rect">
            <a:avLst/>
          </a:prstGeom>
        </p:spPr>
        <p:txBody>
          <a:bodyPr wrap="square">
            <a:spAutoFit/>
          </a:bodyPr>
          <a:lstStyle/>
          <a:p>
            <a:pPr algn="just"/>
            <a:r>
              <a:rPr lang="en-US" altLang="ja-JP" sz="2400" i="1" dirty="0" smtClean="0"/>
              <a:t>‘More particularly, it has been reported that </a:t>
            </a:r>
            <a:r>
              <a:rPr lang="en-US" altLang="ja-JP" sz="2400" b="1" i="1" dirty="0" smtClean="0">
                <a:solidFill>
                  <a:srgbClr val="002060"/>
                </a:solidFill>
              </a:rPr>
              <a:t>ion pairs were frequently too stable in the GB implicit water model</a:t>
            </a:r>
            <a:r>
              <a:rPr lang="en-US" altLang="ja-JP" sz="2400" i="1" dirty="0" smtClean="0"/>
              <a:t>, causing salt bridged conformations to be oversampled in MD simulations, thus altering the thermodynamics and kinetics of folding for small peptides.’</a:t>
            </a:r>
            <a:r>
              <a:rPr lang="en-US" altLang="ja-JP" sz="2400" baseline="30000" dirty="0" smtClean="0"/>
              <a:t>[1]</a:t>
            </a:r>
            <a:endParaRPr lang="ja-JP" altLang="en-US" sz="2400" baseline="30000" dirty="0"/>
          </a:p>
        </p:txBody>
      </p:sp>
      <p:sp>
        <p:nvSpPr>
          <p:cNvPr id="11" name="スライド番号プレースホルダ 10"/>
          <p:cNvSpPr>
            <a:spLocks noGrp="1"/>
          </p:cNvSpPr>
          <p:nvPr>
            <p:ph type="sldNum" sz="quarter" idx="12"/>
          </p:nvPr>
        </p:nvSpPr>
        <p:spPr/>
        <p:txBody>
          <a:bodyPr/>
          <a:lstStyle/>
          <a:p>
            <a:fld id="{DBB6B817-DDD2-4518-B5BE-F1D8B9E4AA20}" type="slidenum">
              <a:rPr kumimoji="1" lang="ja-JP" altLang="en-US" smtClean="0"/>
              <a:pPr/>
              <a:t>28</a:t>
            </a:fld>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1581" y="836712"/>
            <a:ext cx="8650899" cy="584775"/>
          </a:xfrm>
          <a:prstGeom prst="rect">
            <a:avLst/>
          </a:prstGeom>
          <a:noFill/>
        </p:spPr>
        <p:txBody>
          <a:bodyPr wrap="square" rtlCol="0">
            <a:spAutoFit/>
          </a:bodyPr>
          <a:lstStyle/>
          <a:p>
            <a:r>
              <a:rPr lang="en-US" altLang="ja-JP" sz="3200" b="1" dirty="0" smtClean="0"/>
              <a:t>Validity</a:t>
            </a:r>
            <a:r>
              <a:rPr kumimoji="1" lang="en-US" altLang="ja-JP" sz="3200" b="1" dirty="0" smtClean="0"/>
              <a:t> of this simulation setup</a:t>
            </a:r>
            <a:endParaRPr kumimoji="1" lang="ja-JP" altLang="en-US" sz="3200" b="1" dirty="0"/>
          </a:p>
        </p:txBody>
      </p:sp>
      <p:sp>
        <p:nvSpPr>
          <p:cNvPr id="7" name="テキスト ボックス 6"/>
          <p:cNvSpPr txBox="1"/>
          <p:nvPr/>
        </p:nvSpPr>
        <p:spPr>
          <a:xfrm>
            <a:off x="251520" y="1333792"/>
            <a:ext cx="8640960" cy="5047536"/>
          </a:xfrm>
          <a:prstGeom prst="rect">
            <a:avLst/>
          </a:prstGeom>
          <a:noFill/>
        </p:spPr>
        <p:txBody>
          <a:bodyPr wrap="square" rtlCol="0">
            <a:spAutoFit/>
          </a:bodyPr>
          <a:lstStyle/>
          <a:p>
            <a:pPr algn="just"/>
            <a:r>
              <a:rPr kumimoji="1" lang="en-US" altLang="ja-JP" sz="2800" b="1" i="1" dirty="0" smtClean="0"/>
              <a:t>In the experimental study</a:t>
            </a:r>
            <a:r>
              <a:rPr kumimoji="1" lang="en-US" altLang="ja-JP" sz="2800" baseline="30000" dirty="0" smtClean="0"/>
              <a:t>1</a:t>
            </a:r>
            <a:r>
              <a:rPr kumimoji="1" lang="en-US" altLang="ja-JP" sz="2800" b="1" i="1" dirty="0" smtClean="0"/>
              <a:t>, </a:t>
            </a:r>
          </a:p>
          <a:p>
            <a:pPr marL="342900" indent="-342900" algn="just"/>
            <a:r>
              <a:rPr lang="en-US" altLang="ja-JP" sz="2400" dirty="0" smtClean="0"/>
              <a:t>[1] Temperature ranges from 40 to 98 </a:t>
            </a:r>
            <a:r>
              <a:rPr lang="ja-JP" altLang="en-US" sz="2400" dirty="0" smtClean="0"/>
              <a:t>℃</a:t>
            </a:r>
            <a:r>
              <a:rPr lang="en-US" altLang="ja-JP" sz="2400" dirty="0" smtClean="0"/>
              <a:t>, namely </a:t>
            </a:r>
            <a:r>
              <a:rPr lang="en-US" altLang="ja-JP" sz="2400" b="1" dirty="0" smtClean="0">
                <a:effectLst>
                  <a:outerShdw blurRad="38100" dist="38100" dir="2700000" algn="tl">
                    <a:srgbClr val="000000">
                      <a:alpha val="43137"/>
                    </a:srgbClr>
                  </a:outerShdw>
                </a:effectLst>
              </a:rPr>
              <a:t>313 to 371 K</a:t>
            </a:r>
          </a:p>
          <a:p>
            <a:pPr marL="342900" indent="-342900" algn="just"/>
            <a:r>
              <a:rPr lang="en-US" altLang="ja-JP" sz="2400" dirty="0" smtClean="0"/>
              <a:t>[2] Estimated</a:t>
            </a:r>
            <a:r>
              <a:rPr kumimoji="1" lang="en-US" altLang="ja-JP" sz="2400" dirty="0" smtClean="0"/>
              <a:t> polymer length is ca </a:t>
            </a:r>
            <a:r>
              <a:rPr kumimoji="1" lang="en-US" altLang="ja-JP" sz="2400" b="1" dirty="0" smtClean="0">
                <a:effectLst>
                  <a:outerShdw blurRad="38100" dist="38100" dir="2700000" algn="tl">
                    <a:srgbClr val="000000">
                      <a:alpha val="43137"/>
                    </a:srgbClr>
                  </a:outerShdw>
                </a:effectLst>
              </a:rPr>
              <a:t>370</a:t>
            </a:r>
          </a:p>
          <a:p>
            <a:pPr marL="342900" indent="-342900" algn="just"/>
            <a:endParaRPr lang="en-US" altLang="ja-JP" sz="1000" dirty="0" smtClean="0"/>
          </a:p>
          <a:p>
            <a:pPr algn="just"/>
            <a:r>
              <a:rPr lang="en-US" altLang="ja-JP" sz="2400" dirty="0" smtClean="0"/>
              <a:t>Although we analyzed conformation ensemble of </a:t>
            </a:r>
            <a:r>
              <a:rPr lang="en-US" altLang="ja-JP" sz="2400" b="1" dirty="0" smtClean="0">
                <a:effectLst>
                  <a:outerShdw blurRad="38100" dist="38100" dir="2700000" algn="tl">
                    <a:srgbClr val="000000">
                      <a:alpha val="43137"/>
                    </a:srgbClr>
                  </a:outerShdw>
                </a:effectLst>
              </a:rPr>
              <a:t>8-mer under 300 K</a:t>
            </a:r>
            <a:r>
              <a:rPr lang="en-US" altLang="ja-JP" sz="2400" dirty="0" smtClean="0"/>
              <a:t>, our simulation can be available to discuss consistency between REMD with GAFF and  the study.</a:t>
            </a:r>
          </a:p>
          <a:p>
            <a:pPr marL="342900" indent="-342900" algn="just"/>
            <a:endParaRPr lang="en-US" altLang="ja-JP" sz="1000" dirty="0" smtClean="0"/>
          </a:p>
          <a:p>
            <a:pPr algn="just"/>
            <a:r>
              <a:rPr kumimoji="1" lang="en-US" altLang="ja-JP" sz="2400" dirty="0" smtClean="0"/>
              <a:t>As for [1</a:t>
            </a:r>
            <a:r>
              <a:rPr lang="en-US" altLang="ja-JP" sz="2400" dirty="0" smtClean="0"/>
              <a:t>], a polymer in aqueous solution, possibly, forms </a:t>
            </a:r>
            <a:r>
              <a:rPr lang="en-US" altLang="ja-JP" sz="2400" b="1" dirty="0" smtClean="0"/>
              <a:t>less HBs</a:t>
            </a:r>
            <a:r>
              <a:rPr lang="en-US" altLang="ja-JP" sz="2400" b="1" i="1" dirty="0" smtClean="0"/>
              <a:t> under relatively high temperature</a:t>
            </a:r>
            <a:r>
              <a:rPr lang="en-US" altLang="ja-JP" sz="2400" dirty="0" smtClean="0"/>
              <a:t>. If we observe fewer HBs at 300 K, the observation would hold to the case under higher temperature.</a:t>
            </a:r>
          </a:p>
          <a:p>
            <a:pPr algn="just"/>
            <a:endParaRPr kumimoji="1" lang="en-US" altLang="ja-JP" sz="1000" dirty="0" smtClean="0"/>
          </a:p>
          <a:p>
            <a:pPr algn="just"/>
            <a:r>
              <a:rPr lang="en-US" altLang="ja-JP" sz="2400" dirty="0" smtClean="0"/>
              <a:t>As for [2], even if polymer length is 370, the </a:t>
            </a:r>
            <a:r>
              <a:rPr lang="en-US" altLang="ja-JP" sz="2400" b="1" i="1" dirty="0" smtClean="0"/>
              <a:t>HB should be, basically, formed among neighboring residues</a:t>
            </a:r>
            <a:r>
              <a:rPr lang="en-US" altLang="ja-JP" sz="2400" dirty="0" smtClean="0"/>
              <a:t>, so that 8-mer could be a model to examine such local HB formation.</a:t>
            </a:r>
            <a:endParaRPr kumimoji="1" lang="ja-JP" altLang="en-US" sz="2400" dirty="0"/>
          </a:p>
        </p:txBody>
      </p:sp>
      <p:sp>
        <p:nvSpPr>
          <p:cNvPr id="4" name="テキスト ボックス 3"/>
          <p:cNvSpPr txBox="1"/>
          <p:nvPr/>
        </p:nvSpPr>
        <p:spPr>
          <a:xfrm>
            <a:off x="179513" y="6454944"/>
            <a:ext cx="8784976" cy="338554"/>
          </a:xfrm>
          <a:prstGeom prst="rect">
            <a:avLst/>
          </a:prstGeom>
          <a:noFill/>
        </p:spPr>
        <p:txBody>
          <a:bodyPr wrap="square" rtlCol="0">
            <a:spAutoFit/>
          </a:bodyPr>
          <a:lstStyle/>
          <a:p>
            <a:r>
              <a:rPr kumimoji="1" lang="en-US" altLang="ja-JP" sz="1600" dirty="0" smtClean="0"/>
              <a:t>[1] </a:t>
            </a:r>
            <a:r>
              <a:rPr lang="en-US" altLang="ja-JP" sz="1600" dirty="0" smtClean="0"/>
              <a:t>J. D. </a:t>
            </a:r>
            <a:r>
              <a:rPr kumimoji="1" lang="en-US" altLang="ja-JP" sz="1600" dirty="0" err="1" smtClean="0"/>
              <a:t>Glickson</a:t>
            </a:r>
            <a:r>
              <a:rPr kumimoji="1" lang="en-US" altLang="ja-JP" sz="1600" dirty="0" smtClean="0"/>
              <a:t> and J. </a:t>
            </a:r>
            <a:r>
              <a:rPr kumimoji="1" lang="en-US" altLang="ja-JP" sz="1600" dirty="0" err="1" smtClean="0"/>
              <a:t>Applequist</a:t>
            </a:r>
            <a:r>
              <a:rPr kumimoji="1" lang="en-US" altLang="ja-JP" sz="1600" dirty="0" smtClean="0"/>
              <a:t>. </a:t>
            </a:r>
            <a:r>
              <a:rPr kumimoji="1" lang="en-US" altLang="ja-JP" sz="1600" i="1" dirty="0" smtClean="0"/>
              <a:t>J.A.C.S.</a:t>
            </a:r>
            <a:r>
              <a:rPr kumimoji="1" lang="en-US" altLang="ja-JP" sz="1600" dirty="0" smtClean="0"/>
              <a:t>, 1971, </a:t>
            </a:r>
            <a:r>
              <a:rPr kumimoji="1" lang="en-US" altLang="ja-JP" sz="1600" b="1" dirty="0" smtClean="0"/>
              <a:t>93</a:t>
            </a:r>
            <a:r>
              <a:rPr kumimoji="1" lang="en-US" altLang="ja-JP" sz="1600" dirty="0" smtClean="0"/>
              <a:t>, 3276-3286</a:t>
            </a:r>
            <a:endParaRPr kumimoji="1" lang="ja-JP" altLang="en-US" sz="1600" dirty="0"/>
          </a:p>
        </p:txBody>
      </p:sp>
      <p:sp>
        <p:nvSpPr>
          <p:cNvPr id="5" name="正方形/長方形 4"/>
          <p:cNvSpPr/>
          <p:nvPr/>
        </p:nvSpPr>
        <p:spPr>
          <a:xfrm>
            <a:off x="0" y="6379408"/>
            <a:ext cx="9144000" cy="457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1520" y="260648"/>
            <a:ext cx="8640960"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Supporting Information</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10" name="スライド番号プレースホルダ 9"/>
          <p:cNvSpPr>
            <a:spLocks noGrp="1"/>
          </p:cNvSpPr>
          <p:nvPr>
            <p:ph type="sldNum" sz="quarter" idx="12"/>
          </p:nvPr>
        </p:nvSpPr>
        <p:spPr/>
        <p:txBody>
          <a:bodyPr/>
          <a:lstStyle/>
          <a:p>
            <a:fld id="{DBB6B817-DDD2-4518-B5BE-F1D8B9E4AA20}" type="slidenum">
              <a:rPr kumimoji="1" lang="ja-JP" altLang="en-US" smtClean="0"/>
              <a:pPr/>
              <a:t>29</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1581" y="258963"/>
            <a:ext cx="8650899"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txBody>
          <a:bodyPr wrap="square" rtlCol="0">
            <a:spAutoFit/>
          </a:bodyPr>
          <a:lstStyle/>
          <a:p>
            <a:pPr algn="ctr"/>
            <a:r>
              <a:rPr kumimoji="1" lang="en-US" altLang="ja-JP" sz="3600" b="1" i="1" dirty="0" smtClean="0"/>
              <a:t>Research background</a:t>
            </a:r>
            <a:endParaRPr kumimoji="1" lang="ja-JP" altLang="en-US" sz="3600" b="1" i="1" dirty="0"/>
          </a:p>
        </p:txBody>
      </p:sp>
      <p:sp>
        <p:nvSpPr>
          <p:cNvPr id="7" name="テキスト ボックス 6"/>
          <p:cNvSpPr txBox="1"/>
          <p:nvPr/>
        </p:nvSpPr>
        <p:spPr>
          <a:xfrm>
            <a:off x="4830215" y="6429483"/>
            <a:ext cx="4255589" cy="369332"/>
          </a:xfrm>
          <a:prstGeom prst="rect">
            <a:avLst/>
          </a:prstGeom>
          <a:noFill/>
        </p:spPr>
        <p:txBody>
          <a:bodyPr wrap="none" rtlCol="0">
            <a:spAutoFit/>
          </a:bodyPr>
          <a:lstStyle/>
          <a:p>
            <a:r>
              <a:rPr lang="en-US" altLang="ja-JP" b="1" i="1" dirty="0" smtClean="0">
                <a:solidFill>
                  <a:srgbClr val="002060"/>
                </a:solidFill>
              </a:rPr>
              <a:t>The illustration is gifted from Dr. Barberot.</a:t>
            </a:r>
            <a:endParaRPr kumimoji="1" lang="ja-JP" altLang="en-US" b="1" i="1" dirty="0">
              <a:solidFill>
                <a:srgbClr val="002060"/>
              </a:solidFill>
            </a:endParaRPr>
          </a:p>
        </p:txBody>
      </p:sp>
      <p:pic>
        <p:nvPicPr>
          <p:cNvPr id="8" name="Image 1"/>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51520" y="1628800"/>
            <a:ext cx="3250299" cy="3146928"/>
          </a:xfrm>
          <a:prstGeom prst="rect">
            <a:avLst/>
          </a:prstGeom>
        </p:spPr>
      </p:pic>
      <p:sp>
        <p:nvSpPr>
          <p:cNvPr id="6" name="テキスト ボックス 5"/>
          <p:cNvSpPr txBox="1"/>
          <p:nvPr/>
        </p:nvSpPr>
        <p:spPr>
          <a:xfrm>
            <a:off x="3688026" y="1268760"/>
            <a:ext cx="4896544" cy="4893647"/>
          </a:xfrm>
          <a:prstGeom prst="rect">
            <a:avLst/>
          </a:prstGeom>
          <a:noFill/>
        </p:spPr>
        <p:txBody>
          <a:bodyPr wrap="square" rtlCol="0">
            <a:spAutoFit/>
          </a:bodyPr>
          <a:lstStyle/>
          <a:p>
            <a:pPr marL="268288" indent="-268288" algn="just">
              <a:buFont typeface="Wingdings" pitchFamily="2" charset="2"/>
              <a:buChar char="l"/>
            </a:pPr>
            <a:r>
              <a:rPr kumimoji="1" lang="en-US" altLang="ja-JP" sz="2400" dirty="0" smtClean="0"/>
              <a:t>Enzyme catalyzed polymerization reaction has drawn attention in the field of green chemistry</a:t>
            </a:r>
          </a:p>
          <a:p>
            <a:pPr marL="268288" indent="-268288" algn="just">
              <a:buFont typeface="Wingdings" pitchFamily="2" charset="2"/>
              <a:buChar char="l"/>
            </a:pPr>
            <a:r>
              <a:rPr kumimoji="1" lang="en-US" altLang="ja-JP" sz="2400" i="1" dirty="0" smtClean="0"/>
              <a:t>Candida </a:t>
            </a:r>
            <a:r>
              <a:rPr kumimoji="1" lang="en-US" altLang="ja-JP" sz="2400" i="1" dirty="0" err="1" smtClean="0"/>
              <a:t>Antarica</a:t>
            </a:r>
            <a:r>
              <a:rPr kumimoji="1" lang="en-US" altLang="ja-JP" sz="2400" i="1" dirty="0" smtClean="0"/>
              <a:t> </a:t>
            </a:r>
            <a:r>
              <a:rPr kumimoji="1" lang="en-US" altLang="ja-JP" sz="2400" dirty="0" err="1" smtClean="0"/>
              <a:t>Libase</a:t>
            </a:r>
            <a:r>
              <a:rPr kumimoji="1" lang="en-US" altLang="ja-JP" sz="2400" dirty="0" smtClean="0"/>
              <a:t> B (CALB) has long been studied in this purpose</a:t>
            </a:r>
          </a:p>
          <a:p>
            <a:pPr marL="268288" indent="-268288" algn="just">
              <a:buFont typeface="Wingdings" pitchFamily="2" charset="2"/>
              <a:buChar char="l"/>
            </a:pPr>
            <a:r>
              <a:rPr lang="en-US" altLang="ja-JP" sz="2400" dirty="0" smtClean="0"/>
              <a:t>This enzyme catalyzes polymerization of </a:t>
            </a:r>
            <a:r>
              <a:rPr lang="en-US" altLang="ja-JP" sz="2400" dirty="0" smtClean="0">
                <a:latin typeface="Symbol" pitchFamily="18" charset="2"/>
              </a:rPr>
              <a:t>b</a:t>
            </a:r>
            <a:r>
              <a:rPr lang="en-US" altLang="ja-JP" sz="2400" dirty="0" smtClean="0"/>
              <a:t>-</a:t>
            </a:r>
            <a:r>
              <a:rPr lang="en-US" altLang="ja-JP" sz="2400" dirty="0" err="1" smtClean="0"/>
              <a:t>lactam</a:t>
            </a:r>
            <a:r>
              <a:rPr lang="en-US" altLang="ja-JP" sz="2400" dirty="0" smtClean="0"/>
              <a:t> to generate poly(</a:t>
            </a:r>
            <a:r>
              <a:rPr lang="en-US" altLang="ja-JP" sz="2400" dirty="0" smtClean="0">
                <a:latin typeface="Symbol" pitchFamily="18" charset="2"/>
              </a:rPr>
              <a:t>b</a:t>
            </a:r>
            <a:r>
              <a:rPr lang="en-US" altLang="ja-JP" sz="2400" dirty="0" smtClean="0"/>
              <a:t>-</a:t>
            </a:r>
            <a:r>
              <a:rPr lang="en-US" altLang="ja-JP" sz="2400" dirty="0" err="1" smtClean="0"/>
              <a:t>alanine</a:t>
            </a:r>
            <a:r>
              <a:rPr lang="en-US" altLang="ja-JP" sz="2400" dirty="0" smtClean="0"/>
              <a:t>), nylon-3</a:t>
            </a:r>
          </a:p>
          <a:p>
            <a:pPr marL="268288" indent="-268288" algn="just">
              <a:buFont typeface="Wingdings" pitchFamily="2" charset="2"/>
              <a:buChar char="l"/>
            </a:pPr>
            <a:r>
              <a:rPr kumimoji="1" lang="en-US" altLang="ja-JP" sz="2400" dirty="0" smtClean="0"/>
              <a:t>However, this reaction system has rooms to be improved because the product </a:t>
            </a:r>
            <a:r>
              <a:rPr lang="en-US" altLang="ja-JP" sz="2400" dirty="0" smtClean="0"/>
              <a:t>do not satisfy industrial quality, as for the length and yield</a:t>
            </a:r>
            <a:endParaRPr kumimoji="1" lang="ja-JP" altLang="en-US" sz="2400" dirty="0"/>
          </a:p>
        </p:txBody>
      </p:sp>
      <p:sp>
        <p:nvSpPr>
          <p:cNvPr id="9" name="テキスト ボックス 8"/>
          <p:cNvSpPr txBox="1"/>
          <p:nvPr/>
        </p:nvSpPr>
        <p:spPr>
          <a:xfrm>
            <a:off x="1475656" y="4941168"/>
            <a:ext cx="1992405" cy="369332"/>
          </a:xfrm>
          <a:prstGeom prst="rect">
            <a:avLst/>
          </a:prstGeom>
          <a:solidFill>
            <a:srgbClr val="FF0000"/>
          </a:solidFill>
        </p:spPr>
        <p:txBody>
          <a:bodyPr wrap="none" rtlCol="0">
            <a:spAutoFit/>
          </a:bodyPr>
          <a:lstStyle/>
          <a:p>
            <a:r>
              <a:rPr kumimoji="1" lang="en-US" altLang="ja-JP" b="1" dirty="0" smtClean="0">
                <a:solidFill>
                  <a:srgbClr val="FFFF00"/>
                </a:solidFill>
                <a:effectLst>
                  <a:outerShdw blurRad="38100" dist="38100" dir="2700000" algn="tl">
                    <a:srgbClr val="000000">
                      <a:alpha val="43137"/>
                    </a:srgbClr>
                  </a:outerShdw>
                </a:effectLst>
              </a:rPr>
              <a:t>From 4</a:t>
            </a:r>
            <a:r>
              <a:rPr kumimoji="1" lang="en-US" altLang="ja-JP" b="1" baseline="30000" dirty="0" smtClean="0">
                <a:solidFill>
                  <a:srgbClr val="FFFF00"/>
                </a:solidFill>
                <a:effectLst>
                  <a:outerShdw blurRad="38100" dist="38100" dir="2700000" algn="tl">
                    <a:srgbClr val="000000">
                      <a:alpha val="43137"/>
                    </a:srgbClr>
                  </a:outerShdw>
                </a:effectLst>
              </a:rPr>
              <a:t>th</a:t>
            </a:r>
            <a:r>
              <a:rPr kumimoji="1" lang="en-US" altLang="ja-JP" b="1" dirty="0" smtClean="0">
                <a:solidFill>
                  <a:srgbClr val="FFFF00"/>
                </a:solidFill>
                <a:effectLst>
                  <a:outerShdw blurRad="38100" dist="38100" dir="2700000" algn="tl">
                    <a:srgbClr val="000000">
                      <a:alpha val="43137"/>
                    </a:srgbClr>
                  </a:outerShdw>
                </a:effectLst>
              </a:rPr>
              <a:t> CREST WS</a:t>
            </a:r>
            <a:endParaRPr kumimoji="1" lang="ja-JP" altLang="en-US" b="1" dirty="0">
              <a:solidFill>
                <a:srgbClr val="FFFF00"/>
              </a:solidFill>
              <a:effectLst>
                <a:outerShdw blurRad="38100" dist="38100" dir="2700000" algn="tl">
                  <a:srgbClr val="000000">
                    <a:alpha val="43137"/>
                  </a:srgbClr>
                </a:outerShdw>
              </a:effectLst>
            </a:endParaRPr>
          </a:p>
        </p:txBody>
      </p:sp>
      <p:sp>
        <p:nvSpPr>
          <p:cNvPr id="11" name="スライド番号プレースホルダ 10"/>
          <p:cNvSpPr>
            <a:spLocks noGrp="1"/>
          </p:cNvSpPr>
          <p:nvPr>
            <p:ph type="sldNum" sz="quarter" idx="12"/>
          </p:nvPr>
        </p:nvSpPr>
        <p:spPr/>
        <p:txBody>
          <a:bodyPr/>
          <a:lstStyle/>
          <a:p>
            <a:fld id="{DBB6B817-DDD2-4518-B5BE-F1D8B9E4AA20}" type="slidenum">
              <a:rPr kumimoji="1" lang="ja-JP" altLang="en-US" smtClean="0"/>
              <a:pPr/>
              <a:t>3</a:t>
            </a:fld>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120032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Implicit solvent </a:t>
            </a:r>
            <a:r>
              <a:rPr lang="en-US" altLang="ja-JP" sz="3600" b="1" i="1" dirty="0" smtClean="0">
                <a:solidFill>
                  <a:schemeClr val="tx1">
                    <a:lumMod val="85000"/>
                    <a:lumOff val="15000"/>
                  </a:schemeClr>
                </a:solidFill>
                <a:effectLst>
                  <a:outerShdw blurRad="38100" dist="38100" dir="2700000" algn="tl">
                    <a:srgbClr val="000000">
                      <a:alpha val="43137"/>
                    </a:srgbClr>
                  </a:outerShdw>
                </a:effectLst>
              </a:rPr>
              <a:t>could be an alternative </a:t>
            </a: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to explicit solvent </a:t>
            </a:r>
            <a:r>
              <a:rPr lang="en-US" altLang="ja-JP" sz="3600" b="1" i="1" dirty="0" smtClean="0">
                <a:solidFill>
                  <a:schemeClr val="tx1">
                    <a:lumMod val="85000"/>
                    <a:lumOff val="15000"/>
                  </a:schemeClr>
                </a:solidFill>
                <a:effectLst>
                  <a:outerShdw blurRad="38100" dist="38100" dir="2700000" algn="tl">
                    <a:srgbClr val="000000">
                      <a:alpha val="43137"/>
                    </a:srgbClr>
                  </a:outerShdw>
                </a:effectLst>
              </a:rPr>
              <a:t>as for this study.</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5" name="テキスト ボックス 4"/>
          <p:cNvSpPr txBox="1"/>
          <p:nvPr/>
        </p:nvSpPr>
        <p:spPr>
          <a:xfrm>
            <a:off x="539553" y="1752938"/>
            <a:ext cx="8064896" cy="3046988"/>
          </a:xfrm>
          <a:prstGeom prst="rect">
            <a:avLst/>
          </a:prstGeom>
          <a:noFill/>
        </p:spPr>
        <p:txBody>
          <a:bodyPr wrap="square" rtlCol="0">
            <a:spAutoFit/>
          </a:bodyPr>
          <a:lstStyle/>
          <a:p>
            <a:pPr marL="179388" indent="-179388" algn="just">
              <a:buFont typeface="Arial" pitchFamily="34" charset="0"/>
              <a:buChar char="•"/>
            </a:pPr>
            <a:r>
              <a:rPr kumimoji="1" lang="en-US" altLang="ja-JP" sz="2400" dirty="0" smtClean="0"/>
              <a:t>As for extended conformation, </a:t>
            </a:r>
            <a:r>
              <a:rPr lang="en-US" altLang="ja-JP" sz="2400" dirty="0" smtClean="0"/>
              <a:t>implicit solvent REMD works similarly to explicit solvent REMD.</a:t>
            </a:r>
          </a:p>
          <a:p>
            <a:pPr marL="179388" indent="-179388" algn="just">
              <a:buFont typeface="Arial" pitchFamily="34" charset="0"/>
              <a:buChar char="•"/>
            </a:pPr>
            <a:r>
              <a:rPr lang="en-US" altLang="ja-JP" sz="2400" dirty="0" smtClean="0"/>
              <a:t>Each conformation appear in both implicit and explicit solvent REMDs.</a:t>
            </a:r>
            <a:endParaRPr kumimoji="1" lang="en-US" altLang="ja-JP" sz="2400" dirty="0" smtClean="0"/>
          </a:p>
          <a:p>
            <a:pPr marL="179388" indent="-179388" algn="just">
              <a:buFont typeface="Arial" pitchFamily="34" charset="0"/>
              <a:buChar char="•"/>
            </a:pPr>
            <a:r>
              <a:rPr lang="en-US" altLang="ja-JP" sz="2400" dirty="0" smtClean="0">
                <a:solidFill>
                  <a:schemeClr val="tx1">
                    <a:lumMod val="85000"/>
                    <a:lumOff val="15000"/>
                  </a:schemeClr>
                </a:solidFill>
              </a:rPr>
              <a:t>Nonetheless, it should be noted that the presence of water molecules affects stability of conformations. Conformational free energy should be calculated using explicit water model.</a:t>
            </a:r>
            <a:endParaRPr lang="ja-JP" altLang="en-US" sz="2400" i="1" dirty="0" smtClean="0">
              <a:solidFill>
                <a:schemeClr val="tx1">
                  <a:lumMod val="85000"/>
                  <a:lumOff val="15000"/>
                </a:schemeClr>
              </a:solidFill>
            </a:endParaRPr>
          </a:p>
          <a:p>
            <a:pPr marL="179388" indent="-179388" algn="just">
              <a:buFont typeface="Arial" pitchFamily="34" charset="0"/>
              <a:buChar char="•"/>
            </a:pPr>
            <a:endParaRPr kumimoji="1" lang="ja-JP" altLang="en-US" sz="2400" dirty="0"/>
          </a:p>
        </p:txBody>
      </p:sp>
      <p:sp>
        <p:nvSpPr>
          <p:cNvPr id="7" name="スライド番号プレースホルダ 6"/>
          <p:cNvSpPr>
            <a:spLocks noGrp="1"/>
          </p:cNvSpPr>
          <p:nvPr>
            <p:ph type="sldNum" sz="quarter" idx="12"/>
          </p:nvPr>
        </p:nvSpPr>
        <p:spPr/>
        <p:txBody>
          <a:bodyPr/>
          <a:lstStyle/>
          <a:p>
            <a:fld id="{DBB6B817-DDD2-4518-B5BE-F1D8B9E4AA20}" type="slidenum">
              <a:rPr kumimoji="1" lang="ja-JP" altLang="en-US" smtClean="0"/>
              <a:pPr/>
              <a:t>30</a:t>
            </a:fld>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Purpose of the last 3 month study</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5" name="テキスト ボックス 4"/>
          <p:cNvSpPr txBox="1"/>
          <p:nvPr/>
        </p:nvSpPr>
        <p:spPr>
          <a:xfrm>
            <a:off x="467544" y="1340768"/>
            <a:ext cx="8208912" cy="3970318"/>
          </a:xfrm>
          <a:prstGeom prst="rect">
            <a:avLst/>
          </a:prstGeom>
          <a:noFill/>
        </p:spPr>
        <p:txBody>
          <a:bodyPr wrap="square" rtlCol="0">
            <a:spAutoFit/>
          </a:bodyPr>
          <a:lstStyle/>
          <a:p>
            <a:r>
              <a:rPr kumimoji="1" lang="en-US" altLang="ja-JP" dirty="0" smtClean="0"/>
              <a:t>Implicit</a:t>
            </a:r>
            <a:r>
              <a:rPr kumimoji="1" lang="ja-JP" altLang="en-US" dirty="0" smtClean="0"/>
              <a:t>で</a:t>
            </a:r>
            <a:r>
              <a:rPr kumimoji="1" lang="en-US" altLang="ja-JP" dirty="0" smtClean="0"/>
              <a:t>explicit</a:t>
            </a:r>
            <a:r>
              <a:rPr kumimoji="1" lang="ja-JP" altLang="en-US" dirty="0" smtClean="0"/>
              <a:t>の結果が再現できれば、よい</a:t>
            </a:r>
            <a:endParaRPr kumimoji="1" lang="en-US" altLang="ja-JP" dirty="0" smtClean="0"/>
          </a:p>
          <a:p>
            <a:r>
              <a:rPr lang="ja-JP" altLang="en-US" dirty="0"/>
              <a:t>できなかったら</a:t>
            </a:r>
            <a:r>
              <a:rPr lang="ja-JP" altLang="en-US" dirty="0" smtClean="0"/>
              <a:t>、あきらめて</a:t>
            </a:r>
            <a:r>
              <a:rPr lang="en-US" altLang="ja-JP" dirty="0" smtClean="0"/>
              <a:t>explicit</a:t>
            </a:r>
            <a:r>
              <a:rPr lang="ja-JP" altLang="en-US" dirty="0" smtClean="0"/>
              <a:t>でやる</a:t>
            </a:r>
            <a:endParaRPr lang="en-US" altLang="ja-JP" dirty="0" smtClean="0"/>
          </a:p>
          <a:p>
            <a:endParaRPr kumimoji="1" lang="en-US" altLang="ja-JP" dirty="0"/>
          </a:p>
          <a:p>
            <a:r>
              <a:rPr kumimoji="1" lang="en-US" altLang="ja-JP" dirty="0" smtClean="0">
                <a:sym typeface="Wingdings" pitchFamily="2" charset="2"/>
              </a:rPr>
              <a:t>Results and Discussion</a:t>
            </a:r>
            <a:r>
              <a:rPr kumimoji="1" lang="ja-JP" altLang="en-US" dirty="0" smtClean="0">
                <a:sym typeface="Wingdings" pitchFamily="2" charset="2"/>
              </a:rPr>
              <a:t>に書くか</a:t>
            </a:r>
            <a:r>
              <a:rPr kumimoji="1" lang="en-US" altLang="ja-JP" dirty="0" smtClean="0">
                <a:sym typeface="Wingdings" pitchFamily="2" charset="2"/>
              </a:rPr>
              <a:t>…</a:t>
            </a:r>
          </a:p>
          <a:p>
            <a:r>
              <a:rPr kumimoji="1" lang="en-US" altLang="ja-JP" dirty="0" smtClean="0">
                <a:sym typeface="Wingdings" pitchFamily="2" charset="2"/>
              </a:rPr>
              <a:t>18mer</a:t>
            </a:r>
            <a:r>
              <a:rPr kumimoji="1" lang="ja-JP" altLang="en-US" dirty="0" err="1" smtClean="0">
                <a:sym typeface="Wingdings" pitchFamily="2" charset="2"/>
              </a:rPr>
              <a:t>のを</a:t>
            </a:r>
            <a:r>
              <a:rPr kumimoji="1" lang="ja-JP" altLang="en-US" dirty="0" smtClean="0">
                <a:sym typeface="Wingdings" pitchFamily="2" charset="2"/>
              </a:rPr>
              <a:t>どうするか？</a:t>
            </a:r>
            <a:r>
              <a:rPr lang="ja-JP" altLang="en-US" dirty="0" smtClean="0">
                <a:sym typeface="Wingdings" pitchFamily="2" charset="2"/>
              </a:rPr>
              <a:t>溶媒の数を固定して、</a:t>
            </a:r>
            <a:endParaRPr lang="en-US" altLang="ja-JP" dirty="0" smtClean="0">
              <a:sym typeface="Wingdings" pitchFamily="2" charset="2"/>
            </a:endParaRPr>
          </a:p>
          <a:p>
            <a:r>
              <a:rPr lang="ja-JP" altLang="en-US" dirty="0" smtClean="0">
                <a:sym typeface="Wingdings" pitchFamily="2" charset="2"/>
              </a:rPr>
              <a:t>総</a:t>
            </a:r>
            <a:r>
              <a:rPr kumimoji="1" lang="ja-JP" altLang="en-US" dirty="0" smtClean="0">
                <a:sym typeface="Wingdings" pitchFamily="2" charset="2"/>
              </a:rPr>
              <a:t>原子数が増えないようにする？それでいいかどうかはまた、別問題</a:t>
            </a:r>
            <a:endParaRPr kumimoji="1" lang="en-US" altLang="ja-JP" dirty="0" smtClean="0">
              <a:sym typeface="Wingdings" pitchFamily="2" charset="2"/>
            </a:endParaRPr>
          </a:p>
          <a:p>
            <a:r>
              <a:rPr lang="ja-JP" altLang="en-US" dirty="0">
                <a:sym typeface="Wingdings" pitchFamily="2" charset="2"/>
              </a:rPr>
              <a:t>メモリーの問題</a:t>
            </a:r>
            <a:r>
              <a:rPr lang="ja-JP" altLang="en-US" dirty="0" smtClean="0">
                <a:sym typeface="Wingdings" pitchFamily="2" charset="2"/>
              </a:rPr>
              <a:t>があるので、必須かも</a:t>
            </a:r>
            <a:endParaRPr lang="en-US" altLang="ja-JP" dirty="0" smtClean="0">
              <a:sym typeface="Wingdings" pitchFamily="2" charset="2"/>
            </a:endParaRPr>
          </a:p>
          <a:p>
            <a:r>
              <a:rPr kumimoji="1" lang="ja-JP" altLang="en-US" dirty="0">
                <a:sym typeface="Wingdings" pitchFamily="2" charset="2"/>
              </a:rPr>
              <a:t>もしくは</a:t>
            </a:r>
            <a:r>
              <a:rPr kumimoji="1" lang="ja-JP" altLang="en-US" dirty="0" smtClean="0">
                <a:sym typeface="Wingdings" pitchFamily="2" charset="2"/>
              </a:rPr>
              <a:t>、</a:t>
            </a:r>
            <a:r>
              <a:rPr kumimoji="1" lang="en-US" altLang="ja-JP" dirty="0" smtClean="0">
                <a:sym typeface="Wingdings" pitchFamily="2" charset="2"/>
              </a:rPr>
              <a:t>Hamilton replica exchange</a:t>
            </a:r>
            <a:r>
              <a:rPr kumimoji="1" lang="ja-JP" altLang="en-US" dirty="0" smtClean="0">
                <a:sym typeface="Wingdings" pitchFamily="2" charset="2"/>
              </a:rPr>
              <a:t>をつかう</a:t>
            </a:r>
            <a:r>
              <a:rPr lang="ja-JP" altLang="en-US" dirty="0">
                <a:sym typeface="Wingdings" pitchFamily="2" charset="2"/>
              </a:rPr>
              <a:t>か</a:t>
            </a:r>
            <a:r>
              <a:rPr lang="ja-JP" altLang="en-US" dirty="0" smtClean="0">
                <a:sym typeface="Wingdings" pitchFamily="2" charset="2"/>
              </a:rPr>
              <a:t>？</a:t>
            </a:r>
            <a:endParaRPr lang="en-US" altLang="ja-JP" dirty="0" smtClean="0">
              <a:sym typeface="Wingdings" pitchFamily="2" charset="2"/>
            </a:endParaRPr>
          </a:p>
          <a:p>
            <a:endParaRPr kumimoji="1" lang="en-US" altLang="ja-JP" dirty="0">
              <a:sym typeface="Wingdings" pitchFamily="2" charset="2"/>
            </a:endParaRPr>
          </a:p>
          <a:p>
            <a:r>
              <a:rPr lang="ja-JP" altLang="en-US" dirty="0" smtClean="0">
                <a:sym typeface="Wingdings" pitchFamily="2" charset="2"/>
              </a:rPr>
              <a:t>他に何が分かると、よいか？</a:t>
            </a:r>
            <a:endParaRPr lang="en-US" altLang="ja-JP" dirty="0" smtClean="0">
              <a:sym typeface="Wingdings" pitchFamily="2" charset="2"/>
            </a:endParaRPr>
          </a:p>
          <a:p>
            <a:r>
              <a:rPr lang="ja-JP" altLang="en-US" dirty="0">
                <a:sym typeface="Wingdings" pitchFamily="2" charset="2"/>
              </a:rPr>
              <a:t>構造の</a:t>
            </a:r>
            <a:r>
              <a:rPr lang="ja-JP" altLang="en-US" dirty="0" smtClean="0">
                <a:sym typeface="Wingdings" pitchFamily="2" charset="2"/>
              </a:rPr>
              <a:t>影響は</a:t>
            </a:r>
            <a:r>
              <a:rPr lang="en-US" altLang="ja-JP" dirty="0" smtClean="0">
                <a:sym typeface="Wingdings" pitchFamily="2" charset="2"/>
              </a:rPr>
              <a:t>…</a:t>
            </a:r>
          </a:p>
          <a:p>
            <a:r>
              <a:rPr lang="en-US" altLang="ja-JP" dirty="0">
                <a:sym typeface="Wingdings" pitchFamily="2" charset="2"/>
              </a:rPr>
              <a:t>A</a:t>
            </a:r>
            <a:r>
              <a:rPr lang="en-US" altLang="ja-JP" dirty="0" smtClean="0">
                <a:sym typeface="Wingdings" pitchFamily="2" charset="2"/>
              </a:rPr>
              <a:t>ctive site</a:t>
            </a:r>
            <a:r>
              <a:rPr lang="ja-JP" altLang="en-US" dirty="0" smtClean="0">
                <a:sym typeface="Wingdings" pitchFamily="2" charset="2"/>
              </a:rPr>
              <a:t>の中での安定構造 </a:t>
            </a:r>
            <a:r>
              <a:rPr lang="en-US" altLang="ja-JP" dirty="0" smtClean="0">
                <a:sym typeface="Wingdings" pitchFamily="2" charset="2"/>
              </a:rPr>
              <a:t> </a:t>
            </a:r>
            <a:r>
              <a:rPr lang="ja-JP" altLang="en-US" dirty="0" smtClean="0">
                <a:sym typeface="Wingdings" pitchFamily="2" charset="2"/>
              </a:rPr>
              <a:t>新規</a:t>
            </a:r>
            <a:r>
              <a:rPr lang="en-US" altLang="ja-JP" dirty="0" smtClean="0">
                <a:latin typeface="Symbol" pitchFamily="18" charset="2"/>
                <a:sym typeface="Wingdings" pitchFamily="2" charset="2"/>
              </a:rPr>
              <a:t>b</a:t>
            </a:r>
            <a:r>
              <a:rPr lang="en-US" altLang="ja-JP" dirty="0" smtClean="0">
                <a:sym typeface="Wingdings" pitchFamily="2" charset="2"/>
              </a:rPr>
              <a:t>-</a:t>
            </a:r>
            <a:r>
              <a:rPr lang="en-US" altLang="ja-JP" dirty="0" err="1" smtClean="0">
                <a:sym typeface="Wingdings" pitchFamily="2" charset="2"/>
              </a:rPr>
              <a:t>lactam</a:t>
            </a:r>
            <a:r>
              <a:rPr lang="ja-JP" altLang="en-US" dirty="0" smtClean="0">
                <a:sym typeface="Wingdings" pitchFamily="2" charset="2"/>
              </a:rPr>
              <a:t>の侵入に影響</a:t>
            </a:r>
            <a:endParaRPr lang="en-US" altLang="ja-JP" dirty="0" smtClean="0">
              <a:sym typeface="Wingdings" pitchFamily="2" charset="2"/>
            </a:endParaRPr>
          </a:p>
          <a:p>
            <a:r>
              <a:rPr kumimoji="1" lang="en-US" altLang="ja-JP" dirty="0" smtClean="0">
                <a:sym typeface="Wingdings" pitchFamily="2" charset="2"/>
              </a:rPr>
              <a:t>Active site</a:t>
            </a:r>
            <a:r>
              <a:rPr kumimoji="1" lang="ja-JP" altLang="en-US" dirty="0" smtClean="0">
                <a:sym typeface="Wingdings" pitchFamily="2" charset="2"/>
              </a:rPr>
              <a:t>の外での安定構造 </a:t>
            </a:r>
            <a:r>
              <a:rPr kumimoji="1" lang="en-US" altLang="ja-JP" dirty="0" smtClean="0">
                <a:sym typeface="Wingdings" pitchFamily="2" charset="2"/>
              </a:rPr>
              <a:t> </a:t>
            </a:r>
            <a:r>
              <a:rPr kumimoji="1" lang="ja-JP" altLang="en-US" dirty="0" smtClean="0">
                <a:sym typeface="Wingdings" pitchFamily="2" charset="2"/>
              </a:rPr>
              <a:t>再侵入とか</a:t>
            </a:r>
            <a:r>
              <a:rPr kumimoji="1" lang="en-US" altLang="ja-JP" dirty="0" smtClean="0">
                <a:sym typeface="Wingdings" pitchFamily="2" charset="2"/>
              </a:rPr>
              <a:t>active site</a:t>
            </a:r>
            <a:r>
              <a:rPr kumimoji="1" lang="ja-JP" altLang="en-US" dirty="0" smtClean="0">
                <a:sym typeface="Wingdings" pitchFamily="2" charset="2"/>
              </a:rPr>
              <a:t>周りでの滞在などに影響</a:t>
            </a:r>
            <a:endParaRPr kumimoji="1" lang="en-US" altLang="ja-JP" dirty="0" smtClean="0">
              <a:sym typeface="Wingdings" pitchFamily="2" charset="2"/>
            </a:endParaRPr>
          </a:p>
          <a:p>
            <a:r>
              <a:rPr lang="ja-JP" altLang="en-US" dirty="0">
                <a:sym typeface="Wingdings" pitchFamily="2" charset="2"/>
              </a:rPr>
              <a:t>速度論的</a:t>
            </a:r>
            <a:r>
              <a:rPr lang="ja-JP" altLang="en-US" dirty="0" smtClean="0">
                <a:sym typeface="Wingdings" pitchFamily="2" charset="2"/>
              </a:rPr>
              <a:t>なスキームを描いてみるか？</a:t>
            </a:r>
            <a:endParaRPr lang="en-US" altLang="ja-JP" dirty="0" smtClean="0">
              <a:sym typeface="Wingdings" pitchFamily="2" charset="2"/>
            </a:endParaRPr>
          </a:p>
        </p:txBody>
      </p:sp>
      <p:sp>
        <p:nvSpPr>
          <p:cNvPr id="7" name="スライド番号プレースホルダ 6"/>
          <p:cNvSpPr>
            <a:spLocks noGrp="1"/>
          </p:cNvSpPr>
          <p:nvPr>
            <p:ph type="sldNum" sz="quarter" idx="12"/>
          </p:nvPr>
        </p:nvSpPr>
        <p:spPr/>
        <p:txBody>
          <a:bodyPr/>
          <a:lstStyle/>
          <a:p>
            <a:fld id="{DBB6B817-DDD2-4518-B5BE-F1D8B9E4AA20}" type="slidenum">
              <a:rPr kumimoji="1" lang="ja-JP" altLang="en-US" smtClean="0"/>
              <a:pPr/>
              <a:t>31</a:t>
            </a:fld>
            <a:endParaRPr kumimoji="1"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48213906-63B6-45DB-B3DC-7C1E3D316857}" type="slidenum">
              <a:rPr kumimoji="1" lang="ja-JP" altLang="en-US" smtClean="0"/>
              <a:pPr/>
              <a:t>32</a:t>
            </a:fld>
            <a:endParaRPr kumimoji="1" lang="ja-JP" altLang="en-US"/>
          </a:p>
        </p:txBody>
      </p:sp>
      <p:sp>
        <p:nvSpPr>
          <p:cNvPr id="9" name="下カーブ矢印 8"/>
          <p:cNvSpPr/>
          <p:nvPr/>
        </p:nvSpPr>
        <p:spPr>
          <a:xfrm rot="3495843">
            <a:off x="4095922" y="5311471"/>
            <a:ext cx="539138" cy="316394"/>
          </a:xfrm>
          <a:prstGeom prst="curvedDown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772408" y="3711963"/>
            <a:ext cx="1787669" cy="584775"/>
          </a:xfrm>
          <a:prstGeom prst="rect">
            <a:avLst/>
          </a:prstGeom>
          <a:noFill/>
        </p:spPr>
        <p:txBody>
          <a:bodyPr wrap="none" rtlCol="0">
            <a:spAutoFit/>
          </a:bodyPr>
          <a:lstStyle/>
          <a:p>
            <a:r>
              <a:rPr lang="en-US" altLang="ja-JP" sz="3200" b="1" dirty="0" smtClean="0">
                <a:solidFill>
                  <a:srgbClr val="002060"/>
                </a:solidFill>
                <a:effectLst>
                  <a:outerShdw blurRad="38100" dist="38100" dir="2700000" algn="tl">
                    <a:srgbClr val="000000">
                      <a:alpha val="43137"/>
                    </a:srgbClr>
                  </a:outerShdw>
                </a:effectLst>
                <a:latin typeface="Symbol" pitchFamily="18" charset="2"/>
              </a:rPr>
              <a:t>b</a:t>
            </a:r>
            <a:r>
              <a:rPr kumimoji="1" lang="en-US" altLang="ja-JP" sz="3200" b="1" dirty="0" smtClean="0">
                <a:solidFill>
                  <a:srgbClr val="002060"/>
                </a:solidFill>
                <a:effectLst>
                  <a:outerShdw blurRad="38100" dist="38100" dir="2700000" algn="tl">
                    <a:srgbClr val="000000">
                      <a:alpha val="43137"/>
                    </a:srgbClr>
                  </a:outerShdw>
                </a:effectLst>
              </a:rPr>
              <a:t>-</a:t>
            </a:r>
            <a:r>
              <a:rPr kumimoji="1" lang="en-US" altLang="ja-JP" sz="3200" b="1" dirty="0" err="1" smtClean="0">
                <a:solidFill>
                  <a:srgbClr val="002060"/>
                </a:solidFill>
                <a:effectLst>
                  <a:outerShdw blurRad="38100" dist="38100" dir="2700000" algn="tl">
                    <a:srgbClr val="000000">
                      <a:alpha val="43137"/>
                    </a:srgbClr>
                  </a:outerShdw>
                </a:effectLst>
              </a:rPr>
              <a:t>alanine</a:t>
            </a:r>
            <a:endParaRPr kumimoji="1" lang="ja-JP" altLang="en-US" sz="3200" b="1" dirty="0">
              <a:solidFill>
                <a:srgbClr val="002060"/>
              </a:solidFill>
              <a:effectLst>
                <a:outerShdw blurRad="38100" dist="38100" dir="2700000" algn="tl">
                  <a:srgbClr val="000000">
                    <a:alpha val="43137"/>
                  </a:srgbClr>
                </a:outerShdw>
              </a:effectLst>
            </a:endParaRPr>
          </a:p>
        </p:txBody>
      </p:sp>
      <p:sp>
        <p:nvSpPr>
          <p:cNvPr id="14" name="テキスト ボックス 13"/>
          <p:cNvSpPr txBox="1"/>
          <p:nvPr/>
        </p:nvSpPr>
        <p:spPr>
          <a:xfrm>
            <a:off x="755576" y="1015415"/>
            <a:ext cx="1821332" cy="584775"/>
          </a:xfrm>
          <a:prstGeom prst="rect">
            <a:avLst/>
          </a:prstGeom>
          <a:noFill/>
        </p:spPr>
        <p:txBody>
          <a:bodyPr wrap="none" rtlCol="0">
            <a:spAutoFit/>
          </a:bodyPr>
          <a:lstStyle/>
          <a:p>
            <a:r>
              <a:rPr lang="en-US" altLang="ja-JP" sz="3200" b="1" dirty="0" smtClean="0">
                <a:solidFill>
                  <a:srgbClr val="002060"/>
                </a:solidFill>
                <a:effectLst>
                  <a:outerShdw blurRad="38100" dist="38100" dir="2700000" algn="tl">
                    <a:srgbClr val="000000">
                      <a:alpha val="43137"/>
                    </a:srgbClr>
                  </a:outerShdw>
                </a:effectLst>
                <a:latin typeface="Symbol" pitchFamily="18" charset="2"/>
              </a:rPr>
              <a:t>a</a:t>
            </a:r>
            <a:r>
              <a:rPr kumimoji="1" lang="en-US" altLang="ja-JP" sz="3200" b="1" dirty="0" smtClean="0">
                <a:solidFill>
                  <a:srgbClr val="002060"/>
                </a:solidFill>
                <a:effectLst>
                  <a:outerShdw blurRad="38100" dist="38100" dir="2700000" algn="tl">
                    <a:srgbClr val="000000">
                      <a:alpha val="43137"/>
                    </a:srgbClr>
                  </a:outerShdw>
                </a:effectLst>
              </a:rPr>
              <a:t>-</a:t>
            </a:r>
            <a:r>
              <a:rPr kumimoji="1" lang="en-US" altLang="ja-JP" sz="3200" b="1" dirty="0" err="1" smtClean="0">
                <a:solidFill>
                  <a:srgbClr val="002060"/>
                </a:solidFill>
                <a:effectLst>
                  <a:outerShdw blurRad="38100" dist="38100" dir="2700000" algn="tl">
                    <a:srgbClr val="000000">
                      <a:alpha val="43137"/>
                    </a:srgbClr>
                  </a:outerShdw>
                </a:effectLst>
              </a:rPr>
              <a:t>alanine</a:t>
            </a:r>
            <a:endParaRPr kumimoji="1" lang="ja-JP" altLang="en-US" sz="3200" b="1" dirty="0">
              <a:solidFill>
                <a:srgbClr val="002060"/>
              </a:solidFill>
              <a:effectLst>
                <a:outerShdw blurRad="38100" dist="38100" dir="2700000" algn="tl">
                  <a:srgbClr val="000000">
                    <a:alpha val="43137"/>
                  </a:srgbClr>
                </a:outerShdw>
              </a:effectLst>
            </a:endParaRPr>
          </a:p>
        </p:txBody>
      </p:sp>
      <p:sp>
        <p:nvSpPr>
          <p:cNvPr id="15" name="テキスト ボックス 14"/>
          <p:cNvSpPr txBox="1"/>
          <p:nvPr/>
        </p:nvSpPr>
        <p:spPr>
          <a:xfrm>
            <a:off x="4406003" y="3276273"/>
            <a:ext cx="630301" cy="584775"/>
          </a:xfrm>
          <a:prstGeom prst="rect">
            <a:avLst/>
          </a:prstGeom>
          <a:noFill/>
        </p:spPr>
        <p:txBody>
          <a:bodyPr wrap="none" rtlCol="0">
            <a:spAutoFit/>
          </a:bodyPr>
          <a:lstStyle/>
          <a:p>
            <a:r>
              <a:rPr kumimoji="1" lang="en-US" altLang="ja-JP" sz="3200" dirty="0" err="1" smtClean="0"/>
              <a:t>C</a:t>
            </a:r>
            <a:r>
              <a:rPr kumimoji="1" lang="en-US" altLang="ja-JP" sz="3200" dirty="0" err="1" smtClean="0">
                <a:latin typeface="Symbol" pitchFamily="18" charset="2"/>
              </a:rPr>
              <a:t>b</a:t>
            </a:r>
            <a:endParaRPr kumimoji="1" lang="ja-JP" altLang="en-US" sz="3200" dirty="0">
              <a:latin typeface="Symbol" pitchFamily="18" charset="2"/>
            </a:endParaRPr>
          </a:p>
        </p:txBody>
      </p:sp>
      <p:sp>
        <p:nvSpPr>
          <p:cNvPr id="16" name="左矢印 15"/>
          <p:cNvSpPr/>
          <p:nvPr/>
        </p:nvSpPr>
        <p:spPr>
          <a:xfrm>
            <a:off x="4028192" y="3459480"/>
            <a:ext cx="360040" cy="216024"/>
          </a:xfrm>
          <a:prstGeom prst="leftArrow">
            <a:avLst>
              <a:gd name="adj1" fmla="val 28658"/>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rot="16200000">
            <a:off x="3769752" y="2441208"/>
            <a:ext cx="360040" cy="216024"/>
          </a:xfrm>
          <a:prstGeom prst="leftArrow">
            <a:avLst>
              <a:gd name="adj1" fmla="val 28658"/>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41581" y="294128"/>
            <a:ext cx="8650899" cy="584775"/>
          </a:xfrm>
          <a:prstGeom prst="rect">
            <a:avLst/>
          </a:prstGeom>
          <a:noFill/>
        </p:spPr>
        <p:txBody>
          <a:bodyPr wrap="square" rtlCol="0">
            <a:spAutoFit/>
          </a:bodyPr>
          <a:lstStyle/>
          <a:p>
            <a:r>
              <a:rPr kumimoji="1" lang="en-US" altLang="ja-JP" sz="3200" b="1" dirty="0" smtClean="0"/>
              <a:t>Atomic origin of poly(</a:t>
            </a:r>
            <a:r>
              <a:rPr kumimoji="1" lang="en-US" altLang="ja-JP" sz="3200" b="1" dirty="0" smtClean="0">
                <a:latin typeface="Symbol" pitchFamily="18" charset="2"/>
              </a:rPr>
              <a:t>b</a:t>
            </a:r>
            <a:r>
              <a:rPr kumimoji="1" lang="en-US" altLang="ja-JP" sz="3200" b="1" dirty="0" smtClean="0"/>
              <a:t>-</a:t>
            </a:r>
            <a:r>
              <a:rPr kumimoji="1" lang="en-US" altLang="ja-JP" sz="3200" b="1" dirty="0" err="1" smtClean="0"/>
              <a:t>alanine</a:t>
            </a:r>
            <a:r>
              <a:rPr kumimoji="1" lang="en-US" altLang="ja-JP" sz="3200" b="1" dirty="0" smtClean="0"/>
              <a:t>) disorder</a:t>
            </a:r>
            <a:endParaRPr kumimoji="1" lang="ja-JP" altLang="en-US" sz="3200" b="1" dirty="0"/>
          </a:p>
        </p:txBody>
      </p:sp>
      <p:cxnSp>
        <p:nvCxnSpPr>
          <p:cNvPr id="26" name="直線コネクタ 25"/>
          <p:cNvCxnSpPr/>
          <p:nvPr/>
        </p:nvCxnSpPr>
        <p:spPr>
          <a:xfrm>
            <a:off x="3153048" y="2492896"/>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3945136" y="2492896"/>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35"/>
          <p:cNvGrpSpPr/>
          <p:nvPr/>
        </p:nvGrpSpPr>
        <p:grpSpPr>
          <a:xfrm>
            <a:off x="2288952" y="1772816"/>
            <a:ext cx="216024" cy="1512168"/>
            <a:chOff x="971600" y="1988840"/>
            <a:chExt cx="207640" cy="1008112"/>
          </a:xfrm>
        </p:grpSpPr>
        <p:cxnSp>
          <p:nvCxnSpPr>
            <p:cNvPr id="31" name="直線コネクタ 30"/>
            <p:cNvCxnSpPr/>
            <p:nvPr/>
          </p:nvCxnSpPr>
          <p:spPr>
            <a:xfrm>
              <a:off x="971600" y="1988840"/>
              <a:ext cx="0"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971600" y="1988840"/>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971600" y="2987013"/>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1475656" y="2535429"/>
            <a:ext cx="441146" cy="584775"/>
          </a:xfrm>
          <a:prstGeom prst="rect">
            <a:avLst/>
          </a:prstGeom>
          <a:noFill/>
        </p:spPr>
        <p:txBody>
          <a:bodyPr wrap="none" rtlCol="0">
            <a:spAutoFit/>
          </a:bodyPr>
          <a:lstStyle/>
          <a:p>
            <a:r>
              <a:rPr kumimoji="1" lang="en-US" altLang="ja-JP" sz="3200" dirty="0" smtClean="0"/>
              <a:t>H</a:t>
            </a:r>
            <a:endParaRPr kumimoji="1" lang="ja-JP" altLang="en-US" sz="3200" dirty="0"/>
          </a:p>
        </p:txBody>
      </p:sp>
      <p:sp>
        <p:nvSpPr>
          <p:cNvPr id="46" name="テキスト ボックス 45"/>
          <p:cNvSpPr txBox="1"/>
          <p:nvPr/>
        </p:nvSpPr>
        <p:spPr>
          <a:xfrm>
            <a:off x="2648992" y="2204864"/>
            <a:ext cx="449162" cy="584775"/>
          </a:xfrm>
          <a:prstGeom prst="rect">
            <a:avLst/>
          </a:prstGeom>
          <a:noFill/>
        </p:spPr>
        <p:txBody>
          <a:bodyPr wrap="none" rtlCol="0">
            <a:spAutoFit/>
          </a:bodyPr>
          <a:lstStyle/>
          <a:p>
            <a:r>
              <a:rPr kumimoji="1" lang="en-US" altLang="ja-JP" sz="3200" dirty="0" smtClean="0"/>
              <a:t>N</a:t>
            </a:r>
            <a:endParaRPr kumimoji="1" lang="ja-JP" altLang="en-US" sz="3200" dirty="0"/>
          </a:p>
        </p:txBody>
      </p:sp>
      <p:cxnSp>
        <p:nvCxnSpPr>
          <p:cNvPr id="77" name="直線コネクタ 76"/>
          <p:cNvCxnSpPr/>
          <p:nvPr/>
        </p:nvCxnSpPr>
        <p:spPr>
          <a:xfrm>
            <a:off x="2865016" y="2713276"/>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2650054" y="2996952"/>
            <a:ext cx="441146" cy="584775"/>
          </a:xfrm>
          <a:prstGeom prst="rect">
            <a:avLst/>
          </a:prstGeom>
          <a:noFill/>
        </p:spPr>
        <p:txBody>
          <a:bodyPr wrap="none" rtlCol="0">
            <a:spAutoFit/>
          </a:bodyPr>
          <a:lstStyle/>
          <a:p>
            <a:r>
              <a:rPr kumimoji="1" lang="en-US" altLang="ja-JP" sz="3200" dirty="0" smtClean="0"/>
              <a:t>H</a:t>
            </a:r>
            <a:endParaRPr kumimoji="1" lang="ja-JP" altLang="en-US" sz="3200" dirty="0"/>
          </a:p>
        </p:txBody>
      </p:sp>
      <p:grpSp>
        <p:nvGrpSpPr>
          <p:cNvPr id="3" name="グループ化 89"/>
          <p:cNvGrpSpPr/>
          <p:nvPr/>
        </p:nvGrpSpPr>
        <p:grpSpPr>
          <a:xfrm>
            <a:off x="4696142" y="1978680"/>
            <a:ext cx="113090" cy="483736"/>
            <a:chOff x="4674934" y="4560808"/>
            <a:chExt cx="124138" cy="864096"/>
          </a:xfrm>
        </p:grpSpPr>
        <p:cxnSp>
          <p:nvCxnSpPr>
            <p:cNvPr id="85" name="直線コネクタ 84"/>
            <p:cNvCxnSpPr/>
            <p:nvPr/>
          </p:nvCxnSpPr>
          <p:spPr>
            <a:xfrm>
              <a:off x="4674934" y="4560808"/>
              <a:ext cx="0"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4799072" y="4560808"/>
              <a:ext cx="0"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テキスト ボックス 86"/>
          <p:cNvSpPr txBox="1"/>
          <p:nvPr/>
        </p:nvSpPr>
        <p:spPr>
          <a:xfrm>
            <a:off x="4511040" y="1473736"/>
            <a:ext cx="461986" cy="584775"/>
          </a:xfrm>
          <a:prstGeom prst="rect">
            <a:avLst/>
          </a:prstGeom>
          <a:noFill/>
        </p:spPr>
        <p:txBody>
          <a:bodyPr wrap="none" rtlCol="0">
            <a:spAutoFit/>
          </a:bodyPr>
          <a:lstStyle/>
          <a:p>
            <a:r>
              <a:rPr kumimoji="1" lang="en-US" altLang="ja-JP" sz="3200" dirty="0" smtClean="0"/>
              <a:t>O</a:t>
            </a:r>
            <a:endParaRPr kumimoji="1" lang="ja-JP" altLang="en-US" sz="3200" dirty="0"/>
          </a:p>
        </p:txBody>
      </p:sp>
      <p:cxnSp>
        <p:nvCxnSpPr>
          <p:cNvPr id="91" name="直線コネクタ 90"/>
          <p:cNvCxnSpPr/>
          <p:nvPr/>
        </p:nvCxnSpPr>
        <p:spPr>
          <a:xfrm flipH="1">
            <a:off x="1877224" y="2482736"/>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6424384" y="2844225"/>
            <a:ext cx="401072" cy="584775"/>
          </a:xfrm>
          <a:prstGeom prst="rect">
            <a:avLst/>
          </a:prstGeom>
          <a:noFill/>
        </p:spPr>
        <p:txBody>
          <a:bodyPr wrap="none" rtlCol="0">
            <a:spAutoFit/>
          </a:bodyPr>
          <a:lstStyle/>
          <a:p>
            <a:r>
              <a:rPr kumimoji="1" lang="en-US" altLang="ja-JP" sz="3200" dirty="0" smtClean="0"/>
              <a:t>n</a:t>
            </a:r>
            <a:endParaRPr kumimoji="1" lang="ja-JP" altLang="en-US" sz="3200" dirty="0"/>
          </a:p>
        </p:txBody>
      </p:sp>
      <p:cxnSp>
        <p:nvCxnSpPr>
          <p:cNvPr id="97" name="直線コネクタ 96"/>
          <p:cNvCxnSpPr/>
          <p:nvPr/>
        </p:nvCxnSpPr>
        <p:spPr>
          <a:xfrm>
            <a:off x="4737224" y="2492896"/>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グループ化 97"/>
          <p:cNvGrpSpPr/>
          <p:nvPr/>
        </p:nvGrpSpPr>
        <p:grpSpPr>
          <a:xfrm flipH="1">
            <a:off x="6177384" y="1772816"/>
            <a:ext cx="216024" cy="1512168"/>
            <a:chOff x="971600" y="1988840"/>
            <a:chExt cx="207640" cy="1008112"/>
          </a:xfrm>
        </p:grpSpPr>
        <p:cxnSp>
          <p:nvCxnSpPr>
            <p:cNvPr id="99" name="直線コネクタ 98"/>
            <p:cNvCxnSpPr/>
            <p:nvPr/>
          </p:nvCxnSpPr>
          <p:spPr>
            <a:xfrm>
              <a:off x="971600" y="1988840"/>
              <a:ext cx="0"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971600" y="1988840"/>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971600" y="2987013"/>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テキスト ボックス 101"/>
          <p:cNvSpPr txBox="1"/>
          <p:nvPr/>
        </p:nvSpPr>
        <p:spPr>
          <a:xfrm>
            <a:off x="6742400" y="2226633"/>
            <a:ext cx="441146" cy="584775"/>
          </a:xfrm>
          <a:prstGeom prst="rect">
            <a:avLst/>
          </a:prstGeom>
          <a:noFill/>
        </p:spPr>
        <p:txBody>
          <a:bodyPr wrap="none" rtlCol="0">
            <a:spAutoFit/>
          </a:bodyPr>
          <a:lstStyle/>
          <a:p>
            <a:r>
              <a:rPr kumimoji="1" lang="en-US" altLang="ja-JP" sz="3200" dirty="0" smtClean="0"/>
              <a:t>H</a:t>
            </a:r>
            <a:endParaRPr kumimoji="1" lang="ja-JP" altLang="en-US" sz="3200" dirty="0"/>
          </a:p>
        </p:txBody>
      </p:sp>
      <p:cxnSp>
        <p:nvCxnSpPr>
          <p:cNvPr id="103" name="直線コネクタ 102"/>
          <p:cNvCxnSpPr/>
          <p:nvPr/>
        </p:nvCxnSpPr>
        <p:spPr>
          <a:xfrm>
            <a:off x="3945136" y="2852936"/>
            <a:ext cx="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p:cNvSpPr txBox="1"/>
          <p:nvPr/>
        </p:nvSpPr>
        <p:spPr>
          <a:xfrm>
            <a:off x="3585096" y="1772816"/>
            <a:ext cx="663964" cy="584775"/>
          </a:xfrm>
          <a:prstGeom prst="rect">
            <a:avLst/>
          </a:prstGeom>
          <a:noFill/>
        </p:spPr>
        <p:txBody>
          <a:bodyPr wrap="none" rtlCol="0">
            <a:spAutoFit/>
          </a:bodyPr>
          <a:lstStyle/>
          <a:p>
            <a:r>
              <a:rPr kumimoji="1" lang="en-US" altLang="ja-JP" sz="3200" dirty="0" smtClean="0"/>
              <a:t>C</a:t>
            </a:r>
            <a:r>
              <a:rPr kumimoji="1" lang="en-US" altLang="ja-JP" sz="3200" dirty="0" smtClean="0">
                <a:latin typeface="Symbol" pitchFamily="18" charset="2"/>
              </a:rPr>
              <a:t>a</a:t>
            </a:r>
            <a:endParaRPr kumimoji="1" lang="ja-JP" altLang="en-US" sz="3200" dirty="0">
              <a:latin typeface="Symbol" pitchFamily="18" charset="2"/>
            </a:endParaRPr>
          </a:p>
        </p:txBody>
      </p:sp>
      <p:cxnSp>
        <p:nvCxnSpPr>
          <p:cNvPr id="106" name="直線コネクタ 105"/>
          <p:cNvCxnSpPr/>
          <p:nvPr/>
        </p:nvCxnSpPr>
        <p:spPr>
          <a:xfrm flipH="1">
            <a:off x="5961360" y="2503056"/>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5540902" y="2564016"/>
            <a:ext cx="461986" cy="584775"/>
          </a:xfrm>
          <a:prstGeom prst="rect">
            <a:avLst/>
          </a:prstGeom>
          <a:noFill/>
        </p:spPr>
        <p:txBody>
          <a:bodyPr wrap="none" rtlCol="0">
            <a:spAutoFit/>
          </a:bodyPr>
          <a:lstStyle/>
          <a:p>
            <a:r>
              <a:rPr kumimoji="1" lang="en-US" altLang="ja-JP" sz="3200" dirty="0" smtClean="0"/>
              <a:t>O</a:t>
            </a:r>
            <a:endParaRPr kumimoji="1" lang="ja-JP" altLang="en-US" sz="3200" dirty="0"/>
          </a:p>
        </p:txBody>
      </p:sp>
      <p:sp>
        <p:nvSpPr>
          <p:cNvPr id="108" name="テキスト ボックス 107"/>
          <p:cNvSpPr txBox="1"/>
          <p:nvPr/>
        </p:nvSpPr>
        <p:spPr>
          <a:xfrm>
            <a:off x="4417824" y="5868000"/>
            <a:ext cx="630301" cy="584775"/>
          </a:xfrm>
          <a:prstGeom prst="rect">
            <a:avLst/>
          </a:prstGeom>
          <a:noFill/>
        </p:spPr>
        <p:txBody>
          <a:bodyPr wrap="none" rtlCol="0">
            <a:spAutoFit/>
          </a:bodyPr>
          <a:lstStyle/>
          <a:p>
            <a:r>
              <a:rPr kumimoji="1" lang="en-US" altLang="ja-JP" sz="3200" dirty="0" err="1" smtClean="0"/>
              <a:t>C</a:t>
            </a:r>
            <a:r>
              <a:rPr kumimoji="1" lang="en-US" altLang="ja-JP" sz="3200" dirty="0" err="1" smtClean="0">
                <a:latin typeface="Symbol" pitchFamily="18" charset="2"/>
              </a:rPr>
              <a:t>b</a:t>
            </a:r>
            <a:endParaRPr kumimoji="1" lang="ja-JP" altLang="en-US" sz="3200" dirty="0">
              <a:latin typeface="Symbol" pitchFamily="18" charset="2"/>
            </a:endParaRPr>
          </a:p>
        </p:txBody>
      </p:sp>
      <p:sp>
        <p:nvSpPr>
          <p:cNvPr id="109" name="左矢印 108"/>
          <p:cNvSpPr/>
          <p:nvPr/>
        </p:nvSpPr>
        <p:spPr>
          <a:xfrm rot="5400000">
            <a:off x="4551680" y="5517232"/>
            <a:ext cx="360040" cy="216024"/>
          </a:xfrm>
          <a:prstGeom prst="leftArrow">
            <a:avLst>
              <a:gd name="adj1" fmla="val 28658"/>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左矢印 109"/>
          <p:cNvSpPr/>
          <p:nvPr/>
        </p:nvSpPr>
        <p:spPr>
          <a:xfrm rot="16200000">
            <a:off x="3770640" y="5249520"/>
            <a:ext cx="360040" cy="216024"/>
          </a:xfrm>
          <a:prstGeom prst="leftArrow">
            <a:avLst>
              <a:gd name="adj1" fmla="val 28658"/>
              <a:gd name="adj2" fmla="val 500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1" name="直線コネクタ 110"/>
          <p:cNvCxnSpPr/>
          <p:nvPr/>
        </p:nvCxnSpPr>
        <p:spPr>
          <a:xfrm>
            <a:off x="3153936" y="5301208"/>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H="1">
            <a:off x="3946024" y="5301208"/>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112"/>
          <p:cNvGrpSpPr/>
          <p:nvPr/>
        </p:nvGrpSpPr>
        <p:grpSpPr>
          <a:xfrm>
            <a:off x="2289840" y="4581128"/>
            <a:ext cx="216024" cy="1512168"/>
            <a:chOff x="971600" y="1988840"/>
            <a:chExt cx="207640" cy="1008112"/>
          </a:xfrm>
        </p:grpSpPr>
        <p:cxnSp>
          <p:nvCxnSpPr>
            <p:cNvPr id="114" name="直線コネクタ 113"/>
            <p:cNvCxnSpPr/>
            <p:nvPr/>
          </p:nvCxnSpPr>
          <p:spPr>
            <a:xfrm>
              <a:off x="971600" y="1988840"/>
              <a:ext cx="0"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971600" y="1988840"/>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71600" y="2987013"/>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テキスト ボックス 116"/>
          <p:cNvSpPr txBox="1"/>
          <p:nvPr/>
        </p:nvSpPr>
        <p:spPr>
          <a:xfrm>
            <a:off x="1476544" y="5343741"/>
            <a:ext cx="441146" cy="584775"/>
          </a:xfrm>
          <a:prstGeom prst="rect">
            <a:avLst/>
          </a:prstGeom>
          <a:noFill/>
        </p:spPr>
        <p:txBody>
          <a:bodyPr wrap="none" rtlCol="0">
            <a:spAutoFit/>
          </a:bodyPr>
          <a:lstStyle/>
          <a:p>
            <a:r>
              <a:rPr kumimoji="1" lang="en-US" altLang="ja-JP" sz="3200" dirty="0" smtClean="0"/>
              <a:t>H</a:t>
            </a:r>
            <a:endParaRPr kumimoji="1" lang="ja-JP" altLang="en-US" sz="3200" dirty="0"/>
          </a:p>
        </p:txBody>
      </p:sp>
      <p:sp>
        <p:nvSpPr>
          <p:cNvPr id="118" name="テキスト ボックス 117"/>
          <p:cNvSpPr txBox="1"/>
          <p:nvPr/>
        </p:nvSpPr>
        <p:spPr>
          <a:xfrm>
            <a:off x="2649880" y="5013176"/>
            <a:ext cx="449162" cy="584775"/>
          </a:xfrm>
          <a:prstGeom prst="rect">
            <a:avLst/>
          </a:prstGeom>
          <a:noFill/>
        </p:spPr>
        <p:txBody>
          <a:bodyPr wrap="none" rtlCol="0">
            <a:spAutoFit/>
          </a:bodyPr>
          <a:lstStyle/>
          <a:p>
            <a:r>
              <a:rPr kumimoji="1" lang="en-US" altLang="ja-JP" sz="3200" dirty="0" smtClean="0"/>
              <a:t>N</a:t>
            </a:r>
            <a:endParaRPr kumimoji="1" lang="ja-JP" altLang="en-US" sz="3200" dirty="0"/>
          </a:p>
        </p:txBody>
      </p:sp>
      <p:cxnSp>
        <p:nvCxnSpPr>
          <p:cNvPr id="119" name="直線コネクタ 118"/>
          <p:cNvCxnSpPr/>
          <p:nvPr/>
        </p:nvCxnSpPr>
        <p:spPr>
          <a:xfrm>
            <a:off x="2865904" y="5521588"/>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テキスト ボックス 119"/>
          <p:cNvSpPr txBox="1"/>
          <p:nvPr/>
        </p:nvSpPr>
        <p:spPr>
          <a:xfrm>
            <a:off x="2650942" y="5805264"/>
            <a:ext cx="441146" cy="584775"/>
          </a:xfrm>
          <a:prstGeom prst="rect">
            <a:avLst/>
          </a:prstGeom>
          <a:noFill/>
        </p:spPr>
        <p:txBody>
          <a:bodyPr wrap="none" rtlCol="0">
            <a:spAutoFit/>
          </a:bodyPr>
          <a:lstStyle/>
          <a:p>
            <a:r>
              <a:rPr kumimoji="1" lang="en-US" altLang="ja-JP" sz="3200" dirty="0" smtClean="0"/>
              <a:t>H</a:t>
            </a:r>
            <a:endParaRPr kumimoji="1" lang="ja-JP" altLang="en-US" sz="3200" dirty="0"/>
          </a:p>
        </p:txBody>
      </p:sp>
      <p:grpSp>
        <p:nvGrpSpPr>
          <p:cNvPr id="7" name="グループ化 120"/>
          <p:cNvGrpSpPr/>
          <p:nvPr/>
        </p:nvGrpSpPr>
        <p:grpSpPr>
          <a:xfrm>
            <a:off x="5467464" y="5672296"/>
            <a:ext cx="113090" cy="483736"/>
            <a:chOff x="4674934" y="4560808"/>
            <a:chExt cx="124138" cy="864096"/>
          </a:xfrm>
        </p:grpSpPr>
        <p:cxnSp>
          <p:nvCxnSpPr>
            <p:cNvPr id="122" name="直線コネクタ 121"/>
            <p:cNvCxnSpPr/>
            <p:nvPr/>
          </p:nvCxnSpPr>
          <p:spPr>
            <a:xfrm>
              <a:off x="4674934" y="4560808"/>
              <a:ext cx="0"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4799072" y="4560808"/>
              <a:ext cx="0"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4" name="テキスト ボックス 123"/>
          <p:cNvSpPr txBox="1"/>
          <p:nvPr/>
        </p:nvSpPr>
        <p:spPr>
          <a:xfrm>
            <a:off x="5303128" y="6065153"/>
            <a:ext cx="461986" cy="584775"/>
          </a:xfrm>
          <a:prstGeom prst="rect">
            <a:avLst/>
          </a:prstGeom>
          <a:noFill/>
        </p:spPr>
        <p:txBody>
          <a:bodyPr wrap="none" rtlCol="0">
            <a:spAutoFit/>
          </a:bodyPr>
          <a:lstStyle/>
          <a:p>
            <a:r>
              <a:rPr kumimoji="1" lang="en-US" altLang="ja-JP" sz="3200" dirty="0" smtClean="0"/>
              <a:t>O</a:t>
            </a:r>
            <a:endParaRPr kumimoji="1" lang="ja-JP" altLang="en-US" sz="3200" dirty="0"/>
          </a:p>
        </p:txBody>
      </p:sp>
      <p:cxnSp>
        <p:nvCxnSpPr>
          <p:cNvPr id="125" name="直線コネクタ 124"/>
          <p:cNvCxnSpPr/>
          <p:nvPr/>
        </p:nvCxnSpPr>
        <p:spPr>
          <a:xfrm flipH="1">
            <a:off x="1878112" y="5291048"/>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7123256" y="5652537"/>
            <a:ext cx="401072" cy="584775"/>
          </a:xfrm>
          <a:prstGeom prst="rect">
            <a:avLst/>
          </a:prstGeom>
          <a:noFill/>
        </p:spPr>
        <p:txBody>
          <a:bodyPr wrap="none" rtlCol="0">
            <a:spAutoFit/>
          </a:bodyPr>
          <a:lstStyle/>
          <a:p>
            <a:r>
              <a:rPr kumimoji="1" lang="en-US" altLang="ja-JP" sz="3200" dirty="0" smtClean="0"/>
              <a:t>n</a:t>
            </a:r>
            <a:endParaRPr kumimoji="1" lang="ja-JP" altLang="en-US" sz="3200" dirty="0"/>
          </a:p>
        </p:txBody>
      </p:sp>
      <p:cxnSp>
        <p:nvCxnSpPr>
          <p:cNvPr id="127" name="直線コネクタ 126"/>
          <p:cNvCxnSpPr/>
          <p:nvPr/>
        </p:nvCxnSpPr>
        <p:spPr>
          <a:xfrm>
            <a:off x="4738112" y="5301208"/>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127"/>
          <p:cNvGrpSpPr/>
          <p:nvPr/>
        </p:nvGrpSpPr>
        <p:grpSpPr>
          <a:xfrm flipH="1">
            <a:off x="6876256" y="4581128"/>
            <a:ext cx="216024" cy="1512168"/>
            <a:chOff x="971600" y="1988840"/>
            <a:chExt cx="207640" cy="1008112"/>
          </a:xfrm>
        </p:grpSpPr>
        <p:cxnSp>
          <p:nvCxnSpPr>
            <p:cNvPr id="129" name="直線コネクタ 128"/>
            <p:cNvCxnSpPr/>
            <p:nvPr/>
          </p:nvCxnSpPr>
          <p:spPr>
            <a:xfrm>
              <a:off x="971600" y="1988840"/>
              <a:ext cx="0" cy="1008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1988840"/>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2987013"/>
              <a:ext cx="2076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2" name="テキスト ボックス 131"/>
          <p:cNvSpPr txBox="1"/>
          <p:nvPr/>
        </p:nvSpPr>
        <p:spPr>
          <a:xfrm>
            <a:off x="7563906" y="5362168"/>
            <a:ext cx="441146" cy="584775"/>
          </a:xfrm>
          <a:prstGeom prst="rect">
            <a:avLst/>
          </a:prstGeom>
          <a:noFill/>
        </p:spPr>
        <p:txBody>
          <a:bodyPr wrap="none" rtlCol="0">
            <a:spAutoFit/>
          </a:bodyPr>
          <a:lstStyle/>
          <a:p>
            <a:r>
              <a:rPr kumimoji="1" lang="en-US" altLang="ja-JP" sz="3200" dirty="0" smtClean="0"/>
              <a:t>H</a:t>
            </a:r>
            <a:endParaRPr kumimoji="1" lang="ja-JP" altLang="en-US" sz="3200" dirty="0"/>
          </a:p>
        </p:txBody>
      </p:sp>
      <p:sp>
        <p:nvSpPr>
          <p:cNvPr id="134" name="テキスト ボックス 133"/>
          <p:cNvSpPr txBox="1"/>
          <p:nvPr/>
        </p:nvSpPr>
        <p:spPr>
          <a:xfrm>
            <a:off x="3585984" y="4581128"/>
            <a:ext cx="663964" cy="584775"/>
          </a:xfrm>
          <a:prstGeom prst="rect">
            <a:avLst/>
          </a:prstGeom>
          <a:noFill/>
        </p:spPr>
        <p:txBody>
          <a:bodyPr wrap="none" rtlCol="0">
            <a:spAutoFit/>
          </a:bodyPr>
          <a:lstStyle/>
          <a:p>
            <a:r>
              <a:rPr kumimoji="1" lang="en-US" altLang="ja-JP" sz="3200" dirty="0" smtClean="0"/>
              <a:t>C</a:t>
            </a:r>
            <a:r>
              <a:rPr kumimoji="1" lang="en-US" altLang="ja-JP" sz="3200" dirty="0" smtClean="0">
                <a:latin typeface="Symbol" pitchFamily="18" charset="2"/>
              </a:rPr>
              <a:t>a</a:t>
            </a:r>
            <a:endParaRPr kumimoji="1" lang="ja-JP" altLang="en-US" sz="3200" dirty="0">
              <a:latin typeface="Symbol" pitchFamily="18" charset="2"/>
            </a:endParaRPr>
          </a:p>
        </p:txBody>
      </p:sp>
      <p:sp>
        <p:nvSpPr>
          <p:cNvPr id="136" name="テキスト ボックス 135"/>
          <p:cNvSpPr txBox="1"/>
          <p:nvPr/>
        </p:nvSpPr>
        <p:spPr>
          <a:xfrm>
            <a:off x="6279872" y="5013176"/>
            <a:ext cx="461986" cy="584775"/>
          </a:xfrm>
          <a:prstGeom prst="rect">
            <a:avLst/>
          </a:prstGeom>
          <a:noFill/>
        </p:spPr>
        <p:txBody>
          <a:bodyPr wrap="none" rtlCol="0">
            <a:spAutoFit/>
          </a:bodyPr>
          <a:lstStyle/>
          <a:p>
            <a:r>
              <a:rPr kumimoji="1" lang="en-US" altLang="ja-JP" sz="3200" dirty="0" smtClean="0"/>
              <a:t>O</a:t>
            </a:r>
            <a:endParaRPr kumimoji="1" lang="ja-JP" altLang="en-US" sz="3200" dirty="0"/>
          </a:p>
        </p:txBody>
      </p:sp>
      <p:cxnSp>
        <p:nvCxnSpPr>
          <p:cNvPr id="137" name="直線コネクタ 136"/>
          <p:cNvCxnSpPr/>
          <p:nvPr/>
        </p:nvCxnSpPr>
        <p:spPr>
          <a:xfrm flipH="1">
            <a:off x="5529312" y="5301208"/>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6732240" y="5301208"/>
            <a:ext cx="792088"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テキスト ボックス 139"/>
          <p:cNvSpPr txBox="1"/>
          <p:nvPr/>
        </p:nvSpPr>
        <p:spPr>
          <a:xfrm>
            <a:off x="6948264" y="1084988"/>
            <a:ext cx="1944216"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txBody>
          <a:bodyPr wrap="square" rtlCol="0">
            <a:spAutoFit/>
          </a:bodyPr>
          <a:lstStyle/>
          <a:p>
            <a:pPr algn="ctr"/>
            <a:r>
              <a:rPr lang="en-US" altLang="ja-JP" sz="2400" b="1" i="1" dirty="0" smtClean="0">
                <a:solidFill>
                  <a:srgbClr val="FFFF00"/>
                </a:solidFill>
                <a:effectLst>
                  <a:outerShdw blurRad="38100" dist="38100" dir="2700000" algn="tl">
                    <a:srgbClr val="000000">
                      <a:alpha val="43137"/>
                    </a:srgbClr>
                  </a:outerShdw>
                </a:effectLst>
              </a:rPr>
              <a:t>Revised!!</a:t>
            </a:r>
            <a:endParaRPr kumimoji="1" lang="ja-JP" altLang="en-US" sz="2400" b="1" i="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120032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Representative conformations derived from explicit REMD (1)</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pic>
        <p:nvPicPr>
          <p:cNvPr id="1026" name="Picture 2" descr="C:\Users\kurisaki\Documents\PD_at_Nagoya-u\Project_EnzymaticPolymerization\_Theme-1_CALB_ring-open-polymerization\REMD_b-alanine\_4_Analyses\_0_Clustering_bAla8_ExplicitWater\_Ponti_Picture_no4_cluster\bAla8_exWat_no4_SecondClust_01.bmp"/>
          <p:cNvPicPr>
            <a:picLocks noChangeAspect="1" noChangeArrowheads="1"/>
          </p:cNvPicPr>
          <p:nvPr/>
        </p:nvPicPr>
        <p:blipFill>
          <a:blip r:embed="rId2" cstate="print"/>
          <a:srcRect/>
          <a:stretch>
            <a:fillRect/>
          </a:stretch>
        </p:blipFill>
        <p:spPr bwMode="auto">
          <a:xfrm>
            <a:off x="253864" y="1984316"/>
            <a:ext cx="2880320" cy="2452624"/>
          </a:xfrm>
          <a:prstGeom prst="rect">
            <a:avLst/>
          </a:prstGeom>
          <a:noFill/>
        </p:spPr>
      </p:pic>
      <p:pic>
        <p:nvPicPr>
          <p:cNvPr id="1027" name="Picture 3" descr="C:\Users\kurisaki\Documents\PD_at_Nagoya-u\Project_EnzymaticPolymerization\_Theme-1_CALB_ring-open-polymerization\REMD_b-alanine\_4_Analyses\_0_Clustering_bAla8_ExplicitWater\_Ponti_Picture_no4_cluster\bAla8_exWat_no4_SecondClust_02.bmp"/>
          <p:cNvPicPr>
            <a:picLocks noChangeAspect="1" noChangeArrowheads="1"/>
          </p:cNvPicPr>
          <p:nvPr/>
        </p:nvPicPr>
        <p:blipFill>
          <a:blip r:embed="rId3" cstate="print"/>
          <a:srcRect/>
          <a:stretch>
            <a:fillRect/>
          </a:stretch>
        </p:blipFill>
        <p:spPr bwMode="auto">
          <a:xfrm>
            <a:off x="3347864" y="1984488"/>
            <a:ext cx="2880320" cy="2452624"/>
          </a:xfrm>
          <a:prstGeom prst="rect">
            <a:avLst/>
          </a:prstGeom>
          <a:noFill/>
        </p:spPr>
      </p:pic>
      <p:pic>
        <p:nvPicPr>
          <p:cNvPr id="1028" name="Picture 4" descr="C:\Users\kurisaki\Documents\PD_at_Nagoya-u\Project_EnzymaticPolymerization\_Theme-1_CALB_ring-open-polymerization\REMD_b-alanine\_4_Analyses\_0_Clustering_bAla8_ExplicitWater\_Ponti_Picture_no4_cluster\bAla8_exWat_no4_SecondClust_03.bmp"/>
          <p:cNvPicPr>
            <a:picLocks noChangeAspect="1" noChangeArrowheads="1"/>
          </p:cNvPicPr>
          <p:nvPr/>
        </p:nvPicPr>
        <p:blipFill>
          <a:blip r:embed="rId4" cstate="print"/>
          <a:srcRect/>
          <a:stretch>
            <a:fillRect/>
          </a:stretch>
        </p:blipFill>
        <p:spPr bwMode="auto">
          <a:xfrm>
            <a:off x="6236815" y="1984316"/>
            <a:ext cx="2880320" cy="2452624"/>
          </a:xfrm>
          <a:prstGeom prst="rect">
            <a:avLst/>
          </a:prstGeom>
          <a:noFill/>
        </p:spPr>
      </p:pic>
      <p:pic>
        <p:nvPicPr>
          <p:cNvPr id="1029" name="Picture 5" descr="C:\Users\kurisaki\Documents\PD_at_Nagoya-u\Project_EnzymaticPolymerization\_Theme-1_CALB_ring-open-polymerization\REMD_b-alanine\_4_Analyses\_0_Clustering_bAla8_ExplicitWater\_Ponti_Picture_no4_cluster\bAla8_exWat_no4_SecondClust_04.bmp"/>
          <p:cNvPicPr>
            <a:picLocks noChangeAspect="1" noChangeArrowheads="1"/>
          </p:cNvPicPr>
          <p:nvPr/>
        </p:nvPicPr>
        <p:blipFill>
          <a:blip r:embed="rId5" cstate="print"/>
          <a:srcRect/>
          <a:stretch>
            <a:fillRect/>
          </a:stretch>
        </p:blipFill>
        <p:spPr bwMode="auto">
          <a:xfrm>
            <a:off x="1187624" y="4135432"/>
            <a:ext cx="2880320" cy="2452624"/>
          </a:xfrm>
          <a:prstGeom prst="rect">
            <a:avLst/>
          </a:prstGeom>
          <a:noFill/>
        </p:spPr>
      </p:pic>
      <p:pic>
        <p:nvPicPr>
          <p:cNvPr id="1030" name="Picture 6" descr="C:\Users\kurisaki\Documents\PD_at_Nagoya-u\Project_EnzymaticPolymerization\_Theme-1_CALB_ring-open-polymerization\REMD_b-alanine\_4_Analyses\_0_Clustering_bAla8_ExplicitWater\_Ponti_Picture_no4_cluster\bAla8_exWat_no4_SecondClust_05.bmp"/>
          <p:cNvPicPr>
            <a:picLocks noChangeAspect="1" noChangeArrowheads="1"/>
          </p:cNvPicPr>
          <p:nvPr/>
        </p:nvPicPr>
        <p:blipFill>
          <a:blip r:embed="rId6" cstate="print"/>
          <a:srcRect/>
          <a:stretch>
            <a:fillRect/>
          </a:stretch>
        </p:blipFill>
        <p:spPr bwMode="auto">
          <a:xfrm>
            <a:off x="4572000" y="4144728"/>
            <a:ext cx="2880320" cy="2452624"/>
          </a:xfrm>
          <a:prstGeom prst="rect">
            <a:avLst/>
          </a:prstGeom>
          <a:noFill/>
        </p:spPr>
      </p:pic>
      <p:sp>
        <p:nvSpPr>
          <p:cNvPr id="8" name="正方形/長方形 7"/>
          <p:cNvSpPr/>
          <p:nvPr/>
        </p:nvSpPr>
        <p:spPr>
          <a:xfrm>
            <a:off x="611560" y="2204864"/>
            <a:ext cx="1091966" cy="461665"/>
          </a:xfrm>
          <a:prstGeom prst="rect">
            <a:avLst/>
          </a:prstGeom>
        </p:spPr>
        <p:txBody>
          <a:bodyPr wrap="none">
            <a:spAutoFit/>
          </a:bodyPr>
          <a:lstStyle/>
          <a:p>
            <a:r>
              <a:rPr lang="en-US" altLang="ja-JP" sz="2400" b="1" i="1" dirty="0" smtClean="0"/>
              <a:t>hairpin</a:t>
            </a:r>
            <a:endParaRPr lang="ja-JP" altLang="en-US" sz="2400" b="1" i="1" dirty="0" smtClean="0"/>
          </a:p>
        </p:txBody>
      </p:sp>
      <p:sp>
        <p:nvSpPr>
          <p:cNvPr id="9" name="正方形/長方形 8"/>
          <p:cNvSpPr/>
          <p:nvPr/>
        </p:nvSpPr>
        <p:spPr>
          <a:xfrm>
            <a:off x="2987824" y="2204864"/>
            <a:ext cx="1091966" cy="461665"/>
          </a:xfrm>
          <a:prstGeom prst="rect">
            <a:avLst/>
          </a:prstGeom>
        </p:spPr>
        <p:txBody>
          <a:bodyPr wrap="none">
            <a:spAutoFit/>
          </a:bodyPr>
          <a:lstStyle/>
          <a:p>
            <a:r>
              <a:rPr lang="en-US" altLang="ja-JP" sz="2400" b="1" i="1" dirty="0" smtClean="0"/>
              <a:t>hairpin</a:t>
            </a:r>
            <a:endParaRPr lang="ja-JP" altLang="en-US" sz="2400" b="1" i="1" dirty="0" smtClean="0"/>
          </a:p>
        </p:txBody>
      </p:sp>
      <p:sp>
        <p:nvSpPr>
          <p:cNvPr id="10" name="正方形/長方形 9"/>
          <p:cNvSpPr/>
          <p:nvPr/>
        </p:nvSpPr>
        <p:spPr>
          <a:xfrm>
            <a:off x="5868144" y="2204864"/>
            <a:ext cx="1664815" cy="461665"/>
          </a:xfrm>
          <a:prstGeom prst="rect">
            <a:avLst/>
          </a:prstGeom>
        </p:spPr>
        <p:txBody>
          <a:bodyPr wrap="none">
            <a:spAutoFit/>
          </a:bodyPr>
          <a:lstStyle/>
          <a:p>
            <a:r>
              <a:rPr lang="en-US" altLang="ja-JP" sz="2400" b="1" i="1" dirty="0" smtClean="0"/>
              <a:t>turn (C-ter.)</a:t>
            </a:r>
            <a:endParaRPr lang="ja-JP" altLang="en-US" sz="2400" b="1" i="1" dirty="0"/>
          </a:p>
        </p:txBody>
      </p:sp>
      <p:sp>
        <p:nvSpPr>
          <p:cNvPr id="11" name="正方形/長方形 10"/>
          <p:cNvSpPr/>
          <p:nvPr/>
        </p:nvSpPr>
        <p:spPr>
          <a:xfrm>
            <a:off x="2195736" y="4077072"/>
            <a:ext cx="744114" cy="461665"/>
          </a:xfrm>
          <a:prstGeom prst="rect">
            <a:avLst/>
          </a:prstGeom>
        </p:spPr>
        <p:txBody>
          <a:bodyPr wrap="none">
            <a:spAutoFit/>
          </a:bodyPr>
          <a:lstStyle/>
          <a:p>
            <a:r>
              <a:rPr lang="en-US" altLang="ja-JP" sz="2400" b="1" i="1" dirty="0" smtClean="0"/>
              <a:t>arch</a:t>
            </a:r>
            <a:endParaRPr lang="ja-JP" altLang="en-US" sz="2400" b="1" i="1" dirty="0"/>
          </a:p>
        </p:txBody>
      </p:sp>
      <p:sp>
        <p:nvSpPr>
          <p:cNvPr id="12" name="正方形/長方形 11"/>
          <p:cNvSpPr/>
          <p:nvPr/>
        </p:nvSpPr>
        <p:spPr>
          <a:xfrm>
            <a:off x="5508104" y="4119463"/>
            <a:ext cx="1361142" cy="461665"/>
          </a:xfrm>
          <a:prstGeom prst="rect">
            <a:avLst/>
          </a:prstGeom>
        </p:spPr>
        <p:txBody>
          <a:bodyPr wrap="none">
            <a:spAutoFit/>
          </a:bodyPr>
          <a:lstStyle/>
          <a:p>
            <a:r>
              <a:rPr lang="en-US" altLang="ja-JP" sz="2400" b="1" i="1" dirty="0" smtClean="0"/>
              <a:t>extended</a:t>
            </a:r>
            <a:endParaRPr lang="ja-JP" altLang="en-US" sz="2400" b="1" i="1" dirty="0"/>
          </a:p>
        </p:txBody>
      </p:sp>
      <p:sp>
        <p:nvSpPr>
          <p:cNvPr id="14" name="スライド番号プレースホルダ 13"/>
          <p:cNvSpPr>
            <a:spLocks noGrp="1"/>
          </p:cNvSpPr>
          <p:nvPr>
            <p:ph type="sldNum" sz="quarter" idx="12"/>
          </p:nvPr>
        </p:nvSpPr>
        <p:spPr/>
        <p:txBody>
          <a:bodyPr/>
          <a:lstStyle/>
          <a:p>
            <a:fld id="{DBB6B817-DDD2-4518-B5BE-F1D8B9E4AA20}" type="slidenum">
              <a:rPr kumimoji="1" lang="ja-JP" altLang="en-US" smtClean="0"/>
              <a:pPr/>
              <a:t>33</a:t>
            </a:fld>
            <a:endParaRPr kumimoji="1"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120032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Representative conformations derived from explicit REMD (2)</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pic>
        <p:nvPicPr>
          <p:cNvPr id="2050" name="Picture 2" descr="C:\Users\kurisaki\Documents\PD_at_Nagoya-u\Project_EnzymaticPolymerization\_Theme-1_CALB_ring-open-polymerization\REMD_b-alanine\_4_Analyses\_0_Clustering_bAla8_ExplicitWater\_Ponti_Picture_no4_cluster\bAla8_exWat_no4_SecondClust_06.bmp"/>
          <p:cNvPicPr>
            <a:picLocks noChangeAspect="1" noChangeArrowheads="1"/>
          </p:cNvPicPr>
          <p:nvPr/>
        </p:nvPicPr>
        <p:blipFill>
          <a:blip r:embed="rId2" cstate="print"/>
          <a:srcRect/>
          <a:stretch>
            <a:fillRect/>
          </a:stretch>
        </p:blipFill>
        <p:spPr bwMode="auto">
          <a:xfrm>
            <a:off x="467544" y="1984488"/>
            <a:ext cx="2880320" cy="2452624"/>
          </a:xfrm>
          <a:prstGeom prst="rect">
            <a:avLst/>
          </a:prstGeom>
          <a:noFill/>
        </p:spPr>
      </p:pic>
      <p:pic>
        <p:nvPicPr>
          <p:cNvPr id="2051" name="Picture 3" descr="C:\Users\kurisaki\Documents\PD_at_Nagoya-u\Project_EnzymaticPolymerization\_Theme-1_CALB_ring-open-polymerization\REMD_b-alanine\_4_Analyses\_0_Clustering_bAla8_ExplicitWater\_Ponti_Picture_no4_cluster\bAla8_exWat_no4_SecondClust_07.bmp"/>
          <p:cNvPicPr>
            <a:picLocks noChangeAspect="1" noChangeArrowheads="1"/>
          </p:cNvPicPr>
          <p:nvPr/>
        </p:nvPicPr>
        <p:blipFill>
          <a:blip r:embed="rId3" cstate="print"/>
          <a:srcRect/>
          <a:stretch>
            <a:fillRect/>
          </a:stretch>
        </p:blipFill>
        <p:spPr bwMode="auto">
          <a:xfrm>
            <a:off x="5868144" y="1988840"/>
            <a:ext cx="2880320" cy="2452624"/>
          </a:xfrm>
          <a:prstGeom prst="rect">
            <a:avLst/>
          </a:prstGeom>
          <a:noFill/>
        </p:spPr>
      </p:pic>
      <p:pic>
        <p:nvPicPr>
          <p:cNvPr id="2052" name="Picture 4" descr="C:\Users\kurisaki\Documents\PD_at_Nagoya-u\Project_EnzymaticPolymerization\_Theme-1_CALB_ring-open-polymerization\REMD_b-alanine\_4_Analyses\_0_Clustering_bAla8_ExplicitWater\_Ponti_Picture_no4_cluster\bAla8_exWat_no4_SecondClust_08.bmp"/>
          <p:cNvPicPr>
            <a:picLocks noChangeAspect="1" noChangeArrowheads="1"/>
          </p:cNvPicPr>
          <p:nvPr/>
        </p:nvPicPr>
        <p:blipFill>
          <a:blip r:embed="rId4" cstate="print"/>
          <a:srcRect/>
          <a:stretch>
            <a:fillRect/>
          </a:stretch>
        </p:blipFill>
        <p:spPr bwMode="auto">
          <a:xfrm>
            <a:off x="2987824" y="1984488"/>
            <a:ext cx="2880320" cy="2452624"/>
          </a:xfrm>
          <a:prstGeom prst="rect">
            <a:avLst/>
          </a:prstGeom>
          <a:noFill/>
        </p:spPr>
      </p:pic>
      <p:pic>
        <p:nvPicPr>
          <p:cNvPr id="2053" name="Picture 5" descr="C:\Users\kurisaki\Documents\PD_at_Nagoya-u\Project_EnzymaticPolymerization\_Theme-1_CALB_ring-open-polymerization\REMD_b-alanine\_4_Analyses\_0_Clustering_bAla8_ExplicitWater\_Ponti_Picture_no4_cluster\bAla8_exWat_no4_SecondClust_09.bmp"/>
          <p:cNvPicPr>
            <a:picLocks noChangeAspect="1" noChangeArrowheads="1"/>
          </p:cNvPicPr>
          <p:nvPr/>
        </p:nvPicPr>
        <p:blipFill>
          <a:blip r:embed="rId5" cstate="print"/>
          <a:srcRect/>
          <a:stretch>
            <a:fillRect/>
          </a:stretch>
        </p:blipFill>
        <p:spPr bwMode="auto">
          <a:xfrm>
            <a:off x="1547664" y="4144728"/>
            <a:ext cx="2880320" cy="2452624"/>
          </a:xfrm>
          <a:prstGeom prst="rect">
            <a:avLst/>
          </a:prstGeom>
          <a:noFill/>
        </p:spPr>
      </p:pic>
      <p:pic>
        <p:nvPicPr>
          <p:cNvPr id="2054" name="Picture 6" descr="C:\Users\kurisaki\Documents\PD_at_Nagoya-u\Project_EnzymaticPolymerization\_Theme-1_CALB_ring-open-polymerization\REMD_b-alanine\_4_Analyses\_0_Clustering_bAla8_ExplicitWater\_Ponti_Picture_no4_cluster\bAla8_exWat_no4_SecondClust_10.bmp"/>
          <p:cNvPicPr>
            <a:picLocks noChangeAspect="1" noChangeArrowheads="1"/>
          </p:cNvPicPr>
          <p:nvPr/>
        </p:nvPicPr>
        <p:blipFill>
          <a:blip r:embed="rId6" cstate="print"/>
          <a:srcRect/>
          <a:stretch>
            <a:fillRect/>
          </a:stretch>
        </p:blipFill>
        <p:spPr bwMode="auto">
          <a:xfrm>
            <a:off x="4644008" y="4144728"/>
            <a:ext cx="2880320" cy="2452624"/>
          </a:xfrm>
          <a:prstGeom prst="rect">
            <a:avLst/>
          </a:prstGeom>
          <a:noFill/>
        </p:spPr>
      </p:pic>
      <p:sp>
        <p:nvSpPr>
          <p:cNvPr id="8" name="正方形/長方形 7"/>
          <p:cNvSpPr/>
          <p:nvPr/>
        </p:nvSpPr>
        <p:spPr>
          <a:xfrm>
            <a:off x="755576" y="2060848"/>
            <a:ext cx="1133644" cy="461665"/>
          </a:xfrm>
          <a:prstGeom prst="rect">
            <a:avLst/>
          </a:prstGeom>
        </p:spPr>
        <p:txBody>
          <a:bodyPr wrap="none">
            <a:spAutoFit/>
          </a:bodyPr>
          <a:lstStyle/>
          <a:p>
            <a:r>
              <a:rPr lang="en-US" altLang="ja-JP" sz="2400" b="1" i="1" dirty="0" smtClean="0"/>
              <a:t>globule</a:t>
            </a:r>
            <a:endParaRPr lang="ja-JP" altLang="en-US" sz="2400" b="1" i="1" dirty="0"/>
          </a:p>
        </p:txBody>
      </p:sp>
      <p:sp>
        <p:nvSpPr>
          <p:cNvPr id="9" name="正方形/長方形 8"/>
          <p:cNvSpPr/>
          <p:nvPr/>
        </p:nvSpPr>
        <p:spPr>
          <a:xfrm>
            <a:off x="3347864" y="2060848"/>
            <a:ext cx="763671" cy="461665"/>
          </a:xfrm>
          <a:prstGeom prst="rect">
            <a:avLst/>
          </a:prstGeom>
        </p:spPr>
        <p:txBody>
          <a:bodyPr wrap="none">
            <a:spAutoFit/>
          </a:bodyPr>
          <a:lstStyle/>
          <a:p>
            <a:r>
              <a:rPr lang="en-US" altLang="ja-JP" sz="2400" b="1" i="1" dirty="0" smtClean="0"/>
              <a:t>bent</a:t>
            </a:r>
            <a:endParaRPr lang="ja-JP" altLang="en-US" sz="2400" b="1" i="1" dirty="0"/>
          </a:p>
        </p:txBody>
      </p:sp>
      <p:sp>
        <p:nvSpPr>
          <p:cNvPr id="10" name="正方形/長方形 9"/>
          <p:cNvSpPr/>
          <p:nvPr/>
        </p:nvSpPr>
        <p:spPr>
          <a:xfrm>
            <a:off x="5724128" y="2060848"/>
            <a:ext cx="774892" cy="461665"/>
          </a:xfrm>
          <a:prstGeom prst="rect">
            <a:avLst/>
          </a:prstGeom>
        </p:spPr>
        <p:txBody>
          <a:bodyPr wrap="none">
            <a:spAutoFit/>
          </a:bodyPr>
          <a:lstStyle/>
          <a:p>
            <a:r>
              <a:rPr lang="en-US" altLang="ja-JP" sz="2400" b="1" i="1" dirty="0" smtClean="0"/>
              <a:t>bent</a:t>
            </a:r>
            <a:endParaRPr lang="ja-JP" altLang="en-US" sz="2400" b="1" i="1" dirty="0"/>
          </a:p>
        </p:txBody>
      </p:sp>
      <p:sp>
        <p:nvSpPr>
          <p:cNvPr id="11" name="正方形/長方形 10"/>
          <p:cNvSpPr/>
          <p:nvPr/>
        </p:nvSpPr>
        <p:spPr>
          <a:xfrm>
            <a:off x="4716016" y="4335487"/>
            <a:ext cx="822276" cy="461665"/>
          </a:xfrm>
          <a:prstGeom prst="rect">
            <a:avLst/>
          </a:prstGeom>
        </p:spPr>
        <p:txBody>
          <a:bodyPr wrap="none">
            <a:spAutoFit/>
          </a:bodyPr>
          <a:lstStyle/>
          <a:p>
            <a:r>
              <a:rPr lang="en-US" altLang="ja-JP" sz="2400" b="1" i="1" dirty="0" smtClean="0"/>
              <a:t>twist</a:t>
            </a:r>
            <a:endParaRPr lang="ja-JP" altLang="en-US" sz="2400" b="1" i="1" dirty="0"/>
          </a:p>
        </p:txBody>
      </p:sp>
      <p:sp>
        <p:nvSpPr>
          <p:cNvPr id="12" name="テキスト ボックス 11"/>
          <p:cNvSpPr txBox="1"/>
          <p:nvPr/>
        </p:nvSpPr>
        <p:spPr>
          <a:xfrm>
            <a:off x="827584" y="4335487"/>
            <a:ext cx="1749966" cy="461665"/>
          </a:xfrm>
          <a:prstGeom prst="rect">
            <a:avLst/>
          </a:prstGeom>
          <a:noFill/>
        </p:spPr>
        <p:txBody>
          <a:bodyPr wrap="none" rtlCol="0">
            <a:spAutoFit/>
          </a:bodyPr>
          <a:lstStyle/>
          <a:p>
            <a:r>
              <a:rPr lang="en-US" altLang="ja-JP" sz="2400" b="1" i="1" dirty="0" smtClean="0"/>
              <a:t>loose helical</a:t>
            </a:r>
            <a:endParaRPr kumimoji="1" lang="ja-JP" altLang="en-US" sz="2400" b="1" i="1" dirty="0"/>
          </a:p>
        </p:txBody>
      </p:sp>
      <p:sp>
        <p:nvSpPr>
          <p:cNvPr id="14" name="スライド番号プレースホルダ 13"/>
          <p:cNvSpPr>
            <a:spLocks noGrp="1"/>
          </p:cNvSpPr>
          <p:nvPr>
            <p:ph type="sldNum" sz="quarter" idx="12"/>
          </p:nvPr>
        </p:nvSpPr>
        <p:spPr/>
        <p:txBody>
          <a:bodyPr/>
          <a:lstStyle/>
          <a:p>
            <a:fld id="{DBB6B817-DDD2-4518-B5BE-F1D8B9E4AA20}" type="slidenum">
              <a:rPr kumimoji="1" lang="ja-JP" altLang="en-US" smtClean="0"/>
              <a:pPr/>
              <a:t>34</a:t>
            </a:fld>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120032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Representative conformations derived from implicit REMD (1)</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pic>
        <p:nvPicPr>
          <p:cNvPr id="3074" name="Picture 2" descr="C:\Users\kurisaki\Documents\PD_at_Nagoya-u\Project_EnzymaticPolymerization\_Theme-1_CALB_ring-open-polymerization\REMD_b-alanine\_4_Analyses\_0_Clustering_bAla8_ImplicitWater\_Ponti_Picture_\bAla8_igb_no4_SecondClust_01.bmp"/>
          <p:cNvPicPr>
            <a:picLocks noChangeAspect="1" noChangeArrowheads="1"/>
          </p:cNvPicPr>
          <p:nvPr/>
        </p:nvPicPr>
        <p:blipFill>
          <a:blip r:embed="rId2" cstate="print"/>
          <a:srcRect/>
          <a:stretch>
            <a:fillRect/>
          </a:stretch>
        </p:blipFill>
        <p:spPr bwMode="auto">
          <a:xfrm>
            <a:off x="1259631" y="2390110"/>
            <a:ext cx="2690283" cy="1995609"/>
          </a:xfrm>
          <a:prstGeom prst="rect">
            <a:avLst/>
          </a:prstGeom>
          <a:noFill/>
        </p:spPr>
      </p:pic>
      <p:pic>
        <p:nvPicPr>
          <p:cNvPr id="3075" name="Picture 3" descr="C:\Users\kurisaki\Documents\PD_at_Nagoya-u\Project_EnzymaticPolymerization\_Theme-1_CALB_ring-open-polymerization\REMD_b-alanine\_4_Analyses\_0_Clustering_bAla8_ImplicitWater\_Ponti_Picture_\bAla8_igb_no4_SecondClust_02.bmp"/>
          <p:cNvPicPr>
            <a:picLocks noChangeAspect="1" noChangeArrowheads="1"/>
          </p:cNvPicPr>
          <p:nvPr/>
        </p:nvPicPr>
        <p:blipFill>
          <a:blip r:embed="rId3" cstate="print"/>
          <a:srcRect/>
          <a:stretch>
            <a:fillRect/>
          </a:stretch>
        </p:blipFill>
        <p:spPr bwMode="auto">
          <a:xfrm>
            <a:off x="3923928" y="2390110"/>
            <a:ext cx="2088232" cy="1995609"/>
          </a:xfrm>
          <a:prstGeom prst="rect">
            <a:avLst/>
          </a:prstGeom>
          <a:noFill/>
        </p:spPr>
      </p:pic>
      <p:pic>
        <p:nvPicPr>
          <p:cNvPr id="3076" name="Picture 4" descr="C:\Users\kurisaki\Documents\PD_at_Nagoya-u\Project_EnzymaticPolymerization\_Theme-1_CALB_ring-open-polymerization\REMD_b-alanine\_4_Analyses\_0_Clustering_bAla8_ImplicitWater\_Ponti_Picture_\bAla8_igb_no4_SecondClust_03.bmp"/>
          <p:cNvPicPr>
            <a:picLocks noChangeAspect="1" noChangeArrowheads="1"/>
          </p:cNvPicPr>
          <p:nvPr/>
        </p:nvPicPr>
        <p:blipFill>
          <a:blip r:embed="rId4" cstate="print"/>
          <a:srcRect/>
          <a:stretch>
            <a:fillRect/>
          </a:stretch>
        </p:blipFill>
        <p:spPr bwMode="auto">
          <a:xfrm>
            <a:off x="6300192" y="2534126"/>
            <a:ext cx="2088232" cy="1995609"/>
          </a:xfrm>
          <a:prstGeom prst="rect">
            <a:avLst/>
          </a:prstGeom>
          <a:noFill/>
        </p:spPr>
      </p:pic>
      <p:pic>
        <p:nvPicPr>
          <p:cNvPr id="3077" name="Picture 5" descr="C:\Users\kurisaki\Documents\PD_at_Nagoya-u\Project_EnzymaticPolymerization\_Theme-1_CALB_ring-open-polymerization\REMD_b-alanine\_4_Analyses\_0_Clustering_bAla8_ImplicitWater\_Ponti_Picture_\bAla8_igb_no4_SecondClust_04.bmp"/>
          <p:cNvPicPr>
            <a:picLocks noChangeAspect="1" noChangeArrowheads="1"/>
          </p:cNvPicPr>
          <p:nvPr/>
        </p:nvPicPr>
        <p:blipFill>
          <a:blip r:embed="rId5" cstate="print"/>
          <a:srcRect/>
          <a:stretch>
            <a:fillRect/>
          </a:stretch>
        </p:blipFill>
        <p:spPr bwMode="auto">
          <a:xfrm>
            <a:off x="1907704" y="4529735"/>
            <a:ext cx="2088232" cy="1995609"/>
          </a:xfrm>
          <a:prstGeom prst="rect">
            <a:avLst/>
          </a:prstGeom>
          <a:noFill/>
        </p:spPr>
      </p:pic>
      <p:pic>
        <p:nvPicPr>
          <p:cNvPr id="3078" name="Picture 6" descr="C:\Users\kurisaki\Documents\PD_at_Nagoya-u\Project_EnzymaticPolymerization\_Theme-1_CALB_ring-open-polymerization\REMD_b-alanine\_4_Analyses\_0_Clustering_bAla8_ImplicitWater\_Ponti_Picture_\bAla8_igb_no4_SecondClust_05.bmp"/>
          <p:cNvPicPr>
            <a:picLocks noChangeAspect="1" noChangeArrowheads="1"/>
          </p:cNvPicPr>
          <p:nvPr/>
        </p:nvPicPr>
        <p:blipFill>
          <a:blip r:embed="rId6" cstate="print"/>
          <a:srcRect/>
          <a:stretch>
            <a:fillRect/>
          </a:stretch>
        </p:blipFill>
        <p:spPr bwMode="auto">
          <a:xfrm>
            <a:off x="4860032" y="4385719"/>
            <a:ext cx="2690283" cy="1995609"/>
          </a:xfrm>
          <a:prstGeom prst="rect">
            <a:avLst/>
          </a:prstGeom>
          <a:noFill/>
        </p:spPr>
      </p:pic>
      <p:sp>
        <p:nvSpPr>
          <p:cNvPr id="8" name="正方形/長方形 7"/>
          <p:cNvSpPr/>
          <p:nvPr/>
        </p:nvSpPr>
        <p:spPr>
          <a:xfrm>
            <a:off x="971600" y="2153471"/>
            <a:ext cx="1091966" cy="461665"/>
          </a:xfrm>
          <a:prstGeom prst="rect">
            <a:avLst/>
          </a:prstGeom>
        </p:spPr>
        <p:txBody>
          <a:bodyPr wrap="none">
            <a:spAutoFit/>
          </a:bodyPr>
          <a:lstStyle/>
          <a:p>
            <a:r>
              <a:rPr lang="en-US" altLang="ja-JP" sz="2400" b="1" i="1" dirty="0" smtClean="0"/>
              <a:t>hairpin</a:t>
            </a:r>
            <a:endParaRPr lang="ja-JP" altLang="en-US" sz="2400" b="1" i="1" dirty="0" smtClean="0"/>
          </a:p>
        </p:txBody>
      </p:sp>
      <p:sp>
        <p:nvSpPr>
          <p:cNvPr id="9" name="正方形/長方形 8"/>
          <p:cNvSpPr/>
          <p:nvPr/>
        </p:nvSpPr>
        <p:spPr>
          <a:xfrm>
            <a:off x="3491880" y="2153471"/>
            <a:ext cx="1091966" cy="461665"/>
          </a:xfrm>
          <a:prstGeom prst="rect">
            <a:avLst/>
          </a:prstGeom>
        </p:spPr>
        <p:txBody>
          <a:bodyPr wrap="none">
            <a:spAutoFit/>
          </a:bodyPr>
          <a:lstStyle/>
          <a:p>
            <a:r>
              <a:rPr lang="en-US" altLang="ja-JP" sz="2400" b="1" i="1" dirty="0" smtClean="0"/>
              <a:t>hairpin</a:t>
            </a:r>
            <a:endParaRPr lang="ja-JP" altLang="en-US" sz="2400" b="1" i="1" dirty="0" smtClean="0"/>
          </a:p>
        </p:txBody>
      </p:sp>
      <p:sp>
        <p:nvSpPr>
          <p:cNvPr id="10" name="正方形/長方形 9"/>
          <p:cNvSpPr/>
          <p:nvPr/>
        </p:nvSpPr>
        <p:spPr>
          <a:xfrm>
            <a:off x="6372200" y="2153471"/>
            <a:ext cx="822276" cy="461665"/>
          </a:xfrm>
          <a:prstGeom prst="rect">
            <a:avLst/>
          </a:prstGeom>
        </p:spPr>
        <p:txBody>
          <a:bodyPr wrap="none">
            <a:spAutoFit/>
          </a:bodyPr>
          <a:lstStyle/>
          <a:p>
            <a:r>
              <a:rPr lang="en-US" altLang="ja-JP" sz="2400" b="1" i="1" smtClean="0"/>
              <a:t>twist</a:t>
            </a:r>
            <a:endParaRPr lang="ja-JP" altLang="en-US" sz="2400" b="1" i="1" dirty="0"/>
          </a:p>
        </p:txBody>
      </p:sp>
      <p:sp>
        <p:nvSpPr>
          <p:cNvPr id="11" name="正方形/長方形 10"/>
          <p:cNvSpPr/>
          <p:nvPr/>
        </p:nvSpPr>
        <p:spPr>
          <a:xfrm>
            <a:off x="1475656" y="4457727"/>
            <a:ext cx="1091966" cy="461665"/>
          </a:xfrm>
          <a:prstGeom prst="rect">
            <a:avLst/>
          </a:prstGeom>
        </p:spPr>
        <p:txBody>
          <a:bodyPr wrap="none">
            <a:spAutoFit/>
          </a:bodyPr>
          <a:lstStyle/>
          <a:p>
            <a:r>
              <a:rPr lang="en-US" altLang="ja-JP" sz="2400" b="1" i="1" dirty="0" smtClean="0"/>
              <a:t>hairpin</a:t>
            </a:r>
            <a:endParaRPr lang="ja-JP" altLang="en-US" sz="2400" b="1" i="1" dirty="0"/>
          </a:p>
        </p:txBody>
      </p:sp>
      <p:sp>
        <p:nvSpPr>
          <p:cNvPr id="12" name="正方形/長方形 11"/>
          <p:cNvSpPr/>
          <p:nvPr/>
        </p:nvSpPr>
        <p:spPr>
          <a:xfrm>
            <a:off x="4355976" y="4457727"/>
            <a:ext cx="1361142" cy="461665"/>
          </a:xfrm>
          <a:prstGeom prst="rect">
            <a:avLst/>
          </a:prstGeom>
        </p:spPr>
        <p:txBody>
          <a:bodyPr wrap="none">
            <a:spAutoFit/>
          </a:bodyPr>
          <a:lstStyle/>
          <a:p>
            <a:r>
              <a:rPr lang="en-US" altLang="ja-JP" sz="2400" b="1" i="1" dirty="0" smtClean="0"/>
              <a:t>extended</a:t>
            </a:r>
            <a:endParaRPr lang="ja-JP" altLang="en-US" sz="2400" b="1" i="1" dirty="0" smtClean="0"/>
          </a:p>
        </p:txBody>
      </p:sp>
      <p:sp>
        <p:nvSpPr>
          <p:cNvPr id="14" name="スライド番号プレースホルダ 13"/>
          <p:cNvSpPr>
            <a:spLocks noGrp="1"/>
          </p:cNvSpPr>
          <p:nvPr>
            <p:ph type="sldNum" sz="quarter" idx="12"/>
          </p:nvPr>
        </p:nvSpPr>
        <p:spPr/>
        <p:txBody>
          <a:bodyPr/>
          <a:lstStyle/>
          <a:p>
            <a:fld id="{DBB6B817-DDD2-4518-B5BE-F1D8B9E4AA20}" type="slidenum">
              <a:rPr kumimoji="1" lang="ja-JP" altLang="en-US" smtClean="0"/>
              <a:pPr/>
              <a:t>35</a:t>
            </a:fld>
            <a:endParaRPr kumimoji="1"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120032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Representative conformations derived from implicit REMD (2)</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pic>
        <p:nvPicPr>
          <p:cNvPr id="4098" name="Picture 2" descr="C:\Users\kurisaki\Documents\PD_at_Nagoya-u\Project_EnzymaticPolymerization\_Theme-1_CALB_ring-open-polymerization\REMD_b-alanine\_4_Analyses\_0_Clustering_bAla8_ImplicitWater\_Ponti_Picture_\bAla8_igb_no4_SecondClust_06.bmp"/>
          <p:cNvPicPr>
            <a:picLocks noChangeAspect="1" noChangeArrowheads="1"/>
          </p:cNvPicPr>
          <p:nvPr/>
        </p:nvPicPr>
        <p:blipFill>
          <a:blip r:embed="rId2" cstate="print"/>
          <a:srcRect/>
          <a:stretch>
            <a:fillRect/>
          </a:stretch>
        </p:blipFill>
        <p:spPr bwMode="auto">
          <a:xfrm>
            <a:off x="323528" y="2154154"/>
            <a:ext cx="2592288" cy="1922918"/>
          </a:xfrm>
          <a:prstGeom prst="rect">
            <a:avLst/>
          </a:prstGeom>
          <a:noFill/>
        </p:spPr>
      </p:pic>
      <p:pic>
        <p:nvPicPr>
          <p:cNvPr id="4099" name="Picture 3" descr="C:\Users\kurisaki\Documents\PD_at_Nagoya-u\Project_EnzymaticPolymerization\_Theme-1_CALB_ring-open-polymerization\REMD_b-alanine\_4_Analyses\_0_Clustering_bAla8_ImplicitWater\_Ponti_Picture_\bAla8_igb_no4_SecondClust_07.bmp"/>
          <p:cNvPicPr>
            <a:picLocks noChangeAspect="1" noChangeArrowheads="1"/>
          </p:cNvPicPr>
          <p:nvPr/>
        </p:nvPicPr>
        <p:blipFill>
          <a:blip r:embed="rId3" cstate="print"/>
          <a:srcRect/>
          <a:stretch>
            <a:fillRect/>
          </a:stretch>
        </p:blipFill>
        <p:spPr bwMode="auto">
          <a:xfrm>
            <a:off x="3347864" y="2180048"/>
            <a:ext cx="2592288" cy="1922918"/>
          </a:xfrm>
          <a:prstGeom prst="rect">
            <a:avLst/>
          </a:prstGeom>
          <a:noFill/>
        </p:spPr>
      </p:pic>
      <p:pic>
        <p:nvPicPr>
          <p:cNvPr id="4100" name="Picture 4" descr="C:\Users\kurisaki\Documents\PD_at_Nagoya-u\Project_EnzymaticPolymerization\_Theme-1_CALB_ring-open-polymerization\REMD_b-alanine\_4_Analyses\_0_Clustering_bAla8_ImplicitWater\_Ponti_Picture_\bAla8_igb_no4_SecondClust_08.bmp"/>
          <p:cNvPicPr>
            <a:picLocks noChangeAspect="1" noChangeArrowheads="1"/>
          </p:cNvPicPr>
          <p:nvPr/>
        </p:nvPicPr>
        <p:blipFill>
          <a:blip r:embed="rId4" cstate="print"/>
          <a:srcRect/>
          <a:stretch>
            <a:fillRect/>
          </a:stretch>
        </p:blipFill>
        <p:spPr bwMode="auto">
          <a:xfrm>
            <a:off x="6012160" y="2252056"/>
            <a:ext cx="2592288" cy="1922918"/>
          </a:xfrm>
          <a:prstGeom prst="rect">
            <a:avLst/>
          </a:prstGeom>
          <a:noFill/>
        </p:spPr>
      </p:pic>
      <p:pic>
        <p:nvPicPr>
          <p:cNvPr id="4101" name="Picture 5" descr="C:\Users\kurisaki\Documents\PD_at_Nagoya-u\Project_EnzymaticPolymerization\_Theme-1_CALB_ring-open-polymerization\REMD_b-alanine\_4_Analyses\_0_Clustering_bAla8_ImplicitWater\_Ponti_Picture_\bAla8_igb_no4_SecondClust_09.bmp"/>
          <p:cNvPicPr>
            <a:picLocks noChangeAspect="1" noChangeArrowheads="1"/>
          </p:cNvPicPr>
          <p:nvPr/>
        </p:nvPicPr>
        <p:blipFill>
          <a:blip r:embed="rId5" cstate="print"/>
          <a:srcRect/>
          <a:stretch>
            <a:fillRect/>
          </a:stretch>
        </p:blipFill>
        <p:spPr bwMode="auto">
          <a:xfrm>
            <a:off x="1835696" y="4602426"/>
            <a:ext cx="2592288" cy="1922918"/>
          </a:xfrm>
          <a:prstGeom prst="rect">
            <a:avLst/>
          </a:prstGeom>
          <a:noFill/>
        </p:spPr>
      </p:pic>
      <p:pic>
        <p:nvPicPr>
          <p:cNvPr id="4102" name="Picture 6" descr="C:\Users\kurisaki\Documents\PD_at_Nagoya-u\Project_EnzymaticPolymerization\_Theme-1_CALB_ring-open-polymerization\REMD_b-alanine\_4_Analyses\_0_Clustering_bAla8_ImplicitWater\_Ponti_Picture_\bAla8_igb_no4_SecondClust_10.bmp"/>
          <p:cNvPicPr>
            <a:picLocks noChangeAspect="1" noChangeArrowheads="1"/>
          </p:cNvPicPr>
          <p:nvPr/>
        </p:nvPicPr>
        <p:blipFill>
          <a:blip r:embed="rId6" cstate="print"/>
          <a:srcRect/>
          <a:stretch>
            <a:fillRect/>
          </a:stretch>
        </p:blipFill>
        <p:spPr bwMode="auto">
          <a:xfrm>
            <a:off x="4716016" y="4530418"/>
            <a:ext cx="2592288" cy="1922918"/>
          </a:xfrm>
          <a:prstGeom prst="rect">
            <a:avLst/>
          </a:prstGeom>
          <a:noFill/>
        </p:spPr>
      </p:pic>
      <p:sp>
        <p:nvSpPr>
          <p:cNvPr id="8" name="正方形/長方形 7"/>
          <p:cNvSpPr/>
          <p:nvPr/>
        </p:nvSpPr>
        <p:spPr>
          <a:xfrm>
            <a:off x="323528" y="2132856"/>
            <a:ext cx="1749966" cy="461665"/>
          </a:xfrm>
          <a:prstGeom prst="rect">
            <a:avLst/>
          </a:prstGeom>
        </p:spPr>
        <p:txBody>
          <a:bodyPr wrap="none">
            <a:spAutoFit/>
          </a:bodyPr>
          <a:lstStyle/>
          <a:p>
            <a:r>
              <a:rPr lang="en-US" altLang="ja-JP" sz="2400" b="1" i="1" dirty="0" smtClean="0"/>
              <a:t>loose helical</a:t>
            </a:r>
            <a:endParaRPr lang="ja-JP" altLang="en-US" sz="2400" b="1" i="1" dirty="0"/>
          </a:p>
        </p:txBody>
      </p:sp>
      <p:sp>
        <p:nvSpPr>
          <p:cNvPr id="9" name="正方形/長方形 8"/>
          <p:cNvSpPr/>
          <p:nvPr/>
        </p:nvSpPr>
        <p:spPr>
          <a:xfrm>
            <a:off x="3182074" y="2132856"/>
            <a:ext cx="1749966" cy="461665"/>
          </a:xfrm>
          <a:prstGeom prst="rect">
            <a:avLst/>
          </a:prstGeom>
        </p:spPr>
        <p:txBody>
          <a:bodyPr wrap="none">
            <a:spAutoFit/>
          </a:bodyPr>
          <a:lstStyle/>
          <a:p>
            <a:r>
              <a:rPr lang="en-US" altLang="ja-JP" sz="2400" b="1" i="1" dirty="0" smtClean="0"/>
              <a:t>loose helical</a:t>
            </a:r>
            <a:endParaRPr lang="ja-JP" altLang="en-US" sz="2400" b="1" i="1" dirty="0"/>
          </a:p>
        </p:txBody>
      </p:sp>
      <p:sp>
        <p:nvSpPr>
          <p:cNvPr id="10" name="正方形/長方形 9"/>
          <p:cNvSpPr/>
          <p:nvPr/>
        </p:nvSpPr>
        <p:spPr>
          <a:xfrm>
            <a:off x="5796136" y="2209506"/>
            <a:ext cx="1457387" cy="400110"/>
          </a:xfrm>
          <a:prstGeom prst="rect">
            <a:avLst/>
          </a:prstGeom>
        </p:spPr>
        <p:txBody>
          <a:bodyPr wrap="none">
            <a:spAutoFit/>
          </a:bodyPr>
          <a:lstStyle/>
          <a:p>
            <a:r>
              <a:rPr lang="en-US" altLang="ja-JP" sz="2000" b="1" i="1" dirty="0" smtClean="0"/>
              <a:t>turn (N-ter.)</a:t>
            </a:r>
            <a:endParaRPr lang="ja-JP" altLang="en-US" sz="2000" b="1" i="1" dirty="0" smtClean="0"/>
          </a:p>
        </p:txBody>
      </p:sp>
      <p:sp>
        <p:nvSpPr>
          <p:cNvPr id="11" name="正方形/長方形 10"/>
          <p:cNvSpPr/>
          <p:nvPr/>
        </p:nvSpPr>
        <p:spPr>
          <a:xfrm>
            <a:off x="2123728" y="4581128"/>
            <a:ext cx="822276" cy="461665"/>
          </a:xfrm>
          <a:prstGeom prst="rect">
            <a:avLst/>
          </a:prstGeom>
        </p:spPr>
        <p:txBody>
          <a:bodyPr wrap="none">
            <a:spAutoFit/>
          </a:bodyPr>
          <a:lstStyle/>
          <a:p>
            <a:r>
              <a:rPr lang="en-US" altLang="ja-JP" sz="2400" b="1" i="1" dirty="0" smtClean="0"/>
              <a:t>twist</a:t>
            </a:r>
            <a:endParaRPr lang="ja-JP" altLang="en-US" sz="2400" b="1" i="1" dirty="0" smtClean="0"/>
          </a:p>
        </p:txBody>
      </p:sp>
      <p:sp>
        <p:nvSpPr>
          <p:cNvPr id="12" name="正方形/長方形 11"/>
          <p:cNvSpPr/>
          <p:nvPr/>
        </p:nvSpPr>
        <p:spPr>
          <a:xfrm>
            <a:off x="4426717" y="4551511"/>
            <a:ext cx="1009379" cy="461665"/>
          </a:xfrm>
          <a:prstGeom prst="rect">
            <a:avLst/>
          </a:prstGeom>
        </p:spPr>
        <p:txBody>
          <a:bodyPr wrap="none">
            <a:spAutoFit/>
          </a:bodyPr>
          <a:lstStyle/>
          <a:p>
            <a:r>
              <a:rPr lang="en-US" altLang="ja-JP" sz="2400" b="1" i="1" dirty="0" smtClean="0"/>
              <a:t>helical</a:t>
            </a:r>
            <a:endParaRPr lang="ja-JP" altLang="en-US" sz="2400" b="1" i="1" dirty="0"/>
          </a:p>
        </p:txBody>
      </p:sp>
      <p:sp>
        <p:nvSpPr>
          <p:cNvPr id="14" name="スライド番号プレースホルダ 13"/>
          <p:cNvSpPr>
            <a:spLocks noGrp="1"/>
          </p:cNvSpPr>
          <p:nvPr>
            <p:ph type="sldNum" sz="quarter" idx="12"/>
          </p:nvPr>
        </p:nvSpPr>
        <p:spPr/>
        <p:txBody>
          <a:bodyPr/>
          <a:lstStyle/>
          <a:p>
            <a:fld id="{DBB6B817-DDD2-4518-B5BE-F1D8B9E4AA20}" type="slidenum">
              <a:rPr kumimoji="1" lang="ja-JP" altLang="en-US" smtClean="0"/>
              <a:pPr/>
              <a:t>36</a:t>
            </a:fld>
            <a:endParaRPr kumimoji="1"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Supporting Information</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5" name="スライド番号プレースホルダ 4"/>
          <p:cNvSpPr>
            <a:spLocks noGrp="1"/>
          </p:cNvSpPr>
          <p:nvPr>
            <p:ph type="sldNum" sz="quarter" idx="12"/>
          </p:nvPr>
        </p:nvSpPr>
        <p:spPr/>
        <p:txBody>
          <a:bodyPr/>
          <a:lstStyle/>
          <a:p>
            <a:fld id="{DBB6B817-DDD2-4518-B5BE-F1D8B9E4AA20}" type="slidenum">
              <a:rPr kumimoji="1" lang="ja-JP" altLang="en-US" smtClean="0"/>
              <a:pPr/>
              <a:t>37</a:t>
            </a:fld>
            <a:endParaRPr kumimoji="1"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60648"/>
            <a:ext cx="8640960"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Insights derived from these calculations</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3" name="テキスト ボックス 2"/>
          <p:cNvSpPr txBox="1"/>
          <p:nvPr/>
        </p:nvSpPr>
        <p:spPr>
          <a:xfrm>
            <a:off x="455236" y="1268760"/>
            <a:ext cx="8221220" cy="2585323"/>
          </a:xfrm>
          <a:prstGeom prst="rect">
            <a:avLst/>
          </a:prstGeom>
          <a:noFill/>
        </p:spPr>
        <p:txBody>
          <a:bodyPr wrap="square" rtlCol="0">
            <a:spAutoFit/>
          </a:bodyPr>
          <a:lstStyle/>
          <a:p>
            <a:r>
              <a:rPr kumimoji="1" lang="en-US" altLang="ja-JP" dirty="0" smtClean="0"/>
              <a:t>Implicit</a:t>
            </a:r>
            <a:r>
              <a:rPr kumimoji="1" lang="ja-JP" altLang="en-US" dirty="0" smtClean="0"/>
              <a:t>モデルは</a:t>
            </a:r>
            <a:r>
              <a:rPr kumimoji="1" lang="en-US" altLang="ja-JP" dirty="0" smtClean="0"/>
              <a:t>explicit</a:t>
            </a:r>
            <a:r>
              <a:rPr lang="ja-JP" altLang="en-US" dirty="0"/>
              <a:t>モデル</a:t>
            </a:r>
            <a:r>
              <a:rPr lang="ja-JP" altLang="en-US" dirty="0" smtClean="0"/>
              <a:t>の代わりに</a:t>
            </a:r>
            <a:r>
              <a:rPr lang="en-US" altLang="ja-JP" dirty="0" smtClean="0"/>
              <a:t>…</a:t>
            </a:r>
          </a:p>
          <a:p>
            <a:r>
              <a:rPr kumimoji="1" lang="ja-JP" altLang="en-US" dirty="0"/>
              <a:t>というのは</a:t>
            </a:r>
            <a:r>
              <a:rPr kumimoji="1" lang="ja-JP" altLang="en-US" dirty="0" smtClean="0"/>
              <a:t>、なぜかと言うと</a:t>
            </a:r>
            <a:r>
              <a:rPr kumimoji="1" lang="en-US" altLang="ja-JP" dirty="0" smtClean="0"/>
              <a:t>…</a:t>
            </a:r>
          </a:p>
          <a:p>
            <a:r>
              <a:rPr lang="en-US" altLang="ja-JP" dirty="0" smtClean="0"/>
              <a:t>(implicit</a:t>
            </a:r>
            <a:r>
              <a:rPr lang="ja-JP" altLang="en-US" dirty="0" smtClean="0"/>
              <a:t>と</a:t>
            </a:r>
            <a:r>
              <a:rPr lang="en-US" altLang="ja-JP" dirty="0" smtClean="0"/>
              <a:t>explicit</a:t>
            </a:r>
            <a:r>
              <a:rPr lang="ja-JP" altLang="en-US" dirty="0" err="1" smtClean="0"/>
              <a:t>、</a:t>
            </a:r>
            <a:r>
              <a:rPr lang="en-US" altLang="ja-JP" dirty="0" smtClean="0"/>
              <a:t>replica</a:t>
            </a:r>
            <a:r>
              <a:rPr lang="ja-JP" altLang="en-US" dirty="0" smtClean="0"/>
              <a:t>数が違うものを単純に比較してよいものか</a:t>
            </a:r>
            <a:r>
              <a:rPr lang="en-US" altLang="ja-JP" dirty="0" smtClean="0"/>
              <a:t>?)</a:t>
            </a:r>
            <a:endParaRPr lang="en-US" altLang="ja-JP" dirty="0"/>
          </a:p>
          <a:p>
            <a:endParaRPr lang="en-US" altLang="ja-JP" dirty="0"/>
          </a:p>
          <a:p>
            <a:r>
              <a:rPr kumimoji="1" lang="en-US" altLang="ja-JP" dirty="0" smtClean="0"/>
              <a:t>Explicit</a:t>
            </a:r>
            <a:r>
              <a:rPr kumimoji="1" lang="ja-JP" altLang="en-US" dirty="0" smtClean="0"/>
              <a:t>モデルを使うときの注意</a:t>
            </a:r>
            <a:r>
              <a:rPr kumimoji="1" lang="en-US" altLang="ja-JP" dirty="0" smtClean="0">
                <a:sym typeface="Wingdings" pitchFamily="2" charset="2"/>
              </a:rPr>
              <a:t>memory</a:t>
            </a:r>
            <a:r>
              <a:rPr kumimoji="1" lang="ja-JP" altLang="en-US" dirty="0" smtClean="0">
                <a:sym typeface="Wingdings" pitchFamily="2" charset="2"/>
              </a:rPr>
              <a:t>の上限がある。</a:t>
            </a:r>
            <a:r>
              <a:rPr kumimoji="1" lang="en-US" altLang="ja-JP" dirty="0" smtClean="0">
                <a:sym typeface="Wingdings" pitchFamily="2" charset="2"/>
              </a:rPr>
              <a:t>18-mer</a:t>
            </a:r>
            <a:r>
              <a:rPr kumimoji="1" lang="ja-JP" altLang="en-US" dirty="0" smtClean="0">
                <a:sym typeface="Wingdings" pitchFamily="2" charset="2"/>
              </a:rPr>
              <a:t>を扱うときは、系のサイズを大きくしないことか</a:t>
            </a:r>
            <a:endParaRPr kumimoji="1" lang="en-US" altLang="ja-JP" dirty="0" smtClean="0"/>
          </a:p>
          <a:p>
            <a:endParaRPr lang="en-US" altLang="ja-JP" dirty="0"/>
          </a:p>
          <a:p>
            <a:r>
              <a:rPr kumimoji="1" lang="en-US" altLang="ja-JP" dirty="0" err="1" smtClean="0"/>
              <a:t>Explict</a:t>
            </a:r>
            <a:r>
              <a:rPr lang="ja-JP" altLang="en-US" dirty="0"/>
              <a:t>水</a:t>
            </a:r>
            <a:r>
              <a:rPr lang="ja-JP" altLang="en-US" dirty="0" smtClean="0"/>
              <a:t>モデルの温度セットが</a:t>
            </a:r>
            <a:r>
              <a:rPr lang="en-US" altLang="ja-JP" dirty="0" smtClean="0"/>
              <a:t>Explicit</a:t>
            </a:r>
            <a:r>
              <a:rPr lang="ja-JP" altLang="en-US" dirty="0" smtClean="0"/>
              <a:t>トルエンの温度セットにそのままトレースできるのはなぜかと言うと</a:t>
            </a:r>
            <a:r>
              <a:rPr lang="en-US" altLang="ja-JP" dirty="0" smtClean="0"/>
              <a:t>…</a:t>
            </a:r>
          </a:p>
        </p:txBody>
      </p:sp>
      <p:sp>
        <p:nvSpPr>
          <p:cNvPr id="5" name="スライド番号プレースホルダ 4"/>
          <p:cNvSpPr>
            <a:spLocks noGrp="1"/>
          </p:cNvSpPr>
          <p:nvPr>
            <p:ph type="sldNum" sz="quarter" idx="12"/>
          </p:nvPr>
        </p:nvSpPr>
        <p:spPr/>
        <p:txBody>
          <a:bodyPr/>
          <a:lstStyle/>
          <a:p>
            <a:fld id="{DBB6B817-DDD2-4518-B5BE-F1D8B9E4AA20}" type="slidenum">
              <a:rPr kumimoji="1" lang="ja-JP" altLang="en-US" smtClean="0"/>
              <a:pPr/>
              <a:t>38</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1271662"/>
            <a:ext cx="7920880" cy="1077218"/>
          </a:xfrm>
          <a:prstGeom prst="rect">
            <a:avLst/>
          </a:prstGeom>
        </p:spPr>
        <p:txBody>
          <a:bodyPr wrap="square">
            <a:spAutoFit/>
          </a:bodyPr>
          <a:lstStyle/>
          <a:p>
            <a:pPr algn="just"/>
            <a:r>
              <a:rPr lang="en-US" altLang="ja-JP" sz="3200" b="1" i="1" dirty="0" smtClean="0">
                <a:effectLst>
                  <a:outerShdw blurRad="38100" dist="38100" dir="2700000" algn="tl">
                    <a:srgbClr val="000000">
                      <a:alpha val="43137"/>
                    </a:srgbClr>
                  </a:outerShdw>
                </a:effectLst>
              </a:rPr>
              <a:t>Polymer length must influence polymer elongation reaction.</a:t>
            </a:r>
            <a:endParaRPr lang="ja-JP" altLang="ja-JP" sz="3200" b="1" i="1" dirty="0" smtClean="0">
              <a:solidFill>
                <a:schemeClr val="bg1">
                  <a:lumMod val="85000"/>
                </a:schemeClr>
              </a:solidFill>
              <a:effectLst>
                <a:outerShdw blurRad="38100" dist="38100" dir="2700000" algn="tl">
                  <a:srgbClr val="000000">
                    <a:alpha val="43137"/>
                  </a:srgbClr>
                </a:outerShdw>
              </a:effectLst>
            </a:endParaRPr>
          </a:p>
        </p:txBody>
      </p:sp>
      <p:sp>
        <p:nvSpPr>
          <p:cNvPr id="5" name="スライド番号プレースホルダ 4"/>
          <p:cNvSpPr>
            <a:spLocks noGrp="1"/>
          </p:cNvSpPr>
          <p:nvPr>
            <p:ph type="sldNum" sz="quarter" idx="12"/>
          </p:nvPr>
        </p:nvSpPr>
        <p:spPr/>
        <p:txBody>
          <a:bodyPr/>
          <a:lstStyle/>
          <a:p>
            <a:fld id="{48213906-63B6-45DB-B3DC-7C1E3D316857}" type="slidenum">
              <a:rPr kumimoji="1" lang="ja-JP" altLang="en-US" smtClean="0"/>
              <a:pPr/>
              <a:t>4</a:t>
            </a:fld>
            <a:endParaRPr kumimoji="1" lang="ja-JP" altLang="en-US"/>
          </a:p>
        </p:txBody>
      </p:sp>
      <p:sp>
        <p:nvSpPr>
          <p:cNvPr id="7" name="ストライプ矢印 6"/>
          <p:cNvSpPr/>
          <p:nvPr/>
        </p:nvSpPr>
        <p:spPr>
          <a:xfrm rot="9853209">
            <a:off x="2932039" y="3327676"/>
            <a:ext cx="526360" cy="484632"/>
          </a:xfrm>
          <a:prstGeom prst="stripedRightArrow">
            <a:avLst>
              <a:gd name="adj1" fmla="val 28388"/>
              <a:gd name="adj2"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トライプ矢印 8"/>
          <p:cNvSpPr/>
          <p:nvPr/>
        </p:nvSpPr>
        <p:spPr>
          <a:xfrm rot="11732584">
            <a:off x="2957454" y="4029016"/>
            <a:ext cx="526360" cy="382610"/>
          </a:xfrm>
          <a:prstGeom prst="stripedRightArrow">
            <a:avLst>
              <a:gd name="adj1" fmla="val 28388"/>
              <a:gd name="adj2"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
          <p:cNvGrpSpPr/>
          <p:nvPr/>
        </p:nvGrpSpPr>
        <p:grpSpPr>
          <a:xfrm>
            <a:off x="1403648" y="3003104"/>
            <a:ext cx="1944216" cy="1944216"/>
            <a:chOff x="208441" y="1261175"/>
            <a:chExt cx="1944216" cy="1944216"/>
          </a:xfrm>
        </p:grpSpPr>
        <p:sp>
          <p:nvSpPr>
            <p:cNvPr id="11" name="パイ 10"/>
            <p:cNvSpPr/>
            <p:nvPr/>
          </p:nvSpPr>
          <p:spPr>
            <a:xfrm rot="21230429">
              <a:off x="208441" y="1261175"/>
              <a:ext cx="1944216" cy="1944216"/>
            </a:xfrm>
            <a:prstGeom prst="pie">
              <a:avLst>
                <a:gd name="adj1" fmla="val 2380934"/>
                <a:gd name="adj2" fmla="val 1930721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テキスト ボックス 11"/>
            <p:cNvSpPr txBox="1"/>
            <p:nvPr/>
          </p:nvSpPr>
          <p:spPr>
            <a:xfrm>
              <a:off x="593255" y="2022295"/>
              <a:ext cx="1088760" cy="369332"/>
            </a:xfrm>
            <a:prstGeom prst="rect">
              <a:avLst/>
            </a:prstGeom>
            <a:noFill/>
          </p:spPr>
          <p:txBody>
            <a:bodyPr wrap="none" rtlCol="0">
              <a:spAutoFit/>
            </a:bodyPr>
            <a:lstStyle/>
            <a:p>
              <a:r>
                <a:rPr kumimoji="1" lang="en-US" altLang="ja-JP" dirty="0" smtClean="0"/>
                <a:t>Ser</a:t>
              </a:r>
              <a:r>
                <a:rPr kumimoji="1" lang="en-US" altLang="ja-JP" baseline="30000" dirty="0" smtClean="0"/>
                <a:t>105</a:t>
              </a:r>
              <a:r>
                <a:rPr kumimoji="1" lang="en-US" altLang="ja-JP" dirty="0" smtClean="0"/>
                <a:t>-OH</a:t>
              </a:r>
              <a:endParaRPr kumimoji="1" lang="ja-JP" altLang="en-US" dirty="0"/>
            </a:p>
          </p:txBody>
        </p:sp>
      </p:grpSp>
      <p:grpSp>
        <p:nvGrpSpPr>
          <p:cNvPr id="4" name="グループ化 12"/>
          <p:cNvGrpSpPr/>
          <p:nvPr/>
        </p:nvGrpSpPr>
        <p:grpSpPr>
          <a:xfrm>
            <a:off x="3625957" y="3309152"/>
            <a:ext cx="308217" cy="270016"/>
            <a:chOff x="3151718" y="1412776"/>
            <a:chExt cx="308217" cy="270016"/>
          </a:xfrm>
        </p:grpSpPr>
        <p:sp>
          <p:nvSpPr>
            <p:cNvPr id="14" name="円/楕円 13"/>
            <p:cNvSpPr/>
            <p:nvPr/>
          </p:nvSpPr>
          <p:spPr>
            <a:xfrm>
              <a:off x="3203848" y="1412776"/>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flipH="1">
              <a:off x="3151718" y="1544418"/>
              <a:ext cx="126000" cy="12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flipH="1">
              <a:off x="3333935" y="1556792"/>
              <a:ext cx="126000" cy="12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正方形/長方形 16"/>
          <p:cNvSpPr/>
          <p:nvPr/>
        </p:nvSpPr>
        <p:spPr>
          <a:xfrm>
            <a:off x="3594012" y="4253138"/>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17"/>
          <p:cNvGrpSpPr/>
          <p:nvPr/>
        </p:nvGrpSpPr>
        <p:grpSpPr>
          <a:xfrm>
            <a:off x="5580112" y="3049215"/>
            <a:ext cx="1944216" cy="1944216"/>
            <a:chOff x="208441" y="1261175"/>
            <a:chExt cx="1944216" cy="1944216"/>
          </a:xfrm>
        </p:grpSpPr>
        <p:sp>
          <p:nvSpPr>
            <p:cNvPr id="19" name="パイ 18"/>
            <p:cNvSpPr/>
            <p:nvPr/>
          </p:nvSpPr>
          <p:spPr>
            <a:xfrm rot="21230429">
              <a:off x="208441" y="1261175"/>
              <a:ext cx="1944216" cy="1944216"/>
            </a:xfrm>
            <a:prstGeom prst="pie">
              <a:avLst>
                <a:gd name="adj1" fmla="val 2380934"/>
                <a:gd name="adj2" fmla="val 1930721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テキスト ボックス 19"/>
            <p:cNvSpPr txBox="1"/>
            <p:nvPr/>
          </p:nvSpPr>
          <p:spPr>
            <a:xfrm>
              <a:off x="593255" y="2022295"/>
              <a:ext cx="944489" cy="369332"/>
            </a:xfrm>
            <a:prstGeom prst="rect">
              <a:avLst/>
            </a:prstGeom>
            <a:noFill/>
          </p:spPr>
          <p:txBody>
            <a:bodyPr wrap="none" rtlCol="0">
              <a:spAutoFit/>
            </a:bodyPr>
            <a:lstStyle/>
            <a:p>
              <a:r>
                <a:rPr kumimoji="1" lang="en-US" altLang="ja-JP" dirty="0" smtClean="0"/>
                <a:t>Ser</a:t>
              </a:r>
              <a:r>
                <a:rPr kumimoji="1" lang="en-US" altLang="ja-JP" baseline="30000" dirty="0" smtClean="0"/>
                <a:t>105</a:t>
              </a:r>
              <a:r>
                <a:rPr kumimoji="1" lang="en-US" altLang="ja-JP" dirty="0" smtClean="0"/>
                <a:t>-O</a:t>
              </a:r>
              <a:endParaRPr kumimoji="1" lang="ja-JP" altLang="en-US" dirty="0"/>
            </a:p>
          </p:txBody>
        </p:sp>
      </p:grpSp>
      <p:sp>
        <p:nvSpPr>
          <p:cNvPr id="41" name="ストライプ矢印 40"/>
          <p:cNvSpPr/>
          <p:nvPr/>
        </p:nvSpPr>
        <p:spPr>
          <a:xfrm rot="9853209">
            <a:off x="7340081" y="3187015"/>
            <a:ext cx="526360" cy="306636"/>
          </a:xfrm>
          <a:prstGeom prst="stripedRightArrow">
            <a:avLst>
              <a:gd name="adj1" fmla="val 28388"/>
              <a:gd name="adj2"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トライプ矢印 41"/>
          <p:cNvSpPr/>
          <p:nvPr/>
        </p:nvSpPr>
        <p:spPr>
          <a:xfrm rot="11732584">
            <a:off x="7384174" y="4413437"/>
            <a:ext cx="526360" cy="100657"/>
          </a:xfrm>
          <a:prstGeom prst="stripedRightArrow">
            <a:avLst>
              <a:gd name="adj1" fmla="val 28388"/>
              <a:gd name="adj2"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42"/>
          <p:cNvGrpSpPr/>
          <p:nvPr/>
        </p:nvGrpSpPr>
        <p:grpSpPr>
          <a:xfrm>
            <a:off x="8008199" y="3067231"/>
            <a:ext cx="308217" cy="270016"/>
            <a:chOff x="3151718" y="1412776"/>
            <a:chExt cx="308217" cy="270016"/>
          </a:xfrm>
        </p:grpSpPr>
        <p:sp>
          <p:nvSpPr>
            <p:cNvPr id="44" name="円/楕円 43"/>
            <p:cNvSpPr/>
            <p:nvPr/>
          </p:nvSpPr>
          <p:spPr>
            <a:xfrm>
              <a:off x="3203848" y="1412776"/>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flipH="1">
              <a:off x="3151718" y="1544418"/>
              <a:ext cx="126000" cy="12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flipH="1">
              <a:off x="3333935" y="1556792"/>
              <a:ext cx="126000" cy="12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正方形/長方形 46"/>
          <p:cNvSpPr/>
          <p:nvPr/>
        </p:nvSpPr>
        <p:spPr>
          <a:xfrm>
            <a:off x="8008507" y="4549009"/>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右矢印 52"/>
          <p:cNvSpPr/>
          <p:nvPr/>
        </p:nvSpPr>
        <p:spPr>
          <a:xfrm>
            <a:off x="4283968" y="3625279"/>
            <a:ext cx="936104" cy="648072"/>
          </a:xfrm>
          <a:prstGeom prst="rightArrow">
            <a:avLst>
              <a:gd name="adj1" fmla="val 29491"/>
              <a:gd name="adj2" fmla="val 63196"/>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251520" y="5499229"/>
            <a:ext cx="8640960" cy="954107"/>
          </a:xfrm>
          <a:prstGeom prst="rect">
            <a:avLst/>
          </a:prstGeom>
        </p:spPr>
        <p:txBody>
          <a:bodyPr wrap="square">
            <a:spAutoFit/>
          </a:bodyPr>
          <a:lstStyle/>
          <a:p>
            <a:pPr algn="just"/>
            <a:r>
              <a:rPr lang="en-US" altLang="ja-JP" sz="2800" b="1" i="1" dirty="0" smtClean="0">
                <a:effectLst>
                  <a:outerShdw blurRad="38100" dist="38100" dir="2700000" algn="tl">
                    <a:srgbClr val="000000">
                      <a:alpha val="43137"/>
                    </a:srgbClr>
                  </a:outerShdw>
                </a:effectLst>
              </a:rPr>
              <a:t>We can examine the effect of polymer length on the reaction by analyzing conformation of the polymer.</a:t>
            </a:r>
          </a:p>
        </p:txBody>
      </p:sp>
      <p:sp>
        <p:nvSpPr>
          <p:cNvPr id="54" name="正方形/長方形 53"/>
          <p:cNvSpPr/>
          <p:nvPr/>
        </p:nvSpPr>
        <p:spPr>
          <a:xfrm>
            <a:off x="3779912" y="4777407"/>
            <a:ext cx="841769" cy="307777"/>
          </a:xfrm>
          <a:prstGeom prst="rect">
            <a:avLst/>
          </a:prstGeom>
          <a:solidFill>
            <a:schemeClr val="bg1"/>
          </a:solidFill>
          <a:ln w="19050">
            <a:solidFill>
              <a:schemeClr val="tx1"/>
            </a:solidFill>
          </a:ln>
        </p:spPr>
        <p:txBody>
          <a:bodyPr wrap="none">
            <a:spAutoFit/>
          </a:bodyPr>
          <a:lstStyle/>
          <a:p>
            <a:r>
              <a:rPr lang="en-US" altLang="ja-JP" sz="1400" b="1" dirty="0" smtClean="0">
                <a:latin typeface="Symbol" pitchFamily="18" charset="2"/>
              </a:rPr>
              <a:t>b</a:t>
            </a:r>
            <a:r>
              <a:rPr lang="en-US" altLang="ja-JP" sz="1400" b="1" dirty="0" smtClean="0"/>
              <a:t>-</a:t>
            </a:r>
            <a:r>
              <a:rPr lang="en-US" altLang="ja-JP" sz="1400" b="1" dirty="0" err="1" smtClean="0"/>
              <a:t>lactam</a:t>
            </a:r>
            <a:endParaRPr lang="ja-JP" altLang="en-US" sz="1400" b="1" dirty="0"/>
          </a:p>
        </p:txBody>
      </p:sp>
      <p:sp>
        <p:nvSpPr>
          <p:cNvPr id="55" name="正方形/長方形 54"/>
          <p:cNvSpPr/>
          <p:nvPr/>
        </p:nvSpPr>
        <p:spPr>
          <a:xfrm>
            <a:off x="7700874" y="3913311"/>
            <a:ext cx="1335622" cy="307777"/>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wrap="none">
            <a:spAutoFit/>
          </a:bodyPr>
          <a:lstStyle/>
          <a:p>
            <a:r>
              <a:rPr lang="en-US" altLang="ja-JP" sz="1400" b="1" dirty="0" smtClean="0">
                <a:cs typeface="Arial" pitchFamily="34" charset="0"/>
              </a:rPr>
              <a:t>Poly</a:t>
            </a:r>
            <a:r>
              <a:rPr lang="en-US" altLang="ja-JP" sz="1400" b="1" dirty="0" smtClean="0">
                <a:latin typeface="Symbol" pitchFamily="18" charset="2"/>
              </a:rPr>
              <a:t>(b</a:t>
            </a:r>
            <a:r>
              <a:rPr lang="en-US" altLang="ja-JP" sz="1400" b="1" dirty="0" smtClean="0"/>
              <a:t>-</a:t>
            </a:r>
            <a:r>
              <a:rPr lang="en-US" altLang="ja-JP" sz="1400" b="1" dirty="0" err="1" smtClean="0"/>
              <a:t>alanine</a:t>
            </a:r>
            <a:r>
              <a:rPr lang="en-US" altLang="ja-JP" sz="1400" b="1" dirty="0" smtClean="0"/>
              <a:t>)</a:t>
            </a:r>
            <a:endParaRPr lang="ja-JP" altLang="en-US" sz="1400" b="1" dirty="0"/>
          </a:p>
        </p:txBody>
      </p:sp>
      <p:sp>
        <p:nvSpPr>
          <p:cNvPr id="56" name="テキスト ボックス 55"/>
          <p:cNvSpPr txBox="1"/>
          <p:nvPr/>
        </p:nvSpPr>
        <p:spPr>
          <a:xfrm>
            <a:off x="1115616" y="2689175"/>
            <a:ext cx="663964" cy="369332"/>
          </a:xfrm>
          <a:prstGeom prst="rect">
            <a:avLst/>
          </a:prstGeom>
          <a:noFill/>
          <a:ln w="19050">
            <a:solidFill>
              <a:schemeClr val="tx1"/>
            </a:solidFill>
          </a:ln>
        </p:spPr>
        <p:txBody>
          <a:bodyPr wrap="none" rtlCol="0">
            <a:spAutoFit/>
          </a:bodyPr>
          <a:lstStyle/>
          <a:p>
            <a:r>
              <a:rPr kumimoji="1" lang="en-US" altLang="ja-JP" dirty="0" smtClean="0"/>
              <a:t>CALB</a:t>
            </a:r>
            <a:endParaRPr kumimoji="1" lang="ja-JP" altLang="en-US" dirty="0"/>
          </a:p>
        </p:txBody>
      </p:sp>
      <p:sp>
        <p:nvSpPr>
          <p:cNvPr id="57" name="正方形/長方形 56"/>
          <p:cNvSpPr/>
          <p:nvPr/>
        </p:nvSpPr>
        <p:spPr>
          <a:xfrm>
            <a:off x="3779912" y="2905199"/>
            <a:ext cx="616515" cy="307777"/>
          </a:xfrm>
          <a:prstGeom prst="rect">
            <a:avLst/>
          </a:prstGeom>
          <a:solidFill>
            <a:schemeClr val="bg1"/>
          </a:solidFill>
          <a:ln w="19050">
            <a:solidFill>
              <a:schemeClr val="tx1"/>
            </a:solidFill>
          </a:ln>
        </p:spPr>
        <p:txBody>
          <a:bodyPr wrap="none">
            <a:spAutoFit/>
          </a:bodyPr>
          <a:lstStyle/>
          <a:p>
            <a:r>
              <a:rPr lang="en-US" altLang="ja-JP" sz="1400" b="1" dirty="0" smtClean="0"/>
              <a:t>water</a:t>
            </a:r>
            <a:endParaRPr lang="ja-JP" altLang="en-US" sz="1400" b="1" dirty="0"/>
          </a:p>
        </p:txBody>
      </p:sp>
      <p:sp>
        <p:nvSpPr>
          <p:cNvPr id="58" name="フリーフォーム 57"/>
          <p:cNvSpPr/>
          <p:nvPr/>
        </p:nvSpPr>
        <p:spPr>
          <a:xfrm>
            <a:off x="6804248" y="3697287"/>
            <a:ext cx="745434" cy="582887"/>
          </a:xfrm>
          <a:custGeom>
            <a:avLst/>
            <a:gdLst>
              <a:gd name="connsiteX0" fmla="*/ 0 w 745434"/>
              <a:gd name="connsiteY0" fmla="*/ 269953 h 582887"/>
              <a:gd name="connsiteX1" fmla="*/ 19878 w 745434"/>
              <a:gd name="connsiteY1" fmla="*/ 240136 h 582887"/>
              <a:gd name="connsiteX2" fmla="*/ 109330 w 745434"/>
              <a:gd name="connsiteY2" fmla="*/ 240136 h 582887"/>
              <a:gd name="connsiteX3" fmla="*/ 318052 w 745434"/>
              <a:gd name="connsiteY3" fmla="*/ 250075 h 582887"/>
              <a:gd name="connsiteX4" fmla="*/ 367747 w 745434"/>
              <a:gd name="connsiteY4" fmla="*/ 170562 h 582887"/>
              <a:gd name="connsiteX5" fmla="*/ 377687 w 745434"/>
              <a:gd name="connsiteY5" fmla="*/ 140745 h 582887"/>
              <a:gd name="connsiteX6" fmla="*/ 417443 w 745434"/>
              <a:gd name="connsiteY6" fmla="*/ 11536 h 582887"/>
              <a:gd name="connsiteX7" fmla="*/ 457200 w 745434"/>
              <a:gd name="connsiteY7" fmla="*/ 1597 h 582887"/>
              <a:gd name="connsiteX8" fmla="*/ 606287 w 745434"/>
              <a:gd name="connsiteY8" fmla="*/ 11536 h 582887"/>
              <a:gd name="connsiteX9" fmla="*/ 665921 w 745434"/>
              <a:gd name="connsiteY9" fmla="*/ 51292 h 582887"/>
              <a:gd name="connsiteX10" fmla="*/ 735495 w 745434"/>
              <a:gd name="connsiteY10" fmla="*/ 91049 h 582887"/>
              <a:gd name="connsiteX11" fmla="*/ 745434 w 745434"/>
              <a:gd name="connsiteY11" fmla="*/ 120866 h 582887"/>
              <a:gd name="connsiteX12" fmla="*/ 735495 w 745434"/>
              <a:gd name="connsiteY12" fmla="*/ 180501 h 582887"/>
              <a:gd name="connsiteX13" fmla="*/ 705678 w 745434"/>
              <a:gd name="connsiteY13" fmla="*/ 200379 h 582887"/>
              <a:gd name="connsiteX14" fmla="*/ 576469 w 745434"/>
              <a:gd name="connsiteY14" fmla="*/ 220258 h 582887"/>
              <a:gd name="connsiteX15" fmla="*/ 546652 w 745434"/>
              <a:gd name="connsiteY15" fmla="*/ 230197 h 582887"/>
              <a:gd name="connsiteX16" fmla="*/ 506895 w 745434"/>
              <a:gd name="connsiteY16" fmla="*/ 289832 h 582887"/>
              <a:gd name="connsiteX17" fmla="*/ 477078 w 745434"/>
              <a:gd name="connsiteY17" fmla="*/ 359405 h 582887"/>
              <a:gd name="connsiteX18" fmla="*/ 437321 w 745434"/>
              <a:gd name="connsiteY18" fmla="*/ 399162 h 582887"/>
              <a:gd name="connsiteX19" fmla="*/ 427382 w 745434"/>
              <a:gd name="connsiteY19" fmla="*/ 428979 h 582887"/>
              <a:gd name="connsiteX20" fmla="*/ 367747 w 745434"/>
              <a:gd name="connsiteY20" fmla="*/ 448858 h 582887"/>
              <a:gd name="connsiteX21" fmla="*/ 367747 w 745434"/>
              <a:gd name="connsiteY21" fmla="*/ 558188 h 582887"/>
              <a:gd name="connsiteX22" fmla="*/ 387626 w 745434"/>
              <a:gd name="connsiteY22" fmla="*/ 578066 h 582887"/>
              <a:gd name="connsiteX23" fmla="*/ 447260 w 745434"/>
              <a:gd name="connsiteY23" fmla="*/ 578066 h 58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5434" h="582887">
                <a:moveTo>
                  <a:pt x="0" y="269953"/>
                </a:moveTo>
                <a:cubicBezTo>
                  <a:pt x="6626" y="260014"/>
                  <a:pt x="10550" y="247598"/>
                  <a:pt x="19878" y="240136"/>
                </a:cubicBezTo>
                <a:cubicBezTo>
                  <a:pt x="45189" y="219887"/>
                  <a:pt x="84803" y="236048"/>
                  <a:pt x="109330" y="240136"/>
                </a:cubicBezTo>
                <a:cubicBezTo>
                  <a:pt x="216215" y="275764"/>
                  <a:pt x="148058" y="261408"/>
                  <a:pt x="318052" y="250075"/>
                </a:cubicBezTo>
                <a:cubicBezTo>
                  <a:pt x="365304" y="218574"/>
                  <a:pt x="344090" y="241530"/>
                  <a:pt x="367747" y="170562"/>
                </a:cubicBezTo>
                <a:lnTo>
                  <a:pt x="377687" y="140745"/>
                </a:lnTo>
                <a:cubicBezTo>
                  <a:pt x="387449" y="23605"/>
                  <a:pt x="350054" y="30790"/>
                  <a:pt x="417443" y="11536"/>
                </a:cubicBezTo>
                <a:cubicBezTo>
                  <a:pt x="430578" y="7783"/>
                  <a:pt x="443948" y="4910"/>
                  <a:pt x="457200" y="1597"/>
                </a:cubicBezTo>
                <a:cubicBezTo>
                  <a:pt x="506896" y="4910"/>
                  <a:pt x="557835" y="0"/>
                  <a:pt x="606287" y="11536"/>
                </a:cubicBezTo>
                <a:cubicBezTo>
                  <a:pt x="629528" y="17069"/>
                  <a:pt x="644553" y="40608"/>
                  <a:pt x="665921" y="51292"/>
                </a:cubicBezTo>
                <a:cubicBezTo>
                  <a:pt x="716362" y="76513"/>
                  <a:pt x="693350" y="62952"/>
                  <a:pt x="735495" y="91049"/>
                </a:cubicBezTo>
                <a:cubicBezTo>
                  <a:pt x="738808" y="100988"/>
                  <a:pt x="745434" y="110389"/>
                  <a:pt x="745434" y="120866"/>
                </a:cubicBezTo>
                <a:cubicBezTo>
                  <a:pt x="745434" y="141019"/>
                  <a:pt x="744507" y="162476"/>
                  <a:pt x="735495" y="180501"/>
                </a:cubicBezTo>
                <a:cubicBezTo>
                  <a:pt x="730153" y="191185"/>
                  <a:pt x="716657" y="195673"/>
                  <a:pt x="705678" y="200379"/>
                </a:cubicBezTo>
                <a:cubicBezTo>
                  <a:pt x="675547" y="213292"/>
                  <a:pt x="594435" y="218262"/>
                  <a:pt x="576469" y="220258"/>
                </a:cubicBezTo>
                <a:cubicBezTo>
                  <a:pt x="566530" y="223571"/>
                  <a:pt x="554060" y="222789"/>
                  <a:pt x="546652" y="230197"/>
                </a:cubicBezTo>
                <a:cubicBezTo>
                  <a:pt x="529759" y="247090"/>
                  <a:pt x="506895" y="289832"/>
                  <a:pt x="506895" y="289832"/>
                </a:cubicBezTo>
                <a:cubicBezTo>
                  <a:pt x="497753" y="326402"/>
                  <a:pt x="501303" y="331142"/>
                  <a:pt x="477078" y="359405"/>
                </a:cubicBezTo>
                <a:cubicBezTo>
                  <a:pt x="464881" y="373635"/>
                  <a:pt x="437321" y="399162"/>
                  <a:pt x="437321" y="399162"/>
                </a:cubicBezTo>
                <a:cubicBezTo>
                  <a:pt x="434008" y="409101"/>
                  <a:pt x="435907" y="422890"/>
                  <a:pt x="427382" y="428979"/>
                </a:cubicBezTo>
                <a:cubicBezTo>
                  <a:pt x="410331" y="441158"/>
                  <a:pt x="367747" y="448858"/>
                  <a:pt x="367747" y="448858"/>
                </a:cubicBezTo>
                <a:cubicBezTo>
                  <a:pt x="358491" y="495140"/>
                  <a:pt x="349502" y="509535"/>
                  <a:pt x="367747" y="558188"/>
                </a:cubicBezTo>
                <a:cubicBezTo>
                  <a:pt x="371037" y="566962"/>
                  <a:pt x="378535" y="575793"/>
                  <a:pt x="387626" y="578066"/>
                </a:cubicBezTo>
                <a:cubicBezTo>
                  <a:pt x="406911" y="582887"/>
                  <a:pt x="427382" y="578066"/>
                  <a:pt x="447260" y="578066"/>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7020272" y="1988840"/>
            <a:ext cx="1992405" cy="646331"/>
          </a:xfrm>
          <a:prstGeom prst="rect">
            <a:avLst/>
          </a:prstGeom>
          <a:solidFill>
            <a:srgbClr val="FF0000"/>
          </a:solidFill>
        </p:spPr>
        <p:txBody>
          <a:bodyPr wrap="none" rtlCol="0">
            <a:spAutoFit/>
          </a:bodyPr>
          <a:lstStyle/>
          <a:p>
            <a:r>
              <a:rPr kumimoji="1" lang="en-US" altLang="ja-JP" b="1" dirty="0" smtClean="0">
                <a:solidFill>
                  <a:srgbClr val="FFFF00"/>
                </a:solidFill>
                <a:effectLst>
                  <a:outerShdw blurRad="38100" dist="38100" dir="2700000" algn="tl">
                    <a:srgbClr val="000000">
                      <a:alpha val="43137"/>
                    </a:srgbClr>
                  </a:outerShdw>
                </a:effectLst>
              </a:rPr>
              <a:t>From 4</a:t>
            </a:r>
            <a:r>
              <a:rPr kumimoji="1" lang="en-US" altLang="ja-JP" b="1" baseline="30000" dirty="0" smtClean="0">
                <a:solidFill>
                  <a:srgbClr val="FFFF00"/>
                </a:solidFill>
                <a:effectLst>
                  <a:outerShdw blurRad="38100" dist="38100" dir="2700000" algn="tl">
                    <a:srgbClr val="000000">
                      <a:alpha val="43137"/>
                    </a:srgbClr>
                  </a:outerShdw>
                </a:effectLst>
              </a:rPr>
              <a:t>th</a:t>
            </a:r>
            <a:r>
              <a:rPr kumimoji="1" lang="en-US" altLang="ja-JP" b="1" dirty="0" smtClean="0">
                <a:solidFill>
                  <a:srgbClr val="FFFF00"/>
                </a:solidFill>
                <a:effectLst>
                  <a:outerShdw blurRad="38100" dist="38100" dir="2700000" algn="tl">
                    <a:srgbClr val="000000">
                      <a:alpha val="43137"/>
                    </a:srgbClr>
                  </a:outerShdw>
                </a:effectLst>
              </a:rPr>
              <a:t> CREST WS</a:t>
            </a:r>
          </a:p>
          <a:p>
            <a:r>
              <a:rPr lang="en-US" altLang="ja-JP" b="1" dirty="0" smtClean="0">
                <a:solidFill>
                  <a:srgbClr val="FFFF00"/>
                </a:solidFill>
                <a:effectLst>
                  <a:outerShdw blurRad="38100" dist="38100" dir="2700000" algn="tl">
                    <a:srgbClr val="000000">
                      <a:alpha val="43137"/>
                    </a:srgbClr>
                  </a:outerShdw>
                </a:effectLst>
              </a:rPr>
              <a:t>with modification</a:t>
            </a:r>
            <a:endParaRPr kumimoji="1" lang="ja-JP" altLang="en-US" b="1" dirty="0">
              <a:solidFill>
                <a:srgbClr val="FFFF00"/>
              </a:solidFill>
              <a:effectLst>
                <a:outerShdw blurRad="38100" dist="38100" dir="2700000" algn="tl">
                  <a:srgbClr val="000000">
                    <a:alpha val="43137"/>
                  </a:srgbClr>
                </a:outerShdw>
              </a:effectLst>
            </a:endParaRPr>
          </a:p>
        </p:txBody>
      </p:sp>
      <p:sp>
        <p:nvSpPr>
          <p:cNvPr id="35" name="テキスト ボックス 34"/>
          <p:cNvSpPr txBox="1"/>
          <p:nvPr/>
        </p:nvSpPr>
        <p:spPr>
          <a:xfrm>
            <a:off x="241580" y="258963"/>
            <a:ext cx="8650899"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txBody>
          <a:bodyPr wrap="square" rtlCol="0">
            <a:spAutoFit/>
          </a:bodyPr>
          <a:lstStyle/>
          <a:p>
            <a:pPr algn="ctr"/>
            <a:r>
              <a:rPr kumimoji="1" lang="en-US" altLang="ja-JP" sz="3600" b="1" i="1" dirty="0" smtClean="0"/>
              <a:t>Problem setting</a:t>
            </a:r>
            <a:endParaRPr kumimoji="1" lang="ja-JP" altLang="en-US" sz="36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1581" y="1044025"/>
            <a:ext cx="8650899" cy="584775"/>
          </a:xfrm>
          <a:prstGeom prst="rect">
            <a:avLst/>
          </a:prstGeom>
          <a:noFill/>
        </p:spPr>
        <p:txBody>
          <a:bodyPr wrap="square" rtlCol="0">
            <a:spAutoFit/>
          </a:bodyPr>
          <a:lstStyle/>
          <a:p>
            <a:r>
              <a:rPr kumimoji="1" lang="en-US" altLang="ja-JP" sz="3200" b="1" dirty="0" smtClean="0"/>
              <a:t>Representative conformations of 8-mer@300K</a:t>
            </a:r>
            <a:endParaRPr kumimoji="1" lang="ja-JP" altLang="en-US" sz="3200" b="1" dirty="0"/>
          </a:p>
        </p:txBody>
      </p:sp>
      <p:pic>
        <p:nvPicPr>
          <p:cNvPr id="5" name="図 4" descr="remd.300K_25.bmp"/>
          <p:cNvPicPr>
            <a:picLocks noChangeAspect="1"/>
          </p:cNvPicPr>
          <p:nvPr/>
        </p:nvPicPr>
        <p:blipFill>
          <a:blip r:embed="rId2" cstate="print"/>
          <a:srcRect t="29901" b="32393"/>
          <a:stretch>
            <a:fillRect/>
          </a:stretch>
        </p:blipFill>
        <p:spPr>
          <a:xfrm>
            <a:off x="251520" y="2557578"/>
            <a:ext cx="4616672" cy="1663510"/>
          </a:xfrm>
          <a:prstGeom prst="rect">
            <a:avLst/>
          </a:prstGeom>
        </p:spPr>
      </p:pic>
      <p:pic>
        <p:nvPicPr>
          <p:cNvPr id="6" name="図 5" descr="remd.300K_8520.bmp"/>
          <p:cNvPicPr>
            <a:picLocks noChangeAspect="1"/>
          </p:cNvPicPr>
          <p:nvPr/>
        </p:nvPicPr>
        <p:blipFill>
          <a:blip r:embed="rId3" cstate="print"/>
          <a:srcRect l="16669" t="27409" r="28575" b="34885"/>
          <a:stretch>
            <a:fillRect/>
          </a:stretch>
        </p:blipFill>
        <p:spPr>
          <a:xfrm>
            <a:off x="6254463" y="3781697"/>
            <a:ext cx="2638017" cy="1663527"/>
          </a:xfrm>
          <a:prstGeom prst="rect">
            <a:avLst/>
          </a:prstGeom>
        </p:spPr>
      </p:pic>
      <p:pic>
        <p:nvPicPr>
          <p:cNvPr id="7" name="図 6" descr="remd.300K_12159.bmp"/>
          <p:cNvPicPr>
            <a:picLocks noChangeAspect="1"/>
          </p:cNvPicPr>
          <p:nvPr/>
        </p:nvPicPr>
        <p:blipFill>
          <a:blip r:embed="rId4" cstate="print"/>
          <a:srcRect l="30956" t="17442" r="35719" b="22426"/>
          <a:stretch>
            <a:fillRect/>
          </a:stretch>
        </p:blipFill>
        <p:spPr>
          <a:xfrm>
            <a:off x="1377226" y="4160405"/>
            <a:ext cx="1538590" cy="2652971"/>
          </a:xfrm>
          <a:prstGeom prst="rect">
            <a:avLst/>
          </a:prstGeom>
        </p:spPr>
      </p:pic>
      <p:pic>
        <p:nvPicPr>
          <p:cNvPr id="8" name="図 7" descr="remd.300K_12949.bmp"/>
          <p:cNvPicPr>
            <a:picLocks noChangeAspect="1"/>
          </p:cNvPicPr>
          <p:nvPr/>
        </p:nvPicPr>
        <p:blipFill>
          <a:blip r:embed="rId5" cstate="print"/>
          <a:srcRect l="28575" t="24918" r="26194" b="32393"/>
          <a:stretch>
            <a:fillRect/>
          </a:stretch>
        </p:blipFill>
        <p:spPr>
          <a:xfrm>
            <a:off x="3347864" y="4930015"/>
            <a:ext cx="2088232" cy="1883361"/>
          </a:xfrm>
          <a:prstGeom prst="rect">
            <a:avLst/>
          </a:prstGeom>
        </p:spPr>
      </p:pic>
      <p:sp>
        <p:nvSpPr>
          <p:cNvPr id="9" name="テキスト ボックス 8"/>
          <p:cNvSpPr txBox="1"/>
          <p:nvPr/>
        </p:nvSpPr>
        <p:spPr>
          <a:xfrm>
            <a:off x="967851" y="1772816"/>
            <a:ext cx="2235997" cy="923330"/>
          </a:xfrm>
          <a:prstGeom prst="rect">
            <a:avLst/>
          </a:prstGeom>
          <a:noFill/>
        </p:spPr>
        <p:txBody>
          <a:bodyPr wrap="none" rtlCol="0">
            <a:spAutoFit/>
          </a:bodyPr>
          <a:lstStyle/>
          <a:p>
            <a:r>
              <a:rPr kumimoji="1" lang="en-US" altLang="ja-JP" dirty="0" smtClean="0"/>
              <a:t>Annotation: </a:t>
            </a:r>
            <a:r>
              <a:rPr kumimoji="1" lang="en-US" altLang="ja-JP" i="1" dirty="0" smtClean="0"/>
              <a:t>extended</a:t>
            </a:r>
          </a:p>
          <a:p>
            <a:r>
              <a:rPr lang="en-US" altLang="ja-JP" dirty="0" smtClean="0"/>
              <a:t>Distance: 36.6 </a:t>
            </a:r>
            <a:r>
              <a:rPr lang="en-US" altLang="ja-JP" dirty="0" smtClean="0">
                <a:latin typeface="Times"/>
              </a:rPr>
              <a:t>Å</a:t>
            </a:r>
            <a:endParaRPr lang="en-US" altLang="ja-JP" dirty="0" smtClean="0"/>
          </a:p>
          <a:p>
            <a:r>
              <a:rPr kumimoji="1" lang="en-US" altLang="ja-JP" dirty="0" smtClean="0"/>
              <a:t># HB: 0 </a:t>
            </a:r>
            <a:endParaRPr kumimoji="1" lang="ja-JP" altLang="en-US" dirty="0"/>
          </a:p>
        </p:txBody>
      </p:sp>
      <p:sp>
        <p:nvSpPr>
          <p:cNvPr id="10" name="テキスト ボックス 9"/>
          <p:cNvSpPr txBox="1"/>
          <p:nvPr/>
        </p:nvSpPr>
        <p:spPr>
          <a:xfrm>
            <a:off x="5307186" y="3081734"/>
            <a:ext cx="1801519" cy="923330"/>
          </a:xfrm>
          <a:prstGeom prst="rect">
            <a:avLst/>
          </a:prstGeom>
          <a:noFill/>
        </p:spPr>
        <p:txBody>
          <a:bodyPr wrap="none" rtlCol="0">
            <a:spAutoFit/>
          </a:bodyPr>
          <a:lstStyle/>
          <a:p>
            <a:r>
              <a:rPr kumimoji="1" lang="en-US" altLang="ja-JP" dirty="0" smtClean="0"/>
              <a:t>Annotation: </a:t>
            </a:r>
            <a:r>
              <a:rPr lang="en-US" altLang="ja-JP" i="1" dirty="0" smtClean="0"/>
              <a:t>bent</a:t>
            </a:r>
            <a:endParaRPr kumimoji="1" lang="en-US" altLang="ja-JP" i="1" dirty="0" smtClean="0"/>
          </a:p>
          <a:p>
            <a:r>
              <a:rPr lang="en-US" altLang="ja-JP" dirty="0" smtClean="0"/>
              <a:t>Distance: 25.4 </a:t>
            </a:r>
            <a:r>
              <a:rPr lang="en-US" altLang="ja-JP" dirty="0" smtClean="0">
                <a:latin typeface="Times"/>
              </a:rPr>
              <a:t>Å</a:t>
            </a:r>
            <a:endParaRPr lang="en-US" altLang="ja-JP" dirty="0" smtClean="0"/>
          </a:p>
          <a:p>
            <a:r>
              <a:rPr kumimoji="1" lang="en-US" altLang="ja-JP" dirty="0" smtClean="0"/>
              <a:t># HB: 0</a:t>
            </a:r>
            <a:endParaRPr kumimoji="1" lang="ja-JP" altLang="en-US" dirty="0"/>
          </a:p>
        </p:txBody>
      </p:sp>
      <p:sp>
        <p:nvSpPr>
          <p:cNvPr id="11" name="テキスト ボックス 10"/>
          <p:cNvSpPr txBox="1"/>
          <p:nvPr/>
        </p:nvSpPr>
        <p:spPr>
          <a:xfrm>
            <a:off x="107504" y="4089846"/>
            <a:ext cx="1769074" cy="923330"/>
          </a:xfrm>
          <a:prstGeom prst="rect">
            <a:avLst/>
          </a:prstGeom>
          <a:noFill/>
        </p:spPr>
        <p:txBody>
          <a:bodyPr wrap="none" rtlCol="0">
            <a:spAutoFit/>
          </a:bodyPr>
          <a:lstStyle/>
          <a:p>
            <a:r>
              <a:rPr kumimoji="1" lang="en-US" altLang="ja-JP" dirty="0" smtClean="0"/>
              <a:t>Annotation: </a:t>
            </a:r>
            <a:r>
              <a:rPr kumimoji="1" lang="en-US" altLang="ja-JP" i="1" dirty="0" smtClean="0"/>
              <a:t>turn</a:t>
            </a:r>
          </a:p>
          <a:p>
            <a:r>
              <a:rPr lang="en-US" altLang="ja-JP" dirty="0" smtClean="0"/>
              <a:t>Distance: 5.1 </a:t>
            </a:r>
            <a:r>
              <a:rPr lang="en-US" altLang="ja-JP" dirty="0" smtClean="0">
                <a:latin typeface="Times"/>
              </a:rPr>
              <a:t>Å</a:t>
            </a:r>
            <a:endParaRPr lang="en-US" altLang="ja-JP" dirty="0" smtClean="0"/>
          </a:p>
          <a:p>
            <a:r>
              <a:rPr kumimoji="1" lang="en-US" altLang="ja-JP" dirty="0" smtClean="0"/>
              <a:t># HB: 1</a:t>
            </a:r>
            <a:endParaRPr kumimoji="1" lang="ja-JP" altLang="en-US" dirty="0"/>
          </a:p>
        </p:txBody>
      </p:sp>
      <p:sp>
        <p:nvSpPr>
          <p:cNvPr id="12" name="テキスト ボックス 11"/>
          <p:cNvSpPr txBox="1"/>
          <p:nvPr/>
        </p:nvSpPr>
        <p:spPr>
          <a:xfrm>
            <a:off x="3059832" y="4005064"/>
            <a:ext cx="1886094" cy="923330"/>
          </a:xfrm>
          <a:prstGeom prst="rect">
            <a:avLst/>
          </a:prstGeom>
          <a:noFill/>
        </p:spPr>
        <p:txBody>
          <a:bodyPr wrap="none" rtlCol="0">
            <a:spAutoFit/>
          </a:bodyPr>
          <a:lstStyle/>
          <a:p>
            <a:r>
              <a:rPr kumimoji="1" lang="en-US" altLang="ja-JP" dirty="0" smtClean="0"/>
              <a:t>Annotation: </a:t>
            </a:r>
            <a:r>
              <a:rPr kumimoji="1" lang="en-US" altLang="ja-JP" i="1" dirty="0" smtClean="0"/>
              <a:t>twist</a:t>
            </a:r>
          </a:p>
          <a:p>
            <a:r>
              <a:rPr lang="en-US" altLang="ja-JP" dirty="0" smtClean="0"/>
              <a:t>Distance: 16.8 </a:t>
            </a:r>
            <a:r>
              <a:rPr lang="en-US" altLang="ja-JP" dirty="0" smtClean="0">
                <a:latin typeface="Times"/>
              </a:rPr>
              <a:t>Å</a:t>
            </a:r>
            <a:endParaRPr lang="en-US" altLang="ja-JP" dirty="0" smtClean="0"/>
          </a:p>
          <a:p>
            <a:r>
              <a:rPr kumimoji="1" lang="en-US" altLang="ja-JP" dirty="0" smtClean="0"/>
              <a:t># HB: 1</a:t>
            </a:r>
            <a:endParaRPr kumimoji="1" lang="ja-JP" altLang="en-US" dirty="0"/>
          </a:p>
        </p:txBody>
      </p:sp>
      <p:sp>
        <p:nvSpPr>
          <p:cNvPr id="13" name="テキスト ボックス 12"/>
          <p:cNvSpPr txBox="1"/>
          <p:nvPr/>
        </p:nvSpPr>
        <p:spPr>
          <a:xfrm>
            <a:off x="5724128" y="5661248"/>
            <a:ext cx="3024336" cy="830997"/>
          </a:xfrm>
          <a:prstGeom prst="rect">
            <a:avLst/>
          </a:prstGeom>
          <a:noFill/>
          <a:ln w="28575">
            <a:solidFill>
              <a:srgbClr val="FF0000"/>
            </a:solidFill>
          </a:ln>
        </p:spPr>
        <p:txBody>
          <a:bodyPr wrap="square" rtlCol="0">
            <a:spAutoFit/>
          </a:bodyPr>
          <a:lstStyle/>
          <a:p>
            <a:pPr algn="r"/>
            <a:r>
              <a:rPr kumimoji="1" lang="en-US" altLang="ja-JP" sz="2400" dirty="0" smtClean="0"/>
              <a:t>Averaged # of HB: </a:t>
            </a:r>
            <a:r>
              <a:rPr lang="en-US" altLang="ja-JP" sz="2400" dirty="0" smtClean="0"/>
              <a:t>0.06</a:t>
            </a:r>
          </a:p>
          <a:p>
            <a:pPr algn="r"/>
            <a:r>
              <a:rPr kumimoji="1" lang="en-US" altLang="ja-JP" sz="2400" dirty="0" smtClean="0"/>
              <a:t>(total 20,000 conf.)</a:t>
            </a:r>
            <a:endParaRPr kumimoji="1" lang="ja-JP" altLang="en-US" sz="2400" dirty="0"/>
          </a:p>
        </p:txBody>
      </p:sp>
      <p:cxnSp>
        <p:nvCxnSpPr>
          <p:cNvPr id="14" name="直線矢印コネクタ 13"/>
          <p:cNvCxnSpPr/>
          <p:nvPr/>
        </p:nvCxnSpPr>
        <p:spPr>
          <a:xfrm flipV="1">
            <a:off x="539552" y="3284984"/>
            <a:ext cx="4104456" cy="43204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6542495" y="4941168"/>
            <a:ext cx="2232248" cy="144016"/>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491880" y="5445224"/>
            <a:ext cx="1584176" cy="64807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1809274" y="6392653"/>
            <a:ext cx="504056" cy="144016"/>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6294" y="2614599"/>
            <a:ext cx="1509118" cy="646331"/>
          </a:xfrm>
          <a:prstGeom prst="rect">
            <a:avLst/>
          </a:prstGeom>
        </p:spPr>
        <p:txBody>
          <a:bodyPr wrap="square">
            <a:spAutoFit/>
          </a:bodyPr>
          <a:lstStyle/>
          <a:p>
            <a:pPr algn="ctr"/>
            <a:r>
              <a:rPr lang="en-US" altLang="ja-JP" b="1" dirty="0" smtClean="0"/>
              <a:t>Carbon atom in CH</a:t>
            </a:r>
            <a:r>
              <a:rPr lang="en-US" altLang="ja-JP" b="1" baseline="-25000" dirty="0" smtClean="0"/>
              <a:t>3</a:t>
            </a:r>
            <a:r>
              <a:rPr lang="en-US" altLang="ja-JP" b="1" baseline="30000" dirty="0" smtClean="0"/>
              <a:t>NME</a:t>
            </a:r>
            <a:endParaRPr lang="ja-JP" altLang="en-US" dirty="0"/>
          </a:p>
        </p:txBody>
      </p:sp>
      <p:sp>
        <p:nvSpPr>
          <p:cNvPr id="20" name="正方形/長方形 19"/>
          <p:cNvSpPr/>
          <p:nvPr/>
        </p:nvSpPr>
        <p:spPr>
          <a:xfrm>
            <a:off x="3124336" y="2348880"/>
            <a:ext cx="1440160" cy="646331"/>
          </a:xfrm>
          <a:prstGeom prst="rect">
            <a:avLst/>
          </a:prstGeom>
        </p:spPr>
        <p:txBody>
          <a:bodyPr wrap="square">
            <a:spAutoFit/>
          </a:bodyPr>
          <a:lstStyle/>
          <a:p>
            <a:pPr algn="ctr"/>
            <a:r>
              <a:rPr lang="en-US" altLang="ja-JP" b="1" dirty="0" smtClean="0"/>
              <a:t>Carbon atom in CH</a:t>
            </a:r>
            <a:r>
              <a:rPr lang="en-US" altLang="ja-JP" b="1" baseline="-25000" dirty="0" smtClean="0"/>
              <a:t>3</a:t>
            </a:r>
            <a:r>
              <a:rPr lang="en-US" altLang="ja-JP" b="1" baseline="30000" dirty="0" smtClean="0"/>
              <a:t>ACE</a:t>
            </a:r>
            <a:endParaRPr lang="ja-JP" altLang="en-US" baseline="30000" dirty="0"/>
          </a:p>
        </p:txBody>
      </p:sp>
      <p:sp>
        <p:nvSpPr>
          <p:cNvPr id="21" name="右矢印 20"/>
          <p:cNvSpPr/>
          <p:nvPr/>
        </p:nvSpPr>
        <p:spPr>
          <a:xfrm rot="4931399">
            <a:off x="388245" y="3266165"/>
            <a:ext cx="363500" cy="293237"/>
          </a:xfrm>
          <a:prstGeom prst="rightArrow">
            <a:avLst>
              <a:gd name="adj1" fmla="val 20592"/>
              <a:gd name="adj2" fmla="val 62213"/>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2804365">
            <a:off x="4157281" y="2896966"/>
            <a:ext cx="363500" cy="293237"/>
          </a:xfrm>
          <a:prstGeom prst="rightArrow">
            <a:avLst>
              <a:gd name="adj1" fmla="val 20592"/>
              <a:gd name="adj2" fmla="val 62213"/>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076343" y="2134597"/>
            <a:ext cx="1992405" cy="646331"/>
          </a:xfrm>
          <a:prstGeom prst="rect">
            <a:avLst/>
          </a:prstGeom>
          <a:solidFill>
            <a:srgbClr val="FF0000"/>
          </a:solidFill>
        </p:spPr>
        <p:txBody>
          <a:bodyPr wrap="none" rtlCol="0">
            <a:spAutoFit/>
          </a:bodyPr>
          <a:lstStyle/>
          <a:p>
            <a:r>
              <a:rPr kumimoji="1" lang="en-US" altLang="ja-JP" b="1" dirty="0" smtClean="0">
                <a:solidFill>
                  <a:srgbClr val="FFFF00"/>
                </a:solidFill>
                <a:effectLst>
                  <a:outerShdw blurRad="38100" dist="38100" dir="2700000" algn="tl">
                    <a:srgbClr val="000000">
                      <a:alpha val="43137"/>
                    </a:srgbClr>
                  </a:outerShdw>
                </a:effectLst>
              </a:rPr>
              <a:t>From 4</a:t>
            </a:r>
            <a:r>
              <a:rPr kumimoji="1" lang="en-US" altLang="ja-JP" b="1" baseline="30000" dirty="0" smtClean="0">
                <a:solidFill>
                  <a:srgbClr val="FFFF00"/>
                </a:solidFill>
                <a:effectLst>
                  <a:outerShdw blurRad="38100" dist="38100" dir="2700000" algn="tl">
                    <a:srgbClr val="000000">
                      <a:alpha val="43137"/>
                    </a:srgbClr>
                  </a:outerShdw>
                </a:effectLst>
              </a:rPr>
              <a:t>th</a:t>
            </a:r>
            <a:r>
              <a:rPr kumimoji="1" lang="en-US" altLang="ja-JP" b="1" dirty="0" smtClean="0">
                <a:solidFill>
                  <a:srgbClr val="FFFF00"/>
                </a:solidFill>
                <a:effectLst>
                  <a:outerShdw blurRad="38100" dist="38100" dir="2700000" algn="tl">
                    <a:srgbClr val="000000">
                      <a:alpha val="43137"/>
                    </a:srgbClr>
                  </a:outerShdw>
                </a:effectLst>
              </a:rPr>
              <a:t> CREST WS</a:t>
            </a:r>
          </a:p>
          <a:p>
            <a:r>
              <a:rPr lang="en-US" altLang="ja-JP" b="1" dirty="0" smtClean="0">
                <a:solidFill>
                  <a:srgbClr val="FFFF00"/>
                </a:solidFill>
                <a:effectLst>
                  <a:outerShdw blurRad="38100" dist="38100" dir="2700000" algn="tl">
                    <a:srgbClr val="000000">
                      <a:alpha val="43137"/>
                    </a:srgbClr>
                  </a:outerShdw>
                </a:effectLst>
              </a:rPr>
              <a:t>with modification</a:t>
            </a:r>
            <a:endParaRPr kumimoji="1" lang="ja-JP" altLang="en-US" b="1" dirty="0">
              <a:solidFill>
                <a:srgbClr val="FFFF00"/>
              </a:solidFill>
              <a:effectLst>
                <a:outerShdw blurRad="38100" dist="38100" dir="2700000" algn="tl">
                  <a:srgbClr val="000000">
                    <a:alpha val="43137"/>
                  </a:srgbClr>
                </a:outerShdw>
              </a:effectLst>
            </a:endParaRPr>
          </a:p>
        </p:txBody>
      </p:sp>
      <p:sp>
        <p:nvSpPr>
          <p:cNvPr id="25" name="テキスト ボックス 24"/>
          <p:cNvSpPr txBox="1"/>
          <p:nvPr/>
        </p:nvSpPr>
        <p:spPr>
          <a:xfrm>
            <a:off x="251520" y="258963"/>
            <a:ext cx="8640960" cy="6463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txBody>
          <a:bodyPr wrap="square" rtlCol="0">
            <a:spAutoFit/>
          </a:bodyPr>
          <a:lstStyle/>
          <a:p>
            <a:pPr algn="ctr"/>
            <a:r>
              <a:rPr kumimoji="1" lang="en-US" altLang="ja-JP" sz="3600" b="1" i="1" dirty="0" smtClean="0"/>
              <a:t>REMD simulatio</a:t>
            </a:r>
            <a:r>
              <a:rPr lang="en-US" altLang="ja-JP" sz="3600" b="1" i="1" dirty="0" smtClean="0"/>
              <a:t>n in implicit solvent</a:t>
            </a:r>
            <a:endParaRPr kumimoji="1" lang="ja-JP" altLang="en-US" sz="3600" b="1" i="1" dirty="0"/>
          </a:p>
        </p:txBody>
      </p:sp>
      <p:sp>
        <p:nvSpPr>
          <p:cNvPr id="27" name="スライド番号プレースホルダ 26"/>
          <p:cNvSpPr>
            <a:spLocks noGrp="1"/>
          </p:cNvSpPr>
          <p:nvPr>
            <p:ph type="sldNum" sz="quarter" idx="12"/>
          </p:nvPr>
        </p:nvSpPr>
        <p:spPr/>
        <p:txBody>
          <a:bodyPr/>
          <a:lstStyle/>
          <a:p>
            <a:fld id="{DBB6B817-DDD2-4518-B5BE-F1D8B9E4AA20}" type="slidenum">
              <a:rPr kumimoji="1" lang="ja-JP" altLang="en-US"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20" y="1268760"/>
            <a:ext cx="8640960" cy="3108543"/>
          </a:xfrm>
          <a:prstGeom prst="rect">
            <a:avLst/>
          </a:prstGeom>
        </p:spPr>
        <p:txBody>
          <a:bodyPr wrap="square">
            <a:spAutoFit/>
          </a:bodyPr>
          <a:lstStyle/>
          <a:p>
            <a:pPr marL="174625" indent="-174625" algn="just">
              <a:buFont typeface="Arial" pitchFamily="34" charset="0"/>
              <a:buChar char="•"/>
            </a:pPr>
            <a:r>
              <a:rPr lang="en-US" altLang="ja-JP" sz="2800" b="1" dirty="0" smtClean="0"/>
              <a:t>Takenaka-san </a:t>
            </a:r>
          </a:p>
          <a:p>
            <a:pPr marL="174625" indent="-174625" algn="just"/>
            <a:r>
              <a:rPr lang="en-US" altLang="ja-JP" sz="2800" dirty="0" smtClean="0">
                <a:sym typeface="Wingdings" pitchFamily="2" charset="2"/>
              </a:rPr>
              <a:t>	 GB does not include entropic effect, explicitly, in other words, </a:t>
            </a:r>
            <a:r>
              <a:rPr lang="en-US" altLang="ja-JP" sz="2800" b="1" i="1" dirty="0" smtClean="0">
                <a:solidFill>
                  <a:srgbClr val="0070C0"/>
                </a:solidFill>
                <a:effectLst>
                  <a:outerShdw blurRad="38100" dist="38100" dir="2700000" algn="tl">
                    <a:srgbClr val="000000">
                      <a:alpha val="43137"/>
                    </a:srgbClr>
                  </a:outerShdw>
                </a:effectLst>
                <a:sym typeface="Wingdings" pitchFamily="2" charset="2"/>
              </a:rPr>
              <a:t>microscopic solvation effect</a:t>
            </a:r>
            <a:r>
              <a:rPr lang="en-US" altLang="ja-JP" sz="2800" dirty="0" smtClean="0">
                <a:sym typeface="Wingdings" pitchFamily="2" charset="2"/>
              </a:rPr>
              <a:t>, is not taken into account. Peptide changes the conformation under the balancing with microscopic solvation structure, so that this should affect both dynamics and conformation ensemble obtained.</a:t>
            </a:r>
          </a:p>
        </p:txBody>
      </p:sp>
      <p:sp>
        <p:nvSpPr>
          <p:cNvPr id="4" name="テキスト ボックス 3"/>
          <p:cNvSpPr txBox="1"/>
          <p:nvPr/>
        </p:nvSpPr>
        <p:spPr>
          <a:xfrm>
            <a:off x="249561" y="242645"/>
            <a:ext cx="8642919" cy="64633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rtlCol="0">
            <a:spAutoFit/>
          </a:bodyPr>
          <a:lstStyle/>
          <a:p>
            <a:pPr algn="ctr"/>
            <a:r>
              <a:rPr kumimoji="1" lang="en-US" altLang="ja-JP" sz="3600" b="1" i="1" dirty="0" smtClean="0">
                <a:effectLst>
                  <a:outerShdw blurRad="38100" dist="38100" dir="2700000" algn="tl">
                    <a:srgbClr val="000000">
                      <a:alpha val="43137"/>
                    </a:srgbClr>
                  </a:outerShdw>
                </a:effectLst>
              </a:rPr>
              <a:t>Suggestions at 4</a:t>
            </a:r>
            <a:r>
              <a:rPr lang="en-US" altLang="ja-JP" sz="3600" b="1" i="1" baseline="30000" dirty="0" smtClean="0">
                <a:effectLst>
                  <a:outerShdw blurRad="38100" dist="38100" dir="2700000" algn="tl">
                    <a:srgbClr val="000000">
                      <a:alpha val="43137"/>
                    </a:srgbClr>
                  </a:outerShdw>
                </a:effectLst>
              </a:rPr>
              <a:t>th</a:t>
            </a:r>
            <a:r>
              <a:rPr kumimoji="1" lang="en-US" altLang="ja-JP" sz="3600" b="1" i="1" dirty="0" smtClean="0">
                <a:effectLst>
                  <a:outerShdw blurRad="38100" dist="38100" dir="2700000" algn="tl">
                    <a:srgbClr val="000000">
                      <a:alpha val="43137"/>
                    </a:srgbClr>
                  </a:outerShdw>
                </a:effectLst>
              </a:rPr>
              <a:t> CREST WS</a:t>
            </a:r>
            <a:endParaRPr kumimoji="1" lang="ja-JP" altLang="en-US" sz="3600" b="1" i="1" dirty="0">
              <a:effectLst>
                <a:outerShdw blurRad="38100" dist="38100" dir="2700000" algn="tl">
                  <a:srgbClr val="000000">
                    <a:alpha val="43137"/>
                  </a:srgbClr>
                </a:outerShdw>
              </a:effectLst>
            </a:endParaRPr>
          </a:p>
        </p:txBody>
      </p:sp>
      <p:sp>
        <p:nvSpPr>
          <p:cNvPr id="7" name="テキスト ボックス 6"/>
          <p:cNvSpPr txBox="1"/>
          <p:nvPr/>
        </p:nvSpPr>
        <p:spPr>
          <a:xfrm>
            <a:off x="251520" y="4437112"/>
            <a:ext cx="8640960" cy="2246769"/>
          </a:xfrm>
          <a:prstGeom prst="rect">
            <a:avLst/>
          </a:prstGeom>
          <a:noFill/>
        </p:spPr>
        <p:txBody>
          <a:bodyPr wrap="square" rtlCol="0">
            <a:spAutoFit/>
          </a:bodyPr>
          <a:lstStyle/>
          <a:p>
            <a:pPr algn="just"/>
            <a:r>
              <a:rPr kumimoji="1" lang="en-US" altLang="ja-JP" sz="2800" b="1" i="1" dirty="0" smtClean="0"/>
              <a:t>Finally, we had better to examine the effect of GB on conformational sampling. We should find earlier studies that address to compare GB and explicit solvent in the context of REMD. Thus, first, we will check them, and reconsider how to evaluate REMD with GAFF.</a:t>
            </a:r>
            <a:endParaRPr kumimoji="1" lang="ja-JP" altLang="en-US" sz="2800" b="1" i="1" dirty="0"/>
          </a:p>
        </p:txBody>
      </p:sp>
      <p:sp>
        <p:nvSpPr>
          <p:cNvPr id="6" name="スライド番号プレースホルダ 5"/>
          <p:cNvSpPr>
            <a:spLocks noGrp="1"/>
          </p:cNvSpPr>
          <p:nvPr>
            <p:ph type="sldNum" sz="quarter" idx="12"/>
          </p:nvPr>
        </p:nvSpPr>
        <p:spPr/>
        <p:txBody>
          <a:bodyPr/>
          <a:lstStyle/>
          <a:p>
            <a:fld id="{DBB6B817-DDD2-4518-B5BE-F1D8B9E4AA20}"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58963"/>
            <a:ext cx="8640960" cy="646331"/>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p:spPr>
        <p:txBody>
          <a:bodyPr wrap="square" rtlCol="0">
            <a:spAutoFit/>
          </a:bodyPr>
          <a:lstStyle/>
          <a:p>
            <a:pPr algn="ctr"/>
            <a:r>
              <a:rPr lang="en-US" altLang="ja-JP" sz="3600" b="1" i="1" dirty="0" smtClean="0"/>
              <a:t>Contents</a:t>
            </a:r>
            <a:endParaRPr kumimoji="1" lang="ja-JP" altLang="en-US" sz="3600" b="1" i="1" dirty="0"/>
          </a:p>
        </p:txBody>
      </p:sp>
      <p:sp>
        <p:nvSpPr>
          <p:cNvPr id="5" name="テキスト ボックス 4"/>
          <p:cNvSpPr txBox="1"/>
          <p:nvPr/>
        </p:nvSpPr>
        <p:spPr>
          <a:xfrm>
            <a:off x="497361" y="1268760"/>
            <a:ext cx="8136904" cy="1815882"/>
          </a:xfrm>
          <a:prstGeom prst="rect">
            <a:avLst/>
          </a:prstGeom>
          <a:noFill/>
        </p:spPr>
        <p:txBody>
          <a:bodyPr wrap="square" rtlCol="0">
            <a:spAutoFit/>
          </a:bodyPr>
          <a:lstStyle/>
          <a:p>
            <a:pPr marL="342900" indent="-342900">
              <a:buFont typeface="+mj-lt"/>
              <a:buAutoNum type="arabicPeriod"/>
            </a:pPr>
            <a:r>
              <a:rPr kumimoji="1" lang="en-US" altLang="ja-JP" sz="2800" b="1" dirty="0" smtClean="0"/>
              <a:t>REMD simulation in explicit solvent (P. </a:t>
            </a:r>
            <a:r>
              <a:rPr lang="en-US" altLang="ja-JP" sz="2800" b="1" dirty="0" smtClean="0"/>
              <a:t>8-15</a:t>
            </a:r>
            <a:r>
              <a:rPr kumimoji="1" lang="en-US" altLang="ja-JP" sz="2800" b="1" dirty="0" smtClean="0"/>
              <a:t>)</a:t>
            </a:r>
          </a:p>
          <a:p>
            <a:pPr marL="342900" indent="-342900">
              <a:buFont typeface="+mj-lt"/>
              <a:buAutoNum type="arabicPeriod"/>
            </a:pPr>
            <a:r>
              <a:rPr lang="en-US" altLang="ja-JP" sz="2800" b="1" dirty="0" smtClean="0"/>
              <a:t>Comparison between the effects of implicit and explicit solvent (P. 16-17)</a:t>
            </a:r>
          </a:p>
          <a:p>
            <a:pPr marL="342900" indent="-342900">
              <a:buFont typeface="+mj-lt"/>
              <a:buAutoNum type="arabicPeriod"/>
            </a:pPr>
            <a:r>
              <a:rPr lang="en-US" altLang="ja-JP" sz="2800" b="1" dirty="0" smtClean="0"/>
              <a:t>Perspective to the next two months (P. 18)</a:t>
            </a:r>
          </a:p>
        </p:txBody>
      </p:sp>
      <p:sp>
        <p:nvSpPr>
          <p:cNvPr id="7" name="スライド番号プレースホルダ 6"/>
          <p:cNvSpPr>
            <a:spLocks noGrp="1"/>
          </p:cNvSpPr>
          <p:nvPr>
            <p:ph type="sldNum" sz="quarter" idx="12"/>
          </p:nvPr>
        </p:nvSpPr>
        <p:spPr/>
        <p:txBody>
          <a:bodyPr/>
          <a:lstStyle/>
          <a:p>
            <a:fld id="{DBB6B817-DDD2-4518-B5BE-F1D8B9E4AA20}"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Optimization</a:t>
            </a:r>
            <a:r>
              <a:rPr lang="ja-JP" altLang="en-US" sz="3600" b="1" i="1" dirty="0">
                <a:solidFill>
                  <a:schemeClr val="tx1">
                    <a:lumMod val="85000"/>
                    <a:lumOff val="15000"/>
                  </a:schemeClr>
                </a:solidFill>
                <a:effectLst>
                  <a:outerShdw blurRad="38100" dist="38100" dir="2700000" algn="tl">
                    <a:srgbClr val="000000">
                      <a:alpha val="43137"/>
                    </a:srgbClr>
                  </a:outerShdw>
                </a:effectLst>
              </a:rPr>
              <a:t> </a:t>
            </a:r>
            <a:r>
              <a:rPr lang="en-US" altLang="ja-JP" sz="3600" b="1" i="1" dirty="0" smtClean="0">
                <a:solidFill>
                  <a:schemeClr val="tx1">
                    <a:lumMod val="85000"/>
                    <a:lumOff val="15000"/>
                  </a:schemeClr>
                </a:solidFill>
                <a:effectLst>
                  <a:outerShdw blurRad="38100" dist="38100" dir="2700000" algn="tl">
                    <a:srgbClr val="000000">
                      <a:alpha val="43137"/>
                    </a:srgbClr>
                  </a:outerShdw>
                </a:effectLst>
              </a:rPr>
              <a:t>strategy</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3" name="テキスト ボックス 2"/>
          <p:cNvSpPr txBox="1"/>
          <p:nvPr/>
        </p:nvSpPr>
        <p:spPr>
          <a:xfrm>
            <a:off x="597912" y="1292567"/>
            <a:ext cx="7920880" cy="1815882"/>
          </a:xfrm>
          <a:prstGeom prst="rect">
            <a:avLst/>
          </a:prstGeom>
          <a:noFill/>
        </p:spPr>
        <p:txBody>
          <a:bodyPr wrap="square" rtlCol="0">
            <a:spAutoFit/>
          </a:bodyPr>
          <a:lstStyle/>
          <a:p>
            <a:pPr marL="355600" indent="-355600" algn="just">
              <a:buFont typeface="Arial" pitchFamily="34" charset="0"/>
              <a:buChar char="•"/>
            </a:pPr>
            <a:r>
              <a:rPr lang="en-US" altLang="ja-JP" sz="2800" dirty="0" smtClean="0"/>
              <a:t>E</a:t>
            </a:r>
            <a:r>
              <a:rPr kumimoji="1" lang="en-US" altLang="ja-JP" sz="2800" dirty="0" smtClean="0"/>
              <a:t>xchange probabilities between adjacent replicas have to be </a:t>
            </a:r>
            <a:r>
              <a:rPr kumimoji="1" lang="en-US" altLang="ja-JP" sz="2800" b="1" i="1" dirty="0" smtClean="0">
                <a:solidFill>
                  <a:srgbClr val="002060"/>
                </a:solidFill>
              </a:rPr>
              <a:t>similar between replica pairs</a:t>
            </a:r>
            <a:r>
              <a:rPr kumimoji="1" lang="en-US" altLang="ja-JP" sz="2800" dirty="0" smtClean="0"/>
              <a:t>.</a:t>
            </a:r>
            <a:endParaRPr lang="en-US" altLang="ja-JP" sz="2800" dirty="0" smtClean="0"/>
          </a:p>
          <a:p>
            <a:pPr marL="355600" indent="-355600" algn="just">
              <a:buFont typeface="Arial" pitchFamily="34" charset="0"/>
              <a:buChar char="•"/>
            </a:pPr>
            <a:r>
              <a:rPr kumimoji="1" lang="en-US" altLang="ja-JP" sz="2800" dirty="0" smtClean="0"/>
              <a:t>In earlier studies, exchange probability is chosen to be around </a:t>
            </a:r>
            <a:r>
              <a:rPr kumimoji="1" lang="en-US" altLang="ja-JP" sz="2800" b="1" i="1" dirty="0" smtClean="0">
                <a:solidFill>
                  <a:srgbClr val="002060"/>
                </a:solidFill>
              </a:rPr>
              <a:t>30-40</a:t>
            </a:r>
            <a:r>
              <a:rPr kumimoji="1" lang="en-US" altLang="ja-JP" sz="2800" dirty="0" smtClean="0"/>
              <a:t>%.</a:t>
            </a:r>
          </a:p>
        </p:txBody>
      </p:sp>
      <p:pic>
        <p:nvPicPr>
          <p:cNvPr id="5" name="Picture 2"/>
          <p:cNvPicPr>
            <a:picLocks noChangeAspect="1" noChangeArrowheads="1"/>
          </p:cNvPicPr>
          <p:nvPr/>
        </p:nvPicPr>
        <p:blipFill>
          <a:blip r:embed="rId2" cstate="print"/>
          <a:srcRect/>
          <a:stretch>
            <a:fillRect/>
          </a:stretch>
        </p:blipFill>
        <p:spPr bwMode="auto">
          <a:xfrm>
            <a:off x="323528" y="3415352"/>
            <a:ext cx="3636498" cy="2736304"/>
          </a:xfrm>
          <a:prstGeom prst="rect">
            <a:avLst/>
          </a:prstGeom>
          <a:noFill/>
          <a:ln w="9525">
            <a:noFill/>
            <a:miter lim="800000"/>
            <a:headEnd/>
            <a:tailEnd/>
          </a:ln>
        </p:spPr>
      </p:pic>
      <p:sp>
        <p:nvSpPr>
          <p:cNvPr id="6" name="テキスト ボックス 5"/>
          <p:cNvSpPr txBox="1"/>
          <p:nvPr/>
        </p:nvSpPr>
        <p:spPr>
          <a:xfrm>
            <a:off x="45435" y="6418936"/>
            <a:ext cx="8784976" cy="338554"/>
          </a:xfrm>
          <a:prstGeom prst="rect">
            <a:avLst/>
          </a:prstGeom>
          <a:noFill/>
        </p:spPr>
        <p:txBody>
          <a:bodyPr wrap="square" rtlCol="0">
            <a:spAutoFit/>
          </a:bodyPr>
          <a:lstStyle/>
          <a:p>
            <a:r>
              <a:rPr kumimoji="1" lang="en-US" altLang="ja-JP" sz="1600" dirty="0" smtClean="0"/>
              <a:t>[1] A. </a:t>
            </a:r>
            <a:r>
              <a:rPr kumimoji="1" lang="en-US" altLang="ja-JP" sz="1600" dirty="0" err="1" smtClean="0"/>
              <a:t>Mitsutake</a:t>
            </a:r>
            <a:r>
              <a:rPr kumimoji="1" lang="en-US" altLang="ja-JP" sz="1600" dirty="0" smtClean="0"/>
              <a:t> et al. </a:t>
            </a:r>
            <a:r>
              <a:rPr kumimoji="1" lang="en-US" altLang="ja-JP" sz="1600" i="1" dirty="0" smtClean="0"/>
              <a:t>Biopolymer</a:t>
            </a:r>
            <a:r>
              <a:rPr kumimoji="1" lang="en-US" altLang="ja-JP" sz="1600" dirty="0" smtClean="0"/>
              <a:t>, 2001, </a:t>
            </a:r>
            <a:r>
              <a:rPr kumimoji="1" lang="en-US" altLang="ja-JP" sz="1600" b="1" dirty="0" smtClean="0"/>
              <a:t>60</a:t>
            </a:r>
            <a:r>
              <a:rPr kumimoji="1" lang="en-US" altLang="ja-JP" sz="1600" dirty="0" smtClean="0"/>
              <a:t>, 96-123; [2] </a:t>
            </a:r>
            <a:r>
              <a:rPr lang="en-US" altLang="ja-JP" sz="1600" dirty="0" smtClean="0"/>
              <a:t>Amber 14 manual.</a:t>
            </a:r>
            <a:endParaRPr kumimoji="1" lang="ja-JP" altLang="en-US" sz="1600" dirty="0"/>
          </a:p>
        </p:txBody>
      </p:sp>
      <p:sp>
        <p:nvSpPr>
          <p:cNvPr id="7" name="正方形/長方形 6"/>
          <p:cNvSpPr/>
          <p:nvPr/>
        </p:nvSpPr>
        <p:spPr>
          <a:xfrm>
            <a:off x="0" y="6381328"/>
            <a:ext cx="9144000" cy="36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995936" y="3861048"/>
            <a:ext cx="4679504" cy="1815882"/>
          </a:xfrm>
          <a:prstGeom prst="rect">
            <a:avLst/>
          </a:prstGeom>
        </p:spPr>
        <p:txBody>
          <a:bodyPr wrap="square">
            <a:spAutoFit/>
          </a:bodyPr>
          <a:lstStyle/>
          <a:p>
            <a:pPr algn="just"/>
            <a:r>
              <a:rPr lang="en-US" altLang="ja-JP" sz="1600" b="1" dirty="0" smtClean="0"/>
              <a:t>Figure 21. 1.</a:t>
            </a:r>
            <a:r>
              <a:rPr lang="en-US" altLang="ja-JP" sz="1600" dirty="0" smtClean="0"/>
              <a:t>: Replica exchange schematic showing 5 replicas combined in an expanded ensemble. Large arrows represent MD trajectories of sub-ensembles while the smaller arrows represent attempted swaps between replicas in state space. Question marks represent Monte Carlo exchange attempts (green for successful, red for failed)</a:t>
            </a:r>
            <a:r>
              <a:rPr lang="en-US" altLang="ja-JP" sz="1600" baseline="30000" dirty="0" smtClean="0"/>
              <a:t>2</a:t>
            </a:r>
            <a:r>
              <a:rPr lang="en-US" altLang="ja-JP" sz="1600" dirty="0" smtClean="0"/>
              <a:t>.</a:t>
            </a:r>
            <a:endParaRPr lang="ja-JP" altLang="en-US" sz="1600" baseline="30000" dirty="0"/>
          </a:p>
        </p:txBody>
      </p:sp>
      <p:sp>
        <p:nvSpPr>
          <p:cNvPr id="10" name="スライド番号プレースホルダ 9"/>
          <p:cNvSpPr>
            <a:spLocks noGrp="1"/>
          </p:cNvSpPr>
          <p:nvPr>
            <p:ph type="sldNum" sz="quarter" idx="12"/>
          </p:nvPr>
        </p:nvSpPr>
        <p:spPr/>
        <p:txBody>
          <a:bodyPr/>
          <a:lstStyle/>
          <a:p>
            <a:fld id="{DBB6B817-DDD2-4518-B5BE-F1D8B9E4AA20}"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260648"/>
            <a:ext cx="8640960" cy="64633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rtlCol="0">
            <a:spAutoFit/>
          </a:bodyPr>
          <a:lstStyle/>
          <a:p>
            <a:pPr algn="ctr"/>
            <a:r>
              <a:rPr kumimoji="1" lang="en-US" altLang="ja-JP" sz="3600" b="1" i="1" dirty="0" smtClean="0">
                <a:solidFill>
                  <a:schemeClr val="tx1">
                    <a:lumMod val="85000"/>
                    <a:lumOff val="15000"/>
                  </a:schemeClr>
                </a:solidFill>
                <a:effectLst>
                  <a:outerShdw blurRad="38100" dist="38100" dir="2700000" algn="tl">
                    <a:srgbClr val="000000">
                      <a:alpha val="43137"/>
                    </a:srgbClr>
                  </a:outerShdw>
                </a:effectLst>
              </a:rPr>
              <a:t>Setup of temperatures REMD</a:t>
            </a:r>
            <a:endParaRPr kumimoji="1" lang="ja-JP" alt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8" name="テキスト ボックス 7"/>
          <p:cNvSpPr txBox="1"/>
          <p:nvPr/>
        </p:nvSpPr>
        <p:spPr>
          <a:xfrm>
            <a:off x="323528" y="5664150"/>
            <a:ext cx="8496944" cy="1077218"/>
          </a:xfrm>
          <a:prstGeom prst="rect">
            <a:avLst/>
          </a:prstGeom>
          <a:noFill/>
        </p:spPr>
        <p:txBody>
          <a:bodyPr wrap="square" rtlCol="0">
            <a:spAutoFit/>
          </a:bodyPr>
          <a:lstStyle/>
          <a:p>
            <a:pPr algn="just"/>
            <a:r>
              <a:rPr lang="en-US" altLang="ja-JP" sz="2400" dirty="0" smtClean="0"/>
              <a:t>Discarding initial 5 ns MD trajectories, 45,000 snapshot structures at 300 K are classified using the clustering method</a:t>
            </a:r>
            <a:r>
              <a:rPr lang="en-US" altLang="ja-JP" sz="2400" baseline="30000" dirty="0" smtClean="0"/>
              <a:t>*</a:t>
            </a:r>
            <a:r>
              <a:rPr lang="en-US" altLang="ja-JP" sz="2400" dirty="0" smtClean="0"/>
              <a:t>.</a:t>
            </a:r>
            <a:endParaRPr kumimoji="1" lang="en-US" altLang="ja-JP" sz="2400" dirty="0" smtClean="0"/>
          </a:p>
          <a:p>
            <a:r>
              <a:rPr kumimoji="1" lang="en-US" altLang="ja-JP" sz="1600" baseline="30000" dirty="0" smtClean="0"/>
              <a:t>*</a:t>
            </a:r>
            <a:r>
              <a:rPr kumimoji="1" lang="en-US" altLang="ja-JP" sz="1600" dirty="0" smtClean="0"/>
              <a:t>Algorism</a:t>
            </a:r>
            <a:r>
              <a:rPr lang="en-US" altLang="ja-JP" sz="1600" dirty="0" smtClean="0"/>
              <a:t>: </a:t>
            </a:r>
            <a:r>
              <a:rPr kumimoji="1" lang="en-US" altLang="ja-JP" sz="1600" dirty="0" smtClean="0"/>
              <a:t>K-means; Cluster number: 5</a:t>
            </a:r>
            <a:endParaRPr kumimoji="1" lang="ja-JP" altLang="en-US" sz="1600" dirty="0"/>
          </a:p>
        </p:txBody>
      </p:sp>
      <p:graphicFrame>
        <p:nvGraphicFramePr>
          <p:cNvPr id="9" name="表 8"/>
          <p:cNvGraphicFramePr>
            <a:graphicFrameLocks noGrp="1"/>
          </p:cNvGraphicFramePr>
          <p:nvPr/>
        </p:nvGraphicFramePr>
        <p:xfrm>
          <a:off x="251520" y="2276872"/>
          <a:ext cx="8653275" cy="3240362"/>
        </p:xfrm>
        <a:graphic>
          <a:graphicData uri="http://schemas.openxmlformats.org/drawingml/2006/table">
            <a:tbl>
              <a:tblPr/>
              <a:tblGrid>
                <a:gridCol w="1378616"/>
                <a:gridCol w="664690"/>
                <a:gridCol w="160017"/>
                <a:gridCol w="1378616"/>
                <a:gridCol w="664690"/>
                <a:gridCol w="160017"/>
                <a:gridCol w="1378616"/>
                <a:gridCol w="664690"/>
                <a:gridCol w="160017"/>
                <a:gridCol w="1378616"/>
                <a:gridCol w="664690"/>
              </a:tblGrid>
              <a:tr h="193868">
                <a:tc>
                  <a:txBody>
                    <a:bodyPr/>
                    <a:lstStyle/>
                    <a:p>
                      <a:pPr algn="ctr" fontAlgn="ctr"/>
                      <a:r>
                        <a:rPr lang="ja-JP" altLang="en-US" sz="1100" b="0" i="0" u="none" strike="noStrike" dirty="0">
                          <a:solidFill>
                            <a:srgbClr val="000000"/>
                          </a:solidFill>
                          <a:latin typeface="Times New Roman"/>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Times New Roman"/>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r>
              <a:tr h="452358">
                <a:tc>
                  <a:txBody>
                    <a:bodyPr/>
                    <a:lstStyle/>
                    <a:p>
                      <a:pPr algn="ctr" fontAlgn="ctr"/>
                      <a:r>
                        <a:rPr lang="en-US" sz="1100" b="0" i="0" u="none" strike="noStrike">
                          <a:solidFill>
                            <a:srgbClr val="000000"/>
                          </a:solidFill>
                          <a:latin typeface="Times New Roman"/>
                        </a:rPr>
                        <a:t>temperature pair</a:t>
                      </a:r>
                    </a:p>
                  </a:txBody>
                  <a:tcPr marL="9232" marR="9232" marT="923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232" marR="9232" marT="923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232" marR="9232" marT="923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232" marR="9232" marT="923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232" marR="9232" marT="923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exchange probability</a:t>
                      </a:r>
                    </a:p>
                  </a:txBody>
                  <a:tcPr marL="9232" marR="9232" marT="923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temperature pair</a:t>
                      </a:r>
                    </a:p>
                  </a:txBody>
                  <a:tcPr marL="9232" marR="9232" marT="923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imes New Roman"/>
                        </a:rPr>
                        <a:t>exchange probability</a:t>
                      </a:r>
                    </a:p>
                  </a:txBody>
                  <a:tcPr marL="9232" marR="9232" marT="9232"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636">
                <a:tc>
                  <a:txBody>
                    <a:bodyPr/>
                    <a:lstStyle/>
                    <a:p>
                      <a:pPr algn="ctr" fontAlgn="ctr"/>
                      <a:r>
                        <a:rPr lang="en-US" altLang="ja-JP" sz="1100" b="0" i="0" u="none" strike="noStrike">
                          <a:solidFill>
                            <a:srgbClr val="000000"/>
                          </a:solidFill>
                          <a:latin typeface="Times New Roman"/>
                        </a:rPr>
                        <a:t>268.00 ↔ 272.00</a:t>
                      </a:r>
                    </a:p>
                  </a:txBody>
                  <a:tcPr marL="9232" marR="9232" marT="9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0.261</a:t>
                      </a:r>
                    </a:p>
                  </a:txBody>
                  <a:tcPr marL="9232" marR="9232" marT="9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324.00 ↔ 328.00</a:t>
                      </a:r>
                    </a:p>
                  </a:txBody>
                  <a:tcPr marL="9232" marR="9232" marT="9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0.39</a:t>
                      </a:r>
                    </a:p>
                  </a:txBody>
                  <a:tcPr marL="9232" marR="9232" marT="9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392.00 ↔ 398.00</a:t>
                      </a:r>
                    </a:p>
                  </a:txBody>
                  <a:tcPr marL="9232" marR="9232" marT="9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0.326</a:t>
                      </a:r>
                    </a:p>
                  </a:txBody>
                  <a:tcPr marL="9232" marR="9232" marT="9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484.00 ↔ 492.00</a:t>
                      </a:r>
                    </a:p>
                  </a:txBody>
                  <a:tcPr marL="9232" marR="9232" marT="923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latin typeface="Times New Roman"/>
                        </a:rPr>
                        <a:t>0.362</a:t>
                      </a:r>
                    </a:p>
                  </a:txBody>
                  <a:tcPr marL="9232" marR="9232" marT="9232" marB="0" anchor="ctr">
                    <a:lnL>
                      <a:noFill/>
                    </a:lnL>
                    <a:lnR>
                      <a:noFill/>
                    </a:lnR>
                    <a:lnT w="6350" cap="flat" cmpd="sng" algn="ctr">
                      <a:solidFill>
                        <a:srgbClr val="000000"/>
                      </a:solidFill>
                      <a:prstDash val="solid"/>
                      <a:round/>
                      <a:headEnd type="none" w="med" len="med"/>
                      <a:tailEnd type="none" w="med" len="med"/>
                    </a:lnT>
                    <a:lnB>
                      <a:noFill/>
                    </a:lnB>
                  </a:tcPr>
                </a:tc>
              </a:tr>
              <a:tr h="184636">
                <a:tc>
                  <a:txBody>
                    <a:bodyPr/>
                    <a:lstStyle/>
                    <a:p>
                      <a:pPr algn="ctr" fontAlgn="ctr"/>
                      <a:r>
                        <a:rPr lang="en-US" altLang="ja-JP" sz="1100" b="0" i="0" u="none" strike="noStrike">
                          <a:solidFill>
                            <a:srgbClr val="000000"/>
                          </a:solidFill>
                          <a:latin typeface="Times New Roman"/>
                        </a:rPr>
                        <a:t>272.00 ↔ 276.00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0.242</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328.00 ↔ 332.00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0.404</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398.00 ↔ 404.00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0.343</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492.00 ↔ 500.00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0.376</a:t>
                      </a:r>
                    </a:p>
                  </a:txBody>
                  <a:tcPr marL="9232" marR="9232" marT="9232" marB="0" anchor="ctr">
                    <a:lnL>
                      <a:noFill/>
                    </a:lnL>
                    <a:lnR>
                      <a:noFill/>
                    </a:lnR>
                    <a:lnT>
                      <a:noFill/>
                    </a:lnT>
                    <a:lnB>
                      <a:noFill/>
                    </a:lnB>
                  </a:tcPr>
                </a:tc>
              </a:tr>
              <a:tr h="184636">
                <a:tc>
                  <a:txBody>
                    <a:bodyPr/>
                    <a:lstStyle/>
                    <a:p>
                      <a:pPr algn="ctr" fontAlgn="ctr"/>
                      <a:r>
                        <a:rPr lang="en-US" altLang="ja-JP" sz="1100" b="0" i="0" u="none" strike="noStrike">
                          <a:solidFill>
                            <a:srgbClr val="000000"/>
                          </a:solidFill>
                          <a:latin typeface="Times New Roman"/>
                        </a:rPr>
                        <a:t>276.00 ↔ 280.00</a:t>
                      </a:r>
                    </a:p>
                  </a:txBody>
                  <a:tcPr marL="9232" marR="9232" marT="9232" marB="0" anchor="ctr">
                    <a:lnL>
                      <a:noFill/>
                    </a:lnL>
                    <a:lnR>
                      <a:noFill/>
                    </a:lnR>
                    <a:lnT>
                      <a:noFill/>
                    </a:lnT>
                    <a:lnB>
                      <a:noFill/>
                    </a:lnB>
                  </a:tcPr>
                </a:tc>
                <a:tc>
                  <a:txBody>
                    <a:bodyPr/>
                    <a:lstStyle/>
                    <a:p>
                      <a:pPr algn="ctr" fontAlgn="ctr"/>
                      <a:r>
                        <a:rPr lang="en-US" altLang="ja-JP" sz="1100" b="0" i="0" u="none" strike="noStrike" dirty="0">
                          <a:solidFill>
                            <a:srgbClr val="000000"/>
                          </a:solidFill>
                          <a:latin typeface="Times New Roman"/>
                        </a:rPr>
                        <a:t>0.26</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332.00 ↔ 336.00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0.413</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404.00 ↔ 410.00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0.359</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500.00 ↔ 508.00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0.389</a:t>
                      </a:r>
                    </a:p>
                  </a:txBody>
                  <a:tcPr marL="9232" marR="9232" marT="9232" marB="0" anchor="ctr">
                    <a:lnL>
                      <a:noFill/>
                    </a:lnL>
                    <a:lnR>
                      <a:noFill/>
                    </a:lnR>
                    <a:lnT>
                      <a:noFill/>
                    </a:lnT>
                    <a:lnB>
                      <a:noFill/>
                    </a:lnB>
                  </a:tcPr>
                </a:tc>
              </a:tr>
              <a:tr h="184636">
                <a:tc>
                  <a:txBody>
                    <a:bodyPr/>
                    <a:lstStyle/>
                    <a:p>
                      <a:pPr algn="ctr" fontAlgn="ctr"/>
                      <a:r>
                        <a:rPr lang="en-US" altLang="ja-JP" sz="1100" b="0" i="0" u="none" strike="noStrike">
                          <a:solidFill>
                            <a:srgbClr val="000000"/>
                          </a:solidFill>
                          <a:latin typeface="Times New Roman"/>
                        </a:rPr>
                        <a:t>280.00 ↔ 284.00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0.27</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dirty="0">
                          <a:solidFill>
                            <a:srgbClr val="000000"/>
                          </a:solidFill>
                          <a:latin typeface="Times New Roman"/>
                        </a:rPr>
                        <a:t>336.00 ↔ 340.00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0.428</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410.00 ↔ 416.00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0.377</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508.00 ↔ 516.00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0.413</a:t>
                      </a:r>
                    </a:p>
                  </a:txBody>
                  <a:tcPr marL="9232" marR="9232" marT="9232" marB="0" anchor="ctr">
                    <a:lnL>
                      <a:noFill/>
                    </a:lnL>
                    <a:lnR>
                      <a:noFill/>
                    </a:lnR>
                    <a:lnT>
                      <a:noFill/>
                    </a:lnT>
                    <a:lnB>
                      <a:noFill/>
                    </a:lnB>
                  </a:tcPr>
                </a:tc>
              </a:tr>
              <a:tr h="184636">
                <a:tc>
                  <a:txBody>
                    <a:bodyPr/>
                    <a:lstStyle/>
                    <a:p>
                      <a:pPr algn="ctr" fontAlgn="ctr"/>
                      <a:r>
                        <a:rPr lang="en-US" altLang="ja-JP" sz="1100" b="0" i="0" u="none" strike="noStrike">
                          <a:solidFill>
                            <a:srgbClr val="000000"/>
                          </a:solidFill>
                          <a:latin typeface="Times New Roman"/>
                        </a:rPr>
                        <a:t>284.00 ↔ 288.00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0.281</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340.00 ↔ 344.00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0.441</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416.00 ↔ 422.00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0.388</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dirty="0">
                          <a:solidFill>
                            <a:srgbClr val="000000"/>
                          </a:solidFill>
                          <a:latin typeface="Times New Roman"/>
                        </a:rPr>
                        <a:t>516.00 ↔ 526.00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0.288</a:t>
                      </a:r>
                    </a:p>
                  </a:txBody>
                  <a:tcPr marL="9232" marR="9232" marT="9232" marB="0" anchor="ctr">
                    <a:lnL>
                      <a:noFill/>
                    </a:lnL>
                    <a:lnR>
                      <a:noFill/>
                    </a:lnR>
                    <a:lnT>
                      <a:noFill/>
                    </a:lnT>
                    <a:lnB>
                      <a:noFill/>
                    </a:lnB>
                  </a:tcPr>
                </a:tc>
              </a:tr>
              <a:tr h="184636">
                <a:tc>
                  <a:txBody>
                    <a:bodyPr/>
                    <a:lstStyle/>
                    <a:p>
                      <a:pPr algn="ctr" fontAlgn="ctr"/>
                      <a:r>
                        <a:rPr lang="en-US" altLang="ja-JP" sz="1100" b="0" i="0" u="none" strike="noStrike">
                          <a:solidFill>
                            <a:srgbClr val="000000"/>
                          </a:solidFill>
                          <a:latin typeface="Times New Roman"/>
                        </a:rPr>
                        <a:t>288.00 ↔ 292.00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0.29</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344.00 ↔ 349.00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0.313</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422.00 ↔ 428.00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0.406</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dirty="0">
                          <a:solidFill>
                            <a:srgbClr val="000000"/>
                          </a:solidFill>
                          <a:latin typeface="Times New Roman"/>
                        </a:rPr>
                        <a:t>526.00 ↔ 536.00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0.304</a:t>
                      </a:r>
                    </a:p>
                  </a:txBody>
                  <a:tcPr marL="9232" marR="9232" marT="9232" marB="0" anchor="ctr">
                    <a:lnL>
                      <a:noFill/>
                    </a:lnL>
                    <a:lnR>
                      <a:noFill/>
                    </a:lnR>
                    <a:lnT>
                      <a:noFill/>
                    </a:lnT>
                    <a:lnB>
                      <a:noFill/>
                    </a:lnB>
                  </a:tcPr>
                </a:tc>
              </a:tr>
              <a:tr h="184636">
                <a:tc>
                  <a:txBody>
                    <a:bodyPr/>
                    <a:lstStyle/>
                    <a:p>
                      <a:pPr algn="ctr" fontAlgn="ctr"/>
                      <a:r>
                        <a:rPr lang="en-US" altLang="ja-JP" sz="1100" b="0" i="0" u="none" strike="noStrike">
                          <a:solidFill>
                            <a:srgbClr val="000000"/>
                          </a:solidFill>
                          <a:latin typeface="Times New Roman"/>
                        </a:rPr>
                        <a:t>292.00 ↔ 296.00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0.305</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349.00 ↔ 354.00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0.328</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428.00 ↔ 435.00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0.324</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dirty="0">
                          <a:solidFill>
                            <a:srgbClr val="000000"/>
                          </a:solidFill>
                          <a:latin typeface="Times New Roman"/>
                        </a:rPr>
                        <a:t>536.00 ↔ 546.00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0.333</a:t>
                      </a:r>
                    </a:p>
                  </a:txBody>
                  <a:tcPr marL="9232" marR="9232" marT="9232" marB="0" anchor="ctr">
                    <a:lnL>
                      <a:noFill/>
                    </a:lnL>
                    <a:lnR>
                      <a:noFill/>
                    </a:lnR>
                    <a:lnT>
                      <a:noFill/>
                    </a:lnT>
                    <a:lnB>
                      <a:noFill/>
                    </a:lnB>
                  </a:tcPr>
                </a:tc>
              </a:tr>
              <a:tr h="184636">
                <a:tc>
                  <a:txBody>
                    <a:bodyPr/>
                    <a:lstStyle/>
                    <a:p>
                      <a:pPr algn="ctr" fontAlgn="ctr"/>
                      <a:r>
                        <a:rPr lang="en-US" altLang="ja-JP" sz="1100" b="0" i="0" u="none" strike="noStrike">
                          <a:solidFill>
                            <a:srgbClr val="000000"/>
                          </a:solidFill>
                          <a:latin typeface="Times New Roman"/>
                        </a:rPr>
                        <a:t>296.00 ↔ 300.00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0.311</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354.00 ↔ 359.00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0.345</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435.00 ↔ 442.00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0.337</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dirty="0">
                          <a:solidFill>
                            <a:srgbClr val="000000"/>
                          </a:solidFill>
                          <a:latin typeface="Times New Roman"/>
                        </a:rPr>
                        <a:t>546.00 ↔ 556.00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0.345</a:t>
                      </a:r>
                    </a:p>
                  </a:txBody>
                  <a:tcPr marL="9232" marR="9232" marT="9232" marB="0" anchor="ctr">
                    <a:lnL>
                      <a:noFill/>
                    </a:lnL>
                    <a:lnR>
                      <a:noFill/>
                    </a:lnR>
                    <a:lnT>
                      <a:noFill/>
                    </a:lnT>
                    <a:lnB>
                      <a:noFill/>
                    </a:lnB>
                  </a:tcPr>
                </a:tc>
              </a:tr>
              <a:tr h="184636">
                <a:tc>
                  <a:txBody>
                    <a:bodyPr/>
                    <a:lstStyle/>
                    <a:p>
                      <a:pPr algn="ctr" fontAlgn="ctr"/>
                      <a:r>
                        <a:rPr lang="en-US" altLang="ja-JP" sz="1100" b="0" i="0" u="none" strike="noStrike">
                          <a:solidFill>
                            <a:srgbClr val="000000"/>
                          </a:solidFill>
                          <a:latin typeface="Times New Roman"/>
                        </a:rPr>
                        <a:t>300.00 ↔ 304.00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0.334</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359.00 ↔ 364.00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0.358</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442.00 ↔ 449.00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0.361</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556.00 ↔ 566.00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0.359</a:t>
                      </a:r>
                    </a:p>
                  </a:txBody>
                  <a:tcPr marL="9232" marR="9232" marT="9232" marB="0" anchor="ctr">
                    <a:lnL>
                      <a:noFill/>
                    </a:lnL>
                    <a:lnR>
                      <a:noFill/>
                    </a:lnR>
                    <a:lnT>
                      <a:noFill/>
                    </a:lnT>
                    <a:lnB>
                      <a:noFill/>
                    </a:lnB>
                  </a:tcPr>
                </a:tc>
              </a:tr>
              <a:tr h="184636">
                <a:tc>
                  <a:txBody>
                    <a:bodyPr/>
                    <a:lstStyle/>
                    <a:p>
                      <a:pPr algn="ctr" fontAlgn="ctr"/>
                      <a:r>
                        <a:rPr lang="en-US" altLang="ja-JP" sz="1100" b="0" i="0" u="none" strike="noStrike">
                          <a:solidFill>
                            <a:srgbClr val="000000"/>
                          </a:solidFill>
                          <a:latin typeface="Times New Roman"/>
                        </a:rPr>
                        <a:t>304.00 ↔ 308.00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0.338</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364.00 ↔ 369.00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0.383</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449.00 ↔ 456.00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0.366</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566.00 ↔ 576.00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0.385</a:t>
                      </a:r>
                    </a:p>
                  </a:txBody>
                  <a:tcPr marL="9232" marR="9232" marT="9232" marB="0" anchor="ctr">
                    <a:lnL>
                      <a:noFill/>
                    </a:lnL>
                    <a:lnR>
                      <a:noFill/>
                    </a:lnR>
                    <a:lnT>
                      <a:noFill/>
                    </a:lnT>
                    <a:lnB>
                      <a:noFill/>
                    </a:lnB>
                  </a:tcPr>
                </a:tc>
              </a:tr>
              <a:tr h="184636">
                <a:tc>
                  <a:txBody>
                    <a:bodyPr/>
                    <a:lstStyle/>
                    <a:p>
                      <a:pPr algn="ctr" fontAlgn="ctr"/>
                      <a:r>
                        <a:rPr lang="en-US" altLang="ja-JP" sz="1100" b="0" i="0" u="none" strike="noStrike">
                          <a:solidFill>
                            <a:srgbClr val="000000"/>
                          </a:solidFill>
                          <a:latin typeface="Times New Roman"/>
                        </a:rPr>
                        <a:t>308.00 ↔ 312.00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0.353</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369.00 ↔ 375.00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0.272</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456.00 ↔ 463.00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0.384</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576.00 ↔ 588.00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0.305</a:t>
                      </a:r>
                    </a:p>
                  </a:txBody>
                  <a:tcPr marL="9232" marR="9232" marT="9232" marB="0" anchor="ctr">
                    <a:lnL>
                      <a:noFill/>
                    </a:lnL>
                    <a:lnR>
                      <a:noFill/>
                    </a:lnR>
                    <a:lnT>
                      <a:noFill/>
                    </a:lnT>
                    <a:lnB>
                      <a:noFill/>
                    </a:lnB>
                  </a:tcPr>
                </a:tc>
              </a:tr>
              <a:tr h="184636">
                <a:tc>
                  <a:txBody>
                    <a:bodyPr/>
                    <a:lstStyle/>
                    <a:p>
                      <a:pPr algn="ctr" fontAlgn="ctr"/>
                      <a:r>
                        <a:rPr lang="en-US" altLang="ja-JP" sz="1100" b="0" i="0" u="none" strike="noStrike">
                          <a:solidFill>
                            <a:srgbClr val="000000"/>
                          </a:solidFill>
                          <a:latin typeface="Times New Roman"/>
                        </a:rPr>
                        <a:t>312.00 ↔ 316.00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0.357</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dirty="0">
                          <a:solidFill>
                            <a:srgbClr val="000000"/>
                          </a:solidFill>
                          <a:latin typeface="Times New Roman"/>
                        </a:rPr>
                        <a:t>375.00 ↔ 381.00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0.291</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463.00 ↔ 470.00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0.393</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r>
              <a:tr h="184636">
                <a:tc>
                  <a:txBody>
                    <a:bodyPr/>
                    <a:lstStyle/>
                    <a:p>
                      <a:pPr algn="ctr" fontAlgn="ctr"/>
                      <a:r>
                        <a:rPr lang="en-US" altLang="ja-JP" sz="1100" b="0" i="0" u="none" strike="noStrike">
                          <a:solidFill>
                            <a:srgbClr val="000000"/>
                          </a:solidFill>
                          <a:latin typeface="Times New Roman"/>
                        </a:rPr>
                        <a:t>316.00 ↔ 320.00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0.371</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381.00 ↔ 387.00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0.304</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470.00 ↔ 476.00</a:t>
                      </a:r>
                    </a:p>
                  </a:txBody>
                  <a:tcPr marL="9232" marR="9232" marT="9232" marB="0" anchor="ctr">
                    <a:lnL>
                      <a:noFill/>
                    </a:lnL>
                    <a:lnR>
                      <a:noFill/>
                    </a:lnR>
                    <a:lnT>
                      <a:noFill/>
                    </a:lnT>
                    <a:lnB>
                      <a:noFill/>
                    </a:lnB>
                  </a:tcPr>
                </a:tc>
                <a:tc>
                  <a:txBody>
                    <a:bodyPr/>
                    <a:lstStyle/>
                    <a:p>
                      <a:pPr algn="ctr" fontAlgn="ctr"/>
                      <a:r>
                        <a:rPr lang="en-US" altLang="ja-JP" sz="1100" b="0" i="0" u="none" strike="noStrike">
                          <a:solidFill>
                            <a:srgbClr val="000000"/>
                          </a:solidFill>
                          <a:latin typeface="Times New Roman"/>
                        </a:rPr>
                        <a:t>0.505</a:t>
                      </a: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c>
                  <a:txBody>
                    <a:bodyPr/>
                    <a:lstStyle/>
                    <a:p>
                      <a:pPr algn="ctr" fontAlgn="ctr"/>
                      <a:endParaRPr lang="ja-JP" altLang="en-US" sz="1100" b="0" i="0" u="none" strike="noStrike">
                        <a:solidFill>
                          <a:srgbClr val="000000"/>
                        </a:solidFill>
                        <a:latin typeface="ＭＳ Ｐゴシック"/>
                      </a:endParaRPr>
                    </a:p>
                  </a:txBody>
                  <a:tcPr marL="9232" marR="9232" marT="9232" marB="0" anchor="ctr">
                    <a:lnL>
                      <a:noFill/>
                    </a:lnL>
                    <a:lnR>
                      <a:noFill/>
                    </a:lnR>
                    <a:lnT>
                      <a:noFill/>
                    </a:lnT>
                    <a:lnB>
                      <a:noFill/>
                    </a:lnB>
                  </a:tcPr>
                </a:tc>
              </a:tr>
              <a:tr h="193868">
                <a:tc>
                  <a:txBody>
                    <a:bodyPr/>
                    <a:lstStyle/>
                    <a:p>
                      <a:pPr algn="ctr" fontAlgn="ctr"/>
                      <a:r>
                        <a:rPr lang="en-US" altLang="ja-JP" sz="1100" b="0" i="0" u="none" strike="noStrike" dirty="0">
                          <a:solidFill>
                            <a:srgbClr val="000000"/>
                          </a:solidFill>
                          <a:latin typeface="Times New Roman"/>
                        </a:rPr>
                        <a:t>320.00 ↔ 324.00</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0.38</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387.00 ↔ 392.00</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0.438</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476.00 ↔ 484.00</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latin typeface="Times New Roman"/>
                        </a:rPr>
                        <a:t>0.337</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latin typeface="ＭＳ Ｐゴシック"/>
                        </a:rPr>
                        <a:t>　</a:t>
                      </a:r>
                    </a:p>
                  </a:txBody>
                  <a:tcPr marL="9232" marR="9232" marT="9232"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0" name="テキスト ボックス 9"/>
          <p:cNvSpPr txBox="1"/>
          <p:nvPr/>
        </p:nvSpPr>
        <p:spPr>
          <a:xfrm>
            <a:off x="278816" y="1260915"/>
            <a:ext cx="8568952" cy="1200329"/>
          </a:xfrm>
          <a:prstGeom prst="rect">
            <a:avLst/>
          </a:prstGeom>
          <a:noFill/>
        </p:spPr>
        <p:txBody>
          <a:bodyPr wrap="square" rtlCol="0">
            <a:spAutoFit/>
          </a:bodyPr>
          <a:lstStyle/>
          <a:p>
            <a:pPr algn="just"/>
            <a:r>
              <a:rPr kumimoji="1" lang="en-US" altLang="ja-JP" sz="2400" dirty="0" smtClean="0"/>
              <a:t>In this present simulation, 54 replicas are employed for explicit solvent REMD. Each replica simulation consists of 50000 x 1ps MD run.</a:t>
            </a:r>
            <a:endParaRPr kumimoji="1" lang="ja-JP" altLang="en-US" sz="2400" dirty="0"/>
          </a:p>
        </p:txBody>
      </p:sp>
      <p:sp>
        <p:nvSpPr>
          <p:cNvPr id="7" name="スライド番号プレースホルダ 6"/>
          <p:cNvSpPr>
            <a:spLocks noGrp="1"/>
          </p:cNvSpPr>
          <p:nvPr>
            <p:ph type="sldNum" sz="quarter" idx="12"/>
          </p:nvPr>
        </p:nvSpPr>
        <p:spPr/>
        <p:txBody>
          <a:bodyPr/>
          <a:lstStyle/>
          <a:p>
            <a:fld id="{DBB6B817-DDD2-4518-B5BE-F1D8B9E4AA20}" type="slidenum">
              <a:rPr kumimoji="1" lang="ja-JP" altLang="en-US" smtClean="0"/>
              <a:pPr/>
              <a:t>9</a:t>
            </a:fld>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2873</Words>
  <Application>Microsoft Office PowerPoint</Application>
  <PresentationFormat>画面に合わせる (4:3)</PresentationFormat>
  <Paragraphs>828</Paragraphs>
  <Slides>38</Slides>
  <Notes>2</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kurisaki</dc:creator>
  <cp:lastModifiedBy>kurisaki</cp:lastModifiedBy>
  <cp:revision>123</cp:revision>
  <dcterms:created xsi:type="dcterms:W3CDTF">2015-11-02T08:34:33Z</dcterms:created>
  <dcterms:modified xsi:type="dcterms:W3CDTF">2016-02-04T10:03:47Z</dcterms:modified>
</cp:coreProperties>
</file>