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5" r:id="rId3"/>
    <p:sldId id="262" r:id="rId4"/>
    <p:sldId id="263" r:id="rId5"/>
    <p:sldId id="264" r:id="rId6"/>
    <p:sldId id="266" r:id="rId7"/>
    <p:sldId id="267" r:id="rId8"/>
    <p:sldId id="268" r:id="rId9"/>
    <p:sldId id="257" r:id="rId10"/>
    <p:sldId id="259" r:id="rId11"/>
    <p:sldId id="260" r:id="rId12"/>
    <p:sldId id="261" r:id="rId13"/>
    <p:sldId id="256" r:id="rId14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FF"/>
    <a:srgbClr val="FF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61468-2AC9-46DC-A169-B5FE8AD38002}" type="datetimeFigureOut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542"/>
            <a:ext cx="5441950" cy="3912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2252C-B930-4337-9458-22E84325A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12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7100-CD9E-4F2A-9E96-5B333F1845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48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252C-B930-4337-9458-22E84325A32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95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32C5-DC4B-4360-AFC6-93927D0EB8D7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20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368E-937C-41A0-9781-0F3DDC592065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0A8F-1B1A-410F-A141-D60C4EA8246D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6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B6F-A9E1-4307-BCBD-9DFE84187A5D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A967-1648-4220-8C59-CD5CD39EC0F5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4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5B7F-4E43-4F43-A28B-AE5C7D030732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6BDF-C00E-4C42-A0D0-BA6001663A54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4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B75-E96D-41D6-BD68-05D51A771E60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3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0D39-73B2-46C9-8347-5F460EE6FA80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2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C27D-1AEB-4EDD-950D-615378CBBFA5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4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4233-B8BB-44F1-930A-F3C40FED7119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3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2739-5C4A-4090-A46D-193A7AF7C299}" type="datetime1">
              <a:rPr kumimoji="1" lang="ja-JP" altLang="en-US" smtClean="0"/>
              <a:t>2016/5/31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3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046434"/>
            <a:ext cx="6858000" cy="157285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Masayoshi Takayanagi</a:t>
            </a:r>
          </a:p>
          <a:p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Graduate School of Information Science,</a:t>
            </a:r>
            <a:b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Nagoya University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689" y="1174522"/>
            <a:ext cx="8300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altLang="ja-JP" sz="4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Test </a:t>
            </a: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simulation of radical polymerization of methyl methacrylate by new version MC/MD reaction </a:t>
            </a:r>
            <a:r>
              <a:rPr lang="en-US" altLang="ja-JP" sz="4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program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822" y="79899"/>
            <a:ext cx="88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FY2016 The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CREST Workshop 	2016,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May</a:t>
            </a:r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30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3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4297" y="67508"/>
            <a:ext cx="801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Console output of polymerization simualtion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1921" y="420886"/>
            <a:ext cx="791527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START job in [/share3/takayana/python/testR1/job_test/job_test] at 160527-13:54:24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00001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prmtop = /share3/takayana/python/testR1/mdinput/prmtop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inpcrd = /share3/takayana/python/testR1/mdinput/inpcrd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MD: START  [mpirun -np 28 pmemd.pbb.MPI -O] at 13:54:24 in /share3/takayana/python/testR1/job_test/MD00001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MD: FINISH [mpirun -np 28 pmemd.pbb.MPI -O] at 13:54:29, elapsed 0:00:05.155288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1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ReactionFinder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in /share3/takayana/python/testR1/job_test/MD00001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ja-JP" altLang="en-US" sz="1100" b="1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no candidate found </a:t>
            </a:r>
          </a:p>
          <a:p>
            <a:pPr>
              <a:lnSpc>
                <a:spcPts val="1200"/>
              </a:lnSpc>
            </a:pP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00002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prmtop = /share3/takayana/python/testR1/mdinput/prmtop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inpcrd = /share3/takayana/python/testR1/job_test/MD00001/image.restrt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MD: START  [mpirun -np 28 pmemd.pbb.MPI -O] at 13:54:29 in /share3/takayana/python/testR1/job_test/MD00002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MD: FINISH [mpirun -np 28 pmemd.pbb.MPI -O] at 13:54:34, elapsed 0:00:05.209219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1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ReactionFinder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in /share3/takayana/python/testR1/job_test/MD00002</a:t>
            </a:r>
          </a:p>
          <a:p>
            <a:pPr>
              <a:lnSpc>
                <a:spcPts val="1200"/>
              </a:lnSpc>
            </a:pP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ja-JP" altLang="en-US" sz="1100" b="1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no candidate found </a:t>
            </a:r>
            <a:endParaRPr lang="en-US" altLang="ja-JP" sz="1100" b="1" smtClean="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endParaRPr lang="en-US" altLang="ja-JP" sz="11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...</a:t>
            </a:r>
          </a:p>
          <a:p>
            <a:pPr>
              <a:lnSpc>
                <a:spcPts val="1200"/>
              </a:lnSpc>
            </a:pPr>
            <a:endParaRPr lang="en-US" altLang="ja-JP" sz="11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</a:t>
            </a: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00009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prmtop = /share3/takayana/python/testR1/mdinput/prmtop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inpcrd = /share3/takayana/python/testR1/job_test/MD00008/image.restrt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MD: START  [mpirun -np 28 pmemd.pbb.MPI -O] at 13:55:06 in /share3/takayana/python/testR1/job_test/MD00009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MD: FINISH [mpirun -np 28 pmemd.pbb.MPI -O] at 13:55:11, elapsed 0:00:05.232596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1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ReactionFinder</a:t>
            </a: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in /share3/takayana/python/testR1/job_test/MD00009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100" b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found candidate, ReactID=1, residues :mrd=3 :mma=129  at MDstep=12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100" b="1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TopologyEditor</a:t>
            </a:r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 /share3/takayana/python/testR1/job_test/MD00009</a:t>
            </a:r>
          </a:p>
          <a:p>
            <a:pPr>
              <a:lnSpc>
                <a:spcPts val="1200"/>
              </a:lnSpc>
            </a:pPr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update prmtop </a:t>
            </a: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file to /share3/takayana/python/testR1/job_test/MD00009/out.prmtop</a:t>
            </a:r>
          </a:p>
          <a:p>
            <a:pPr>
              <a:lnSpc>
                <a:spcPts val="1200"/>
              </a:lnSpc>
            </a:pPr>
            <a:endParaRPr lang="en-US" altLang="ja-JP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00010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prmtop = /share3/takayana/python/testR1/job_test/MD00009/out.prmtop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inpcrd = /share3/takayana/python/testR1/job_test/MD00009/image.restrt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Q : START  [mpirun -np 28 pmemd.pbb.MPI -O] at 13:55:11 in /share3/takayana/python/testR1/job_test/quenchingMDs/Q00010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Q : FINISH [mpirun -np 28 pmemd.pbb.MPI -O] at 13:55:12, elapsed 0:00:00.999350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MD: START  [mpirun -np 28 pmemd.pbb.MPI -O] at 13:55:12 in /share3/takayana/python/testR1/job_test/MD00010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MD: FINISH [mpirun -np 28 pmemd.pbb.MPI -O] at 13:55:18, elapsed 0:00:05.306393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1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ReactionFinder</a:t>
            </a: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in /share3/takayana/python/testR1/job_test/MD00010</a:t>
            </a:r>
          </a:p>
          <a:p>
            <a:pPr>
              <a:lnSpc>
                <a:spcPts val="1200"/>
              </a:lnSpc>
            </a:pPr>
            <a:r>
              <a:rPr lang="en-US" altLang="ja-JP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100" b="1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no candidate </a:t>
            </a:r>
            <a:r>
              <a:rPr lang="en-US" altLang="ja-JP" sz="1100" b="1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found</a:t>
            </a:r>
            <a:endParaRPr lang="ja-JP" altLang="en-US" sz="1100" b="1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46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849" y="497086"/>
            <a:ext cx="73437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ReactNo=1, cycle=00009, ReactID=1, Residues=:mrd=3 :mma=129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ReactNo=2, cycle=00034, ReactID=1, Residues=:mrd=129 :mma=35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ReactNo=3, cycle=00036, ReactID=1, Residues=:mrd=35 :mma=118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ReactNo=4, cycle=00039, ReactID=1, Residues=:mrd=118 :mma=146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ReactNo=5, cycle=00054, ReactID=1, Residues=:mrd=146 :mma=57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ReactNo=6, cycle=00056, ReactID=1, Residues=:mrd=57 :mma=93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ReactNo=7, cycle=00074, ReactID=1, Residues=:mrd=93 :mma=123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ReactNo=8, cycle=00082, ReactID=1, Residues=:mrd=123 :mma=119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ReactNo=9, cycle=00083, ReactID=1, Residues=:mrd=119 :mma=26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ReactNo=10, cycle=00084, ReactID=1, Residues=:mrd=26 :mma=141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ReactNo=11, cycle=00086, ReactID=1, Residues=:mrd=141 :mma=45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ReactNo=12, cycle=00090, ReactID=1, Residues=:mrd=45 :mma=82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ReactNo=13, cycle=00110, ReactID=1, Residues=:mrd=82 :mma=22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ReactNo=14, cycle=00112, ReactID=1, Residues=:mrd=22 :mma=107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ReactNo=15, cycle=00128, ReactID=1, Residues=:mrd=107 :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mma=81</a:t>
            </a:r>
          </a:p>
          <a:p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...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ReactNo=31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cycle=00305, ReactID=1, Residues=:mrd=18 :mma=116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ReactNo=32, cycle=00307, ReactID=1, Residues=:mrd=116 :mma=115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ReactNo=33, cycle=00332, ReactID=1, Residues=:mrd=115 :mma=137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ReactNo=34, cycle=00342, ReactID=1, Residues=:mrd=137 :mma=160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ReactNo=35, cycle=00367, ReactID=1, Residues=:mrd=160 :mma=52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ReactNo=36, cycle=00369, ReactID=1, Residues=:mrd=52 :mma=69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ReactNo=37, cycle=00371, ReactID=1, Residues=:mrd=69 :mma=126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ReactNo=38, cycle=00382, ReactID=1, Residues=:mrd=126 :mma=161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ReactNo=39, cycle=00386, ReactID=1, Residues=:mrd=161 :mma=49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ReactNo=40, cycle=00388, ReactID=1, Residues=:mrd=49 :mma=127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ReactNo=41, cycle=00406, ReactID=1, Residues=:mrd=127 :mma=36</a:t>
            </a:r>
            <a:endParaRPr lang="ja-JP" altLang="en-US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4297" y="67508"/>
            <a:ext cx="801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reaction.log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05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24" y="810766"/>
            <a:ext cx="6843471" cy="520903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9198" y="219908"/>
            <a:ext cx="801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Final snapshot 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18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619124"/>
            <a:ext cx="3264766" cy="40290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9575" y="6486525"/>
            <a:ext cx="4095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testR1  t=17615  :mma(:52)-:mrd(:160)</a:t>
            </a:r>
            <a:endParaRPr kumimoji="1" lang="ja-JP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5275" y="5114925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C2</a:t>
            </a:r>
            <a:r>
              <a:rPr kumimoji="1" lang="ja-JP" altLang="en-US" smtClean="0"/>
              <a:t>原子（オレンジ球）間 </a:t>
            </a:r>
            <a:r>
              <a:rPr kumimoji="1" lang="en-US" altLang="ja-JP" smtClean="0"/>
              <a:t>4.46 Å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9" y="523224"/>
            <a:ext cx="3800475" cy="385885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34050" y="6486525"/>
            <a:ext cx="2857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testR1  t=19428  :mma(:36)-:mrd(:127)</a:t>
            </a:r>
            <a:endParaRPr kumimoji="1" lang="ja-JP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3450" y="5667375"/>
            <a:ext cx="440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reaction</a:t>
            </a:r>
          </a:p>
          <a:p>
            <a:r>
              <a:rPr kumimoji="1" lang="en-US" altLang="ja-JP" smtClean="0"/>
              <a:t>17615 17700 18308 18504 18568 19428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4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8124" y="285152"/>
            <a:ext cx="8648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Target system</a:t>
            </a: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polymerization of methyl methacrylate (MMA) </a:t>
            </a: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Focus on the tacticity of product poly(methyl methacrylate) (PMMA)</a:t>
            </a: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Tacticity changes by doing the polymerization in PCP channels</a:t>
            </a:r>
          </a:p>
          <a:p>
            <a:pPr>
              <a:spcAft>
                <a:spcPts val="600"/>
              </a:spcAft>
            </a:pP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Created new version programs for hybrid MC/MD reaction simulations</a:t>
            </a:r>
            <a:endParaRPr lang="en-US" altLang="ja-JP" sz="2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ReactionFinder program</a:t>
            </a: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TopologyEditor program (previously reported)</a:t>
            </a: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Now I can execute polymerization simulations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(Monte carlo part is not yet implemented)</a:t>
            </a:r>
          </a:p>
          <a:p>
            <a:pPr>
              <a:spcAft>
                <a:spcPts val="600"/>
              </a:spcAft>
            </a:pP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Test simulation of MMA radical polymerization in bulk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02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405" t="31699" r="7770" b="12724"/>
          <a:stretch/>
        </p:blipFill>
        <p:spPr>
          <a:xfrm>
            <a:off x="923653" y="947876"/>
            <a:ext cx="6915150" cy="34385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414566" y="1661313"/>
            <a:ext cx="208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6060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head-to-tail</a:t>
            </a:r>
          </a:p>
          <a:p>
            <a:pPr algn="ctr"/>
            <a:r>
              <a:rPr lang="en-US" altLang="ja-JP" dirty="0" smtClean="0">
                <a:solidFill>
                  <a:srgbClr val="FF6060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~100%</a:t>
            </a:r>
            <a:endParaRPr kumimoji="1" lang="ja-JP" altLang="en-US" dirty="0">
              <a:solidFill>
                <a:srgbClr val="FF6060"/>
              </a:solidFill>
              <a:effectLst>
                <a:glow rad="762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6375" y="3944545"/>
            <a:ext cx="208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6060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head-to-head</a:t>
            </a:r>
          </a:p>
          <a:p>
            <a:pPr algn="ctr"/>
            <a:r>
              <a:rPr lang="en-US" altLang="ja-JP" dirty="0" smtClean="0">
                <a:solidFill>
                  <a:srgbClr val="FF6060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~0%</a:t>
            </a:r>
            <a:endParaRPr kumimoji="1" lang="ja-JP" altLang="en-US" dirty="0">
              <a:solidFill>
                <a:srgbClr val="FF6060"/>
              </a:solidFill>
              <a:effectLst>
                <a:glow rad="762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23704" y="941908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head</a:t>
            </a: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1752329" y="1224101"/>
            <a:ext cx="333375" cy="219075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733278" y="1784201"/>
            <a:ext cx="2495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tail</a:t>
            </a:r>
          </a:p>
          <a:p>
            <a:pPr algn="ctr"/>
            <a:r>
              <a:rPr kumimoji="1" lang="en-US" altLang="ja-JP" sz="1400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Easy to attack without</a:t>
            </a:r>
            <a:br>
              <a:rPr kumimoji="1" lang="en-US" altLang="ja-JP" sz="1400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kumimoji="1" lang="en-US" altLang="ja-JP" sz="1400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steric crowding </a:t>
            </a: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2981053" y="1551776"/>
            <a:ext cx="0" cy="219075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23553" y="52582"/>
            <a:ext cx="882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Propagation reaction </a:t>
            </a:r>
            <a:r>
              <a:rPr kumimoji="1" lang="en-US" altLang="ja-JP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of methyl methacrylate (MMA) </a:t>
            </a:r>
            <a:br>
              <a:rPr kumimoji="1" lang="en-US" altLang="ja-JP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kumimoji="1" lang="en-US" altLang="ja-JP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radical polymerization</a:t>
            </a:r>
            <a:endParaRPr kumimoji="1" lang="en-US" altLang="ja-JP" sz="2400" dirty="0" smtClean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52170" y="3635075"/>
            <a:ext cx="265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Head-to-tail product is stabilized by </a:t>
            </a:r>
            <a:r>
              <a:rPr lang="en-US" altLang="ja-JP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resonance </a:t>
            </a:r>
            <a:r>
              <a:rPr lang="en-US" altLang="ja-JP" dirty="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structure</a:t>
            </a:r>
          </a:p>
        </p:txBody>
      </p:sp>
      <p:cxnSp>
        <p:nvCxnSpPr>
          <p:cNvPr id="22" name="カギ線コネクタ 21"/>
          <p:cNvCxnSpPr>
            <a:stCxn id="20" idx="0"/>
          </p:cNvCxnSpPr>
          <p:nvPr/>
        </p:nvCxnSpPr>
        <p:spPr>
          <a:xfrm rot="5400000" flipH="1" flipV="1">
            <a:off x="5310191" y="2258986"/>
            <a:ext cx="1144424" cy="1607755"/>
          </a:xfrm>
          <a:prstGeom prst="bentConnector2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23553" y="4753439"/>
            <a:ext cx="882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Tacticity of poly(methyl methacrylate) (PMMA) </a:t>
            </a:r>
            <a:endParaRPr kumimoji="1" lang="ja-JP" altLang="en-US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b="32410"/>
          <a:stretch/>
        </p:blipFill>
        <p:spPr>
          <a:xfrm>
            <a:off x="143087" y="5294075"/>
            <a:ext cx="5691654" cy="94350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81370" y="6247135"/>
            <a:ext cx="154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</a:effectLst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Meso diad (</a:t>
            </a:r>
            <a:r>
              <a:rPr lang="en-US" altLang="ja-JP" i="1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</a:effectLst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ja-JP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</a:effectLst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dirty="0">
              <a:solidFill>
                <a:srgbClr val="0000FF"/>
              </a:solidFill>
              <a:effectLst>
                <a:glow rad="63500">
                  <a:schemeClr val="bg1"/>
                </a:glow>
              </a:effectLst>
              <a:latin typeface="Times" pitchFamily="18" charset="0"/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86666" y="6247135"/>
            <a:ext cx="16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</a:effectLst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Racemo diad</a:t>
            </a:r>
            <a:r>
              <a:rPr lang="en-US" altLang="ja-JP" dirty="0">
                <a:solidFill>
                  <a:srgbClr val="0000FF"/>
                </a:solidFill>
                <a:effectLst>
                  <a:glow rad="63500">
                    <a:schemeClr val="bg1"/>
                  </a:glow>
                </a:effectLst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</a:effectLst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i="1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</a:effectLst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ja-JP" dirty="0" smtClean="0">
                <a:solidFill>
                  <a:srgbClr val="0000FF"/>
                </a:solidFill>
                <a:effectLst>
                  <a:glow rad="63500">
                    <a:schemeClr val="bg1"/>
                  </a:glow>
                </a:effectLst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dirty="0">
              <a:solidFill>
                <a:srgbClr val="0000FF"/>
              </a:solidFill>
              <a:effectLst>
                <a:glow rad="63500">
                  <a:schemeClr val="bg1"/>
                </a:glow>
              </a:effectLst>
              <a:latin typeface="Times" pitchFamily="18" charset="0"/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54276" y="5276659"/>
            <a:ext cx="32897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Bulk polymerization</a:t>
            </a:r>
            <a:b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meso ratio 22%</a:t>
            </a:r>
          </a:p>
          <a:p>
            <a:r>
              <a:rPr lang="en-US" altLang="ja-JP" sz="16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Polymerization in PCP channel</a:t>
            </a:r>
            <a:br>
              <a:rPr lang="en-US" altLang="ja-JP" sz="16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meso ratio 28%</a:t>
            </a:r>
            <a:endParaRPr kumimoji="1" lang="ja-JP" altLang="en-US" sz="1600">
              <a:solidFill>
                <a:srgbClr val="404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38863" y="6430821"/>
            <a:ext cx="2567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smtClean="0">
                <a:latin typeface="Times" panose="02020603050405020304" pitchFamily="18" charset="0"/>
                <a:cs typeface="Times" panose="02020603050405020304" pitchFamily="18" charset="0"/>
              </a:rPr>
              <a:t>Macromolecules </a:t>
            </a:r>
            <a:r>
              <a:rPr lang="en-US" altLang="ja-JP" sz="1200">
                <a:latin typeface="Times" panose="02020603050405020304" pitchFamily="18" charset="0"/>
                <a:cs typeface="Times" panose="02020603050405020304" pitchFamily="18" charset="0"/>
              </a:rPr>
              <a:t>2008, 41, 87–94.</a:t>
            </a:r>
            <a:endParaRPr lang="ja-JP" altLang="en-US" sz="1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6933309" y="6386758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09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92" y="803049"/>
            <a:ext cx="3997783" cy="377781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47" y="1600453"/>
            <a:ext cx="2517653" cy="174955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2516" y="4604171"/>
            <a:ext cx="43552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Test system</a:t>
            </a:r>
          </a:p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monomer × 158</a:t>
            </a:r>
          </a:p>
          <a:p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odel radical × 1 </a:t>
            </a:r>
          </a:p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Periodic boundary box 30.8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Å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</a:p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℃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(343 K), 1 atm</a:t>
            </a:r>
          </a:p>
          <a:p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NPT ensemble</a:t>
            </a:r>
            <a:b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Monte Carlo barostat (barostat = 2)</a:t>
            </a:r>
            <a:endParaRPr kumimoji="1"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4956" y="1194198"/>
            <a:ext cx="2164370" cy="36933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monomers</a:t>
            </a:r>
            <a:endParaRPr kumimoji="1" lang="ja-JP" altLang="en-US">
              <a:effectLst>
                <a:glow rad="1270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78800" y="4102299"/>
            <a:ext cx="1890712" cy="36933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model radical</a:t>
            </a:r>
            <a:endParaRPr kumimoji="1" lang="ja-JP" altLang="en-US">
              <a:effectLst>
                <a:glow rad="1270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016140" y="3354044"/>
            <a:ext cx="2920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Model radical</a:t>
            </a:r>
          </a:p>
          <a:p>
            <a:pPr algn="ctr"/>
            <a: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(:tmt :mmm :mrd)</a:t>
            </a:r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84272" y="2497837"/>
            <a:ext cx="149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Terminal methyl group</a:t>
            </a:r>
            <a:r>
              <a:rPr kumimoji="1"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tmt</a:t>
            </a:r>
            <a:r>
              <a:rPr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14947" y="1194198"/>
            <a:ext cx="172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PMMA middle part</a:t>
            </a:r>
            <a:b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:mmm</a:t>
            </a:r>
            <a:r>
              <a:rPr kumimoji="1"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87235" y="2984463"/>
            <a:ext cx="17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Terminal radical part</a:t>
            </a:r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:mrd</a:t>
            </a:r>
            <a:r>
              <a:rPr kumimoji="1"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734175" y="2157471"/>
            <a:ext cx="158155" cy="1581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92330" y="2098048"/>
            <a:ext cx="1938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atom</a:t>
            </a:r>
            <a:r>
              <a:rPr lang="ja-JP" altLang="en-US" sz="12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:mrd@C2</a:t>
            </a:r>
            <a:endParaRPr kumimoji="1" lang="ja-JP" altLang="en-US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48300" y="700908"/>
            <a:ext cx="3548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":" means residue, "@" means atom</a:t>
            </a:r>
            <a:endParaRPr kumimoji="1" lang="ja-JP" altLang="en-US" sz="1400" u="sng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175" y="4191983"/>
            <a:ext cx="1540519" cy="1210552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5267136" y="5467411"/>
            <a:ext cx="2418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monomer</a:t>
            </a:r>
            <a:b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:mma</a:t>
            </a:r>
            <a:r>
              <a:rPr lang="ja-JP" altLang="en-US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6724650" y="4413179"/>
            <a:ext cx="158155" cy="1581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87234" y="4148466"/>
            <a:ext cx="190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sp2 carbon reacts with the radical atom</a:t>
            </a:r>
            <a:r>
              <a:rPr lang="ja-JP" altLang="en-US" sz="12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2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2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:mma@C3</a:t>
            </a:r>
            <a:endParaRPr kumimoji="1" lang="ja-JP" altLang="en-US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3553" y="104835"/>
            <a:ext cx="882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Test simulation of MMA radical polymerization in bulk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55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0975" y="161925"/>
            <a:ext cx="725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Newly created program: ReactionFinder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0974" y="647102"/>
            <a:ext cx="864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Read structure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Prepare input file for TopologyEditor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80974" y="1153264"/>
            <a:ext cx="884872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ReactionFinder input script</a:t>
            </a:r>
            <a:endParaRPr lang="en-US" altLang="ja-JP" sz="2000" smtClean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inputTopology   radMMA.top</a:t>
            </a:r>
            <a:endParaRPr lang="en-US" altLang="ja-JP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inputInpcrd     </a:t>
            </a:r>
            <a:r>
              <a:rPr lang="en-US" altLang="ja-JP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radMMA.crd  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 </a:t>
            </a:r>
            <a:r>
              <a:rPr lang="en-US" altLang="ja-JP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</a:t>
            </a:r>
            <a:r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sz="1600" smtClean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mtClean="0">
                <a:solidFill>
                  <a:schemeClr val="accent4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byStructure ReactID=1 Ea=3.0</a:t>
            </a:r>
            <a:r>
              <a:rPr lang="en-US" altLang="ja-JP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mtClean="0">
                <a:solidFill>
                  <a:schemeClr val="accent4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\</a:t>
            </a:r>
          </a:p>
          <a:p>
            <a:r>
              <a:rPr lang="en-US" altLang="ja-JP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"COND = distance(:mrd@C2; :mma@C3)&lt;5.5" \	</a:t>
            </a:r>
            <a:br>
              <a:rPr lang="en-US" altLang="ja-JP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"ACTION = createBond :mrd@C2 :mma@C3 KEEP KEEP; \</a:t>
            </a:r>
          </a:p>
          <a:p>
            <a:r>
              <a:rPr lang="en-US" altLang="ja-JP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</a:t>
            </a:r>
            <a:r>
              <a:rPr lang="en-US" altLang="ja-JP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ModifyResByPrepin :mrd mmm.prepin; </a:t>
            </a:r>
            <a:r>
              <a:rPr lang="ja-JP" altLang="en-US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en-US" altLang="ja-JP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\</a:t>
            </a:r>
            <a:br>
              <a:rPr lang="en-US" altLang="ja-JP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          ModifyResByPrepin :mma mrd.prepin" </a:t>
            </a:r>
            <a:r>
              <a:rPr lang="ja-JP" altLang="en-US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endParaRPr lang="en-US" altLang="ja-JP" smtClean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__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ENDscript__</a:t>
            </a:r>
            <a:endParaRPr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273562"/>
            <a:ext cx="2517653" cy="17495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98592" y="3668286"/>
            <a:ext cx="1540519" cy="1210552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3772173" y="4834618"/>
            <a:ext cx="158155" cy="1581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750273" y="4500242"/>
            <a:ext cx="158155" cy="1581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78139" y="4992773"/>
            <a:ext cx="95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:mrd@C2</a:t>
            </a:r>
            <a:endParaRPr kumimoji="1" lang="ja-JP" altLang="en-US" sz="120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37448" y="4248403"/>
            <a:ext cx="1183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:mma@C3</a:t>
            </a:r>
            <a:endParaRPr kumimoji="1" lang="ja-JP" altLang="en-US" sz="120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3851250" y="4579319"/>
            <a:ext cx="978100" cy="3343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157021" y="478420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distance &lt; 5.5 Å</a:t>
            </a:r>
            <a:endParaRPr kumimoji="1" lang="ja-JP" altLang="en-US" sz="140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7750" y="5977478"/>
            <a:ext cx="70485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tmt-mmm-mrd</a:t>
            </a:r>
            <a:r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+ mma</a:t>
            </a:r>
            <a:r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　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tmt-mmm-mmm-mrd</a:t>
            </a:r>
            <a:r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kumimoji="1"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000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propagation reaction</a:t>
            </a:r>
            <a:endParaRPr kumimoji="1" lang="ja-JP" altLang="en-US" sz="2000" u="sng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2675" y="1304143"/>
            <a:ext cx="363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Times" panose="02020603050405020304" pitchFamily="18" charset="0"/>
                <a:cs typeface="Times" panose="02020603050405020304" pitchFamily="18" charset="0"/>
              </a:rPr>
              <a:t>Each instruction must be written in a single line (final \ means to ignore line-break)</a:t>
            </a:r>
            <a:endParaRPr kumimoji="1" lang="ja-JP" altLang="en-US" sz="1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5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600" y="73670"/>
            <a:ext cx="870585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satList.txt</a:t>
            </a:r>
            <a:r>
              <a:rPr lang="ja-JP" altLang="en-US" sz="16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Satisfied reaction list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400" smtClean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ReactID=1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Ea=3.000000, t=0, selected=F, Values=3.801467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Values: distance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40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createBond 58 843 KEEP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KEEP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 58 (:mrd@C2) and atom 43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:mma@C5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））</a:t>
            </a:r>
            <a:endParaRPr lang="en-US" altLang="ja-JP" sz="140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6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mmm.prepin	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update residue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:mrd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:mmm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40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59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mrd.prepin	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update residue 59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:mma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:mrd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40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ReactID=1, Ea=3.000000, t=0, </a:t>
            </a:r>
            <a:r>
              <a:rPr lang="en-US" altLang="ja-JP" sz="14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selected=T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Values=5.284169{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createBond 24 858 KEEP KEEP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3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mmm.prepin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60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mrd.prepin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ReactID=1, Ea=3.000000, t=0, selected=F, Values=4.917879{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createBond 24 1728 KEEP KEEP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3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mmm.prepin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118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mrd.prepin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ReactID=1, Ea=3.000000, t=0, selected=F, Values=5.016987{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createBond 92 3603 KEEP KEEP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9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mmm.prepin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243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mrd.prepin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28600" y="4737943"/>
            <a:ext cx="86201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selected.txt</a:t>
            </a:r>
            <a:r>
              <a:rPr lang="ja-JP" altLang="en-US" sz="16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Selected reaction, input for TopologyEditor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400" smtClean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ReactID=1 Ea=3.000000 t=0 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Values=5.284169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: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mrd=3 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mma=60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: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mrd@C2=24 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mma@C3=858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inputInpcrd   rad3MMA.crd  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  true 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createBond 24 858 KEEP KEEP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ModifyResByPrepin 3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mmm.prepin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ModifyResByPrepin 60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mrd.prepin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2625" y="3526070"/>
            <a:ext cx="324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Found 4 reaction candidate, randomly choose one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61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28599" y="177790"/>
            <a:ext cx="8620125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Add necessary information to "selected.txt"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(red color), </a:t>
            </a:r>
          </a:p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	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prepare input script for TopologyEditor</a:t>
            </a:r>
            <a:endParaRPr lang="en-US" altLang="ja-JP" sz="1400" smtClean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4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inputTopology   radMMA.top</a:t>
            </a:r>
            <a:endParaRPr lang="en-US" altLang="ja-JP" sz="140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outputTopology  out.top</a:t>
            </a:r>
          </a:p>
          <a:p>
            <a:r>
              <a:rPr lang="en-US" altLang="ja-JP" sz="14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forceField      </a:t>
            </a:r>
            <a:r>
              <a:rPr lang="en-US" altLang="ja-JP" sz="14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/home/takayana/AMBER/amber12.i10.rcc205/dat/leap/parm/gaff.dat</a:t>
            </a:r>
            <a:endParaRPr lang="en-US" altLang="ja-JP" sz="140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forceFieldMod   </a:t>
            </a:r>
            <a:r>
              <a:rPr lang="en-US" altLang="ja-JP" sz="14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PMMA.trimerOpt.frcmod</a:t>
            </a:r>
            <a:endParaRPr lang="en-US" altLang="ja-JP" sz="140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ReactID=1 Ea=3.000000 t=0 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#Values=5.284169</a:t>
            </a:r>
          </a:p>
          <a:p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inputInpcrd   radMMA.crd  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  true 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createBond 24 858 KEEP KEEP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ModifyResByPrepin 3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mmm.prepin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ModifyResByPrepin 60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mrd.prepin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49" y="3283003"/>
            <a:ext cx="2912902" cy="20714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68804" y="4956153"/>
            <a:ext cx="90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:mmm</a:t>
            </a:r>
          </a:p>
          <a:p>
            <a:pPr algn="ctr"/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(:3)</a:t>
            </a:r>
            <a:endParaRPr kumimoji="1"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15731" y="4108428"/>
            <a:ext cx="90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:mrd</a:t>
            </a:r>
          </a:p>
          <a:p>
            <a:pPr algn="ctr"/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(:60)</a:t>
            </a:r>
            <a:endParaRPr kumimoji="1"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2641" y="3264403"/>
            <a:ext cx="72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:mmm</a:t>
            </a:r>
            <a:endParaRPr kumimoji="1"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0777" y="3144503"/>
            <a:ext cx="902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:tmt</a:t>
            </a:r>
            <a:endParaRPr kumimoji="1"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15" y="3144503"/>
            <a:ext cx="2393042" cy="204602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00101" y="5482903"/>
            <a:ext cx="30986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Updated topology file by 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TopologyEditor</a:t>
            </a:r>
          </a:p>
          <a:p>
            <a:pPr algn="ctr">
              <a:spcAft>
                <a:spcPts val="6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Create new bond</a:t>
            </a:r>
            <a:endParaRPr kumimoji="1" lang="en-US" altLang="ja-JP" sz="16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43450" y="5333121"/>
            <a:ext cx="414337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 q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uenching MD</a:t>
            </a:r>
          </a:p>
          <a:p>
            <a:pPr algn="ctr">
              <a:spcAft>
                <a:spcPts val="6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Only modified residues :3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 :60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were relaxed, other residues were fixed by harmonic constraint (ntr = 1)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77162" y="4338027"/>
            <a:ext cx="902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@24</a:t>
            </a:r>
            <a:endParaRPr kumimoji="1" lang="ja-JP" altLang="en-US" sz="1000"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23210" y="4008602"/>
            <a:ext cx="902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@858</a:t>
            </a:r>
            <a:endParaRPr kumimoji="1" lang="ja-JP" altLang="en-US" sz="1000"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4132619" y="4153866"/>
            <a:ext cx="1095375" cy="36832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65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76225" y="478602"/>
            <a:ext cx="86296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inputTopology   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../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radMMA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.top</a:t>
            </a:r>
          </a:p>
          <a:p>
            <a:r>
              <a:rPr lang="ja-JP" altLang="en-US" sz="14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</a:t>
            </a:r>
            <a:r>
              <a:rPr lang="en-US" altLang="ja-JP" sz="14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Mdcrd</a:t>
            </a:r>
            <a:r>
              <a:rPr lang="ja-JP" altLang="en-US" sz="14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</a:t>
            </a:r>
            <a:r>
              <a:rPr lang="en-US" altLang="ja-JP" sz="14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mdcrd  10 100 1  (initial 10, final 100, offset 1, 10,11,12, ... ,99,100)</a:t>
            </a:r>
            <a:endParaRPr lang="ja-JP" altLang="en-US" sz="140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byStructure ReactID=1 Ea=3.0 </a:t>
            </a:r>
            <a:endParaRPr lang="en-US" altLang="ja-JP" sz="14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 = 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distance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(:mrd@C2; :mma@C3)&lt;5.5" </a:t>
            </a:r>
            <a:endParaRPr lang="en-US" altLang="ja-JP" sz="14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ACTION = createBond :mrd@C2 :mma@C3 KEEP KEEP; </a:t>
            </a:r>
            <a:endParaRPr lang="en-US" altLang="ja-JP" sz="14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ModifyResByPrepin 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:mrd 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mmm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.prepin; ModifyResByPrepin :mma 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mrd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.prepin"</a:t>
            </a:r>
          </a:p>
          <a:p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__ENDscript__</a:t>
            </a:r>
            <a:endParaRPr lang="ja-JP" altLang="en-US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2400" y="16505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"mdcrd" can also be used as input (multiple structures)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76225" y="2126665"/>
            <a:ext cx="83343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satList.txt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ReactID=1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Ea=3.000000, </a:t>
            </a:r>
            <a:r>
              <a:rPr lang="en-US" altLang="ja-JP" sz="12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t=0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selected=F,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Values=5.284169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createBond 24 858 KEEP KEEP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3   mmm.prepin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60  mrd.prepin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ReactID=1, Ea=3.000000, </a:t>
            </a:r>
            <a:r>
              <a:rPr lang="en-US" altLang="ja-JP" sz="12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t=1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selected=F,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Values=4.935574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{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createBond 24 858 KEEP KEEP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3   mmm.prepin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ModifyResByPrepin 60  mrd.prepin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･･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･</a:t>
            </a:r>
            <a:endParaRPr lang="en-US" altLang="ja-JP" sz="12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4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b="1" u="sng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selected.txt</a:t>
            </a:r>
            <a:endParaRPr lang="en-US" altLang="ja-JP" sz="1600" b="1" u="sng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ReactID=1 Ea=1.900000 t=44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Values=3.522501</a:t>
            </a: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:mrd=21 :mma=32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:mrd@C2=294 :mma@C3=460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inputInpcrd  </a:t>
            </a:r>
            <a:r>
              <a:rPr lang="en-US" altLang="ja-JP" sz="1400" b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out.inpcrd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TRUE 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   </a:t>
            </a:r>
            <a:r>
              <a:rPr lang="en-US" altLang="ja-JP" sz="14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(out.inpcrd is created from "mdcrd" structure)</a:t>
            </a:r>
            <a:endParaRPr lang="en-US" altLang="ja-JP" sz="140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createBond 294 460 KEEP KEEP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ModifyResByPrepin 21 /share3/takayana/radPolyMMA/PMMAforcefield/mmm.prepin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ModifyResByPrepin 32 /share3/takayana/radPolyMMA/PMMAforcefield/mrd.prepin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25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端子 1"/>
          <p:cNvSpPr/>
          <p:nvPr/>
        </p:nvSpPr>
        <p:spPr>
          <a:xfrm>
            <a:off x="5827882" y="167104"/>
            <a:ext cx="1696868" cy="56263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Start</a:t>
            </a:r>
          </a:p>
        </p:txBody>
      </p:sp>
      <p:sp>
        <p:nvSpPr>
          <p:cNvPr id="3" name="フローチャート: 処理 2"/>
          <p:cNvSpPr/>
          <p:nvPr/>
        </p:nvSpPr>
        <p:spPr>
          <a:xfrm>
            <a:off x="5428541" y="1076794"/>
            <a:ext cx="2495550" cy="67627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simulation</a:t>
            </a:r>
            <a:endParaRPr kumimoji="1" lang="ja-JP" altLang="en-US" sz="2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フローチャート: 処理 3"/>
          <p:cNvSpPr/>
          <p:nvPr/>
        </p:nvSpPr>
        <p:spPr>
          <a:xfrm>
            <a:off x="5428541" y="1947729"/>
            <a:ext cx="2495550" cy="67627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ReactionFinder</a:t>
            </a:r>
          </a:p>
        </p:txBody>
      </p:sp>
      <p:sp>
        <p:nvSpPr>
          <p:cNvPr id="5" name="フローチャート: 判断 4"/>
          <p:cNvSpPr/>
          <p:nvPr/>
        </p:nvSpPr>
        <p:spPr>
          <a:xfrm>
            <a:off x="5428541" y="2818664"/>
            <a:ext cx="2495550" cy="935147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</a:t>
            </a:r>
            <a:br>
              <a:rPr lang="en-US" altLang="ja-JP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candidate</a:t>
            </a:r>
            <a:endParaRPr kumimoji="1" lang="ja-JP" altLang="en-US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フローチャート: 処理 5"/>
          <p:cNvSpPr/>
          <p:nvPr/>
        </p:nvSpPr>
        <p:spPr>
          <a:xfrm>
            <a:off x="5426954" y="3948471"/>
            <a:ext cx="2495550" cy="67627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TopologyEditor</a:t>
            </a:r>
            <a:endParaRPr kumimoji="1" lang="ja-JP" altLang="en-US" sz="2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フローチャート: 処理 6"/>
          <p:cNvSpPr/>
          <p:nvPr/>
        </p:nvSpPr>
        <p:spPr>
          <a:xfrm>
            <a:off x="5426954" y="4819406"/>
            <a:ext cx="2495550" cy="67627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ja-JP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Monte Carlo</a:t>
            </a:r>
            <a:br>
              <a:rPr lang="en-US" altLang="ja-JP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(to be implemented)</a:t>
            </a:r>
            <a:endParaRPr kumimoji="1" lang="ja-JP" altLang="en-US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9" name="直線コネクタ 8"/>
          <p:cNvCxnSpPr>
            <a:stCxn id="2" idx="2"/>
            <a:endCxn id="3" idx="0"/>
          </p:cNvCxnSpPr>
          <p:nvPr/>
        </p:nvCxnSpPr>
        <p:spPr>
          <a:xfrm>
            <a:off x="6676316" y="729734"/>
            <a:ext cx="0" cy="347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3" idx="2"/>
            <a:endCxn id="4" idx="0"/>
          </p:cNvCxnSpPr>
          <p:nvPr/>
        </p:nvCxnSpPr>
        <p:spPr>
          <a:xfrm>
            <a:off x="6676316" y="1753069"/>
            <a:ext cx="0" cy="194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2"/>
            <a:endCxn id="5" idx="0"/>
          </p:cNvCxnSpPr>
          <p:nvPr/>
        </p:nvCxnSpPr>
        <p:spPr>
          <a:xfrm>
            <a:off x="6676316" y="2624004"/>
            <a:ext cx="0" cy="194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2"/>
            <a:endCxn id="6" idx="0"/>
          </p:cNvCxnSpPr>
          <p:nvPr/>
        </p:nvCxnSpPr>
        <p:spPr>
          <a:xfrm flipH="1">
            <a:off x="6674729" y="3753811"/>
            <a:ext cx="1587" cy="194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6" idx="2"/>
            <a:endCxn id="7" idx="0"/>
          </p:cNvCxnSpPr>
          <p:nvPr/>
        </p:nvCxnSpPr>
        <p:spPr>
          <a:xfrm>
            <a:off x="6674729" y="4624746"/>
            <a:ext cx="0" cy="194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23"/>
          <p:cNvCxnSpPr>
            <a:stCxn id="32" idx="2"/>
          </p:cNvCxnSpPr>
          <p:nvPr/>
        </p:nvCxnSpPr>
        <p:spPr>
          <a:xfrm rot="5400000" flipH="1" flipV="1">
            <a:off x="3943449" y="3634543"/>
            <a:ext cx="5463352" cy="793"/>
          </a:xfrm>
          <a:prstGeom prst="bentConnector5">
            <a:avLst>
              <a:gd name="adj1" fmla="val -4184"/>
              <a:gd name="adj2" fmla="val 247434300"/>
              <a:gd name="adj3" fmla="val 999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5" idx="3"/>
          </p:cNvCxnSpPr>
          <p:nvPr/>
        </p:nvCxnSpPr>
        <p:spPr>
          <a:xfrm>
            <a:off x="7924091" y="3286238"/>
            <a:ext cx="7341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714647" y="3634940"/>
            <a:ext cx="86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Found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1450" y="2779925"/>
            <a:ext cx="86677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Not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Found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フローチャート: 処理 31"/>
          <p:cNvSpPr/>
          <p:nvPr/>
        </p:nvSpPr>
        <p:spPr>
          <a:xfrm>
            <a:off x="5426954" y="5690341"/>
            <a:ext cx="2495550" cy="67627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Quenching MD</a:t>
            </a:r>
            <a:endParaRPr kumimoji="1" lang="ja-JP" altLang="en-US" sz="2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1" name="直線コネクタ 40"/>
          <p:cNvCxnSpPr>
            <a:stCxn id="7" idx="2"/>
            <a:endCxn id="32" idx="0"/>
          </p:cNvCxnSpPr>
          <p:nvPr/>
        </p:nvCxnSpPr>
        <p:spPr>
          <a:xfrm>
            <a:off x="6674729" y="5495681"/>
            <a:ext cx="0" cy="194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14300" y="134183"/>
            <a:ext cx="531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Procedure of polymerization simulation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09549" y="520184"/>
            <a:ext cx="481012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Input files</a:t>
            </a:r>
            <a:endParaRPr lang="en-US" altLang="ja-JP" sz="1600" smtClean="0"/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Initial topology file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Initial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inpcrd file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Force field (force field mod) files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Prepin files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Python job file (test.py)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09549" y="2549202"/>
            <a:ext cx="500062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Simulation parameters</a:t>
            </a:r>
          </a:p>
          <a:p>
            <a:pPr>
              <a:spcAft>
                <a:spcPts val="600"/>
              </a:spcAft>
            </a:pPr>
            <a:r>
              <a:rPr kumimoji="1"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Number of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cycle = 500</a:t>
            </a:r>
          </a:p>
          <a:p>
            <a:pPr defTabSz="432000"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simulation condition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 ps (dt = 2 fs, 5000 step)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rite mdcrd every 100 step (0.2 ps)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NPT ensemble (T = 343 K, P = 1 atm)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Quenching MD condition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dt = 0.2 fs, 250 step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Harmonic restraint except for 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reacted 2 residues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・distance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(:mrd@C2; :mma@C3)</a:t>
            </a: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3.3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          for ReactionFinder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 mdcrd for ReactionFinder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nitial 10 step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 ps) is not used 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      to find candidate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スライド番号プレースホルダー 55"/>
          <p:cNvSpPr>
            <a:spLocks noGrp="1"/>
          </p:cNvSpPr>
          <p:nvPr>
            <p:ph type="sldNum" sz="quarter" idx="12"/>
          </p:nvPr>
        </p:nvSpPr>
        <p:spPr>
          <a:xfrm>
            <a:off x="7038975" y="6439889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07885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4DA3ACEA-3B49-4F2D-A6AC-C3AF3B8E9C4E}" vid="{0D743FD1-B6FE-4A2C-AC16-FD809AD7280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2037</TotalTime>
  <Words>1265</Words>
  <Application>Microsoft Office PowerPoint</Application>
  <PresentationFormat>画面に合わせる (4:3)</PresentationFormat>
  <Paragraphs>258</Paragraphs>
  <Slides>13</Slides>
  <Notes>2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Arial Unicode MS</vt:lpstr>
      <vt:lpstr>ＭＳ Ｐゴシック</vt:lpstr>
      <vt:lpstr>ＭＳ ゴシック</vt:lpstr>
      <vt:lpstr>メイリオ</vt:lpstr>
      <vt:lpstr>小塚ゴシック Pro M</vt:lpstr>
      <vt:lpstr>Arial</vt:lpstr>
      <vt:lpstr>Calibri</vt:lpstr>
      <vt:lpstr>Calibri Light</vt:lpstr>
      <vt:lpstr>Tahoma</vt:lpstr>
      <vt:lpstr>Times</vt:lpstr>
      <vt:lpstr>Times New Roman</vt:lpstr>
      <vt:lpstr>テーマ1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Masayoshi Takayanagi</dc:creator>
  <cp:lastModifiedBy>Masayoshi Takayanagi</cp:lastModifiedBy>
  <cp:revision>27</cp:revision>
  <cp:lastPrinted>2016-05-30T02:18:02Z</cp:lastPrinted>
  <dcterms:created xsi:type="dcterms:W3CDTF">2016-05-27T05:56:33Z</dcterms:created>
  <dcterms:modified xsi:type="dcterms:W3CDTF">2016-05-31T01:59:56Z</dcterms:modified>
</cp:coreProperties>
</file>