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9" r:id="rId25"/>
    <p:sldId id="282" r:id="rId26"/>
    <p:sldId id="283" r:id="rId27"/>
    <p:sldId id="284" r:id="rId28"/>
    <p:sldId id="285" r:id="rId29"/>
    <p:sldId id="286" r:id="rId30"/>
    <p:sldId id="277" r:id="rId31"/>
    <p:sldId id="288" r:id="rId32"/>
    <p:sldId id="287" r:id="rId33"/>
  </p:sldIdLst>
  <p:sldSz cx="9144000" cy="6858000" type="screen4x3"/>
  <p:notesSz cx="6796088" cy="9925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4ABE-5D69-4926-8F18-8088E0BD58CD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609" y="4714399"/>
            <a:ext cx="543687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544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ECD1E-7B4B-40C4-AA4E-F30EB9C949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9E48-C403-4613-BFDD-9A06B9DD2DB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26C52-0057-430D-B9DE-7DF660086414}" type="datetimeFigureOut">
              <a:rPr kumimoji="1" lang="ja-JP" altLang="en-US" smtClean="0"/>
              <a:pPr/>
              <a:t>2016/12/13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81E73-A26F-4680-821E-2277A846BF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___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386" y="1539859"/>
            <a:ext cx="85689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ＭＳ ゴシック" pitchFamily="49" charset="-128"/>
                <a:cs typeface="Times New Roman" pitchFamily="18" charset="0"/>
              </a:rPr>
              <a:t>Toward Improving Enzymatic Polymerization Reaction Simulation: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ＭＳ ゴシック" pitchFamily="49" charset="-128"/>
                <a:cs typeface="Times New Roman" pitchFamily="18" charset="0"/>
              </a:rPr>
              <a:t>Evaluation of Performance of Enhanced Sampling Methods in the Context of MC/MD Reaction Method</a:t>
            </a:r>
            <a:r>
              <a:rPr kumimoji="1" lang="en-US" altLang="ja-JP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44208" y="272842"/>
            <a:ext cx="2383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FY2016 7</a:t>
            </a:r>
            <a:r>
              <a:rPr kumimoji="1" lang="en-US" altLang="ja-JP" sz="2000" baseline="30000" dirty="0" smtClean="0"/>
              <a:t>th</a:t>
            </a:r>
            <a:r>
              <a:rPr kumimoji="1" lang="en-US" altLang="ja-JP" sz="2000" dirty="0" smtClean="0"/>
              <a:t> CREST WS</a:t>
            </a:r>
          </a:p>
          <a:p>
            <a:pPr algn="r"/>
            <a:r>
              <a:rPr lang="en-US" altLang="ja-JP" sz="2000" dirty="0" smtClean="0"/>
              <a:t>Dec. 13, 2016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00828" y="4653136"/>
            <a:ext cx="253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Ikuo KURISAKI</a:t>
            </a:r>
            <a:endParaRPr kumimoji="1" lang="ja-JP" altLang="en-US" sz="32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/>
              <a:t>Evaluation of enhanced sampling methods</a:t>
            </a:r>
            <a:endParaRPr kumimoji="1" lang="ja-JP" altLang="en-US" sz="3600" b="1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2539" y="1971907"/>
            <a:ext cx="82089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kumimoji="1" lang="en-US" altLang="ja-JP" sz="3600" dirty="0" smtClean="0"/>
              <a:t>Amber molecular dynamics package offers 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3600" dirty="0" smtClean="0"/>
              <a:t>Replica Exchange Molecular Dynamics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3600" dirty="0" smtClean="0"/>
              <a:t> Accelerated Molecular Dynamics</a:t>
            </a:r>
            <a:endParaRPr kumimoji="1"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11560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 exchange molecular dynamics (REMD) simulation</a:t>
            </a:r>
            <a:endParaRPr lang="en-US" altLang="ja-JP" sz="36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3" y="622860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[1] A. </a:t>
            </a:r>
            <a:r>
              <a:rPr kumimoji="1" lang="en-US" altLang="ja-JP" sz="1600" dirty="0" err="1" smtClean="0"/>
              <a:t>Mitsutake</a:t>
            </a:r>
            <a:r>
              <a:rPr kumimoji="1" lang="en-US" altLang="ja-JP" sz="1600" dirty="0" smtClean="0"/>
              <a:t> et al. </a:t>
            </a:r>
            <a:r>
              <a:rPr kumimoji="1" lang="en-US" altLang="ja-JP" sz="1600" i="1" dirty="0" smtClean="0"/>
              <a:t>Biopolymer</a:t>
            </a:r>
            <a:r>
              <a:rPr kumimoji="1" lang="en-US" altLang="ja-JP" sz="1600" dirty="0" smtClean="0"/>
              <a:t>, 2001, </a:t>
            </a:r>
            <a:r>
              <a:rPr kumimoji="1" lang="en-US" altLang="ja-JP" sz="1600" b="1" dirty="0" smtClean="0"/>
              <a:t>60</a:t>
            </a:r>
            <a:r>
              <a:rPr kumimoji="1" lang="en-US" altLang="ja-JP" sz="1600" dirty="0" smtClean="0"/>
              <a:t>, 96-123; </a:t>
            </a:r>
          </a:p>
          <a:p>
            <a:r>
              <a:rPr kumimoji="1" lang="en-US" altLang="ja-JP" sz="1600" dirty="0" smtClean="0"/>
              <a:t>[2] </a:t>
            </a:r>
            <a:r>
              <a:rPr lang="en-US" altLang="ja-JP" sz="1600" dirty="0" smtClean="0"/>
              <a:t>http://www.weizhang.us/replica-exchange-simulation/</a:t>
            </a:r>
            <a:endParaRPr kumimoji="1"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6153065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>
          <a:xfrm>
            <a:off x="6553200" y="6130007"/>
            <a:ext cx="2133600" cy="365125"/>
          </a:xfrm>
        </p:spPr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pic>
        <p:nvPicPr>
          <p:cNvPr id="52228" name="Picture 4" descr="RUTGERS_REX"/>
          <p:cNvPicPr>
            <a:picLocks noChangeAspect="1" noChangeArrowheads="1"/>
          </p:cNvPicPr>
          <p:nvPr/>
        </p:nvPicPr>
        <p:blipFill>
          <a:blip r:embed="rId2" cstate="print"/>
          <a:srcRect l="4228" t="26308"/>
          <a:stretch>
            <a:fillRect/>
          </a:stretch>
        </p:blipFill>
        <p:spPr bwMode="auto">
          <a:xfrm>
            <a:off x="1721173" y="2636912"/>
            <a:ext cx="5803155" cy="3312368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137321" y="1518911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b="1" dirty="0" smtClean="0"/>
              <a:t>The basic idea is </a:t>
            </a:r>
            <a:r>
              <a:rPr kumimoji="1" lang="en-US" altLang="ja-JP" sz="2800" b="1" i="1" dirty="0" smtClean="0"/>
              <a:t>to enhance escape rate from potential wells by random walk on temperature space</a:t>
            </a:r>
            <a:endParaRPr kumimoji="1" lang="ja-JP" altLang="en-US" sz="2800" b="1" i="1" dirty="0"/>
          </a:p>
        </p:txBody>
      </p:sp>
      <p:sp>
        <p:nvSpPr>
          <p:cNvPr id="11" name="右矢印 10"/>
          <p:cNvSpPr/>
          <p:nvPr/>
        </p:nvSpPr>
        <p:spPr>
          <a:xfrm>
            <a:off x="2679914" y="3625146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3275856" y="3284984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3851920" y="3026769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4427984" y="2780928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5046239" y="3049082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5652120" y="3284984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6228184" y="3625146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7231674">
            <a:off x="4805690" y="4376479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2151581">
            <a:off x="5677479" y="3985024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5190255" y="4106889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 rot="4827391">
            <a:off x="5853018" y="4509504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1276" y="16632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Accelerated molecular dynamics (</a:t>
            </a:r>
            <a:r>
              <a:rPr lang="en-US" altLang="ja-JP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aMD</a:t>
            </a:r>
            <a:r>
              <a:rPr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simulation </a:t>
            </a:r>
            <a:endParaRPr lang="en-US" altLang="ja-JP" sz="3600" b="1" i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607244" y="2234778"/>
          <a:ext cx="4468812" cy="4146550"/>
        </p:xfrm>
        <a:graphic>
          <a:graphicData uri="http://schemas.openxmlformats.org/presentationml/2006/ole">
            <p:oleObj spid="_x0000_s2050" name="数式" r:id="rId3" imgW="2489040" imgH="2311200" progId="Equation.3">
              <p:embed/>
            </p:oleObj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92787" y="6421731"/>
            <a:ext cx="5485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Ref. </a:t>
            </a:r>
            <a:r>
              <a:rPr kumimoji="1" lang="en-US" altLang="ja-JP" sz="1600" dirty="0" err="1" smtClean="0"/>
              <a:t>Hamelberg</a:t>
            </a:r>
            <a:r>
              <a:rPr kumimoji="1" lang="en-US" altLang="ja-JP" sz="1600" dirty="0" smtClean="0"/>
              <a:t> D et al., J. Chem. Phys., 2004, 120, 11919-11929</a:t>
            </a:r>
            <a:endParaRPr kumimoji="1" lang="ja-JP" altLang="en-US" sz="1600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847" y="2132856"/>
            <a:ext cx="3617678" cy="279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正方形/長方形 15"/>
          <p:cNvSpPr/>
          <p:nvPr/>
        </p:nvSpPr>
        <p:spPr>
          <a:xfrm>
            <a:off x="5220072" y="4653136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600" dirty="0" smtClean="0"/>
              <a:t>FIG. 1. Schematic representation of the normal potential (solid line), the biased potential (doted line), and the threshold boost energy, </a:t>
            </a:r>
            <a:r>
              <a:rPr lang="en-US" altLang="ja-JP" sz="1600" i="1" dirty="0" smtClean="0"/>
              <a:t>E. </a:t>
            </a:r>
            <a:r>
              <a:rPr lang="en-US" altLang="ja-JP" sz="1600" dirty="0" smtClean="0"/>
              <a:t>(from Ref. with slight modification)</a:t>
            </a:r>
            <a:endParaRPr lang="en-US" altLang="ja-JP" sz="1600" baseline="300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7321" y="1322765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b="1" dirty="0" smtClean="0"/>
              <a:t>The basic idea is </a:t>
            </a:r>
            <a:r>
              <a:rPr kumimoji="1" lang="en-US" altLang="ja-JP" sz="2800" b="1" i="1" dirty="0" smtClean="0"/>
              <a:t>to enhance escape rate from potential wells by adding boosting potential</a:t>
            </a:r>
            <a:endParaRPr kumimoji="1" lang="ja-JP" alt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下カーブ矢印 8"/>
          <p:cNvSpPr/>
          <p:nvPr/>
        </p:nvSpPr>
        <p:spPr>
          <a:xfrm rot="3495843">
            <a:off x="3458010" y="2583878"/>
            <a:ext cx="539138" cy="316394"/>
          </a:xfrm>
          <a:prstGeom prst="curved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4496" y="1124744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kumimoji="1"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-peptide</a:t>
            </a:r>
            <a:endParaRPr kumimoji="1"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504" y="3717032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kumimoji="1"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-peptide</a:t>
            </a:r>
            <a:endParaRPr kumimoji="1"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57931" y="6058770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C</a:t>
            </a:r>
            <a:r>
              <a:rPr kumimoji="1" lang="en-US" altLang="ja-JP" sz="3200" dirty="0" err="1" smtClean="0">
                <a:latin typeface="Symbol" pitchFamily="18" charset="2"/>
              </a:rPr>
              <a:t>b</a:t>
            </a:r>
            <a:endParaRPr kumimoji="1" lang="ja-JP" altLang="en-US" sz="3200" dirty="0">
              <a:latin typeface="Symbol" pitchFamily="18" charset="2"/>
            </a:endParaRPr>
          </a:p>
        </p:txBody>
      </p:sp>
      <p:sp>
        <p:nvSpPr>
          <p:cNvPr id="16" name="左矢印 15"/>
          <p:cNvSpPr/>
          <p:nvPr/>
        </p:nvSpPr>
        <p:spPr>
          <a:xfrm>
            <a:off x="3380120" y="6241977"/>
            <a:ext cx="360040" cy="216024"/>
          </a:xfrm>
          <a:prstGeom prst="leftArrow">
            <a:avLst>
              <a:gd name="adj1" fmla="val 28658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矢印 17"/>
          <p:cNvSpPr/>
          <p:nvPr/>
        </p:nvSpPr>
        <p:spPr>
          <a:xfrm rot="16200000">
            <a:off x="3121680" y="5223705"/>
            <a:ext cx="360040" cy="216024"/>
          </a:xfrm>
          <a:prstGeom prst="leftArrow">
            <a:avLst>
              <a:gd name="adj1" fmla="val 28658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82160" y="1217791"/>
            <a:ext cx="4464496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/>
              <a:t>‘R=H’ </a:t>
            </a:r>
            <a:r>
              <a:rPr lang="en-US" altLang="ja-JP" sz="2200" b="1" dirty="0" smtClean="0"/>
              <a:t>corresponds to </a:t>
            </a:r>
            <a:r>
              <a:rPr kumimoji="1" lang="en-US" altLang="ja-JP" sz="2200" b="1" dirty="0" smtClean="0"/>
              <a:t>Poly(</a:t>
            </a:r>
            <a:r>
              <a:rPr kumimoji="1" lang="en-US" altLang="ja-JP" sz="2200" b="1" dirty="0" smtClean="0">
                <a:latin typeface="Symbol" pitchFamily="18" charset="2"/>
              </a:rPr>
              <a:t>b</a:t>
            </a:r>
            <a:r>
              <a:rPr kumimoji="1" lang="en-US" altLang="ja-JP" sz="2200" b="1" dirty="0" smtClean="0"/>
              <a:t>-</a:t>
            </a:r>
            <a:r>
              <a:rPr kumimoji="1" lang="en-US" altLang="ja-JP" sz="2200" b="1" dirty="0" err="1" smtClean="0"/>
              <a:t>alanine</a:t>
            </a:r>
            <a:r>
              <a:rPr kumimoji="1" lang="en-US" altLang="ja-JP" sz="2200" b="1" dirty="0" smtClean="0"/>
              <a:t>)</a:t>
            </a:r>
            <a:endParaRPr kumimoji="1" lang="ja-JP" altLang="en-US" sz="2200" b="1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504976" y="5275393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3297064" y="5275393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35"/>
          <p:cNvGrpSpPr/>
          <p:nvPr/>
        </p:nvGrpSpPr>
        <p:grpSpPr>
          <a:xfrm>
            <a:off x="1640880" y="4555313"/>
            <a:ext cx="216024" cy="1512168"/>
            <a:chOff x="971600" y="1988840"/>
            <a:chExt cx="207640" cy="1008112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971600" y="1988840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971600" y="1988840"/>
              <a:ext cx="207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971600" y="2987013"/>
              <a:ext cx="207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/>
          <p:cNvSpPr txBox="1"/>
          <p:nvPr/>
        </p:nvSpPr>
        <p:spPr>
          <a:xfrm>
            <a:off x="3097974" y="6300609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</a:t>
            </a:r>
            <a:endParaRPr kumimoji="1" lang="ja-JP" altLang="en-US" sz="32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000920" y="4987361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N</a:t>
            </a:r>
            <a:endParaRPr kumimoji="1" lang="ja-JP" altLang="en-US" sz="3200" dirty="0"/>
          </a:p>
        </p:txBody>
      </p:sp>
      <p:cxnSp>
        <p:nvCxnSpPr>
          <p:cNvPr id="77" name="直線コネクタ 76"/>
          <p:cNvCxnSpPr/>
          <p:nvPr/>
        </p:nvCxnSpPr>
        <p:spPr>
          <a:xfrm>
            <a:off x="2216944" y="5495773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2001982" y="5779449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</a:t>
            </a:r>
            <a:endParaRPr kumimoji="1" lang="ja-JP" altLang="en-US" sz="3200" dirty="0"/>
          </a:p>
        </p:txBody>
      </p:sp>
      <p:grpSp>
        <p:nvGrpSpPr>
          <p:cNvPr id="3" name="グループ化 89"/>
          <p:cNvGrpSpPr/>
          <p:nvPr/>
        </p:nvGrpSpPr>
        <p:grpSpPr>
          <a:xfrm>
            <a:off x="4048070" y="4761177"/>
            <a:ext cx="113090" cy="483736"/>
            <a:chOff x="4674934" y="4560808"/>
            <a:chExt cx="124138" cy="864096"/>
          </a:xfrm>
        </p:grpSpPr>
        <p:cxnSp>
          <p:nvCxnSpPr>
            <p:cNvPr id="85" name="直線コネクタ 84"/>
            <p:cNvCxnSpPr/>
            <p:nvPr/>
          </p:nvCxnSpPr>
          <p:spPr>
            <a:xfrm>
              <a:off x="4674934" y="4560808"/>
              <a:ext cx="0" cy="864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4799072" y="4560808"/>
              <a:ext cx="0" cy="864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テキスト ボックス 86"/>
          <p:cNvSpPr txBox="1"/>
          <p:nvPr/>
        </p:nvSpPr>
        <p:spPr>
          <a:xfrm>
            <a:off x="3862968" y="4256233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O</a:t>
            </a:r>
            <a:endParaRPr kumimoji="1" lang="ja-JP" altLang="en-US" sz="3200" dirty="0"/>
          </a:p>
        </p:txBody>
      </p:sp>
      <p:cxnSp>
        <p:nvCxnSpPr>
          <p:cNvPr id="91" name="直線コネクタ 90"/>
          <p:cNvCxnSpPr/>
          <p:nvPr/>
        </p:nvCxnSpPr>
        <p:spPr>
          <a:xfrm flipH="1">
            <a:off x="1229152" y="5265233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5776312" y="562672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n</a:t>
            </a:r>
            <a:endParaRPr kumimoji="1" lang="ja-JP" altLang="en-US" sz="3200" dirty="0"/>
          </a:p>
        </p:txBody>
      </p:sp>
      <p:cxnSp>
        <p:nvCxnSpPr>
          <p:cNvPr id="97" name="直線コネクタ 96"/>
          <p:cNvCxnSpPr/>
          <p:nvPr/>
        </p:nvCxnSpPr>
        <p:spPr>
          <a:xfrm>
            <a:off x="4089152" y="5275393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97"/>
          <p:cNvGrpSpPr/>
          <p:nvPr/>
        </p:nvGrpSpPr>
        <p:grpSpPr>
          <a:xfrm flipH="1">
            <a:off x="5529312" y="4555313"/>
            <a:ext cx="216024" cy="1512168"/>
            <a:chOff x="971600" y="1988840"/>
            <a:chExt cx="207640" cy="1008112"/>
          </a:xfrm>
        </p:grpSpPr>
        <p:cxnSp>
          <p:nvCxnSpPr>
            <p:cNvPr id="99" name="直線コネクタ 98"/>
            <p:cNvCxnSpPr/>
            <p:nvPr/>
          </p:nvCxnSpPr>
          <p:spPr>
            <a:xfrm>
              <a:off x="971600" y="1988840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971600" y="1988840"/>
              <a:ext cx="207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971600" y="2987013"/>
              <a:ext cx="207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テキスト ボックス 101"/>
          <p:cNvSpPr txBox="1"/>
          <p:nvPr/>
        </p:nvSpPr>
        <p:spPr>
          <a:xfrm>
            <a:off x="6094328" y="500913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</a:t>
            </a:r>
            <a:endParaRPr kumimoji="1" lang="ja-JP" altLang="en-US" sz="3200" dirty="0"/>
          </a:p>
        </p:txBody>
      </p:sp>
      <p:cxnSp>
        <p:nvCxnSpPr>
          <p:cNvPr id="103" name="直線コネクタ 102"/>
          <p:cNvCxnSpPr/>
          <p:nvPr/>
        </p:nvCxnSpPr>
        <p:spPr>
          <a:xfrm>
            <a:off x="3297064" y="5635433"/>
            <a:ext cx="0" cy="72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>
          <a:xfrm>
            <a:off x="2937024" y="455531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</a:t>
            </a:r>
            <a:r>
              <a:rPr kumimoji="1" lang="en-US" altLang="ja-JP" sz="3200" dirty="0" smtClean="0">
                <a:latin typeface="Symbol" pitchFamily="18" charset="2"/>
              </a:rPr>
              <a:t>a</a:t>
            </a:r>
            <a:endParaRPr kumimoji="1" lang="ja-JP" altLang="en-US" sz="3200" dirty="0">
              <a:latin typeface="Symbol" pitchFamily="18" charset="2"/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 flipH="1">
            <a:off x="5313288" y="5285553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4892830" y="5346513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O</a:t>
            </a:r>
            <a:endParaRPr kumimoji="1" lang="ja-JP" altLang="en-US" sz="32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779912" y="3140407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C</a:t>
            </a:r>
            <a:r>
              <a:rPr kumimoji="1" lang="en-US" altLang="ja-JP" sz="3200" dirty="0" err="1" smtClean="0">
                <a:latin typeface="Symbol" pitchFamily="18" charset="2"/>
              </a:rPr>
              <a:t>b</a:t>
            </a:r>
            <a:endParaRPr kumimoji="1" lang="ja-JP" altLang="en-US" sz="3200" dirty="0">
              <a:latin typeface="Symbol" pitchFamily="18" charset="2"/>
            </a:endParaRPr>
          </a:p>
        </p:txBody>
      </p:sp>
      <p:sp>
        <p:nvSpPr>
          <p:cNvPr id="109" name="左矢印 108"/>
          <p:cNvSpPr/>
          <p:nvPr/>
        </p:nvSpPr>
        <p:spPr>
          <a:xfrm rot="5400000">
            <a:off x="3913768" y="2789639"/>
            <a:ext cx="360040" cy="216024"/>
          </a:xfrm>
          <a:prstGeom prst="leftArrow">
            <a:avLst>
              <a:gd name="adj1" fmla="val 28658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左矢印 109"/>
          <p:cNvSpPr/>
          <p:nvPr/>
        </p:nvSpPr>
        <p:spPr>
          <a:xfrm rot="16200000">
            <a:off x="3132728" y="2521927"/>
            <a:ext cx="360040" cy="216024"/>
          </a:xfrm>
          <a:prstGeom prst="leftArrow">
            <a:avLst>
              <a:gd name="adj1" fmla="val 28658"/>
              <a:gd name="adj2" fmla="val 5000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1" name="直線コネクタ 110"/>
          <p:cNvCxnSpPr/>
          <p:nvPr/>
        </p:nvCxnSpPr>
        <p:spPr>
          <a:xfrm>
            <a:off x="2516024" y="2573615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H="1">
            <a:off x="3308112" y="2573615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112"/>
          <p:cNvGrpSpPr/>
          <p:nvPr/>
        </p:nvGrpSpPr>
        <p:grpSpPr>
          <a:xfrm>
            <a:off x="1651928" y="1853535"/>
            <a:ext cx="216024" cy="1512168"/>
            <a:chOff x="971600" y="1988840"/>
            <a:chExt cx="207640" cy="1008112"/>
          </a:xfrm>
        </p:grpSpPr>
        <p:cxnSp>
          <p:nvCxnSpPr>
            <p:cNvPr id="114" name="直線コネクタ 113"/>
            <p:cNvCxnSpPr/>
            <p:nvPr/>
          </p:nvCxnSpPr>
          <p:spPr>
            <a:xfrm>
              <a:off x="971600" y="1988840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>
              <a:off x="971600" y="1988840"/>
              <a:ext cx="207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>
              <a:off x="971600" y="2987013"/>
              <a:ext cx="207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テキスト ボックス 116"/>
          <p:cNvSpPr txBox="1"/>
          <p:nvPr/>
        </p:nvSpPr>
        <p:spPr>
          <a:xfrm>
            <a:off x="838632" y="2616148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</a:t>
            </a:r>
            <a:endParaRPr kumimoji="1" lang="ja-JP" altLang="en-US" sz="32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011968" y="2285583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N</a:t>
            </a:r>
            <a:endParaRPr kumimoji="1" lang="ja-JP" altLang="en-US" sz="3200" dirty="0"/>
          </a:p>
        </p:txBody>
      </p:sp>
      <p:cxnSp>
        <p:nvCxnSpPr>
          <p:cNvPr id="119" name="直線コネクタ 118"/>
          <p:cNvCxnSpPr/>
          <p:nvPr/>
        </p:nvCxnSpPr>
        <p:spPr>
          <a:xfrm>
            <a:off x="2227992" y="2793995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テキスト ボックス 119"/>
          <p:cNvSpPr txBox="1"/>
          <p:nvPr/>
        </p:nvSpPr>
        <p:spPr>
          <a:xfrm>
            <a:off x="2013030" y="3077671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</a:t>
            </a:r>
            <a:endParaRPr kumimoji="1" lang="ja-JP" altLang="en-US" sz="3200" dirty="0"/>
          </a:p>
        </p:txBody>
      </p:sp>
      <p:grpSp>
        <p:nvGrpSpPr>
          <p:cNvPr id="6" name="グループ化 120"/>
          <p:cNvGrpSpPr/>
          <p:nvPr/>
        </p:nvGrpSpPr>
        <p:grpSpPr>
          <a:xfrm>
            <a:off x="4829552" y="2944703"/>
            <a:ext cx="113090" cy="483736"/>
            <a:chOff x="4674934" y="4560808"/>
            <a:chExt cx="124138" cy="864096"/>
          </a:xfrm>
        </p:grpSpPr>
        <p:cxnSp>
          <p:nvCxnSpPr>
            <p:cNvPr id="122" name="直線コネクタ 121"/>
            <p:cNvCxnSpPr/>
            <p:nvPr/>
          </p:nvCxnSpPr>
          <p:spPr>
            <a:xfrm>
              <a:off x="4674934" y="4560808"/>
              <a:ext cx="0" cy="864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4799072" y="4560808"/>
              <a:ext cx="0" cy="864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テキスト ボックス 123"/>
          <p:cNvSpPr txBox="1"/>
          <p:nvPr/>
        </p:nvSpPr>
        <p:spPr>
          <a:xfrm>
            <a:off x="4655056" y="3295352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O</a:t>
            </a:r>
            <a:endParaRPr kumimoji="1" lang="ja-JP" altLang="en-US" sz="3200" dirty="0"/>
          </a:p>
        </p:txBody>
      </p:sp>
      <p:cxnSp>
        <p:nvCxnSpPr>
          <p:cNvPr id="125" name="直線コネクタ 124"/>
          <p:cNvCxnSpPr/>
          <p:nvPr/>
        </p:nvCxnSpPr>
        <p:spPr>
          <a:xfrm flipH="1">
            <a:off x="1240200" y="2563455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/>
          <p:cNvSpPr txBox="1"/>
          <p:nvPr/>
        </p:nvSpPr>
        <p:spPr>
          <a:xfrm>
            <a:off x="6485344" y="292494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n</a:t>
            </a:r>
            <a:endParaRPr kumimoji="1" lang="ja-JP" altLang="en-US" sz="3200" dirty="0"/>
          </a:p>
        </p:txBody>
      </p:sp>
      <p:cxnSp>
        <p:nvCxnSpPr>
          <p:cNvPr id="127" name="直線コネクタ 126"/>
          <p:cNvCxnSpPr/>
          <p:nvPr/>
        </p:nvCxnSpPr>
        <p:spPr>
          <a:xfrm>
            <a:off x="4100200" y="2573615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127"/>
          <p:cNvGrpSpPr/>
          <p:nvPr/>
        </p:nvGrpSpPr>
        <p:grpSpPr>
          <a:xfrm flipH="1">
            <a:off x="6238344" y="1853535"/>
            <a:ext cx="216024" cy="1512168"/>
            <a:chOff x="971600" y="1988840"/>
            <a:chExt cx="207640" cy="1008112"/>
          </a:xfrm>
        </p:grpSpPr>
        <p:cxnSp>
          <p:nvCxnSpPr>
            <p:cNvPr id="129" name="直線コネクタ 128"/>
            <p:cNvCxnSpPr/>
            <p:nvPr/>
          </p:nvCxnSpPr>
          <p:spPr>
            <a:xfrm>
              <a:off x="971600" y="1988840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971600" y="1988840"/>
              <a:ext cx="207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>
              <a:off x="971600" y="2987013"/>
              <a:ext cx="207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テキスト ボックス 131"/>
          <p:cNvSpPr txBox="1"/>
          <p:nvPr/>
        </p:nvSpPr>
        <p:spPr>
          <a:xfrm>
            <a:off x="6925994" y="2634575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</a:t>
            </a:r>
            <a:endParaRPr kumimoji="1" lang="ja-JP" altLang="en-US" sz="3200" dirty="0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2948072" y="1853535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</a:t>
            </a:r>
            <a:r>
              <a:rPr kumimoji="1" lang="en-US" altLang="ja-JP" sz="3200" dirty="0" smtClean="0">
                <a:latin typeface="Symbol" pitchFamily="18" charset="2"/>
              </a:rPr>
              <a:t>a</a:t>
            </a:r>
            <a:endParaRPr kumimoji="1" lang="ja-JP" altLang="en-US" sz="3200" dirty="0">
              <a:latin typeface="Symbol" pitchFamily="18" charset="2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5641960" y="2285583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O</a:t>
            </a:r>
            <a:endParaRPr kumimoji="1" lang="ja-JP" altLang="en-US" sz="3200" dirty="0"/>
          </a:p>
        </p:txBody>
      </p:sp>
      <p:cxnSp>
        <p:nvCxnSpPr>
          <p:cNvPr id="137" name="直線コネクタ 136"/>
          <p:cNvCxnSpPr/>
          <p:nvPr/>
        </p:nvCxnSpPr>
        <p:spPr>
          <a:xfrm flipH="1">
            <a:off x="4891400" y="2573615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6094328" y="2573615"/>
            <a:ext cx="792088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099313" y="1849259"/>
            <a:ext cx="0" cy="72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979984" y="5470326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</a:t>
            </a:r>
            <a:endParaRPr kumimoji="1" lang="ja-JP" altLang="en-US" sz="32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900222" y="135342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</a:t>
            </a:r>
            <a:endParaRPr kumimoji="1" lang="ja-JP" altLang="en-US" sz="3200" dirty="0"/>
          </a:p>
        </p:txBody>
      </p:sp>
      <p:cxnSp>
        <p:nvCxnSpPr>
          <p:cNvPr id="72" name="直線矢印コネクタ 71"/>
          <p:cNvCxnSpPr>
            <a:stCxn id="19" idx="1"/>
            <a:endCxn id="68" idx="3"/>
          </p:cNvCxnSpPr>
          <p:nvPr/>
        </p:nvCxnSpPr>
        <p:spPr>
          <a:xfrm flipH="1">
            <a:off x="4307706" y="1433235"/>
            <a:ext cx="274454" cy="21257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1979712" y="4036432"/>
            <a:ext cx="36004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2360072" y="3830568"/>
            <a:ext cx="6172368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/>
              <a:t>We can use well-developed force field parameters</a:t>
            </a:r>
            <a:endParaRPr kumimoji="1" lang="ja-JP" altLang="en-US" sz="2200" b="1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51520" y="4462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Enhanced sampling methods have been widely tested for </a:t>
            </a:r>
            <a:r>
              <a:rPr kumimoji="1" lang="en-US" altLang="ja-JP" sz="3200" b="1" dirty="0" smtClean="0">
                <a:latin typeface="Symbol" pitchFamily="18" charset="2"/>
              </a:rPr>
              <a:t>a</a:t>
            </a:r>
            <a:r>
              <a:rPr kumimoji="1" lang="en-US" altLang="ja-JP" sz="3200" b="1" dirty="0" smtClean="0"/>
              <a:t>-peptide systems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0773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/>
              <a:t>The two enhanced sampl</a:t>
            </a:r>
            <a:r>
              <a:rPr lang="en-US" altLang="ja-JP" sz="3600" b="1" dirty="0" smtClean="0"/>
              <a:t>ing methods are applied to examine an </a:t>
            </a:r>
            <a:r>
              <a:rPr lang="en-US" altLang="ja-JP" sz="3600" b="1" dirty="0" smtClean="0">
                <a:latin typeface="Symbol" pitchFamily="18" charset="2"/>
              </a:rPr>
              <a:t>a</a:t>
            </a:r>
            <a:r>
              <a:rPr lang="en-US" altLang="ja-JP" sz="3600" b="1" dirty="0" smtClean="0"/>
              <a:t>-peptide folding</a:t>
            </a:r>
            <a:endParaRPr kumimoji="1" lang="ja-JP" altLang="en-US" sz="3600" b="1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675" y="1599183"/>
            <a:ext cx="795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A subject is </a:t>
            </a:r>
            <a:r>
              <a:rPr kumimoji="1" lang="en-US" altLang="ja-JP" sz="2400" b="1" i="1" dirty="0" smtClean="0"/>
              <a:t>to examine performance of conformation search</a:t>
            </a:r>
            <a:r>
              <a:rPr kumimoji="1" lang="en-US" altLang="ja-JP" sz="2400" b="1" dirty="0" smtClean="0"/>
              <a:t>.</a:t>
            </a:r>
            <a:endParaRPr kumimoji="1" lang="ja-JP" altLang="en-US" sz="2400" b="1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64516"/>
            <a:ext cx="3397945" cy="285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矢印コネクタ 8"/>
          <p:cNvCxnSpPr/>
          <p:nvPr/>
        </p:nvCxnSpPr>
        <p:spPr>
          <a:xfrm>
            <a:off x="3102023" y="3956604"/>
            <a:ext cx="101825" cy="9125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771800" y="3573016"/>
            <a:ext cx="661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PAR1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2276872"/>
            <a:ext cx="324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Thrombin-protease activated receptor 1 extracellular fragment</a:t>
            </a:r>
            <a:r>
              <a:rPr lang="en-US" altLang="ja-JP" dirty="0" smtClean="0"/>
              <a:t> (PAR1)</a:t>
            </a:r>
            <a:r>
              <a:rPr kumimoji="1" lang="en-US" altLang="ja-JP" dirty="0" smtClean="0"/>
              <a:t> complex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5896" y="2604968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kumimoji="1" lang="en-US" altLang="ja-JP" sz="2400" dirty="0" smtClean="0"/>
              <a:t>PAR1 assumes extended conformation in the complex form.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altLang="ja-JP" sz="2400" dirty="0" smtClean="0"/>
              <a:t>Meanwhile, it should be folded in free form to earn thermodynamic stability.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kumimoji="1" lang="en-US" altLang="ja-JP" sz="2400" dirty="0" smtClean="0"/>
              <a:t>Enhanced sampling should provide insights into PAR1 folding.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altLang="ja-JP" sz="2400" dirty="0" smtClean="0"/>
              <a:t>Besides, we could know which method is advantageous in our purpose through comparison of their performance.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0773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/>
              <a:t>Simulation conditions for </a:t>
            </a:r>
            <a:r>
              <a:rPr kumimoji="1" lang="en-US" altLang="ja-JP" sz="3600" b="1" dirty="0" err="1" smtClean="0"/>
              <a:t>aMD</a:t>
            </a:r>
            <a:endParaRPr kumimoji="1" lang="ja-JP" altLang="en-US" sz="3600" b="1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2309016" y="2047221"/>
            <a:ext cx="2160240" cy="196600"/>
          </a:xfrm>
          <a:prstGeom prst="rightArrow">
            <a:avLst>
              <a:gd name="adj1" fmla="val 18289"/>
              <a:gd name="adj2" fmla="val 112536"/>
            </a:avLst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4116" y="175358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100-ns MD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4476940" y="2047221"/>
            <a:ext cx="4312796" cy="196600"/>
          </a:xfrm>
          <a:prstGeom prst="rightArrow">
            <a:avLst>
              <a:gd name="adj1" fmla="val 18289"/>
              <a:gd name="adj2" fmla="val 112536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11362" y="1753585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2000-ns </a:t>
            </a:r>
            <a:r>
              <a:rPr kumimoji="1" lang="en-US" altLang="ja-JP" dirty="0" err="1" smtClean="0"/>
              <a:t>aMD</a:t>
            </a:r>
            <a:endParaRPr kumimoji="1" lang="ja-JP" altLang="en-US" dirty="0"/>
          </a:p>
        </p:txBody>
      </p:sp>
      <p:sp>
        <p:nvSpPr>
          <p:cNvPr id="11" name="右中かっこ 10"/>
          <p:cNvSpPr/>
          <p:nvPr/>
        </p:nvSpPr>
        <p:spPr>
          <a:xfrm rot="5400000">
            <a:off x="3245120" y="1281037"/>
            <a:ext cx="288032" cy="2160240"/>
          </a:xfrm>
          <a:prstGeom prst="rightBrace">
            <a:avLst>
              <a:gd name="adj1" fmla="val 5902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23728" y="2566645"/>
            <a:ext cx="252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This time domain is used for calculation of E</a:t>
            </a:r>
            <a:r>
              <a:rPr lang="en-US" altLang="ja-JP" baseline="-25000" dirty="0" smtClean="0"/>
              <a:t>d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6" name="平行四辺形 15"/>
          <p:cNvSpPr/>
          <p:nvPr/>
        </p:nvSpPr>
        <p:spPr>
          <a:xfrm>
            <a:off x="5477368" y="2041041"/>
            <a:ext cx="216024" cy="266328"/>
          </a:xfrm>
          <a:prstGeom prst="parallelogram">
            <a:avLst>
              <a:gd name="adj" fmla="val 768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 flipH="1">
            <a:off x="5482200" y="2041041"/>
            <a:ext cx="144016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5557060" y="2041041"/>
            <a:ext cx="144016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70861"/>
            <a:ext cx="1728192" cy="57746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251520" y="126876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PAR-1 in extended conformation</a:t>
            </a:r>
            <a:r>
              <a:rPr lang="en-US" altLang="ja-JP" baseline="30000" dirty="0" smtClean="0"/>
              <a:t>*</a:t>
            </a:r>
            <a:endParaRPr kumimoji="1" lang="ja-JP" altLang="en-US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9948" y="6441275"/>
            <a:ext cx="340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 smtClean="0"/>
              <a:t>*</a:t>
            </a:r>
            <a:r>
              <a:rPr kumimoji="1" lang="en-US" altLang="ja-JP" sz="1400" dirty="0" smtClean="0"/>
              <a:t>The three kinks are due to </a:t>
            </a:r>
            <a:r>
              <a:rPr kumimoji="1" lang="en-US" altLang="ja-JP" sz="1400" dirty="0" err="1" smtClean="0"/>
              <a:t>Proline</a:t>
            </a:r>
            <a:r>
              <a:rPr kumimoji="1" lang="en-US" altLang="ja-JP" sz="1400" dirty="0" smtClean="0"/>
              <a:t> residues.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1581" y="3429000"/>
            <a:ext cx="4842756" cy="12311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363" indent="-360363" algn="just"/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Simulation set up</a:t>
            </a:r>
          </a:p>
          <a:p>
            <a:pPr marL="360363" indent="-360363" algn="just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	Force field parameter: Amber14SB, JC ion parameter</a:t>
            </a:r>
            <a:endParaRPr kumimoji="1" lang="en-US" altLang="ja-JP" sz="1400" baseline="30000" dirty="0" smtClean="0">
              <a:latin typeface="Arial" pitchFamily="34" charset="0"/>
              <a:cs typeface="Arial" pitchFamily="34" charset="0"/>
            </a:endParaRP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Simulation condition: NPT (1 [bar]; 300 [K])      </a:t>
            </a: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Water: 6443 SPC/E water model</a:t>
            </a:r>
            <a:endParaRPr lang="en-US" altLang="ja-JP" sz="1400" baseline="30000" dirty="0" smtClean="0">
              <a:latin typeface="Arial" pitchFamily="34" charset="0"/>
              <a:cs typeface="Arial" pitchFamily="34" charset="0"/>
            </a:endParaRP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Ions: 140 </a:t>
            </a:r>
            <a:r>
              <a:rPr lang="en-US" altLang="ja-JP" sz="1400" dirty="0" err="1" smtClean="0"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(18 Na</a:t>
            </a:r>
            <a:r>
              <a:rPr lang="en-US" altLang="ja-JP" sz="1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: 15 </a:t>
            </a:r>
            <a:r>
              <a:rPr lang="en-US" altLang="ja-JP" sz="1400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altLang="ja-JP" sz="1400" baseline="30000" dirty="0" smtClean="0">
                <a:latin typeface="Arial"/>
                <a:cs typeface="Arial"/>
              </a:rPr>
              <a:t>−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1581" y="4723983"/>
            <a:ext cx="2583904" cy="8002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363" indent="-360363" algn="just"/>
            <a:r>
              <a:rPr lang="en-US" altLang="ja-JP" b="1" dirty="0" err="1" smtClean="0">
                <a:latin typeface="Arial" pitchFamily="34" charset="0"/>
                <a:cs typeface="Arial" pitchFamily="34" charset="0"/>
              </a:rPr>
              <a:t>aMD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 parameters</a:t>
            </a: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E</a:t>
            </a:r>
            <a:r>
              <a:rPr lang="en-US" altLang="ja-JP" sz="1400" baseline="-25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= 503.1</a:t>
            </a:r>
          </a:p>
          <a:p>
            <a:pPr marL="360363" indent="-360363" algn="just"/>
            <a:r>
              <a:rPr lang="en-US" altLang="ja-JP" sz="1400" dirty="0" smtClean="0">
                <a:latin typeface="Symbol" pitchFamily="18" charset="2"/>
                <a:cs typeface="Arial" pitchFamily="34" charset="0"/>
              </a:rPr>
              <a:t>	</a:t>
            </a:r>
            <a:r>
              <a:rPr lang="en-US" altLang="ja-JP" sz="1400" dirty="0" err="1" smtClean="0">
                <a:latin typeface="Symbol" pitchFamily="18" charset="2"/>
                <a:cs typeface="Arial" pitchFamily="34" charset="0"/>
              </a:rPr>
              <a:t>a</a:t>
            </a:r>
            <a:r>
              <a:rPr lang="en-US" altLang="ja-JP" sz="1400" baseline="-25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= 21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425380" y="3686199"/>
          <a:ext cx="3467100" cy="2551113"/>
        </p:xfrm>
        <a:graphic>
          <a:graphicData uri="http://schemas.openxmlformats.org/presentationml/2006/ole">
            <p:oleObj spid="_x0000_s3074" name="数式" r:id="rId4" imgW="1930320" imgH="1422360" progId="Equation.3">
              <p:embed/>
            </p:oleObj>
          </a:graphicData>
        </a:graphic>
      </p:graphicFrame>
      <p:sp>
        <p:nvSpPr>
          <p:cNvPr id="20" name="二等辺三角形 19"/>
          <p:cNvSpPr/>
          <p:nvPr/>
        </p:nvSpPr>
        <p:spPr>
          <a:xfrm flipV="1">
            <a:off x="4449284" y="1710747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392" y="824424"/>
            <a:ext cx="1800200" cy="86565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0773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/>
              <a:t>Helical conformations derived from </a:t>
            </a:r>
            <a:r>
              <a:rPr kumimoji="1" lang="en-US" altLang="ja-JP" sz="3600" b="1" dirty="0" err="1" smtClean="0"/>
              <a:t>aMD</a:t>
            </a:r>
            <a:endParaRPr kumimoji="1" lang="ja-JP" altLang="en-US" sz="36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1804866" y="3305440"/>
            <a:ext cx="5770579" cy="247697"/>
          </a:xfrm>
          <a:prstGeom prst="rightArrow">
            <a:avLst>
              <a:gd name="adj1" fmla="val 18289"/>
              <a:gd name="adj2" fmla="val 112536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/>
          <p:cNvSpPr/>
          <p:nvPr/>
        </p:nvSpPr>
        <p:spPr>
          <a:xfrm>
            <a:off x="1784988" y="3439518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39314"/>
            <a:ext cx="2719959" cy="130793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88435" y="3468756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 ns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98367" y="348113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2000 ns</a:t>
            </a:r>
            <a:endParaRPr kumimoji="1" lang="ja-JP" alt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773" y="1618861"/>
            <a:ext cx="1993386" cy="141466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1" name="二等辺三角形 10"/>
          <p:cNvSpPr/>
          <p:nvPr/>
        </p:nvSpPr>
        <p:spPr>
          <a:xfrm flipV="1">
            <a:off x="2389447" y="3049082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6140" y="3869534"/>
            <a:ext cx="1590764" cy="166007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3" name="二等辺三角形 12"/>
          <p:cNvSpPr/>
          <p:nvPr/>
        </p:nvSpPr>
        <p:spPr>
          <a:xfrm rot="8880000" flipV="1">
            <a:off x="3454038" y="3456608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47664" y="124888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250 ns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29607" y="98072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900 ns</a:t>
            </a:r>
            <a:endParaRPr kumimoji="1" lang="ja-JP" altLang="en-US" dirty="0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3298" y="3852715"/>
            <a:ext cx="1537269" cy="164707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7" name="二等辺三角形 16"/>
          <p:cNvSpPr/>
          <p:nvPr/>
        </p:nvSpPr>
        <p:spPr>
          <a:xfrm>
            <a:off x="7524328" y="3429000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9469" y="1363216"/>
            <a:ext cx="1352057" cy="163373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0" name="二等辺三角形 19"/>
          <p:cNvSpPr/>
          <p:nvPr/>
        </p:nvSpPr>
        <p:spPr>
          <a:xfrm flipV="1">
            <a:off x="4313785" y="3002798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99455" y="350100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600 ns</a:t>
            </a:r>
            <a:endParaRPr kumimoji="1" lang="ja-JP" altLang="en-US" dirty="0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6219" y="1906894"/>
            <a:ext cx="2331465" cy="120178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3" name="二等辺三角形 22"/>
          <p:cNvSpPr/>
          <p:nvPr/>
        </p:nvSpPr>
        <p:spPr>
          <a:xfrm rot="2400000" flipV="1">
            <a:off x="5364175" y="3051694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17030" y="152762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1250 ns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0773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/>
              <a:t>Simulation conditions for REMD</a:t>
            </a:r>
            <a:endParaRPr kumimoji="1" lang="ja-JP" altLang="en-US" sz="3600" b="1" dirty="0"/>
          </a:p>
        </p:txBody>
      </p:sp>
      <p:sp>
        <p:nvSpPr>
          <p:cNvPr id="7" name="右矢印 6"/>
          <p:cNvSpPr/>
          <p:nvPr/>
        </p:nvSpPr>
        <p:spPr>
          <a:xfrm>
            <a:off x="3081220" y="1971997"/>
            <a:ext cx="3703144" cy="196600"/>
          </a:xfrm>
          <a:prstGeom prst="rightArrow">
            <a:avLst>
              <a:gd name="adj1" fmla="val 18289"/>
              <a:gd name="adj2" fmla="val 112536"/>
            </a:avLst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53943" y="18845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500 ns</a:t>
            </a:r>
            <a:endParaRPr kumimoji="1" lang="ja-JP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14877"/>
            <a:ext cx="1728192" cy="57746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971600" y="141277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PAR-1 in extended conformation</a:t>
            </a:r>
            <a:r>
              <a:rPr lang="en-US" altLang="ja-JP" baseline="30000" dirty="0" smtClean="0"/>
              <a:t>*</a:t>
            </a:r>
            <a:endParaRPr kumimoji="1" lang="ja-JP" altLang="en-US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9948" y="6441275"/>
            <a:ext cx="340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 smtClean="0"/>
              <a:t>*</a:t>
            </a:r>
            <a:r>
              <a:rPr kumimoji="1" lang="en-US" altLang="ja-JP" sz="1400" dirty="0" smtClean="0"/>
              <a:t>The three kinks are due to </a:t>
            </a:r>
            <a:r>
              <a:rPr kumimoji="1" lang="en-US" altLang="ja-JP" sz="1400" dirty="0" err="1" smtClean="0"/>
              <a:t>Proline</a:t>
            </a:r>
            <a:r>
              <a:rPr kumimoji="1" lang="en-US" altLang="ja-JP" sz="1400" dirty="0" smtClean="0"/>
              <a:t> residues.</a:t>
            </a:r>
            <a:endParaRPr kumimoji="1" lang="ja-JP" altLang="en-US" sz="1400" dirty="0"/>
          </a:p>
        </p:txBody>
      </p:sp>
      <p:sp>
        <p:nvSpPr>
          <p:cNvPr id="19" name="二等辺三角形 18"/>
          <p:cNvSpPr/>
          <p:nvPr/>
        </p:nvSpPr>
        <p:spPr>
          <a:xfrm>
            <a:off x="5318300" y="2075852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82884" y="2489680"/>
            <a:ext cx="451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Pick up a snapshot structure showing 1.0 [bar]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64692" y="4163596"/>
            <a:ext cx="4899396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363" indent="-360363" algn="just"/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Simulation setup</a:t>
            </a:r>
          </a:p>
          <a:p>
            <a:pPr marL="360363" indent="-360363" algn="just"/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	Force field parameter: Amber14SB, JC ion parameter</a:t>
            </a:r>
            <a:endParaRPr kumimoji="1" lang="en-US" altLang="ja-JP" sz="1400" baseline="30000" dirty="0" smtClean="0">
              <a:latin typeface="Arial" pitchFamily="34" charset="0"/>
              <a:cs typeface="Arial" pitchFamily="34" charset="0"/>
            </a:endParaRP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Simulation condition: NPT (1 [bar]; 300 [K]) for MD; NVT for REMD </a:t>
            </a: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Water: 6443 SPC/E water model</a:t>
            </a:r>
            <a:endParaRPr lang="en-US" altLang="ja-JP" sz="1400" baseline="30000" dirty="0" smtClean="0">
              <a:latin typeface="Arial" pitchFamily="34" charset="0"/>
              <a:cs typeface="Arial" pitchFamily="34" charset="0"/>
            </a:endParaRP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Ions: 140 </a:t>
            </a:r>
            <a:r>
              <a:rPr lang="en-US" altLang="ja-JP" sz="1400" dirty="0" err="1" smtClean="0">
                <a:latin typeface="Arial" pitchFamily="34" charset="0"/>
                <a:cs typeface="Arial" pitchFamily="34" charset="0"/>
              </a:rPr>
              <a:t>mM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 (18 Na</a:t>
            </a:r>
            <a:r>
              <a:rPr lang="en-US" altLang="ja-JP" sz="14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: 15 </a:t>
            </a:r>
            <a:r>
              <a:rPr lang="en-US" altLang="ja-JP" sz="1400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altLang="ja-JP" sz="1400" baseline="30000" dirty="0" smtClean="0">
                <a:latin typeface="Arial"/>
                <a:cs typeface="Arial"/>
              </a:rPr>
              <a:t>−</a:t>
            </a: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0363" indent="-360363" algn="just"/>
            <a:endParaRPr lang="en-US" altLang="ja-JP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409538" y="3281768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25-ns REMD</a:t>
            </a:r>
            <a:endParaRPr lang="ja-JP" altLang="en-US" dirty="0"/>
          </a:p>
        </p:txBody>
      </p:sp>
      <p:grpSp>
        <p:nvGrpSpPr>
          <p:cNvPr id="2" name="グループ化 43"/>
          <p:cNvGrpSpPr/>
          <p:nvPr/>
        </p:nvGrpSpPr>
        <p:grpSpPr>
          <a:xfrm>
            <a:off x="4355977" y="2854237"/>
            <a:ext cx="1944216" cy="1501575"/>
            <a:chOff x="4355977" y="2380839"/>
            <a:chExt cx="1944216" cy="1501575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4740288" y="3513082"/>
              <a:ext cx="1188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/>
                <a:t>82 replicas</a:t>
              </a:r>
              <a:endParaRPr kumimoji="1" lang="ja-JP" altLang="en-US" dirty="0"/>
            </a:p>
          </p:txBody>
        </p:sp>
        <p:sp>
          <p:nvSpPr>
            <p:cNvPr id="21" name="右矢印 20"/>
            <p:cNvSpPr/>
            <p:nvPr/>
          </p:nvSpPr>
          <p:spPr>
            <a:xfrm rot="5400000">
              <a:off x="5874451" y="2885497"/>
              <a:ext cx="599116" cy="196600"/>
            </a:xfrm>
            <a:prstGeom prst="rightArrow">
              <a:avLst>
                <a:gd name="adj1" fmla="val 18289"/>
                <a:gd name="adj2" fmla="val 112536"/>
              </a:avLst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/>
            <p:cNvCxnSpPr>
              <a:endCxn id="21" idx="1"/>
            </p:cNvCxnSpPr>
            <p:nvPr/>
          </p:nvCxnSpPr>
          <p:spPr>
            <a:xfrm>
              <a:off x="5366940" y="2390153"/>
              <a:ext cx="807069" cy="29408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 flipH="1" flipV="1">
              <a:off x="4756382" y="2096416"/>
              <a:ext cx="307916" cy="87676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 flipV="1">
              <a:off x="5544470" y="2190644"/>
              <a:ext cx="295716" cy="69147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右矢印 26"/>
            <p:cNvSpPr/>
            <p:nvPr/>
          </p:nvSpPr>
          <p:spPr>
            <a:xfrm rot="5400000">
              <a:off x="5727583" y="2885497"/>
              <a:ext cx="599116" cy="196600"/>
            </a:xfrm>
            <a:prstGeom prst="rightArrow">
              <a:avLst>
                <a:gd name="adj1" fmla="val 18289"/>
                <a:gd name="adj2" fmla="val 112536"/>
              </a:avLst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/>
            <p:cNvCxnSpPr/>
            <p:nvPr/>
          </p:nvCxnSpPr>
          <p:spPr>
            <a:xfrm rot="5400000" flipV="1">
              <a:off x="5476304" y="2266494"/>
              <a:ext cx="288032" cy="54745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右矢印 30"/>
            <p:cNvSpPr/>
            <p:nvPr/>
          </p:nvSpPr>
          <p:spPr>
            <a:xfrm rot="5400000">
              <a:off x="5605919" y="2885497"/>
              <a:ext cx="599116" cy="196600"/>
            </a:xfrm>
            <a:prstGeom prst="rightArrow">
              <a:avLst>
                <a:gd name="adj1" fmla="val 18289"/>
                <a:gd name="adj2" fmla="val 112536"/>
              </a:avLst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コネクタ 32"/>
            <p:cNvCxnSpPr/>
            <p:nvPr/>
          </p:nvCxnSpPr>
          <p:spPr>
            <a:xfrm rot="5400000">
              <a:off x="4826520" y="2198328"/>
              <a:ext cx="295716" cy="69147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5400000">
              <a:off x="4902370" y="2274178"/>
              <a:ext cx="288032" cy="54745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右矢印 34"/>
            <p:cNvSpPr/>
            <p:nvPr/>
          </p:nvSpPr>
          <p:spPr>
            <a:xfrm rot="5400000">
              <a:off x="4479891" y="2885497"/>
              <a:ext cx="599116" cy="196600"/>
            </a:xfrm>
            <a:prstGeom prst="rightArrow">
              <a:avLst>
                <a:gd name="adj1" fmla="val 18289"/>
                <a:gd name="adj2" fmla="val 112536"/>
              </a:avLst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右矢印 35"/>
            <p:cNvSpPr/>
            <p:nvPr/>
          </p:nvSpPr>
          <p:spPr>
            <a:xfrm rot="5400000">
              <a:off x="4317655" y="2885497"/>
              <a:ext cx="599116" cy="196600"/>
            </a:xfrm>
            <a:prstGeom prst="rightArrow">
              <a:avLst>
                <a:gd name="adj1" fmla="val 18289"/>
                <a:gd name="adj2" fmla="val 112536"/>
              </a:avLst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右矢印 36"/>
            <p:cNvSpPr/>
            <p:nvPr/>
          </p:nvSpPr>
          <p:spPr>
            <a:xfrm rot="5400000">
              <a:off x="4195991" y="2885497"/>
              <a:ext cx="599116" cy="196600"/>
            </a:xfrm>
            <a:prstGeom prst="rightArrow">
              <a:avLst>
                <a:gd name="adj1" fmla="val 18289"/>
                <a:gd name="adj2" fmla="val 112536"/>
              </a:avLst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右中かっこ 38"/>
            <p:cNvSpPr/>
            <p:nvPr/>
          </p:nvSpPr>
          <p:spPr>
            <a:xfrm rot="5400000">
              <a:off x="5220073" y="2452847"/>
              <a:ext cx="216024" cy="1944216"/>
            </a:xfrm>
            <a:prstGeom prst="rightBrace">
              <a:avLst>
                <a:gd name="adj1" fmla="val 5902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3923928" y="5013176"/>
            <a:ext cx="4899396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363" indent="-360363" algn="just"/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REMD parameters</a:t>
            </a: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The number of replica: 82</a:t>
            </a: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Temperature range: 273~638 [K]</a:t>
            </a: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Exchange attempt: 25000 times</a:t>
            </a: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MD length before exchange attempt: 1 </a:t>
            </a:r>
            <a:r>
              <a:rPr lang="en-US" altLang="ja-JP" sz="1400" dirty="0" err="1" smtClean="0">
                <a:latin typeface="Arial" pitchFamily="34" charset="0"/>
                <a:cs typeface="Arial" pitchFamily="34" charset="0"/>
              </a:rPr>
              <a:t>ps</a:t>
            </a:r>
            <a:endParaRPr lang="en-US" altLang="ja-JP" sz="1400" dirty="0" smtClean="0">
              <a:latin typeface="Arial" pitchFamily="34" charset="0"/>
              <a:cs typeface="Arial" pitchFamily="34" charset="0"/>
            </a:endParaRPr>
          </a:p>
          <a:p>
            <a:pPr marL="360363" indent="-360363" algn="just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	Exchange rate between neighboring replicas: 13~30 %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4067780"/>
            <a:ext cx="196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*</a:t>
            </a:r>
            <a:r>
              <a:rPr kumimoji="1" lang="en-US" altLang="ja-JP" dirty="0" smtClean="0"/>
              <a:t>ca 2000 ns in total</a:t>
            </a:r>
            <a:endParaRPr kumimoji="1" lang="ja-JP" altLang="en-US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1672954" cy="79820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0773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600" b="1" dirty="0" smtClean="0"/>
              <a:t>PAR1 assumed extended conformation at 298.77 K after REMD simulation</a:t>
            </a:r>
            <a:endParaRPr kumimoji="1" lang="ja-JP" altLang="en-US" sz="36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339752" y="3903539"/>
            <a:ext cx="3672407" cy="315814"/>
          </a:xfrm>
          <a:prstGeom prst="rightArrow">
            <a:avLst>
              <a:gd name="adj1" fmla="val 18289"/>
              <a:gd name="adj2" fmla="val 112536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596168"/>
            <a:ext cx="3086704" cy="162421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932040" y="421179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25 ns</a:t>
            </a:r>
            <a:endParaRPr kumimoji="1" lang="ja-JP" alt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535" y="2331947"/>
            <a:ext cx="3695700" cy="13049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2394827" y="197099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ns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60963" y="4077072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</a:t>
            </a:r>
            <a:r>
              <a:rPr kumimoji="1" lang="en-US" altLang="ja-JP" dirty="0" smtClean="0"/>
              <a:t> ns</a:t>
            </a:r>
            <a:endParaRPr kumimoji="1" lang="ja-JP" altLang="en-US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458321"/>
            <a:ext cx="2880320" cy="137427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6" name="二等辺三角形 15"/>
          <p:cNvSpPr/>
          <p:nvPr/>
        </p:nvSpPr>
        <p:spPr>
          <a:xfrm>
            <a:off x="2339752" y="4064415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/>
          <p:nvPr/>
        </p:nvSpPr>
        <p:spPr>
          <a:xfrm flipV="1">
            <a:off x="4538134" y="3645024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>
            <a:off x="5995227" y="4047482"/>
            <a:ext cx="58956" cy="5336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0773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600" b="1" dirty="0" smtClean="0"/>
              <a:t>Conformations at 398.3 K after REMD simulation</a:t>
            </a:r>
            <a:endParaRPr kumimoji="1" lang="ja-JP" altLang="en-US" sz="36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411760" y="3780732"/>
            <a:ext cx="3799233" cy="296340"/>
          </a:xfrm>
          <a:prstGeom prst="rightArrow">
            <a:avLst>
              <a:gd name="adj1" fmla="val 18289"/>
              <a:gd name="adj2" fmla="val 112536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18906" y="410255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25 ns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000" y="136616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 ns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9672" y="41397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15</a:t>
            </a:r>
            <a:r>
              <a:rPr kumimoji="1" lang="en-US" altLang="ja-JP" dirty="0" smtClean="0"/>
              <a:t>ns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>
            <a:off x="4526281" y="3941608"/>
            <a:ext cx="45719" cy="63952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/>
          <p:nvPr/>
        </p:nvSpPr>
        <p:spPr>
          <a:xfrm flipV="1">
            <a:off x="5246361" y="3522217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>
            <a:off x="6194061" y="3924675"/>
            <a:ext cx="58956" cy="5336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0699" y="4471798"/>
            <a:ext cx="1726967" cy="177281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906" y="4509120"/>
            <a:ext cx="3486150" cy="14287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3339" y="1754155"/>
            <a:ext cx="1437697" cy="18726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Today’s contents</a:t>
            </a:r>
            <a:endParaRPr kumimoji="1" lang="ja-JP" altLang="en-US" sz="3600" b="1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5597" y="1268760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kumimoji="1" lang="en-US" altLang="ja-JP" sz="4400" b="1" dirty="0" smtClean="0"/>
              <a:t> Research background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/>
              <a:t>Achievements and problems we’re facing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/>
              <a:t>Evaluation of enhanced sampling methods</a:t>
            </a:r>
          </a:p>
          <a:p>
            <a:pPr marL="357188" indent="-357188" algn="just">
              <a:buFont typeface="Arial" pitchFamily="34" charset="0"/>
              <a:buChar char="•"/>
            </a:pPr>
            <a:r>
              <a:rPr lang="en-US" altLang="ja-JP" sz="4400" b="1" dirty="0" smtClean="0"/>
              <a:t>Summary</a:t>
            </a:r>
            <a:endParaRPr kumimoji="1" lang="ja-JP" altLang="en-US" sz="44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70773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err="1" smtClean="0"/>
              <a:t>aMD</a:t>
            </a:r>
            <a:r>
              <a:rPr lang="en-US" altLang="ja-JP" sz="3600" b="1" dirty="0" smtClean="0"/>
              <a:t> seems to be more efficient than REMD in this case</a:t>
            </a:r>
            <a:endParaRPr kumimoji="1" lang="ja-JP" altLang="en-US" sz="3600" b="1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740872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algn="just"/>
            <a:r>
              <a:rPr lang="en-US" altLang="ja-JP" sz="2800" b="1" dirty="0" smtClean="0"/>
              <a:t>Why is REMD less efficient in this case?</a:t>
            </a:r>
          </a:p>
          <a:p>
            <a:pPr marL="360363" indent="-360363" algn="just">
              <a:buFont typeface="Arial" pitchFamily="34" charset="0"/>
              <a:buChar char="•"/>
            </a:pPr>
            <a:r>
              <a:rPr lang="en-US" altLang="ja-JP" sz="2400" dirty="0" smtClean="0"/>
              <a:t>Replica </a:t>
            </a:r>
            <a:r>
              <a:rPr lang="en-US" altLang="ja-JP" sz="2400" dirty="0" smtClean="0"/>
              <a:t>walking on temperature space could contribute to delay of conformational sampling; this might become more serious if the number of replica gets greater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06388" y="2694409"/>
          <a:ext cx="6048375" cy="2390775"/>
        </p:xfrm>
        <a:graphic>
          <a:graphicData uri="http://schemas.openxmlformats.org/presentationml/2006/ole">
            <p:oleObj spid="_x0000_s4098" name="ワークシート" r:id="rId3" imgW="7562816" imgH="2390848" progId="Excel.Sheet.12">
              <p:embed/>
            </p:oleObj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51520" y="25058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/>
              <a:t>Can REMD and </a:t>
            </a:r>
            <a:r>
              <a:rPr kumimoji="1" lang="en-US" altLang="ja-JP" sz="3600" b="1" dirty="0" err="1" smtClean="0"/>
              <a:t>aMD</a:t>
            </a:r>
            <a:r>
              <a:rPr kumimoji="1" lang="en-US" altLang="ja-JP" sz="3600" b="1" dirty="0" smtClean="0"/>
              <a:t> be em</a:t>
            </a:r>
            <a:r>
              <a:rPr lang="en-US" altLang="ja-JP" sz="3600" b="1" dirty="0" smtClean="0"/>
              <a:t>ployed in the context of MC/MD simulation?</a:t>
            </a:r>
            <a:endParaRPr kumimoji="1" lang="ja-JP" altLang="en-US" sz="36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92454" y="3858811"/>
            <a:ext cx="228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Advantage of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aMD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!</a:t>
            </a:r>
            <a:r>
              <a:rPr lang="en-US" altLang="ja-JP" sz="2000" dirty="0" smtClean="0">
                <a:solidFill>
                  <a:srgbClr val="002060"/>
                </a:solidFill>
              </a:rPr>
              <a:t>!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6834" y="4997494"/>
            <a:ext cx="7793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dirty="0" smtClean="0"/>
              <a:t>Besides, compared with REMD, </a:t>
            </a:r>
            <a:r>
              <a:rPr kumimoji="1" lang="en-US" altLang="ja-JP" sz="2800" dirty="0" err="1" smtClean="0"/>
              <a:t>aMD</a:t>
            </a:r>
            <a:r>
              <a:rPr kumimoji="1" lang="en-US" altLang="ja-JP" sz="2800" dirty="0" smtClean="0"/>
              <a:t> might be faster to sample high energy conformations, in shorter timescale MD simulation.</a:t>
            </a:r>
          </a:p>
          <a:p>
            <a:pPr marL="355600" indent="-355600">
              <a:buFont typeface="Arial" pitchFamily="34" charset="0"/>
              <a:buChar char="•"/>
            </a:pP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0566" y="1700808"/>
            <a:ext cx="8153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800" dirty="0" smtClean="0"/>
              <a:t>Although REMD performance could be improved, </a:t>
            </a:r>
            <a:r>
              <a:rPr kumimoji="1" lang="en-US" altLang="ja-JP" sz="2800" dirty="0" err="1" smtClean="0"/>
              <a:t>aMD</a:t>
            </a:r>
            <a:r>
              <a:rPr kumimoji="1" lang="en-US" altLang="ja-JP" sz="2800" dirty="0" smtClean="0"/>
              <a:t> would be still better to employ in MC/MD simulation.</a:t>
            </a:r>
          </a:p>
        </p:txBody>
      </p:sp>
      <p:cxnSp>
        <p:nvCxnSpPr>
          <p:cNvPr id="18" name="直線矢印コネクタ 17"/>
          <p:cNvCxnSpPr>
            <a:stCxn id="9" idx="1"/>
          </p:cNvCxnSpPr>
          <p:nvPr/>
        </p:nvCxnSpPr>
        <p:spPr>
          <a:xfrm flipH="1" flipV="1">
            <a:off x="6372200" y="3645024"/>
            <a:ext cx="320254" cy="413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9" idx="1"/>
          </p:cNvCxnSpPr>
          <p:nvPr/>
        </p:nvCxnSpPr>
        <p:spPr>
          <a:xfrm flipH="1">
            <a:off x="6372200" y="4058866"/>
            <a:ext cx="320254" cy="450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grpSp>
        <p:nvGrpSpPr>
          <p:cNvPr id="2" name="グループ化 5"/>
          <p:cNvGrpSpPr/>
          <p:nvPr/>
        </p:nvGrpSpPr>
        <p:grpSpPr>
          <a:xfrm>
            <a:off x="107504" y="1068104"/>
            <a:ext cx="5021451" cy="5086961"/>
            <a:chOff x="2331852" y="102093"/>
            <a:chExt cx="6618988" cy="6705340"/>
          </a:xfrm>
        </p:grpSpPr>
        <p:sp>
          <p:nvSpPr>
            <p:cNvPr id="7" name="角丸四角形 6"/>
            <p:cNvSpPr/>
            <p:nvPr/>
          </p:nvSpPr>
          <p:spPr>
            <a:xfrm>
              <a:off x="3821424" y="102093"/>
              <a:ext cx="1127380" cy="29553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start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グループ化 66"/>
            <p:cNvGrpSpPr/>
            <p:nvPr/>
          </p:nvGrpSpPr>
          <p:grpSpPr>
            <a:xfrm>
              <a:off x="2555776" y="1151638"/>
              <a:ext cx="3724350" cy="646121"/>
              <a:chOff x="-197292" y="1577742"/>
              <a:chExt cx="3302628" cy="646121"/>
            </a:xfrm>
          </p:grpSpPr>
          <p:sp>
            <p:nvSpPr>
              <p:cNvPr id="56" name="フローチャート : 判断 55"/>
              <p:cNvSpPr/>
              <p:nvPr/>
            </p:nvSpPr>
            <p:spPr>
              <a:xfrm>
                <a:off x="-197292" y="1577742"/>
                <a:ext cx="3302628" cy="646121"/>
              </a:xfrm>
              <a:prstGeom prst="flowChartDecisi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234756" y="1631531"/>
                <a:ext cx="2510540" cy="567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Enough conditions</a:t>
                </a:r>
              </a:p>
              <a:p>
                <a:pPr algn="ctr"/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for chemical reactions?</a:t>
                </a:r>
                <a:endParaRPr kumimoji="1" lang="ja-JP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9" name="直線コネクタ 8"/>
            <p:cNvCxnSpPr/>
            <p:nvPr/>
          </p:nvCxnSpPr>
          <p:spPr>
            <a:xfrm>
              <a:off x="2331852" y="798517"/>
              <a:ext cx="0" cy="525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6925752" y="1324194"/>
              <a:ext cx="1390664" cy="2909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MD simulation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377736" y="764509"/>
              <a:ext cx="2232248" cy="0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stCxn id="10" idx="1"/>
            </p:cNvCxnSpPr>
            <p:nvPr/>
          </p:nvCxnSpPr>
          <p:spPr>
            <a:xfrm flipH="1">
              <a:off x="6228184" y="1469673"/>
              <a:ext cx="697568" cy="0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/>
            <p:cNvSpPr/>
            <p:nvPr/>
          </p:nvSpPr>
          <p:spPr>
            <a:xfrm>
              <a:off x="2987824" y="2749261"/>
              <a:ext cx="2882076" cy="36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Calculate the potential energy </a:t>
              </a:r>
              <a:r>
                <a:rPr lang="en-US" altLang="ja-JP" sz="105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altLang="ja-JP" sz="1050" i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27784" y="3324935"/>
              <a:ext cx="3611896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Produce the chemical reaction,</a:t>
              </a:r>
            </a:p>
            <a:p>
              <a:pPr algn="ctr"/>
              <a:r>
                <a:rPr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relaxing the whole system (MD simulation)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987824" y="4031434"/>
              <a:ext cx="2878564" cy="36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Calculate the potential energy </a:t>
              </a:r>
              <a:r>
                <a:rPr lang="en-US" altLang="ja-JP" sz="105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altLang="ja-JP" sz="1050" i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グループ化 55"/>
            <p:cNvGrpSpPr/>
            <p:nvPr/>
          </p:nvGrpSpPr>
          <p:grpSpPr>
            <a:xfrm>
              <a:off x="3100776" y="4581127"/>
              <a:ext cx="2664296" cy="456601"/>
              <a:chOff x="3221092" y="4785850"/>
              <a:chExt cx="2304256" cy="456601"/>
            </a:xfrm>
          </p:grpSpPr>
          <p:sp>
            <p:nvSpPr>
              <p:cNvPr id="54" name="フローチャート : 判断 53"/>
              <p:cNvSpPr/>
              <p:nvPr/>
            </p:nvSpPr>
            <p:spPr>
              <a:xfrm>
                <a:off x="3221092" y="4785850"/>
                <a:ext cx="2304256" cy="456601"/>
              </a:xfrm>
              <a:prstGeom prst="flowChartDecisi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3583629" y="4871307"/>
                <a:ext cx="1602818" cy="344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 err="1" smtClean="0"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en-US" altLang="ja-JP" sz="1050" i="1" dirty="0" err="1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altLang="ja-JP" sz="1050" i="1" baseline="-25000" dirty="0" err="1" smtClean="0">
                    <a:latin typeface="Arial" pitchFamily="34" charset="0"/>
                    <a:cs typeface="Arial" pitchFamily="34" charset="0"/>
                  </a:rPr>
                  <a:t>rs</a:t>
                </a:r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(= </a:t>
                </a:r>
                <a:r>
                  <a:rPr lang="en-US" altLang="ja-JP" sz="1050" i="1" dirty="0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altLang="ja-JP" sz="1050" i="1" baseline="-25000" dirty="0" smtClean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altLang="ja-JP" sz="105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altLang="ja-JP" sz="1050" i="1" dirty="0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altLang="ja-JP" sz="1050" i="1" baseline="-25000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) &lt; 0</a:t>
                </a:r>
                <a:endParaRPr lang="ja-JP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直線矢印コネクタ 16"/>
            <p:cNvCxnSpPr/>
            <p:nvPr/>
          </p:nvCxnSpPr>
          <p:spPr>
            <a:xfrm>
              <a:off x="4420480" y="2542106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4420960" y="3122163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4420480" y="3828991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/>
            <p:cNvSpPr/>
            <p:nvPr/>
          </p:nvSpPr>
          <p:spPr>
            <a:xfrm>
              <a:off x="3203848" y="5234753"/>
              <a:ext cx="2461524" cy="36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Accept configuration</a:t>
              </a:r>
              <a:r>
                <a:rPr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state </a:t>
              </a:r>
              <a:r>
                <a:rPr lang="en-US" altLang="ja-JP" sz="105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kumimoji="1" lang="ja-JP" altLang="en-US" sz="10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直線コネクタ 20"/>
            <p:cNvCxnSpPr>
              <a:stCxn id="37" idx="1"/>
            </p:cNvCxnSpPr>
            <p:nvPr/>
          </p:nvCxnSpPr>
          <p:spPr>
            <a:xfrm flipH="1">
              <a:off x="2339752" y="787261"/>
              <a:ext cx="1080120" cy="3752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2339752" y="6052949"/>
              <a:ext cx="871307" cy="0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7621084" y="764704"/>
              <a:ext cx="0" cy="54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52" idx="1"/>
              <a:endCxn id="54" idx="3"/>
            </p:cNvCxnSpPr>
            <p:nvPr/>
          </p:nvCxnSpPr>
          <p:spPr>
            <a:xfrm flipH="1">
              <a:off x="5765072" y="4807566"/>
              <a:ext cx="513968" cy="1862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665177" y="5404877"/>
              <a:ext cx="1931159" cy="0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126"/>
            <p:cNvGrpSpPr/>
            <p:nvPr/>
          </p:nvGrpSpPr>
          <p:grpSpPr>
            <a:xfrm>
              <a:off x="6279040" y="4493908"/>
              <a:ext cx="2671800" cy="627316"/>
              <a:chOff x="5273080" y="4759152"/>
              <a:chExt cx="2304256" cy="627316"/>
            </a:xfrm>
          </p:grpSpPr>
          <p:sp>
            <p:nvSpPr>
              <p:cNvPr id="52" name="フローチャート : 判断 51"/>
              <p:cNvSpPr/>
              <p:nvPr/>
            </p:nvSpPr>
            <p:spPr>
              <a:xfrm>
                <a:off x="5273080" y="4759152"/>
                <a:ext cx="2304256" cy="627316"/>
              </a:xfrm>
              <a:prstGeom prst="flowChartDecisi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5337584" y="4915675"/>
                <a:ext cx="2123736" cy="34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exp(-</a:t>
                </a:r>
                <a:r>
                  <a:rPr lang="en-US" altLang="ja-JP" sz="1050" i="1" dirty="0" err="1" smtClean="0"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altLang="ja-JP" sz="1050" dirty="0" err="1" smtClean="0"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en-US" altLang="ja-JP" sz="1050" i="1" dirty="0" err="1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altLang="ja-JP" sz="1050" i="1" baseline="-25000" dirty="0" err="1" smtClean="0">
                    <a:latin typeface="Arial" pitchFamily="34" charset="0"/>
                    <a:cs typeface="Arial" pitchFamily="34" charset="0"/>
                  </a:rPr>
                  <a:t>rs</a:t>
                </a:r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) &lt; </a:t>
                </a:r>
                <a:r>
                  <a:rPr lang="en-US" altLang="ja-JP" sz="1050" i="1" dirty="0" smtClean="0">
                    <a:latin typeface="Arial" pitchFamily="34" charset="0"/>
                    <a:cs typeface="Arial" pitchFamily="34" charset="0"/>
                  </a:rPr>
                  <a:t>η</a:t>
                </a:r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(=[0,1])</a:t>
                </a:r>
                <a:endParaRPr lang="ja-JP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7" name="直線矢印コネクタ 26"/>
            <p:cNvCxnSpPr/>
            <p:nvPr/>
          </p:nvCxnSpPr>
          <p:spPr>
            <a:xfrm>
              <a:off x="7607040" y="5121029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stCxn id="48" idx="0"/>
              <a:endCxn id="10" idx="2"/>
            </p:cNvCxnSpPr>
            <p:nvPr/>
          </p:nvCxnSpPr>
          <p:spPr>
            <a:xfrm flipH="1" flipV="1">
              <a:off x="7621084" y="1615152"/>
              <a:ext cx="293" cy="1381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グループ化 126"/>
            <p:cNvGrpSpPr/>
            <p:nvPr/>
          </p:nvGrpSpPr>
          <p:grpSpPr>
            <a:xfrm>
              <a:off x="3183092" y="5805069"/>
              <a:ext cx="2488028" cy="504056"/>
              <a:chOff x="5180316" y="4666388"/>
              <a:chExt cx="2488028" cy="665040"/>
            </a:xfrm>
          </p:grpSpPr>
          <p:sp>
            <p:nvSpPr>
              <p:cNvPr id="50" name="フローチャート : 判断 49"/>
              <p:cNvSpPr/>
              <p:nvPr/>
            </p:nvSpPr>
            <p:spPr>
              <a:xfrm>
                <a:off x="5180316" y="4666388"/>
                <a:ext cx="2488028" cy="665040"/>
              </a:xfrm>
              <a:prstGeom prst="flowChartDecisi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5350836" y="4790200"/>
                <a:ext cx="2123736" cy="454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Equilibrium state?</a:t>
                </a:r>
                <a:endParaRPr lang="ja-JP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角丸四角形 29"/>
            <p:cNvSpPr/>
            <p:nvPr/>
          </p:nvSpPr>
          <p:spPr>
            <a:xfrm>
              <a:off x="3857668" y="6511897"/>
              <a:ext cx="1127380" cy="29553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stop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441815" y="4979983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YES</a:t>
              </a:r>
              <a:endParaRPr kumimoji="1" lang="ja-JP" alt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7600334" y="5117240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YES</a:t>
              </a:r>
              <a:endParaRPr kumimoji="1" lang="ja-JP" alt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593944" y="4509119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</a:t>
              </a:r>
              <a:endParaRPr kumimoji="1" lang="ja-JP" alt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7563763" y="4187896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</a:t>
              </a:r>
              <a:endParaRPr kumimoji="1" lang="ja-JP" alt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170007" y="1196752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</a:t>
              </a:r>
              <a:endParaRPr kumimoji="1" lang="ja-JP" alt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422236" y="1753070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YES</a:t>
              </a:r>
              <a:endParaRPr kumimoji="1" lang="ja-JP" alt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419872" y="607241"/>
              <a:ext cx="1967476" cy="36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Configuration state </a:t>
              </a:r>
              <a:r>
                <a:rPr kumimoji="1" lang="en-US" altLang="ja-JP" sz="105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kumimoji="1" lang="ja-JP" altLang="en-US" sz="10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>
              <a:off x="4388228" y="399050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4395732" y="967281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>
              <a:off x="4414732" y="1812316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4427984" y="4391998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4427984" y="5034066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4427984" y="5603371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4441815" y="6230624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YES</a:t>
              </a:r>
              <a:endParaRPr kumimoji="1" lang="ja-JP" alt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>
              <a:off x="4427984" y="6311210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正方形/長方形 45"/>
            <p:cNvSpPr/>
            <p:nvPr/>
          </p:nvSpPr>
          <p:spPr>
            <a:xfrm>
              <a:off x="2555776" y="2007060"/>
              <a:ext cx="3726692" cy="530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Randomly select  a chemical reaction </a:t>
              </a:r>
            </a:p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according to a relative weight R ~ exp(-</a:t>
              </a:r>
              <a:r>
                <a:rPr kumimoji="1" lang="en-US" altLang="ja-JP" sz="1050" i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β</a:t>
              </a:r>
              <a:r>
                <a:rPr lang="en-US" altLang="ja-JP" sz="1050" i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altLang="ja-JP" sz="1050" baseline="-25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627784" y="5785519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</a:t>
              </a:r>
              <a:endParaRPr kumimoji="1" lang="ja-JP" alt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6422282" y="2996952"/>
              <a:ext cx="2398190" cy="36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Reject configuration</a:t>
              </a:r>
              <a:r>
                <a:rPr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state </a:t>
              </a:r>
              <a:r>
                <a:rPr lang="en-US" altLang="ja-JP" sz="105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kumimoji="1" lang="ja-JP" altLang="en-US" sz="10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直線矢印コネクタ 48"/>
            <p:cNvCxnSpPr>
              <a:stCxn id="52" idx="0"/>
              <a:endCxn id="48" idx="2"/>
            </p:cNvCxnSpPr>
            <p:nvPr/>
          </p:nvCxnSpPr>
          <p:spPr>
            <a:xfrm flipV="1">
              <a:off x="7614940" y="3356992"/>
              <a:ext cx="6437" cy="11369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テキスト ボックス 57"/>
          <p:cNvSpPr txBox="1"/>
          <p:nvPr/>
        </p:nvSpPr>
        <p:spPr>
          <a:xfrm>
            <a:off x="89284" y="6484072"/>
            <a:ext cx="6478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 smtClean="0"/>
              <a:t>*</a:t>
            </a:r>
            <a:r>
              <a:rPr kumimoji="1" lang="en-US" altLang="ja-JP" sz="1400" dirty="0" smtClean="0"/>
              <a:t>The above chart is derived from “How to Use Red Moon Method” made by Mr. Suzuki.</a:t>
            </a:r>
            <a:endParaRPr kumimoji="1" lang="ja-JP" altLang="en-US" sz="1400" dirty="0"/>
          </a:p>
        </p:txBody>
      </p:sp>
      <p:sp>
        <p:nvSpPr>
          <p:cNvPr id="59" name="円/楕円 58"/>
          <p:cNvSpPr/>
          <p:nvPr/>
        </p:nvSpPr>
        <p:spPr>
          <a:xfrm>
            <a:off x="3363232" y="1700808"/>
            <a:ext cx="158417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194880" y="1700808"/>
            <a:ext cx="29523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コネクタ 61"/>
          <p:cNvCxnSpPr>
            <a:endCxn id="60" idx="5"/>
          </p:cNvCxnSpPr>
          <p:nvPr/>
        </p:nvCxnSpPr>
        <p:spPr>
          <a:xfrm flipH="1" flipV="1">
            <a:off x="2714849" y="2315435"/>
            <a:ext cx="1785143" cy="16176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 flipV="1">
            <a:off x="4932041" y="2132857"/>
            <a:ext cx="576063" cy="2160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5500420" y="2156083"/>
            <a:ext cx="36800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altLang="ja-JP" dirty="0" smtClean="0"/>
              <a:t>Accelerate relaxation simulation</a:t>
            </a:r>
          </a:p>
          <a:p>
            <a:pPr marL="342900" indent="-342900"/>
            <a:r>
              <a:rPr kumimoji="1" lang="en-US" altLang="ja-JP" dirty="0" smtClean="0">
                <a:sym typeface="Wingdings" pitchFamily="2" charset="2"/>
              </a:rPr>
              <a:t> </a:t>
            </a:r>
            <a:r>
              <a:rPr kumimoji="1" lang="en-US" altLang="ja-JP" sz="2000" i="1" dirty="0" smtClean="0">
                <a:solidFill>
                  <a:srgbClr val="002060"/>
                </a:solidFill>
                <a:sym typeface="Wingdings" pitchFamily="2" charset="2"/>
              </a:rPr>
              <a:t>It could be possible to employ </a:t>
            </a:r>
            <a:r>
              <a:rPr kumimoji="1" lang="en-US" altLang="ja-JP" sz="2000" i="1" dirty="0" err="1" smtClean="0">
                <a:solidFill>
                  <a:srgbClr val="002060"/>
                </a:solidFill>
                <a:sym typeface="Wingdings" pitchFamily="2" charset="2"/>
              </a:rPr>
              <a:t>aMD</a:t>
            </a:r>
            <a:r>
              <a:rPr kumimoji="1" lang="en-US" altLang="ja-JP" sz="2000" i="1" dirty="0" smtClean="0">
                <a:solidFill>
                  <a:srgbClr val="002060"/>
                </a:solidFill>
                <a:sym typeface="Wingdings" pitchFamily="2" charset="2"/>
              </a:rPr>
              <a:t>.</a:t>
            </a:r>
            <a:endParaRPr kumimoji="1" lang="ja-JP" altLang="en-US" i="1" dirty="0">
              <a:solidFill>
                <a:srgbClr val="00206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499992" y="3657798"/>
            <a:ext cx="480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(2) Add acceleration simulation as a “reaction”</a:t>
            </a:r>
          </a:p>
          <a:p>
            <a:r>
              <a:rPr kumimoji="1" lang="en-US" altLang="ja-JP" dirty="0" smtClean="0">
                <a:sym typeface="Wingdings" pitchFamily="2" charset="2"/>
              </a:rPr>
              <a:t>It is quite difficult to define “reaction weight”.</a:t>
            </a:r>
          </a:p>
          <a:p>
            <a:r>
              <a:rPr lang="en-US" altLang="ja-JP" dirty="0" smtClean="0">
                <a:sym typeface="Wingdings" pitchFamily="2" charset="2"/>
              </a:rPr>
              <a:t>       This difficulty holds to both </a:t>
            </a:r>
            <a:r>
              <a:rPr lang="en-US" altLang="ja-JP" dirty="0" err="1" smtClean="0">
                <a:sym typeface="Wingdings" pitchFamily="2" charset="2"/>
              </a:rPr>
              <a:t>aMD</a:t>
            </a:r>
            <a:r>
              <a:rPr lang="en-US" altLang="ja-JP" dirty="0" smtClean="0">
                <a:sym typeface="Wingdings" pitchFamily="2" charset="2"/>
              </a:rPr>
              <a:t> and REMD.</a:t>
            </a:r>
            <a:r>
              <a:rPr kumimoji="1" lang="en-US" altLang="ja-JP" dirty="0" smtClean="0">
                <a:sym typeface="Wingdings" pitchFamily="2" charset="2"/>
              </a:rPr>
              <a:t> 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/>
              <a:t>Where do we implement it?</a:t>
            </a:r>
            <a:endParaRPr lang="en-US" altLang="ja-JP" sz="3600" b="1" dirty="0" smtClean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915816" y="5550331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002060"/>
                </a:solidFill>
              </a:rPr>
              <a:t>Is there any other option to enhance dynamics, which is added as reaction?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79512" y="260648"/>
            <a:ext cx="8650899" cy="6463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/>
              <a:t>Where do we implement it?</a:t>
            </a:r>
            <a:endParaRPr lang="en-US" altLang="ja-JP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5058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Site-directed dihedral angle (DHA) reorientation</a:t>
            </a:r>
            <a:r>
              <a:rPr kumimoji="1" lang="en-US" altLang="ja-JP" sz="3600" b="1" dirty="0" smtClean="0"/>
              <a:t> could be </a:t>
            </a:r>
            <a:r>
              <a:rPr kumimoji="1" lang="en-US" altLang="ja-JP" sz="3600" b="1" dirty="0" smtClean="0"/>
              <a:t>available</a:t>
            </a:r>
            <a:endParaRPr kumimoji="1" lang="ja-JP" altLang="en-US" sz="36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5579301"/>
            <a:ext cx="726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The further discussion will be given in the NCUBE seminar on 12/20.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987741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/>
              <a:t>Computational procedure consists of two steps:</a:t>
            </a:r>
          </a:p>
          <a:p>
            <a:pPr marL="1077913" indent="-538163" algn="just">
              <a:buFont typeface="+mj-lt"/>
              <a:buAutoNum type="arabicPeriod"/>
            </a:pPr>
            <a:r>
              <a:rPr lang="en-US" altLang="ja-JP" sz="2800" dirty="0" smtClean="0"/>
              <a:t> Pick up a DHA</a:t>
            </a:r>
          </a:p>
          <a:p>
            <a:pPr marL="1077913" indent="-538163" algn="just">
              <a:buFont typeface="+mj-lt"/>
              <a:buAutoNum type="arabicPeriod"/>
            </a:pPr>
            <a:r>
              <a:rPr lang="en-US" altLang="ja-JP" sz="2800" dirty="0" smtClean="0"/>
              <a:t> Replace the value with alternative one</a:t>
            </a:r>
            <a:endParaRPr kumimoji="1" lang="en-US" altLang="ja-JP" sz="2800" dirty="0" smtClean="0"/>
          </a:p>
          <a:p>
            <a:pPr algn="just"/>
            <a:endParaRPr kumimoji="1" lang="en-US" altLang="ja-JP" sz="2800" dirty="0" smtClean="0"/>
          </a:p>
          <a:p>
            <a:pPr algn="just"/>
            <a:r>
              <a:rPr kumimoji="1" lang="en-US" altLang="ja-JP" sz="2800" dirty="0" smtClean="0"/>
              <a:t>This procedure could be implemented as a reaction because it is possible to estimate an activation barrier </a:t>
            </a:r>
            <a:r>
              <a:rPr lang="en-US" altLang="ja-JP" sz="2800" dirty="0" smtClean="0"/>
              <a:t>of </a:t>
            </a:r>
            <a:r>
              <a:rPr kumimoji="1" lang="en-US" altLang="ja-JP" sz="2800" dirty="0" smtClean="0"/>
              <a:t>such reorientation.</a:t>
            </a:r>
          </a:p>
          <a:p>
            <a:pPr algn="just"/>
            <a:endParaRPr lang="en-US" altLang="ja-JP" sz="2800" dirty="0" smtClean="0"/>
          </a:p>
          <a:p>
            <a:pPr algn="just"/>
            <a:endParaRPr kumimoji="1" lang="en-US" altLang="ja-JP" sz="2800" dirty="0" smtClean="0"/>
          </a:p>
          <a:p>
            <a:pPr algn="just"/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260648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/>
              <a:t>Summary</a:t>
            </a:r>
            <a:endParaRPr lang="en-US" altLang="ja-JP" sz="36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9369" y="1543632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We have to accelerate polymer dynamics.</a:t>
            </a:r>
          </a:p>
          <a:p>
            <a:endParaRPr lang="en-US" altLang="ja-JP" sz="1200" dirty="0" smtClean="0"/>
          </a:p>
          <a:p>
            <a:pPr marL="1073150" indent="-536575"/>
            <a:r>
              <a:rPr lang="en-US" altLang="ja-JP" sz="2800" u="sng" dirty="0" smtClean="0"/>
              <a:t>Acceleration of diffusion as </a:t>
            </a:r>
            <a:r>
              <a:rPr lang="en-US" altLang="ja-JP" sz="2800" i="1" u="sng" dirty="0" smtClean="0"/>
              <a:t>relaxation</a:t>
            </a:r>
          </a:p>
          <a:p>
            <a:pPr marL="1073150" indent="-179388">
              <a:buFont typeface="Arial" pitchFamily="34" charset="0"/>
              <a:buChar char="•"/>
            </a:pPr>
            <a:r>
              <a:rPr lang="en-US" altLang="ja-JP" sz="2800" dirty="0" smtClean="0"/>
              <a:t>Employing </a:t>
            </a:r>
            <a:r>
              <a:rPr lang="en-US" altLang="ja-JP" sz="2800" dirty="0" err="1" smtClean="0"/>
              <a:t>aMD</a:t>
            </a:r>
            <a:endParaRPr lang="en-US" altLang="ja-JP" sz="2800" dirty="0" smtClean="0"/>
          </a:p>
          <a:p>
            <a:pPr marL="1073150" indent="-179388">
              <a:buFont typeface="Arial" pitchFamily="34" charset="0"/>
              <a:buChar char="•"/>
            </a:pPr>
            <a:r>
              <a:rPr lang="en-US" altLang="ja-JP" sz="2800" dirty="0" smtClean="0"/>
              <a:t>Using faster MD engine, </a:t>
            </a:r>
            <a:r>
              <a:rPr lang="en-US" altLang="ja-JP" sz="2800" i="1" dirty="0" err="1" smtClean="0"/>
              <a:t>pmemd</a:t>
            </a:r>
            <a:endParaRPr lang="en-US" altLang="ja-JP" sz="2800" i="1" dirty="0" smtClean="0"/>
          </a:p>
          <a:p>
            <a:pPr marL="1073150" indent="-536575"/>
            <a:endParaRPr lang="en-US" altLang="ja-JP" sz="1400" dirty="0" smtClean="0"/>
          </a:p>
          <a:p>
            <a:pPr marL="1073150" indent="-536575"/>
            <a:r>
              <a:rPr kumimoji="1" lang="en-US" altLang="ja-JP" sz="2800" u="sng" dirty="0" smtClean="0"/>
              <a:t>Acceleration of reorientation </a:t>
            </a:r>
            <a:r>
              <a:rPr lang="en-US" altLang="ja-JP" sz="2800" u="sng" dirty="0" smtClean="0"/>
              <a:t>as </a:t>
            </a:r>
            <a:r>
              <a:rPr lang="en-US" altLang="ja-JP" sz="2800" i="1" u="sng" dirty="0" smtClean="0"/>
              <a:t>reaction</a:t>
            </a:r>
            <a:endParaRPr kumimoji="1" lang="en-US" altLang="ja-JP" sz="2800" i="1" u="sng" dirty="0" smtClean="0"/>
          </a:p>
          <a:p>
            <a:pPr marL="1073150" indent="-179388">
              <a:buFont typeface="Arial" pitchFamily="34" charset="0"/>
              <a:buChar char="•"/>
            </a:pPr>
            <a:r>
              <a:rPr lang="en-US" altLang="ja-JP" sz="2800" dirty="0" smtClean="0"/>
              <a:t>Site-directed DHA reorientation</a:t>
            </a:r>
          </a:p>
          <a:p>
            <a:pPr>
              <a:tabLst>
                <a:tab pos="1073150" algn="l"/>
              </a:tabLst>
            </a:pPr>
            <a:endParaRPr lang="en-US" altLang="ja-JP" sz="1200" dirty="0" smtClean="0"/>
          </a:p>
          <a:p>
            <a:pPr>
              <a:tabLst>
                <a:tab pos="1073150" algn="l"/>
              </a:tabLst>
            </a:pPr>
            <a:r>
              <a:rPr lang="en-US" altLang="ja-JP" sz="2400" dirty="0" smtClean="0"/>
              <a:t>The former is easier to implement, so that we will try it first.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165706" y="5574048"/>
            <a:ext cx="569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i="1" dirty="0" smtClean="0"/>
              <a:t>Thank you for your attention</a:t>
            </a:r>
            <a:endParaRPr kumimoji="1" lang="ja-JP" altLang="en-US" sz="3600" b="1" i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0773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600" b="1" dirty="0" smtClean="0"/>
              <a:t>At 500.96 K after REMD simulation</a:t>
            </a:r>
            <a:endParaRPr kumimoji="1" lang="ja-JP" altLang="en-US" sz="36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411760" y="3780732"/>
            <a:ext cx="3799233" cy="296340"/>
          </a:xfrm>
          <a:prstGeom prst="rightArrow">
            <a:avLst>
              <a:gd name="adj1" fmla="val 18289"/>
              <a:gd name="adj2" fmla="val 112536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18906" y="410255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25 ns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4048" y="112474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 ns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92656" y="406778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kumimoji="1" lang="en-US" altLang="ja-JP" dirty="0" smtClean="0"/>
              <a:t> ns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>
            <a:off x="3806201" y="3941608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/>
          <p:nvPr/>
        </p:nvSpPr>
        <p:spPr>
          <a:xfrm flipV="1">
            <a:off x="5246361" y="3522217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>
            <a:off x="6194061" y="3924675"/>
            <a:ext cx="58956" cy="5336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640" y="4464496"/>
            <a:ext cx="2177134" cy="206084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413" y="1504430"/>
            <a:ext cx="2099867" cy="20177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8" name="二等辺三角形 17"/>
          <p:cNvSpPr/>
          <p:nvPr/>
        </p:nvSpPr>
        <p:spPr>
          <a:xfrm flipV="1">
            <a:off x="4533858" y="3501008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5626" y="1683875"/>
            <a:ext cx="2391172" cy="179337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2411760" y="126876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ns</a:t>
            </a:r>
            <a:endParaRPr kumimoji="1" lang="ja-JP" altLang="en-US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437112"/>
            <a:ext cx="2273052" cy="192088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057" y="1894795"/>
            <a:ext cx="2226343" cy="196309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270773" y="18864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600" b="1" dirty="0" smtClean="0"/>
              <a:t>PAR1 assumed partially helical conformation at 638.1 K after REMD simulation</a:t>
            </a:r>
            <a:endParaRPr kumimoji="1" lang="ja-JP" altLang="en-US" sz="36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538586" y="4120679"/>
            <a:ext cx="3672407" cy="315814"/>
          </a:xfrm>
          <a:prstGeom prst="rightArrow">
            <a:avLst>
              <a:gd name="adj1" fmla="val 18289"/>
              <a:gd name="adj2" fmla="val 112536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18906" y="444250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25 ns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35896" y="155679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ns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58668" y="4323062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</a:t>
            </a:r>
            <a:r>
              <a:rPr kumimoji="1" lang="en-US" altLang="ja-JP" dirty="0" smtClean="0"/>
              <a:t> ns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>
            <a:off x="3301888" y="4281555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/>
          <p:nvPr/>
        </p:nvSpPr>
        <p:spPr>
          <a:xfrm flipV="1">
            <a:off x="4736968" y="3862164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>
            <a:off x="6194061" y="4264622"/>
            <a:ext cx="58956" cy="5336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906" y="4798268"/>
            <a:ext cx="3257550" cy="19431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5048" y="4671185"/>
            <a:ext cx="2396593" cy="170080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52" y="1628800"/>
            <a:ext cx="4506687" cy="37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70773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600" b="1" dirty="0" smtClean="0"/>
              <a:t>Re-scaling of time step under biased potential </a:t>
            </a:r>
            <a:endParaRPr kumimoji="1" lang="ja-JP" altLang="en-US" sz="36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9719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590050" y="4235227"/>
            <a:ext cx="29523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/>
              <a:t>FIG. 1. Schematic illustration of a one-dimensional potential </a:t>
            </a:r>
            <a:r>
              <a:rPr lang="en-US" altLang="ja-JP" sz="1400" i="1" dirty="0"/>
              <a:t>V </a:t>
            </a:r>
            <a:r>
              <a:rPr lang="en-US" altLang="ja-JP" sz="1400" i="1" dirty="0" smtClean="0"/>
              <a:t>(solid line) </a:t>
            </a:r>
            <a:r>
              <a:rPr lang="en-US" altLang="ja-JP" sz="1400" dirty="0" smtClean="0"/>
              <a:t>defining </a:t>
            </a:r>
            <a:r>
              <a:rPr lang="en-US" altLang="ja-JP" sz="1400" dirty="0"/>
              <a:t>state </a:t>
            </a:r>
            <a:r>
              <a:rPr lang="en-US" altLang="ja-JP" sz="1400" i="1" dirty="0"/>
              <a:t>A, and the biased potential </a:t>
            </a:r>
            <a:r>
              <a:rPr lang="en-US" altLang="ja-JP" sz="1400" i="1" dirty="0" err="1" smtClean="0"/>
              <a:t>V+</a:t>
            </a:r>
            <a:r>
              <a:rPr lang="en-US" altLang="ja-JP" sz="1400" i="1" dirty="0" err="1" smtClean="0">
                <a:latin typeface="Symbol" pitchFamily="18" charset="2"/>
              </a:rPr>
              <a:t>D</a:t>
            </a:r>
            <a:r>
              <a:rPr lang="en-US" altLang="ja-JP" sz="1400" i="1" dirty="0" err="1" smtClean="0"/>
              <a:t>V</a:t>
            </a:r>
            <a:r>
              <a:rPr lang="en-US" altLang="ja-JP" sz="1400" i="1" baseline="-25000" dirty="0" err="1" smtClean="0"/>
              <a:t>b</a:t>
            </a:r>
            <a:r>
              <a:rPr lang="en-US" altLang="ja-JP" sz="1400" i="1" dirty="0" smtClean="0"/>
              <a:t> (dashed line), which </a:t>
            </a:r>
            <a:r>
              <a:rPr lang="en-US" altLang="ja-JP" sz="1400" dirty="0" smtClean="0"/>
              <a:t>defines </a:t>
            </a:r>
            <a:r>
              <a:rPr lang="en-US" altLang="ja-JP" sz="1400" dirty="0"/>
              <a:t>state </a:t>
            </a:r>
            <a:r>
              <a:rPr lang="en-US" altLang="ja-JP" sz="1400" i="1" dirty="0" err="1"/>
              <a:t>A</a:t>
            </a:r>
            <a:r>
              <a:rPr lang="en-US" altLang="ja-JP" sz="1400" i="1" baseline="-25000" dirty="0" err="1"/>
              <a:t>b</a:t>
            </a:r>
            <a:r>
              <a:rPr lang="en-US" altLang="ja-JP" sz="1400" i="1" dirty="0"/>
              <a:t> . The potentials are equivalent at the TST boundaries </a:t>
            </a:r>
            <a:r>
              <a:rPr lang="en-US" altLang="ja-JP" sz="1400" i="1" dirty="0" smtClean="0"/>
              <a:t>(indicated </a:t>
            </a:r>
            <a:r>
              <a:rPr lang="en-US" altLang="ja-JP" sz="1400" dirty="0" smtClean="0"/>
              <a:t>by </a:t>
            </a:r>
            <a:r>
              <a:rPr lang="en-US" altLang="ja-JP" sz="1400" dirty="0"/>
              <a:t>vertical </a:t>
            </a:r>
            <a:r>
              <a:rPr lang="en-US" altLang="ja-JP" sz="1400" dirty="0" smtClean="0"/>
              <a:t>lines), </a:t>
            </a:r>
            <a:r>
              <a:rPr lang="en-US" altLang="ja-JP" sz="1400" dirty="0"/>
              <a:t>so the relative probability of escape to the left </a:t>
            </a:r>
            <a:r>
              <a:rPr lang="en-US" altLang="ja-JP" sz="1400" dirty="0" err="1" smtClean="0"/>
              <a:t>vs</a:t>
            </a:r>
            <a:r>
              <a:rPr lang="en-US" altLang="ja-JP" sz="1400" dirty="0" smtClean="0"/>
              <a:t> right </a:t>
            </a:r>
            <a:r>
              <a:rPr lang="en-US" altLang="ja-JP" sz="1400" dirty="0"/>
              <a:t>is the same for both states, although the escape rates are enhanced </a:t>
            </a:r>
            <a:r>
              <a:rPr lang="en-US" altLang="ja-JP" sz="1400" dirty="0" smtClean="0"/>
              <a:t>for state </a:t>
            </a:r>
            <a:r>
              <a:rPr lang="en-US" altLang="ja-JP" sz="1400" i="1" dirty="0" smtClean="0"/>
              <a:t>A</a:t>
            </a:r>
            <a:r>
              <a:rPr lang="en-US" altLang="ja-JP" sz="1400" i="1" baseline="-25000" dirty="0" smtClean="0"/>
              <a:t>b</a:t>
            </a:r>
            <a:r>
              <a:rPr lang="en-US" altLang="ja-JP" sz="1400" i="1" dirty="0" smtClean="0"/>
              <a:t>.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565" y="6465843"/>
            <a:ext cx="3365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[Ref] Voter J. Chem. </a:t>
            </a:r>
            <a:r>
              <a:rPr lang="en-US" altLang="ja-JP" sz="1400" dirty="0" smtClean="0"/>
              <a:t>Phys., 106, 4665 (1997)</a:t>
            </a:r>
            <a:endParaRPr kumimoji="1" lang="ja-JP" altLang="en-US" sz="1400" dirty="0"/>
          </a:p>
        </p:txBody>
      </p:sp>
      <p:sp>
        <p:nvSpPr>
          <p:cNvPr id="11" name="右矢印 10"/>
          <p:cNvSpPr/>
          <p:nvPr/>
        </p:nvSpPr>
        <p:spPr>
          <a:xfrm rot="10800000">
            <a:off x="5868144" y="1268760"/>
            <a:ext cx="474352" cy="216024"/>
          </a:xfrm>
          <a:prstGeom prst="rightArrow">
            <a:avLst>
              <a:gd name="adj1" fmla="val 21288"/>
              <a:gd name="adj2" fmla="val 7256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92282" y="98072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v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A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23528" y="1897457"/>
          <a:ext cx="4152900" cy="2901950"/>
        </p:xfrm>
        <a:graphic>
          <a:graphicData uri="http://schemas.openxmlformats.org/presentationml/2006/ole">
            <p:oleObj spid="_x0000_s6147" name="ｸﾞﾗﾌ" r:id="rId3" imgW="4153680" imgH="2901600" progId="Origin50.Graph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667572" y="1896774"/>
          <a:ext cx="4152900" cy="2901950"/>
        </p:xfrm>
        <a:graphic>
          <a:graphicData uri="http://schemas.openxmlformats.org/presentationml/2006/ole">
            <p:oleObj spid="_x0000_s6149" name="ｸﾞﾗﾌ" r:id="rId4" imgW="4153680" imgH="2901600" progId="Origin50.Graph">
              <p:embed/>
            </p:oleObj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1115616" y="2505090"/>
            <a:ext cx="2736304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516938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i="1" dirty="0" smtClean="0"/>
              <a:t>This replica does not visit higher temperature region.</a:t>
            </a:r>
            <a:endParaRPr kumimoji="1" lang="ja-JP" altLang="en-US" sz="2000" i="1" dirty="0"/>
          </a:p>
        </p:txBody>
      </p:sp>
      <p:sp>
        <p:nvSpPr>
          <p:cNvPr id="10" name="角丸四角形 9"/>
          <p:cNvSpPr/>
          <p:nvPr/>
        </p:nvSpPr>
        <p:spPr>
          <a:xfrm>
            <a:off x="5508104" y="3873242"/>
            <a:ext cx="273630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20072" y="516938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i="1" dirty="0" smtClean="0"/>
              <a:t>This replica does not visit lower temperature region.</a:t>
            </a:r>
            <a:endParaRPr kumimoji="1" lang="ja-JP" altLang="en-US" sz="20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0773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600" b="1" dirty="0" smtClean="0"/>
              <a:t>A replica does not walk around temperature space sufficiently.</a:t>
            </a:r>
            <a:endParaRPr kumimoji="1" lang="ja-JP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Research background</a:t>
            </a:r>
            <a:endParaRPr kumimoji="1" lang="ja-JP" altLang="en-US" sz="36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934" y="6237312"/>
            <a:ext cx="425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2060"/>
                </a:solidFill>
              </a:rPr>
              <a:t>The illustration is gifted from Dr. Barberot.</a:t>
            </a:r>
            <a:endParaRPr kumimoji="1" lang="ja-JP" altLang="en-US" b="1" i="1" dirty="0">
              <a:solidFill>
                <a:srgbClr val="002060"/>
              </a:solidFill>
            </a:endParaRPr>
          </a:p>
        </p:txBody>
      </p:sp>
      <p:pic>
        <p:nvPicPr>
          <p:cNvPr id="8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1520" y="1628800"/>
            <a:ext cx="3250299" cy="31469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88026" y="1268760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Enzyme catalyzed polymerization reaction has drawn attention in the field of green chemistry.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i="1" dirty="0" smtClean="0"/>
              <a:t>Candida </a:t>
            </a:r>
            <a:r>
              <a:rPr kumimoji="1" lang="en-US" altLang="ja-JP" sz="2400" i="1" dirty="0" err="1" smtClean="0"/>
              <a:t>Antarica</a:t>
            </a:r>
            <a:r>
              <a:rPr kumimoji="1" lang="en-US" altLang="ja-JP" sz="2400" i="1" dirty="0" smtClean="0"/>
              <a:t> </a:t>
            </a:r>
            <a:r>
              <a:rPr kumimoji="1" lang="en-US" altLang="ja-JP" sz="2400" dirty="0" smtClean="0"/>
              <a:t>Lipase B (CALB) has long been studied in this purpose.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n-US" altLang="ja-JP" sz="2400" dirty="0" smtClean="0"/>
              <a:t>This enzyme catalyzes polymerization of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lactam</a:t>
            </a:r>
            <a:r>
              <a:rPr lang="en-US" altLang="ja-JP" sz="2400" dirty="0" smtClean="0"/>
              <a:t> to generate poly(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), nylon-3.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However, this reaction system has rooms to be improved because the product </a:t>
            </a:r>
            <a:r>
              <a:rPr lang="en-US" altLang="ja-JP" sz="2400" dirty="0" smtClean="0"/>
              <a:t>do not satisfy industrial quality, as for the length and yield.</a:t>
            </a:r>
            <a:endParaRPr kumimoji="1" lang="ja-JP" altLang="en-US" sz="2400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11560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600" b="1" dirty="0" smtClean="0"/>
              <a:t>Replica at higher temperature does not arrive at lower temperature</a:t>
            </a:r>
            <a:endParaRPr lang="en-US" altLang="ja-JP" sz="3600" b="1" baseline="30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3" y="622860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[1] A. </a:t>
            </a:r>
            <a:r>
              <a:rPr kumimoji="1" lang="en-US" altLang="ja-JP" sz="1600" dirty="0" err="1" smtClean="0"/>
              <a:t>Mitsutake</a:t>
            </a:r>
            <a:r>
              <a:rPr kumimoji="1" lang="en-US" altLang="ja-JP" sz="1600" dirty="0" smtClean="0"/>
              <a:t> et al. </a:t>
            </a:r>
            <a:r>
              <a:rPr kumimoji="1" lang="en-US" altLang="ja-JP" sz="1600" i="1" dirty="0" smtClean="0"/>
              <a:t>Biopolymer</a:t>
            </a:r>
            <a:r>
              <a:rPr kumimoji="1" lang="en-US" altLang="ja-JP" sz="1600" dirty="0" smtClean="0"/>
              <a:t>, 2001, </a:t>
            </a:r>
            <a:r>
              <a:rPr kumimoji="1" lang="en-US" altLang="ja-JP" sz="1600" b="1" dirty="0" smtClean="0"/>
              <a:t>60</a:t>
            </a:r>
            <a:r>
              <a:rPr kumimoji="1" lang="en-US" altLang="ja-JP" sz="1600" dirty="0" smtClean="0"/>
              <a:t>, 96-123; </a:t>
            </a:r>
          </a:p>
          <a:p>
            <a:r>
              <a:rPr kumimoji="1" lang="en-US" altLang="ja-JP" sz="1600" dirty="0" smtClean="0"/>
              <a:t>[2] </a:t>
            </a:r>
            <a:r>
              <a:rPr lang="en-US" altLang="ja-JP" sz="1600" dirty="0" smtClean="0"/>
              <a:t>http://www.weizhang.us/replica-exchange-simulation/</a:t>
            </a:r>
            <a:endParaRPr kumimoji="1"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6153065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>
          <a:xfrm>
            <a:off x="6553200" y="6130007"/>
            <a:ext cx="2133600" cy="365125"/>
          </a:xfrm>
        </p:spPr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  <p:pic>
        <p:nvPicPr>
          <p:cNvPr id="52228" name="Picture 4" descr="RUTGERS_REX"/>
          <p:cNvPicPr>
            <a:picLocks noChangeAspect="1" noChangeArrowheads="1"/>
          </p:cNvPicPr>
          <p:nvPr/>
        </p:nvPicPr>
        <p:blipFill>
          <a:blip r:embed="rId2" cstate="print"/>
          <a:srcRect l="4228" t="26308"/>
          <a:stretch>
            <a:fillRect/>
          </a:stretch>
        </p:blipFill>
        <p:spPr bwMode="auto">
          <a:xfrm>
            <a:off x="1721173" y="1772816"/>
            <a:ext cx="5803155" cy="3312368"/>
          </a:xfrm>
          <a:prstGeom prst="rect">
            <a:avLst/>
          </a:prstGeom>
          <a:noFill/>
        </p:spPr>
      </p:pic>
      <p:sp>
        <p:nvSpPr>
          <p:cNvPr id="11" name="右矢印 10"/>
          <p:cNvSpPr/>
          <p:nvPr/>
        </p:nvSpPr>
        <p:spPr>
          <a:xfrm>
            <a:off x="2679914" y="2761050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3275856" y="2420888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3851920" y="2162673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4427984" y="1916832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5046239" y="2184986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7231674">
            <a:off x="4805690" y="3512383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2151581">
            <a:off x="5677479" y="3120928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5190255" y="3242793"/>
            <a:ext cx="504056" cy="249673"/>
          </a:xfrm>
          <a:prstGeom prst="rightArrow">
            <a:avLst>
              <a:gd name="adj1" fmla="val 50000"/>
              <a:gd name="adj2" fmla="val 65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0773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600" b="1" dirty="0" smtClean="0"/>
              <a:t>At 349.89 K after REMD simulation</a:t>
            </a:r>
            <a:endParaRPr kumimoji="1" lang="ja-JP" altLang="en-US" sz="36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195736" y="3685932"/>
            <a:ext cx="3799233" cy="296340"/>
          </a:xfrm>
          <a:prstGeom prst="rightArrow">
            <a:avLst>
              <a:gd name="adj1" fmla="val 18289"/>
              <a:gd name="adj2" fmla="val 112536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2882" y="400775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25 ns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79912" y="184482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 ns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51981" y="40449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15</a:t>
            </a:r>
            <a:r>
              <a:rPr kumimoji="1" lang="en-US" altLang="ja-JP" dirty="0" smtClean="0"/>
              <a:t>ns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>
            <a:off x="4310257" y="3846808"/>
            <a:ext cx="45719" cy="63952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/>
          <p:cNvSpPr/>
          <p:nvPr/>
        </p:nvSpPr>
        <p:spPr>
          <a:xfrm flipV="1">
            <a:off x="5030337" y="3427417"/>
            <a:ext cx="45719" cy="4138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>
            <a:off x="5978037" y="3829875"/>
            <a:ext cx="58956" cy="53364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42312"/>
            <a:ext cx="2233251" cy="151715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772" y="2238534"/>
            <a:ext cx="2230388" cy="116767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86328"/>
            <a:ext cx="3133725" cy="11715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441" y="1412776"/>
            <a:ext cx="6696744" cy="36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611560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600" b="1" dirty="0" smtClean="0"/>
              <a:t>Effects of boosting factor on biased potential </a:t>
            </a:r>
            <a:endParaRPr lang="en-US" altLang="ja-JP" sz="3600" b="1" baseline="30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787" y="6421731"/>
            <a:ext cx="5485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Ref. </a:t>
            </a:r>
            <a:r>
              <a:rPr kumimoji="1" lang="en-US" altLang="ja-JP" sz="1600" dirty="0" err="1" smtClean="0"/>
              <a:t>Hamelberg</a:t>
            </a:r>
            <a:r>
              <a:rPr kumimoji="1" lang="en-US" altLang="ja-JP" sz="1600" dirty="0" smtClean="0"/>
              <a:t> D et al., J. Chem. Phys., 2004, 120, 11919-11929</a:t>
            </a:r>
            <a:endParaRPr kumimoji="1"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1259632" y="509795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/>
              <a:t>FIG. 3. Schematic representation of a hypothetical potential energy </a:t>
            </a:r>
            <a:r>
              <a:rPr lang="en-US" altLang="ja-JP" dirty="0" smtClean="0"/>
              <a:t>function and </a:t>
            </a:r>
            <a:r>
              <a:rPr lang="en-US" altLang="ja-JP" dirty="0"/>
              <a:t>several bias potentials plotted at various values of </a:t>
            </a:r>
            <a:r>
              <a:rPr lang="en-US" altLang="ja-JP" i="1" dirty="0"/>
              <a:t>a, and at a </a:t>
            </a:r>
            <a:r>
              <a:rPr lang="en-US" altLang="ja-JP" i="1" dirty="0" smtClean="0"/>
              <a:t>relative </a:t>
            </a:r>
            <a:r>
              <a:rPr lang="en-US" altLang="ja-JP" dirty="0" smtClean="0"/>
              <a:t>high </a:t>
            </a:r>
            <a:r>
              <a:rPr lang="en-US" altLang="ja-JP" dirty="0"/>
              <a:t>value of the threshold boost energy, </a:t>
            </a:r>
            <a:r>
              <a:rPr lang="en-US" altLang="ja-JP" i="1" dirty="0"/>
              <a:t>E.</a:t>
            </a:r>
            <a:endParaRPr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77076"/>
            <a:ext cx="50196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85093" y="4397356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Scheme 2. The proposed pathway of the ring-opening polymerization. The </a:t>
            </a:r>
            <a:r>
              <a:rPr lang="en-US" altLang="ja-JP" dirty="0" err="1" smtClean="0"/>
              <a:t>acyl</a:t>
            </a:r>
            <a:r>
              <a:rPr lang="en-US" altLang="ja-JP" dirty="0" smtClean="0"/>
              <a:t>-enzyme intermediate is formed and attacked. (1) By water to release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. (2) By a growing </a:t>
            </a:r>
            <a:r>
              <a:rPr lang="en-US" altLang="ja-JP" dirty="0" err="1" smtClean="0"/>
              <a:t>oligomer</a:t>
            </a:r>
            <a:r>
              <a:rPr lang="en-US" altLang="ja-JP" dirty="0" smtClean="0"/>
              <a:t> (n.1, 2, . . .) to yield the poly(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).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6453336"/>
            <a:ext cx="5190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Ref. Schwab L. et al., </a:t>
            </a:r>
            <a:r>
              <a:rPr kumimoji="1" lang="en-US" altLang="ja-JP" sz="1400" i="1" dirty="0" err="1" smtClean="0"/>
              <a:t>Macromol</a:t>
            </a:r>
            <a:r>
              <a:rPr kumimoji="1" lang="en-US" altLang="ja-JP" sz="1400" i="1" dirty="0" smtClean="0"/>
              <a:t>. Rapid </a:t>
            </a:r>
            <a:r>
              <a:rPr kumimoji="1" lang="en-US" altLang="ja-JP" sz="1400" i="1" dirty="0" err="1" smtClean="0"/>
              <a:t>Commun</a:t>
            </a:r>
            <a:r>
              <a:rPr kumimoji="1" lang="en-US" altLang="ja-JP" sz="1400" i="1" dirty="0" smtClean="0"/>
              <a:t>.</a:t>
            </a:r>
            <a:r>
              <a:rPr lang="en-US" altLang="ja-JP" sz="1400" dirty="0" smtClean="0"/>
              <a:t>, </a:t>
            </a:r>
            <a:r>
              <a:rPr lang="en-US" altLang="ja-JP" sz="1400" b="1" dirty="0"/>
              <a:t>2008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i="1" dirty="0" smtClean="0"/>
              <a:t>29</a:t>
            </a:r>
            <a:r>
              <a:rPr kumimoji="1" lang="en-US" altLang="ja-JP" sz="1400" dirty="0" smtClean="0"/>
              <a:t>, 794-797: </a:t>
            </a:r>
            <a:endParaRPr kumimoji="1" lang="ja-JP" altLang="en-US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241077" y="1916832"/>
            <a:ext cx="4824536" cy="42484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4860032" y="2420888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3995936" y="3212976"/>
            <a:ext cx="14401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4932040" y="3933056"/>
            <a:ext cx="503560" cy="517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95536" y="151026"/>
            <a:ext cx="8342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200" b="1" dirty="0" smtClean="0"/>
              <a:t>When N-terminal of poly (</a:t>
            </a:r>
            <a:r>
              <a:rPr kumimoji="1" lang="en-US" altLang="ja-JP" sz="3200" b="1" dirty="0" smtClean="0">
                <a:latin typeface="Symbol" pitchFamily="18" charset="2"/>
              </a:rPr>
              <a:t>b</a:t>
            </a:r>
            <a:r>
              <a:rPr kumimoji="1" lang="en-US" altLang="ja-JP" sz="3200" b="1" dirty="0" smtClean="0"/>
              <a:t>-</a:t>
            </a:r>
            <a:r>
              <a:rPr kumimoji="1" lang="en-US" altLang="ja-JP" sz="3200" b="1" dirty="0" err="1" smtClean="0"/>
              <a:t>alanine</a:t>
            </a:r>
            <a:r>
              <a:rPr kumimoji="1" lang="en-US" altLang="ja-JP" sz="3200" b="1" dirty="0" smtClean="0"/>
              <a:t>) approaches </a:t>
            </a:r>
            <a:r>
              <a:rPr kumimoji="1" lang="en-US" altLang="ja-JP" sz="3200" b="1" dirty="0" err="1" smtClean="0"/>
              <a:t>O</a:t>
            </a:r>
            <a:r>
              <a:rPr kumimoji="1" lang="en-US" altLang="ja-JP" sz="3200" b="1" dirty="0" err="1" smtClean="0">
                <a:latin typeface="Symbol" pitchFamily="18" charset="2"/>
              </a:rPr>
              <a:t>g</a:t>
            </a:r>
            <a:r>
              <a:rPr kumimoji="1" lang="en-US" altLang="ja-JP" sz="3200" b="1" dirty="0" smtClean="0"/>
              <a:t> of Ser105 in </a:t>
            </a:r>
            <a:r>
              <a:rPr kumimoji="1" lang="en-US" altLang="ja-JP" sz="3200" b="1" dirty="0" err="1" smtClean="0"/>
              <a:t>acyl</a:t>
            </a:r>
            <a:r>
              <a:rPr kumimoji="1" lang="en-US" altLang="ja-JP" sz="3200" b="1" dirty="0" smtClean="0"/>
              <a:t>-enzyme intermediate, the polymer elongation reaction occurs</a:t>
            </a:r>
            <a:endParaRPr kumimoji="1" lang="ja-JP" altLang="en-US" sz="32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36096" y="1960086"/>
            <a:ext cx="346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(A) </a:t>
            </a:r>
            <a:r>
              <a:rPr kumimoji="1" lang="en-US" altLang="ja-JP" dirty="0" smtClean="0"/>
              <a:t>CALB forms </a:t>
            </a:r>
            <a:r>
              <a:rPr kumimoji="1" lang="en-US" altLang="ja-JP" dirty="0" err="1" smtClean="0"/>
              <a:t>acyl</a:t>
            </a:r>
            <a:r>
              <a:rPr kumimoji="1" lang="en-US" altLang="ja-JP" dirty="0" smtClean="0"/>
              <a:t>-enzyme intermediate via </a:t>
            </a:r>
            <a:r>
              <a:rPr kumimoji="1" lang="en-US" altLang="ja-JP" dirty="0" smtClean="0">
                <a:latin typeface="Symbol" pitchFamily="18" charset="2"/>
              </a:rPr>
              <a:t>b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lactam</a:t>
            </a:r>
            <a:r>
              <a:rPr kumimoji="1" lang="en-US" altLang="ja-JP" dirty="0" smtClean="0"/>
              <a:t> ring opening reaction.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436096" y="2996952"/>
            <a:ext cx="346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(B)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 is generated from hydrolysis reaction of the </a:t>
            </a:r>
            <a:r>
              <a:rPr kumimoji="1" lang="en-US" altLang="ja-JP" dirty="0" err="1" smtClean="0"/>
              <a:t>acyl</a:t>
            </a:r>
            <a:r>
              <a:rPr kumimoji="1" lang="en-US" altLang="ja-JP" dirty="0" smtClean="0"/>
              <a:t>-enzyme intermediate.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36096" y="4149080"/>
            <a:ext cx="346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(C) Poly (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) is elongated via reaction between polymer and </a:t>
            </a:r>
            <a:r>
              <a:rPr lang="en-US" altLang="ja-JP" dirty="0" err="1" smtClean="0"/>
              <a:t>acyl</a:t>
            </a:r>
            <a:r>
              <a:rPr lang="en-US" altLang="ja-JP" dirty="0" smtClean="0"/>
              <a:t>-enzyme complex.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56814" y="5867980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(A)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(B)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(A)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(C)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(A)</a:t>
            </a:r>
            <a:r>
              <a:rPr kumimoji="1" lang="en-US" altLang="ja-JP" dirty="0" smtClean="0">
                <a:sym typeface="Wingdings" pitchFamily="2" charset="2"/>
              </a:rPr>
              <a:t></a:t>
            </a:r>
            <a:r>
              <a:rPr lang="en-US" altLang="ja-JP" dirty="0" smtClean="0">
                <a:sym typeface="Wingdings" pitchFamily="2" charset="2"/>
              </a:rPr>
              <a:t>(C)…</a:t>
            </a:r>
            <a:endParaRPr kumimoji="1" lang="ja-JP" altLang="en-US" dirty="0"/>
          </a:p>
        </p:txBody>
      </p:sp>
      <p:sp>
        <p:nvSpPr>
          <p:cNvPr id="30" name="右中かっこ 29"/>
          <p:cNvSpPr/>
          <p:nvPr/>
        </p:nvSpPr>
        <p:spPr>
          <a:xfrm rot="16200000">
            <a:off x="6107219" y="4822108"/>
            <a:ext cx="288032" cy="1800200"/>
          </a:xfrm>
          <a:prstGeom prst="rightBrace">
            <a:avLst>
              <a:gd name="adj1" fmla="val 5902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31" name="右中かっこ 30"/>
          <p:cNvSpPr/>
          <p:nvPr/>
        </p:nvSpPr>
        <p:spPr>
          <a:xfrm rot="16200000">
            <a:off x="7597074" y="5255266"/>
            <a:ext cx="288032" cy="936104"/>
          </a:xfrm>
          <a:prstGeom prst="rightBrace">
            <a:avLst>
              <a:gd name="adj1" fmla="val 5902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400830" y="5229200"/>
            <a:ext cx="172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dimer</a:t>
            </a:r>
            <a:r>
              <a:rPr lang="en-US" altLang="ja-JP" dirty="0" smtClean="0"/>
              <a:t> formation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203044" y="5229200"/>
            <a:ext cx="176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trimer</a:t>
            </a:r>
            <a:r>
              <a:rPr lang="en-US" altLang="ja-JP" dirty="0" smtClean="0"/>
              <a:t> formation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/>
              <a:t>Issue we are addressing</a:t>
            </a:r>
            <a:endParaRPr kumimoji="1" lang="ja-JP" altLang="en-US" sz="36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0" y="2901332"/>
            <a:ext cx="3358022" cy="28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 flipH="1">
            <a:off x="2843808" y="4542708"/>
            <a:ext cx="72008" cy="4468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20078" y="4162790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18-mer (maximum)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6660" y="23488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6-mer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971600" y="2670500"/>
            <a:ext cx="216024" cy="3028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26700" y="2742508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8-mer (average)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282684" y="3064128"/>
            <a:ext cx="288032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7504" y="6453336"/>
            <a:ext cx="5190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Ref. Schwab L. et al., </a:t>
            </a:r>
            <a:r>
              <a:rPr kumimoji="1" lang="en-US" altLang="ja-JP" sz="1400" i="1" dirty="0" err="1" smtClean="0"/>
              <a:t>Macromol</a:t>
            </a:r>
            <a:r>
              <a:rPr kumimoji="1" lang="en-US" altLang="ja-JP" sz="1400" i="1" dirty="0" smtClean="0"/>
              <a:t>. Rapid </a:t>
            </a:r>
            <a:r>
              <a:rPr kumimoji="1" lang="en-US" altLang="ja-JP" sz="1400" i="1" dirty="0" err="1" smtClean="0"/>
              <a:t>Commun</a:t>
            </a:r>
            <a:r>
              <a:rPr kumimoji="1" lang="en-US" altLang="ja-JP" sz="1400" i="1" dirty="0" smtClean="0"/>
              <a:t>.</a:t>
            </a:r>
            <a:r>
              <a:rPr lang="en-US" altLang="ja-JP" sz="1400" dirty="0" smtClean="0"/>
              <a:t>, </a:t>
            </a:r>
            <a:r>
              <a:rPr lang="en-US" altLang="ja-JP" sz="1400" b="1" dirty="0"/>
              <a:t>2008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i="1" dirty="0" smtClean="0"/>
              <a:t>29</a:t>
            </a:r>
            <a:r>
              <a:rPr kumimoji="1" lang="en-US" altLang="ja-JP" sz="1400" dirty="0" smtClean="0"/>
              <a:t>, 794-797: 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51920" y="2132856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altLang="ja-JP" sz="2000" dirty="0" smtClean="0"/>
              <a:t>With conventional methods:</a:t>
            </a:r>
          </a:p>
          <a:p>
            <a:pPr marL="176213" indent="-176213" algn="just"/>
            <a:r>
              <a:rPr lang="en-US" altLang="ja-JP" sz="2000" dirty="0" smtClean="0"/>
              <a:t>	 Average DP: </a:t>
            </a:r>
            <a:r>
              <a:rPr lang="en-US" altLang="ja-JP" sz="2000" b="1" dirty="0" smtClean="0"/>
              <a:t>24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r>
              <a:rPr lang="en-US" altLang="ja-JP" sz="2000" dirty="0" smtClean="0"/>
              <a:t>; Maximum DP: </a:t>
            </a:r>
            <a:r>
              <a:rPr lang="en-US" altLang="ja-JP" sz="2000" b="1" dirty="0" smtClean="0"/>
              <a:t>58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endParaRPr kumimoji="1" lang="en-US" altLang="ja-JP" sz="2000" dirty="0" smtClean="0"/>
          </a:p>
          <a:p>
            <a:pPr marL="176213" indent="-176213" algn="just"/>
            <a:r>
              <a:rPr kumimoji="1" lang="en-US" altLang="ja-JP" sz="2000" dirty="0" smtClean="0"/>
              <a:t>With CALB catalyzed poly(</a:t>
            </a:r>
            <a:r>
              <a:rPr kumimoji="1" lang="en-US" altLang="ja-JP" sz="2000" dirty="0" smtClean="0">
                <a:latin typeface="Symbol" pitchFamily="18" charset="2"/>
              </a:rPr>
              <a:t>b</a:t>
            </a:r>
            <a:r>
              <a:rPr kumimoji="1" lang="en-US" altLang="ja-JP" sz="2000" dirty="0" smtClean="0"/>
              <a:t>-</a:t>
            </a:r>
            <a:r>
              <a:rPr kumimoji="1" lang="en-US" altLang="ja-JP" sz="2000" dirty="0" err="1" smtClean="0"/>
              <a:t>alanine</a:t>
            </a:r>
            <a:r>
              <a:rPr kumimoji="1" lang="en-US" altLang="ja-JP" sz="2000" dirty="0" smtClean="0"/>
              <a:t>) synthesis:</a:t>
            </a:r>
          </a:p>
          <a:p>
            <a:pPr marL="176213" indent="-176213" algn="just"/>
            <a:r>
              <a:rPr lang="en-US" altLang="ja-JP" sz="2000" dirty="0" smtClean="0"/>
              <a:t>    Average DP: </a:t>
            </a:r>
            <a:r>
              <a:rPr lang="en-US" altLang="ja-JP" sz="2000" b="1" dirty="0" smtClean="0"/>
              <a:t>8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r>
              <a:rPr lang="en-US" altLang="ja-JP" sz="2000" dirty="0" smtClean="0"/>
              <a:t>; Maximum DP: </a:t>
            </a:r>
            <a:r>
              <a:rPr lang="en-US" altLang="ja-JP" sz="2000" b="1" dirty="0" smtClean="0"/>
              <a:t>18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mer</a:t>
            </a:r>
            <a:endParaRPr lang="en-US" altLang="ja-JP" sz="2000" dirty="0" smtClean="0"/>
          </a:p>
          <a:p>
            <a:pPr marL="447675" indent="-447675" algn="just"/>
            <a:r>
              <a:rPr lang="en-US" altLang="ja-JP" sz="2000" dirty="0" smtClean="0">
                <a:sym typeface="Wingdings" pitchFamily="2" charset="2"/>
              </a:rPr>
              <a:t> Polymer generated by using CALB is still </a:t>
            </a:r>
            <a:r>
              <a:rPr lang="en-US" altLang="ja-JP" sz="2000" b="1" i="1" dirty="0" smtClean="0">
                <a:solidFill>
                  <a:srgbClr val="002060"/>
                </a:solidFill>
                <a:sym typeface="Wingdings" pitchFamily="2" charset="2"/>
              </a:rPr>
              <a:t>shorter by three times</a:t>
            </a:r>
            <a:r>
              <a:rPr lang="en-US" altLang="ja-JP" sz="2000" dirty="0" smtClean="0">
                <a:sym typeface="Wingdings" pitchFamily="2" charset="2"/>
              </a:rPr>
              <a:t>.</a:t>
            </a:r>
            <a:endParaRPr lang="en-US" altLang="ja-JP" sz="2000" dirty="0" smtClean="0"/>
          </a:p>
          <a:p>
            <a:pPr marL="176213" indent="-176213" algn="just"/>
            <a:endParaRPr kumimoji="1" lang="en-US" altLang="ja-JP" sz="1000" dirty="0"/>
          </a:p>
          <a:p>
            <a:pPr algn="just"/>
            <a:r>
              <a:rPr lang="en-US" altLang="ja-JP" sz="2000" dirty="0" smtClean="0"/>
              <a:t>Toward the industrial usage of CALB, ‘optimizing reaction condition’ and/or ‘redesigning CALB as biocatalyst’ are indispensable.</a:t>
            </a:r>
            <a:endParaRPr kumimoji="1" lang="en-US" altLang="ja-JP" sz="2000" dirty="0" smtClean="0"/>
          </a:p>
          <a:p>
            <a:pPr algn="just"/>
            <a:r>
              <a:rPr lang="en-US" altLang="ja-JP" sz="2000" dirty="0" smtClean="0"/>
              <a:t>Insights into the reaction mechanism would provide strategies to address the problems.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920" y="980728"/>
            <a:ext cx="799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of polymerization (DP) is insufficient for industrial usage</a:t>
            </a:r>
            <a:endParaRPr kumimoji="1" lang="ja-JP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708DD-5BCD-4DA5-8DB9-C58B2575A44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30100" y="2679140"/>
          <a:ext cx="4385916" cy="3064776"/>
        </p:xfrm>
        <a:graphic>
          <a:graphicData uri="http://schemas.openxmlformats.org/presentationml/2006/ole">
            <p:oleObj spid="_x0000_s1026" name="ｸﾞﾗﾌ" r:id="rId3" imgW="4153680" imgH="2901600" progId="Origin50.Graph">
              <p:embed/>
            </p:oleObj>
          </a:graphicData>
        </a:graphic>
      </p:graphicFrame>
      <p:pic>
        <p:nvPicPr>
          <p:cNvPr id="9" name="図 8" descr="Sys1-EndPoint_mc_md_react_Cys2916_002_Fig_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061" y="2564904"/>
            <a:ext cx="4104456" cy="3568832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7330617" y="4499181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6002221" y="2924944"/>
            <a:ext cx="596539" cy="107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6506277" y="40050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7596336" y="4836908"/>
            <a:ext cx="494117" cy="5363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819752" y="5373216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5200" y="2564904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16" name="右中かっこ 15"/>
          <p:cNvSpPr/>
          <p:nvPr/>
        </p:nvSpPr>
        <p:spPr>
          <a:xfrm rot="18353578">
            <a:off x="7167179" y="3612978"/>
            <a:ext cx="288032" cy="914400"/>
          </a:xfrm>
          <a:prstGeom prst="rightBrace">
            <a:avLst>
              <a:gd name="adj1" fmla="val 77347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38731" y="3521570"/>
            <a:ext cx="6046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Å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2467" y="5692396"/>
            <a:ext cx="353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Snapshot structure at the 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last</a:t>
            </a:r>
            <a:r>
              <a:rPr kumimoji="1" lang="en-US" altLang="ja-JP" dirty="0" smtClean="0"/>
              <a:t> cycle 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671392" y="4519780"/>
            <a:ext cx="32454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411760" y="4231748"/>
            <a:ext cx="13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2916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cycle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3345" y="1196752"/>
            <a:ext cx="8436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MC/MD simulation, </a:t>
            </a:r>
            <a:r>
              <a:rPr kumimoji="1" lang="en-US" altLang="ja-JP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hexamer</a:t>
            </a:r>
            <a:r>
              <a:rPr kumimoji="1" lang="en-US" altLang="ja-JP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generated so far. However, polymer extension does not continue anymore.</a:t>
            </a:r>
            <a:endParaRPr kumimoji="1" lang="ja-JP" alt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357188" indent="-357188" algn="ctr"/>
            <a:r>
              <a:rPr lang="en-US" altLang="ja-JP" sz="3600" b="1" dirty="0" smtClean="0"/>
              <a:t>Achievements and problems we’re facing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81337" y="522920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Is there an alternative strategy to promote polymer reorientation?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581" y="258963"/>
            <a:ext cx="8650899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Problem is the </a:t>
            </a:r>
            <a:r>
              <a:rPr lang="en-US" altLang="ja-JP" sz="3600" b="1" i="1" dirty="0" smtClean="0"/>
              <a:t>N-terminal is away from Serine 105</a:t>
            </a:r>
            <a:endParaRPr lang="en-US" altLang="ja-JP" sz="3600" b="1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6" name="図 5" descr="Sys1-EndPoint_mc_md_react_Cys2916_002_Fig_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" y="1700808"/>
            <a:ext cx="4104456" cy="3568832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752364" y="3675525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351960" y="2173296"/>
            <a:ext cx="668547" cy="9987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928024" y="318140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endCxn id="11" idx="0"/>
          </p:cNvCxnSpPr>
          <p:nvPr/>
        </p:nvCxnSpPr>
        <p:spPr>
          <a:xfrm>
            <a:off x="3008144" y="4005748"/>
            <a:ext cx="268210" cy="6505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677921" y="4656255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0624" y="1813256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13" name="右中かっこ 12"/>
          <p:cNvSpPr/>
          <p:nvPr/>
        </p:nvSpPr>
        <p:spPr>
          <a:xfrm rot="18353578">
            <a:off x="2588926" y="2789322"/>
            <a:ext cx="288032" cy="914400"/>
          </a:xfrm>
          <a:prstGeom prst="rightBrace">
            <a:avLst>
              <a:gd name="adj1" fmla="val 77347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60478" y="2697914"/>
            <a:ext cx="6046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Å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67944" y="2204864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400" dirty="0" smtClean="0"/>
              <a:t>Polymer elongation would not continue in this simulation.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400" dirty="0" smtClean="0"/>
              <a:t>This should be due to that the N-terminal of the </a:t>
            </a:r>
            <a:r>
              <a:rPr lang="en-US" altLang="ja-JP" sz="2400" dirty="0" err="1" smtClean="0"/>
              <a:t>hexamer</a:t>
            </a:r>
            <a:r>
              <a:rPr lang="en-US" altLang="ja-JP" sz="2400" dirty="0" smtClean="0"/>
              <a:t> is distant by 15 Å from Ser105.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grpSp>
        <p:nvGrpSpPr>
          <p:cNvPr id="2" name="グループ化 5"/>
          <p:cNvGrpSpPr/>
          <p:nvPr/>
        </p:nvGrpSpPr>
        <p:grpSpPr>
          <a:xfrm>
            <a:off x="107504" y="1412776"/>
            <a:ext cx="5021451" cy="5086961"/>
            <a:chOff x="2331852" y="102093"/>
            <a:chExt cx="6618988" cy="6705340"/>
          </a:xfrm>
        </p:grpSpPr>
        <p:sp>
          <p:nvSpPr>
            <p:cNvPr id="7" name="角丸四角形 6"/>
            <p:cNvSpPr/>
            <p:nvPr/>
          </p:nvSpPr>
          <p:spPr>
            <a:xfrm>
              <a:off x="3821424" y="102093"/>
              <a:ext cx="1127380" cy="29553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start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グループ化 66"/>
            <p:cNvGrpSpPr/>
            <p:nvPr/>
          </p:nvGrpSpPr>
          <p:grpSpPr>
            <a:xfrm>
              <a:off x="2555776" y="1151638"/>
              <a:ext cx="3724350" cy="646121"/>
              <a:chOff x="-197292" y="1577742"/>
              <a:chExt cx="3302628" cy="646121"/>
            </a:xfrm>
          </p:grpSpPr>
          <p:sp>
            <p:nvSpPr>
              <p:cNvPr id="56" name="フローチャート : 判断 55"/>
              <p:cNvSpPr/>
              <p:nvPr/>
            </p:nvSpPr>
            <p:spPr>
              <a:xfrm>
                <a:off x="-197292" y="1577742"/>
                <a:ext cx="3302628" cy="646121"/>
              </a:xfrm>
              <a:prstGeom prst="flowChartDecisi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234756" y="1631531"/>
                <a:ext cx="2510540" cy="567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Enough conditions</a:t>
                </a:r>
              </a:p>
              <a:p>
                <a:pPr algn="ctr"/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for chemical reactions?</a:t>
                </a:r>
                <a:endParaRPr kumimoji="1" lang="ja-JP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9" name="直線コネクタ 8"/>
            <p:cNvCxnSpPr/>
            <p:nvPr/>
          </p:nvCxnSpPr>
          <p:spPr>
            <a:xfrm>
              <a:off x="2331852" y="798517"/>
              <a:ext cx="0" cy="525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6925752" y="1324194"/>
              <a:ext cx="1390664" cy="2909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MD simulation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377736" y="764509"/>
              <a:ext cx="2232248" cy="0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stCxn id="10" idx="1"/>
            </p:cNvCxnSpPr>
            <p:nvPr/>
          </p:nvCxnSpPr>
          <p:spPr>
            <a:xfrm flipH="1">
              <a:off x="6228184" y="1469673"/>
              <a:ext cx="697568" cy="0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/>
            <p:cNvSpPr/>
            <p:nvPr/>
          </p:nvSpPr>
          <p:spPr>
            <a:xfrm>
              <a:off x="2987824" y="2749261"/>
              <a:ext cx="2882076" cy="36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Calculate the potential energy </a:t>
              </a:r>
              <a:r>
                <a:rPr lang="en-US" altLang="ja-JP" sz="105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altLang="ja-JP" sz="1050" i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27784" y="3324935"/>
              <a:ext cx="3611896" cy="5040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Produce the chemical reaction,</a:t>
              </a:r>
            </a:p>
            <a:p>
              <a:pPr algn="ctr"/>
              <a:r>
                <a:rPr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relaxing the whole system (MD simulation)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987824" y="4031434"/>
              <a:ext cx="2878564" cy="36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Calculate the potential energy </a:t>
              </a:r>
              <a:r>
                <a:rPr lang="en-US" altLang="ja-JP" sz="105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altLang="ja-JP" sz="1050" i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グループ化 55"/>
            <p:cNvGrpSpPr/>
            <p:nvPr/>
          </p:nvGrpSpPr>
          <p:grpSpPr>
            <a:xfrm>
              <a:off x="3100776" y="4581127"/>
              <a:ext cx="2664296" cy="456601"/>
              <a:chOff x="3221092" y="4785850"/>
              <a:chExt cx="2304256" cy="456601"/>
            </a:xfrm>
          </p:grpSpPr>
          <p:sp>
            <p:nvSpPr>
              <p:cNvPr id="54" name="フローチャート : 判断 53"/>
              <p:cNvSpPr/>
              <p:nvPr/>
            </p:nvSpPr>
            <p:spPr>
              <a:xfrm>
                <a:off x="3221092" y="4785850"/>
                <a:ext cx="2304256" cy="456601"/>
              </a:xfrm>
              <a:prstGeom prst="flowChartDecisi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3583629" y="4871307"/>
                <a:ext cx="1602818" cy="344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 err="1" smtClean="0"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en-US" altLang="ja-JP" sz="1050" i="1" dirty="0" err="1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altLang="ja-JP" sz="1050" i="1" baseline="-25000" dirty="0" err="1" smtClean="0">
                    <a:latin typeface="Arial" pitchFamily="34" charset="0"/>
                    <a:cs typeface="Arial" pitchFamily="34" charset="0"/>
                  </a:rPr>
                  <a:t>rs</a:t>
                </a:r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(= </a:t>
                </a:r>
                <a:r>
                  <a:rPr lang="en-US" altLang="ja-JP" sz="1050" i="1" dirty="0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altLang="ja-JP" sz="1050" i="1" baseline="-25000" dirty="0" smtClean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altLang="ja-JP" sz="105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altLang="ja-JP" sz="1050" i="1" dirty="0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altLang="ja-JP" sz="1050" i="1" baseline="-25000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) &lt; 0</a:t>
                </a:r>
                <a:endParaRPr lang="ja-JP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直線矢印コネクタ 16"/>
            <p:cNvCxnSpPr/>
            <p:nvPr/>
          </p:nvCxnSpPr>
          <p:spPr>
            <a:xfrm>
              <a:off x="4420480" y="2542106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4420960" y="3122163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4420480" y="3828991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/>
            <p:cNvSpPr/>
            <p:nvPr/>
          </p:nvSpPr>
          <p:spPr>
            <a:xfrm>
              <a:off x="3203848" y="5234753"/>
              <a:ext cx="2461524" cy="36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Accept configuration</a:t>
              </a:r>
              <a:r>
                <a:rPr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state </a:t>
              </a:r>
              <a:r>
                <a:rPr lang="en-US" altLang="ja-JP" sz="105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kumimoji="1" lang="ja-JP" altLang="en-US" sz="10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直線コネクタ 20"/>
            <p:cNvCxnSpPr>
              <a:stCxn id="37" idx="1"/>
            </p:cNvCxnSpPr>
            <p:nvPr/>
          </p:nvCxnSpPr>
          <p:spPr>
            <a:xfrm flipH="1">
              <a:off x="2339752" y="787261"/>
              <a:ext cx="1080120" cy="3752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2339752" y="6052949"/>
              <a:ext cx="871307" cy="0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7621084" y="764704"/>
              <a:ext cx="0" cy="54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52" idx="1"/>
              <a:endCxn id="54" idx="3"/>
            </p:cNvCxnSpPr>
            <p:nvPr/>
          </p:nvCxnSpPr>
          <p:spPr>
            <a:xfrm flipH="1">
              <a:off x="5765072" y="4807566"/>
              <a:ext cx="513968" cy="1862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665177" y="5404877"/>
              <a:ext cx="1931159" cy="0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126"/>
            <p:cNvGrpSpPr/>
            <p:nvPr/>
          </p:nvGrpSpPr>
          <p:grpSpPr>
            <a:xfrm>
              <a:off x="6279040" y="4493908"/>
              <a:ext cx="2671800" cy="627316"/>
              <a:chOff x="5273080" y="4759152"/>
              <a:chExt cx="2304256" cy="627316"/>
            </a:xfrm>
          </p:grpSpPr>
          <p:sp>
            <p:nvSpPr>
              <p:cNvPr id="52" name="フローチャート : 判断 51"/>
              <p:cNvSpPr/>
              <p:nvPr/>
            </p:nvSpPr>
            <p:spPr>
              <a:xfrm>
                <a:off x="5273080" y="4759152"/>
                <a:ext cx="2304256" cy="627316"/>
              </a:xfrm>
              <a:prstGeom prst="flowChartDecisi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5337584" y="4915675"/>
                <a:ext cx="2123736" cy="34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exp(-</a:t>
                </a:r>
                <a:r>
                  <a:rPr lang="en-US" altLang="ja-JP" sz="1050" i="1" dirty="0" err="1" smtClean="0"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altLang="ja-JP" sz="1050" dirty="0" err="1" smtClean="0"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lang="en-US" altLang="ja-JP" sz="1050" i="1" dirty="0" err="1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en-US" altLang="ja-JP" sz="1050" i="1" baseline="-25000" dirty="0" err="1" smtClean="0">
                    <a:latin typeface="Arial" pitchFamily="34" charset="0"/>
                    <a:cs typeface="Arial" pitchFamily="34" charset="0"/>
                  </a:rPr>
                  <a:t>rs</a:t>
                </a:r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) &lt; </a:t>
                </a:r>
                <a:r>
                  <a:rPr lang="en-US" altLang="ja-JP" sz="1050" i="1" dirty="0" smtClean="0">
                    <a:latin typeface="Arial" pitchFamily="34" charset="0"/>
                    <a:cs typeface="Arial" pitchFamily="34" charset="0"/>
                  </a:rPr>
                  <a:t>η</a:t>
                </a:r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(=[0,1])</a:t>
                </a:r>
                <a:endParaRPr lang="ja-JP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7" name="直線矢印コネクタ 26"/>
            <p:cNvCxnSpPr/>
            <p:nvPr/>
          </p:nvCxnSpPr>
          <p:spPr>
            <a:xfrm>
              <a:off x="7607040" y="5121029"/>
              <a:ext cx="0" cy="28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stCxn id="48" idx="0"/>
              <a:endCxn id="10" idx="2"/>
            </p:cNvCxnSpPr>
            <p:nvPr/>
          </p:nvCxnSpPr>
          <p:spPr>
            <a:xfrm flipH="1" flipV="1">
              <a:off x="7621084" y="1615152"/>
              <a:ext cx="293" cy="1381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グループ化 126"/>
            <p:cNvGrpSpPr/>
            <p:nvPr/>
          </p:nvGrpSpPr>
          <p:grpSpPr>
            <a:xfrm>
              <a:off x="3183092" y="5805069"/>
              <a:ext cx="2488028" cy="504056"/>
              <a:chOff x="5180316" y="4666388"/>
              <a:chExt cx="2488028" cy="665040"/>
            </a:xfrm>
          </p:grpSpPr>
          <p:sp>
            <p:nvSpPr>
              <p:cNvPr id="50" name="フローチャート : 判断 49"/>
              <p:cNvSpPr/>
              <p:nvPr/>
            </p:nvSpPr>
            <p:spPr>
              <a:xfrm>
                <a:off x="5180316" y="4666388"/>
                <a:ext cx="2488028" cy="665040"/>
              </a:xfrm>
              <a:prstGeom prst="flowChartDecisi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5350836" y="4790200"/>
                <a:ext cx="2123736" cy="454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50" dirty="0" smtClean="0">
                    <a:latin typeface="Arial" pitchFamily="34" charset="0"/>
                    <a:cs typeface="Arial" pitchFamily="34" charset="0"/>
                  </a:rPr>
                  <a:t>Equilibrium state?</a:t>
                </a:r>
                <a:endParaRPr lang="ja-JP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角丸四角形 29"/>
            <p:cNvSpPr/>
            <p:nvPr/>
          </p:nvSpPr>
          <p:spPr>
            <a:xfrm>
              <a:off x="3857668" y="6511897"/>
              <a:ext cx="1127380" cy="29553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stop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441815" y="4979983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YES</a:t>
              </a:r>
              <a:endParaRPr kumimoji="1" lang="ja-JP" alt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7600334" y="5117240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YES</a:t>
              </a:r>
              <a:endParaRPr kumimoji="1" lang="ja-JP" alt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593944" y="4509119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</a:t>
              </a:r>
              <a:endParaRPr kumimoji="1" lang="ja-JP" alt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7563763" y="4187896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</a:t>
              </a:r>
              <a:endParaRPr kumimoji="1" lang="ja-JP" alt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170007" y="1196752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</a:t>
              </a:r>
              <a:endParaRPr kumimoji="1" lang="ja-JP" alt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422236" y="1753070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YES</a:t>
              </a:r>
              <a:endParaRPr kumimoji="1" lang="ja-JP" alt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419872" y="607241"/>
              <a:ext cx="1967476" cy="36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Configuration state </a:t>
              </a:r>
              <a:r>
                <a:rPr kumimoji="1" lang="en-US" altLang="ja-JP" sz="105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kumimoji="1" lang="ja-JP" altLang="en-US" sz="10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>
              <a:off x="4388228" y="399050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4395732" y="967281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>
              <a:off x="4414732" y="1812316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4427984" y="4391998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4427984" y="5034066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4427984" y="5603371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4441815" y="6230624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YES</a:t>
              </a:r>
              <a:endParaRPr kumimoji="1" lang="ja-JP" alt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>
              <a:off x="4427984" y="6311210"/>
              <a:ext cx="0" cy="208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正方形/長方形 45"/>
            <p:cNvSpPr/>
            <p:nvPr/>
          </p:nvSpPr>
          <p:spPr>
            <a:xfrm>
              <a:off x="2555776" y="2007060"/>
              <a:ext cx="3726692" cy="530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Randomly select  a chemical reaction </a:t>
              </a:r>
            </a:p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according to a relative weight R ~ exp(-</a:t>
              </a:r>
              <a:r>
                <a:rPr kumimoji="1" lang="en-US" altLang="ja-JP" sz="1050" i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β</a:t>
              </a:r>
              <a:r>
                <a:rPr lang="en-US" altLang="ja-JP" sz="1050" i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altLang="ja-JP" sz="1050" baseline="-250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kumimoji="1" lang="ja-JP" alt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627784" y="5785519"/>
              <a:ext cx="634241" cy="34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</a:t>
              </a:r>
              <a:endParaRPr kumimoji="1" lang="ja-JP" alt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6422282" y="2996952"/>
              <a:ext cx="2398190" cy="360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Reject configuration</a:t>
              </a:r>
              <a:r>
                <a:rPr lang="en-US" altLang="ja-JP" sz="105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state </a:t>
              </a:r>
              <a:r>
                <a:rPr lang="en-US" altLang="ja-JP" sz="105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kumimoji="1" lang="ja-JP" altLang="en-US" sz="10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直線矢印コネクタ 48"/>
            <p:cNvCxnSpPr>
              <a:stCxn id="52" idx="0"/>
              <a:endCxn id="48" idx="2"/>
            </p:cNvCxnSpPr>
            <p:nvPr/>
          </p:nvCxnSpPr>
          <p:spPr>
            <a:xfrm flipV="1">
              <a:off x="7614940" y="3356992"/>
              <a:ext cx="6437" cy="11369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テキスト ボックス 57"/>
          <p:cNvSpPr txBox="1"/>
          <p:nvPr/>
        </p:nvSpPr>
        <p:spPr>
          <a:xfrm>
            <a:off x="89284" y="6484072"/>
            <a:ext cx="6478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aseline="30000" dirty="0" smtClean="0"/>
              <a:t>*</a:t>
            </a:r>
            <a:r>
              <a:rPr kumimoji="1" lang="en-US" altLang="ja-JP" sz="1400" dirty="0" smtClean="0"/>
              <a:t>The above chart is derived from “How to Use Red Moon Method” made by Mr. Suzuki.</a:t>
            </a:r>
            <a:endParaRPr kumimoji="1" lang="ja-JP" altLang="en-US" sz="1400" dirty="0"/>
          </a:p>
        </p:txBody>
      </p:sp>
      <p:grpSp>
        <p:nvGrpSpPr>
          <p:cNvPr id="16" name="グループ化 68"/>
          <p:cNvGrpSpPr/>
          <p:nvPr/>
        </p:nvGrpSpPr>
        <p:grpSpPr>
          <a:xfrm>
            <a:off x="3363232" y="2045480"/>
            <a:ext cx="5713904" cy="1692863"/>
            <a:chOff x="3363232" y="1700808"/>
            <a:chExt cx="5713904" cy="1692863"/>
          </a:xfrm>
        </p:grpSpPr>
        <p:sp>
          <p:nvSpPr>
            <p:cNvPr id="59" name="円/楕円 58"/>
            <p:cNvSpPr/>
            <p:nvPr/>
          </p:nvSpPr>
          <p:spPr>
            <a:xfrm>
              <a:off x="3363232" y="1700808"/>
              <a:ext cx="1584176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コネクタ 62"/>
            <p:cNvCxnSpPr/>
            <p:nvPr/>
          </p:nvCxnSpPr>
          <p:spPr>
            <a:xfrm flipH="1" flipV="1">
              <a:off x="4299337" y="2420889"/>
              <a:ext cx="936103" cy="50405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/>
            <p:cNvSpPr txBox="1"/>
            <p:nvPr/>
          </p:nvSpPr>
          <p:spPr>
            <a:xfrm>
              <a:off x="5217533" y="2747340"/>
              <a:ext cx="3859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(1) Accelerate relaxation simulation to search broader conformational space</a:t>
              </a:r>
              <a:endParaRPr kumimoji="1" lang="ja-JP" altLang="en-US" dirty="0"/>
            </a:p>
          </p:txBody>
        </p:sp>
      </p:grpSp>
      <p:grpSp>
        <p:nvGrpSpPr>
          <p:cNvPr id="26" name="グループ化 69"/>
          <p:cNvGrpSpPr/>
          <p:nvPr/>
        </p:nvGrpSpPr>
        <p:grpSpPr>
          <a:xfrm>
            <a:off x="194880" y="2045480"/>
            <a:ext cx="8897269" cy="2415373"/>
            <a:chOff x="194880" y="1700808"/>
            <a:chExt cx="8897269" cy="2415373"/>
          </a:xfrm>
        </p:grpSpPr>
        <p:sp>
          <p:nvSpPr>
            <p:cNvPr id="60" name="円/楕円 59"/>
            <p:cNvSpPr/>
            <p:nvPr/>
          </p:nvSpPr>
          <p:spPr>
            <a:xfrm>
              <a:off x="194880" y="1700808"/>
              <a:ext cx="2952328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61"/>
            <p:cNvCxnSpPr>
              <a:endCxn id="60" idx="5"/>
            </p:cNvCxnSpPr>
            <p:nvPr/>
          </p:nvCxnSpPr>
          <p:spPr>
            <a:xfrm flipH="1" flipV="1">
              <a:off x="2714849" y="2315435"/>
              <a:ext cx="1785143" cy="161762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/>
            <p:cNvSpPr txBox="1"/>
            <p:nvPr/>
          </p:nvSpPr>
          <p:spPr>
            <a:xfrm>
              <a:off x="4549687" y="3746849"/>
              <a:ext cx="4542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(2) Add acceleration simulation as a “reaction”</a:t>
              </a:r>
              <a:endParaRPr kumimoji="1" lang="ja-JP" altLang="en-US" dirty="0"/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241581" y="68431"/>
            <a:ext cx="8650899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/>
              <a:t>How can we implement polymer reorientation?</a:t>
            </a:r>
            <a:endParaRPr lang="en-US" altLang="ja-JP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81337" y="5787261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Is there an alternative strategy to promote polymer reorientation?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581" y="258963"/>
            <a:ext cx="8650899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How can we move the </a:t>
            </a:r>
            <a:r>
              <a:rPr lang="en-US" altLang="ja-JP" sz="3600" b="1" i="1" dirty="0" smtClean="0"/>
              <a:t>N-terminal toward Serine 105?</a:t>
            </a:r>
            <a:endParaRPr lang="en-US" altLang="ja-JP" sz="3600" b="1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4D4B-3CDB-4523-B279-D59E38DE859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6" name="図 5" descr="Sys1-EndPoint_mc_md_react_Cys2916_002_Fig_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" y="1948400"/>
            <a:ext cx="4104456" cy="3568832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752364" y="387913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351960" y="2376909"/>
            <a:ext cx="668547" cy="9987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928024" y="3385021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endCxn id="11" idx="0"/>
          </p:cNvCxnSpPr>
          <p:nvPr/>
        </p:nvCxnSpPr>
        <p:spPr>
          <a:xfrm>
            <a:off x="3008144" y="4209361"/>
            <a:ext cx="268210" cy="6505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677921" y="4859868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0624" y="2016869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13" name="右中かっこ 12"/>
          <p:cNvSpPr/>
          <p:nvPr/>
        </p:nvSpPr>
        <p:spPr>
          <a:xfrm rot="18353578">
            <a:off x="2588926" y="2992935"/>
            <a:ext cx="288032" cy="914400"/>
          </a:xfrm>
          <a:prstGeom prst="rightBrace">
            <a:avLst>
              <a:gd name="adj1" fmla="val 77347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60478" y="2901527"/>
            <a:ext cx="6046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Å</a:t>
            </a:r>
            <a:endParaRPr kumimoji="1" lang="ja-JP" altLang="en-US" dirty="0"/>
          </a:p>
        </p:txBody>
      </p:sp>
      <p:sp>
        <p:nvSpPr>
          <p:cNvPr id="15" name="左矢印 14"/>
          <p:cNvSpPr/>
          <p:nvPr/>
        </p:nvSpPr>
        <p:spPr>
          <a:xfrm rot="1814487">
            <a:off x="2374779" y="3643145"/>
            <a:ext cx="294237" cy="484632"/>
          </a:xfrm>
          <a:prstGeom prst="leftArrow">
            <a:avLst>
              <a:gd name="adj1" fmla="val 25390"/>
              <a:gd name="adj2" fmla="val 5000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65492" y="1986066"/>
            <a:ext cx="4954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Arial" pitchFamily="34" charset="0"/>
              <a:buChar char="•"/>
            </a:pPr>
            <a:r>
              <a:rPr lang="en-US" altLang="ja-JP" sz="2400" dirty="0" smtClean="0"/>
              <a:t>It is possible to pull the N-terminal toward Ser105, technically.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However, it is not easy, rather quite difficult to give an </a:t>
            </a:r>
            <a:r>
              <a:rPr kumimoji="1" lang="en-US" altLang="ja-JP" sz="2400" i="1" dirty="0" smtClean="0"/>
              <a:t>appropriate</a:t>
            </a:r>
            <a:r>
              <a:rPr kumimoji="1" lang="en-US" altLang="ja-JP" sz="2400" dirty="0" smtClean="0"/>
              <a:t> activation barrier of this process.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en-US" altLang="ja-JP" sz="2400" dirty="0" smtClean="0"/>
              <a:t>This </a:t>
            </a:r>
            <a:r>
              <a:rPr lang="en-US" altLang="ja-JP" sz="2400" i="1" dirty="0" smtClean="0"/>
              <a:t>ad hoc </a:t>
            </a:r>
            <a:r>
              <a:rPr lang="en-US" altLang="ja-JP" sz="2400" dirty="0" smtClean="0"/>
              <a:t>process could not fit in MC/MD reaction scheme, accordingly.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1727</Words>
  <Application>Microsoft Office PowerPoint</Application>
  <PresentationFormat>画面に合わせる (4:3)</PresentationFormat>
  <Paragraphs>298</Paragraphs>
  <Slides>32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32</vt:i4>
      </vt:variant>
    </vt:vector>
  </HeadingPairs>
  <TitlesOfParts>
    <vt:vector size="36" baseType="lpstr">
      <vt:lpstr>Office テーマ</vt:lpstr>
      <vt:lpstr>ｸﾞﾗﾌ</vt:lpstr>
      <vt:lpstr>数式</vt:lpstr>
      <vt:lpstr>ワークシート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kurisaki</dc:creator>
  <cp:lastModifiedBy>kurisaki</cp:lastModifiedBy>
  <cp:revision>43</cp:revision>
  <dcterms:created xsi:type="dcterms:W3CDTF">2016-12-12T03:30:04Z</dcterms:created>
  <dcterms:modified xsi:type="dcterms:W3CDTF">2016-12-13T05:10:14Z</dcterms:modified>
</cp:coreProperties>
</file>