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1" r:id="rId4"/>
    <p:sldId id="263" r:id="rId5"/>
    <p:sldId id="264" r:id="rId6"/>
    <p:sldId id="262" r:id="rId7"/>
    <p:sldId id="280" r:id="rId8"/>
    <p:sldId id="257" r:id="rId9"/>
    <p:sldId id="259" r:id="rId10"/>
    <p:sldId id="276" r:id="rId11"/>
    <p:sldId id="258" r:id="rId12"/>
    <p:sldId id="270" r:id="rId13"/>
    <p:sldId id="277" r:id="rId14"/>
    <p:sldId id="278" r:id="rId15"/>
    <p:sldId id="279" r:id="rId16"/>
    <p:sldId id="267" r:id="rId17"/>
    <p:sldId id="275" r:id="rId18"/>
    <p:sldId id="273" r:id="rId19"/>
    <p:sldId id="274" r:id="rId20"/>
    <p:sldId id="272" r:id="rId21"/>
    <p:sldId id="269" r:id="rId22"/>
    <p:sldId id="266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60"/>
  </p:normalViewPr>
  <p:slideViewPr>
    <p:cSldViewPr>
      <p:cViewPr varScale="1">
        <p:scale>
          <a:sx n="96" d="100"/>
          <a:sy n="96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B5A29-87F9-4C53-AA90-5B41B4CA24A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2CD07-8E29-4336-AA13-E6969519A3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0118-BE52-4C3B-9A67-225E4F1B3D0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45018-9CA1-46A8-BBD0-976585AC3B8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E231-EAEB-4916-9347-A66059235A45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2DF1-0220-4FBB-944E-805E20177D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package" Target="../embeddings/Microsoft_Office_Excel___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___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44208" y="272842"/>
            <a:ext cx="2383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FY2015 8</a:t>
            </a:r>
            <a:r>
              <a:rPr kumimoji="1" lang="en-US" altLang="ja-JP" sz="2000" baseline="30000" dirty="0" smtClean="0"/>
              <a:t>th</a:t>
            </a:r>
            <a:r>
              <a:rPr kumimoji="1" lang="en-US" altLang="ja-JP" sz="2000" dirty="0" smtClean="0"/>
              <a:t> CREST WS</a:t>
            </a:r>
          </a:p>
          <a:p>
            <a:pPr algn="r"/>
            <a:r>
              <a:rPr lang="en-US" altLang="ja-JP" sz="2000" dirty="0" smtClean="0"/>
              <a:t>Feb. 18</a:t>
            </a:r>
            <a:r>
              <a:rPr lang="en-US" altLang="ja-JP" sz="2000" baseline="30000" dirty="0" smtClean="0"/>
              <a:t>th</a:t>
            </a:r>
            <a:r>
              <a:rPr lang="en-US" altLang="ja-JP" sz="2000" dirty="0" smtClean="0"/>
              <a:t>, 2016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24804" y="1700808"/>
            <a:ext cx="80873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400" b="1" dirty="0" smtClean="0"/>
              <a:t>Replica Exchange Molecular Dynamics of </a:t>
            </a:r>
            <a:r>
              <a:rPr lang="en-US" altLang="ja-JP" sz="4400" b="1" dirty="0" smtClean="0">
                <a:latin typeface="Symbol" pitchFamily="18" charset="2"/>
              </a:rPr>
              <a:t>b</a:t>
            </a:r>
            <a:r>
              <a:rPr lang="en-US" altLang="ja-JP" sz="4400" b="1" dirty="0" smtClean="0"/>
              <a:t>-</a:t>
            </a:r>
            <a:r>
              <a:rPr lang="en-US" altLang="ja-JP" sz="4400" b="1" dirty="0" err="1" smtClean="0"/>
              <a:t>alanine</a:t>
            </a:r>
            <a:r>
              <a:rPr lang="en-US" altLang="ja-JP" sz="4400" b="1" dirty="0" smtClean="0"/>
              <a:t> </a:t>
            </a:r>
            <a:r>
              <a:rPr lang="en-US" altLang="ja-JP" sz="4400" b="1" dirty="0" err="1" smtClean="0"/>
              <a:t>octamer</a:t>
            </a:r>
            <a:r>
              <a:rPr lang="en-US" altLang="ja-JP" sz="4400" b="1" dirty="0" smtClean="0"/>
              <a:t> in toluene solvent</a:t>
            </a:r>
          </a:p>
          <a:p>
            <a:pPr algn="ctr"/>
            <a:endParaRPr lang="en-US" altLang="ja-JP" dirty="0" smtClean="0"/>
          </a:p>
          <a:p>
            <a:pPr algn="ctr"/>
            <a:r>
              <a:rPr lang="en-US" altLang="ja-JP" sz="3600" dirty="0" smtClean="0"/>
              <a:t>Ikuo KURISAKI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Today’s contents</a:t>
            </a:r>
            <a:endParaRPr kumimoji="1" lang="ja-JP" altLang="en-US" sz="3600" b="1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3024" y="1268760"/>
            <a:ext cx="8424936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kumimoji="1" lang="en-US" altLang="ja-JP" sz="3600" dirty="0" smtClean="0"/>
              <a:t>Comparison of potential energy between QM and MM calculations</a:t>
            </a:r>
          </a:p>
          <a:p>
            <a:pPr marL="342900" indent="-342900" algn="just">
              <a:buAutoNum type="arabicPeriod"/>
            </a:pPr>
            <a:endParaRPr kumimoji="1" lang="en-US" altLang="ja-JP" sz="800" dirty="0" smtClean="0"/>
          </a:p>
          <a:p>
            <a:pPr marL="342900" indent="-342900" algn="just">
              <a:buAutoNum type="arabicPeriod"/>
            </a:pPr>
            <a:r>
              <a:rPr kumimoji="1" lang="en-US" altLang="ja-JP" sz="3600" dirty="0" smtClean="0"/>
              <a:t>Replica exchange molecular dynamics for poly(</a:t>
            </a:r>
            <a:r>
              <a:rPr kumimoji="1" lang="en-US" altLang="ja-JP" sz="3600" dirty="0" err="1" smtClean="0">
                <a:latin typeface="Symbol" pitchFamily="18" charset="2"/>
              </a:rPr>
              <a:t>b</a:t>
            </a:r>
            <a:r>
              <a:rPr kumimoji="1" lang="en-US" altLang="ja-JP" sz="3600" dirty="0" err="1" smtClean="0"/>
              <a:t>Alanine</a:t>
            </a:r>
            <a:r>
              <a:rPr lang="en-US" altLang="ja-JP" sz="3600" dirty="0" smtClean="0"/>
              <a:t>)</a:t>
            </a:r>
            <a:r>
              <a:rPr lang="en-US" altLang="ja-JP" sz="3600" baseline="-25000" dirty="0" smtClean="0"/>
              <a:t>8</a:t>
            </a:r>
          </a:p>
          <a:p>
            <a:pPr marL="342900" indent="-342900" algn="just">
              <a:buAutoNum type="arabicPeriod"/>
            </a:pPr>
            <a:endParaRPr lang="en-US" altLang="ja-JP" sz="1600" baseline="-25000" dirty="0" smtClean="0"/>
          </a:p>
          <a:p>
            <a:pPr marL="342900" indent="-342900" algn="just">
              <a:buAutoNum type="arabicPeriod"/>
            </a:pPr>
            <a:r>
              <a:rPr lang="en-US" altLang="ja-JP" sz="3600" dirty="0" smtClean="0"/>
              <a:t>Subroutine to count the number of </a:t>
            </a:r>
            <a:r>
              <a:rPr lang="en-US" altLang="ja-JP" sz="3600" dirty="0" err="1" smtClean="0">
                <a:latin typeface="Symbol" pitchFamily="18" charset="2"/>
              </a:rPr>
              <a:t>b</a:t>
            </a:r>
            <a:r>
              <a:rPr lang="en-US" altLang="ja-JP" sz="3600" dirty="0" err="1" smtClean="0"/>
              <a:t>lactam</a:t>
            </a:r>
            <a:r>
              <a:rPr lang="en-US" altLang="ja-JP" sz="3600" dirty="0" smtClean="0"/>
              <a:t> in CALB active site: toward improving acceptance rate of chemical reaction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urisaki\Documents\PD_at_Nagoya-u\Project_EnzymaticPolymerization\_Theme-1_CALB_ring-open-polymerization\REMD_b-alanine\_4_Analyses\_0_Clustering_bAla8_ExplicitToluene\Rep-Clust04-01_remd_001_exTol-1_374K_noTol_no2_Cluser_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40299"/>
            <a:ext cx="2520280" cy="2408494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37321" y="148281"/>
            <a:ext cx="8865760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REMD </a:t>
            </a:r>
            <a:r>
              <a:rPr lang="en-US" altLang="ja-JP" sz="3600" b="1" dirty="0" smtClean="0"/>
              <a:t>simulation of </a:t>
            </a:r>
            <a:r>
              <a:rPr lang="en-US" altLang="ja-JP" sz="3600" b="1" dirty="0" smtClean="0">
                <a:latin typeface="Symbol" pitchFamily="18" charset="2"/>
              </a:rPr>
              <a:t>b</a:t>
            </a:r>
            <a:r>
              <a:rPr lang="en-US" altLang="ja-JP" sz="3600" b="1" dirty="0" smtClean="0"/>
              <a:t>Ala</a:t>
            </a:r>
            <a:r>
              <a:rPr lang="en-US" altLang="ja-JP" sz="3600" b="1" baseline="-25000" dirty="0" smtClean="0"/>
              <a:t>8</a:t>
            </a:r>
            <a:r>
              <a:rPr lang="en-US" altLang="ja-JP" sz="3600" b="1" dirty="0" smtClean="0"/>
              <a:t> in toluene @ 374 K</a:t>
            </a:r>
            <a:endParaRPr kumimoji="1" lang="ja-JP" altLang="en-US" sz="3600" b="1" dirty="0"/>
          </a:p>
        </p:txBody>
      </p:sp>
      <p:pic>
        <p:nvPicPr>
          <p:cNvPr id="1026" name="Picture 2" descr="C:\Users\kurisaki\Documents\PD_at_Nagoya-u\Project_EnzymaticPolymerization\_Theme-1_CALB_ring-open-polymerization\REMD_b-alanine\_4_Analyses\_0_Clustering_bAla8_ExplicitToluene\Rep-Clust04-01_remd_001_exTol-1_374K_noTol_no2_Cluser_0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72347"/>
            <a:ext cx="1511811" cy="1444755"/>
          </a:xfrm>
          <a:prstGeom prst="rect">
            <a:avLst/>
          </a:prstGeom>
          <a:noFill/>
        </p:spPr>
      </p:pic>
      <p:pic>
        <p:nvPicPr>
          <p:cNvPr id="1027" name="Picture 3" descr="C:\Users\kurisaki\Documents\PD_at_Nagoya-u\Project_EnzymaticPolymerization\_Theme-1_CALB_ring-open-polymerization\REMD_b-alanine\_4_Analyses\_0_Clustering_bAla8_ExplicitToluene\Rep-Clust04-01_remd_001_exTol-1_374K_noTol_no2_Cluser_0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816363"/>
            <a:ext cx="1511811" cy="1444755"/>
          </a:xfrm>
          <a:prstGeom prst="rect">
            <a:avLst/>
          </a:prstGeom>
          <a:noFill/>
        </p:spPr>
      </p:pic>
      <p:pic>
        <p:nvPicPr>
          <p:cNvPr id="1028" name="Picture 4" descr="C:\Users\kurisaki\Documents\PD_at_Nagoya-u\Project_EnzymaticPolymerization\_Theme-1_CALB_ring-open-polymerization\REMD_b-alanine\_4_Analyses\_0_Clustering_bAla8_ExplicitToluene\Rep-Clust04-01_remd_001_exTol-1_374K_noTol_no2_Cluser_0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816363"/>
            <a:ext cx="1511811" cy="1444755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353345" y="5331025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b="1" dirty="0" smtClean="0"/>
              <a:t>In non-polarized solvent, a polymer mainly assumes folded conformation with </a:t>
            </a:r>
            <a:r>
              <a:rPr kumimoji="1" lang="en-US" altLang="ja-JP" sz="2800" b="1" dirty="0" err="1" smtClean="0"/>
              <a:t>intramolecular</a:t>
            </a:r>
            <a:r>
              <a:rPr kumimoji="1" lang="en-US" altLang="ja-JP" sz="2800" b="1" dirty="0" smtClean="0"/>
              <a:t> hydrogen bonds, so that our results seems to be reasonable.</a:t>
            </a:r>
            <a:endParaRPr kumimoji="1" lang="ja-JP" altLang="en-US" sz="2800" b="1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95536" y="3068960"/>
          <a:ext cx="3434723" cy="2081138"/>
        </p:xfrm>
        <a:graphic>
          <a:graphicData uri="http://schemas.openxmlformats.org/presentationml/2006/ole">
            <p:oleObj spid="_x0000_s3073" name="ワークシート" r:id="rId7" imgW="1933457" imgH="1171513" progId="Excel.Sheet.12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739250" y="1124744"/>
            <a:ext cx="1361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i="1" dirty="0" smtClean="0"/>
              <a:t>f</a:t>
            </a:r>
            <a:r>
              <a:rPr kumimoji="1" lang="en-US" altLang="ja-JP" sz="2400" b="1" i="1" dirty="0" smtClean="0"/>
              <a:t>ull</a:t>
            </a:r>
          </a:p>
          <a:p>
            <a:pPr algn="ctr"/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49674" y="130941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hairpin</a:t>
            </a:r>
            <a:endParaRPr kumimoji="1" lang="ja-JP" altLang="en-US" sz="2400" b="1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635" y="130941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globule</a:t>
            </a:r>
            <a:endParaRPr kumimoji="1" lang="ja-JP" altLang="en-US" sz="2400" b="1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7294" y="1124744"/>
            <a:ext cx="1361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i="1" dirty="0" smtClean="0"/>
              <a:t>p</a:t>
            </a:r>
            <a:r>
              <a:rPr kumimoji="1" lang="en-US" altLang="ja-JP" sz="2400" b="1" i="1" dirty="0" smtClean="0"/>
              <a:t>artially </a:t>
            </a:r>
          </a:p>
          <a:p>
            <a:pPr algn="ctr"/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11960" y="3668831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/>
              <a:t>In contrast to REMD </a:t>
            </a:r>
            <a:r>
              <a:rPr lang="en-US" altLang="ja-JP" sz="2400" dirty="0" smtClean="0"/>
              <a:t>with</a:t>
            </a:r>
            <a:r>
              <a:rPr kumimoji="1" lang="en-US" altLang="ja-JP" sz="2400" dirty="0" smtClean="0"/>
              <a:t> water solvent, the folded conformations mainly appear.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9788" y="148281"/>
            <a:ext cx="8358676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Suggestion on polymerization reaction</a:t>
            </a:r>
            <a:endParaRPr kumimoji="1" lang="ja-JP" altLang="en-US" sz="3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597" y="1268760"/>
            <a:ext cx="835292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buFont typeface="Arial" pitchFamily="34" charset="0"/>
              <a:buChar char="•"/>
            </a:pPr>
            <a:r>
              <a:rPr kumimoji="1" lang="en-US" altLang="ja-JP" sz="2800" dirty="0" smtClean="0"/>
              <a:t>Assuming extended conformation is energetically preferable in CALB active site</a:t>
            </a:r>
          </a:p>
          <a:p>
            <a:pPr marL="357188" indent="-357188" algn="just">
              <a:buFont typeface="Arial" pitchFamily="34" charset="0"/>
              <a:buChar char="•"/>
            </a:pPr>
            <a:endParaRPr kumimoji="1" lang="en-US" altLang="ja-JP" sz="1050" dirty="0" smtClean="0"/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2800" dirty="0" smtClean="0"/>
              <a:t>However, </a:t>
            </a:r>
            <a:r>
              <a:rPr lang="en-US" altLang="ja-JP" sz="2800" dirty="0" smtClean="0"/>
              <a:t>as shown in our </a:t>
            </a:r>
            <a:r>
              <a:rPr lang="en-US" altLang="ja-JP" sz="2800" dirty="0" smtClean="0"/>
              <a:t>REMD </a:t>
            </a:r>
            <a:r>
              <a:rPr lang="en-US" altLang="ja-JP" sz="2800" dirty="0" smtClean="0"/>
              <a:t>simulation, </a:t>
            </a:r>
            <a:r>
              <a:rPr lang="en-US" altLang="ja-JP" sz="2800" dirty="0" smtClean="0"/>
              <a:t>the polymer should assume non-extended conformation in toluene solvent</a:t>
            </a:r>
          </a:p>
          <a:p>
            <a:pPr marL="357188" indent="-357188" algn="just">
              <a:buFont typeface="Arial" pitchFamily="34" charset="0"/>
              <a:buChar char="•"/>
            </a:pPr>
            <a:endParaRPr lang="en-US" altLang="ja-JP" sz="1050" dirty="0" smtClean="0"/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2800" dirty="0" smtClean="0"/>
              <a:t>Once the polymer </a:t>
            </a:r>
            <a:r>
              <a:rPr lang="en-US" altLang="ja-JP" sz="2800" dirty="0" smtClean="0"/>
              <a:t>moves to </a:t>
            </a:r>
            <a:r>
              <a:rPr lang="en-US" altLang="ja-JP" sz="2800" dirty="0" smtClean="0"/>
              <a:t>solvent, it forms non-extended conformation and rarely </a:t>
            </a:r>
            <a:r>
              <a:rPr lang="en-US" altLang="ja-JP" sz="2800" dirty="0" smtClean="0"/>
              <a:t>comes </a:t>
            </a:r>
            <a:r>
              <a:rPr lang="en-US" altLang="ja-JP" sz="2800" dirty="0" smtClean="0"/>
              <a:t>back to the active site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896" y="5212357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/>
              <a:t>Anchoring polymer to the entrance of the active site could </a:t>
            </a:r>
            <a:r>
              <a:rPr lang="en-US" altLang="ja-JP" sz="2800" dirty="0" smtClean="0"/>
              <a:t>improve </a:t>
            </a:r>
            <a:r>
              <a:rPr lang="en-US" altLang="ja-JP" sz="2800" dirty="0" smtClean="0"/>
              <a:t>the average length of polymer generated by CABL.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Today’s contents</a:t>
            </a:r>
            <a:endParaRPr kumimoji="1" lang="ja-JP" altLang="en-US" sz="3600" b="1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3024" y="1268760"/>
            <a:ext cx="8424936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kumimoji="1" lang="en-US" altLang="ja-JP" sz="3600" dirty="0" smtClean="0"/>
              <a:t>Comparison of potential energy between QM and MM calculations</a:t>
            </a:r>
          </a:p>
          <a:p>
            <a:pPr marL="342900" indent="-342900" algn="just">
              <a:buAutoNum type="arabicPeriod"/>
            </a:pPr>
            <a:endParaRPr kumimoji="1" lang="en-US" altLang="ja-JP" sz="800" dirty="0" smtClean="0"/>
          </a:p>
          <a:p>
            <a:pPr marL="342900" indent="-342900" algn="just">
              <a:buAutoNum type="arabicPeriod"/>
            </a:pPr>
            <a:r>
              <a:rPr kumimoji="1" lang="en-US" altLang="ja-JP" sz="3600" dirty="0" smtClean="0"/>
              <a:t>Replica exchange molecular dynamics for poly(</a:t>
            </a:r>
            <a:r>
              <a:rPr kumimoji="1" lang="en-US" altLang="ja-JP" sz="3600" dirty="0" err="1" smtClean="0">
                <a:latin typeface="Symbol" pitchFamily="18" charset="2"/>
              </a:rPr>
              <a:t>b</a:t>
            </a:r>
            <a:r>
              <a:rPr kumimoji="1" lang="en-US" altLang="ja-JP" sz="3600" dirty="0" err="1" smtClean="0"/>
              <a:t>Alanine</a:t>
            </a:r>
            <a:r>
              <a:rPr lang="en-US" altLang="ja-JP" sz="3600" dirty="0" smtClean="0"/>
              <a:t>)</a:t>
            </a:r>
            <a:r>
              <a:rPr lang="en-US" altLang="ja-JP" sz="3600" baseline="-25000" dirty="0" smtClean="0"/>
              <a:t>8</a:t>
            </a:r>
          </a:p>
          <a:p>
            <a:pPr marL="342900" indent="-342900" algn="just">
              <a:buAutoNum type="arabicPeriod"/>
            </a:pPr>
            <a:endParaRPr lang="en-US" altLang="ja-JP" sz="1600" baseline="-25000" dirty="0" smtClean="0"/>
          </a:p>
          <a:p>
            <a:pPr marL="342900" indent="-342900" algn="just">
              <a:buAutoNum type="arabicPeriod"/>
            </a:pPr>
            <a:r>
              <a:rPr lang="en-US" altLang="ja-JP" sz="3600" dirty="0" smtClean="0"/>
              <a:t>Subroutine to count the number of </a:t>
            </a:r>
            <a:r>
              <a:rPr lang="en-US" altLang="ja-JP" sz="3600" dirty="0" err="1" smtClean="0">
                <a:latin typeface="Symbol" pitchFamily="18" charset="2"/>
              </a:rPr>
              <a:t>b</a:t>
            </a:r>
            <a:r>
              <a:rPr lang="en-US" altLang="ja-JP" sz="3600" dirty="0" err="1" smtClean="0"/>
              <a:t>lactam</a:t>
            </a:r>
            <a:r>
              <a:rPr lang="en-US" altLang="ja-JP" sz="3600" dirty="0" smtClean="0"/>
              <a:t> in CALB active site: toward improving acceptance rate of chemical reaction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7382" y="227060"/>
            <a:ext cx="8872560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The latest achievement of MC/MD simulation</a:t>
            </a:r>
            <a:endParaRPr kumimoji="1" lang="ja-JP" altLang="en-US" sz="3600" b="1" dirty="0"/>
          </a:p>
        </p:txBody>
      </p:sp>
      <p:grpSp>
        <p:nvGrpSpPr>
          <p:cNvPr id="2" name="グループ化 11"/>
          <p:cNvGrpSpPr/>
          <p:nvPr/>
        </p:nvGrpSpPr>
        <p:grpSpPr>
          <a:xfrm>
            <a:off x="107504" y="3068960"/>
            <a:ext cx="3802438" cy="3024336"/>
            <a:chOff x="204848" y="1988840"/>
            <a:chExt cx="4511168" cy="3588037"/>
          </a:xfrm>
        </p:grpSpPr>
        <p:pic>
          <p:nvPicPr>
            <p:cNvPr id="6" name="Image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848" y="1988840"/>
              <a:ext cx="4511168" cy="3383375"/>
            </a:xfrm>
            <a:prstGeom prst="rect">
              <a:avLst/>
            </a:prstGeom>
          </p:spPr>
        </p:pic>
        <p:pic>
          <p:nvPicPr>
            <p:cNvPr id="7" name="Imag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124" y="5141824"/>
              <a:ext cx="3752888" cy="435053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0556" y="2348880"/>
              <a:ext cx="1656184" cy="1248762"/>
            </a:xfrm>
            <a:prstGeom prst="rect">
              <a:avLst/>
            </a:prstGeom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278902" y="108789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Barberot succeeded to simulate 6-mer formation!! </a:t>
            </a:r>
            <a:endParaRPr lang="en-US" altLang="ja-JP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Nonetheless, the average polymer length is 8-mer</a:t>
            </a:r>
            <a:endParaRPr kumimoji="1"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59828" y="6429483"/>
            <a:ext cx="381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2060"/>
                </a:solidFill>
              </a:rPr>
              <a:t>The Figure is gifted from Dr. Barberot.</a:t>
            </a:r>
            <a:endParaRPr kumimoji="1" lang="ja-JP" altLang="en-US" b="1" i="1" dirty="0">
              <a:solidFill>
                <a:srgbClr val="002060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2481146">
            <a:off x="3039931" y="4126862"/>
            <a:ext cx="484632" cy="546360"/>
          </a:xfrm>
          <a:prstGeom prst="downArrow">
            <a:avLst>
              <a:gd name="adj1" fmla="val 17186"/>
              <a:gd name="adj2" fmla="val 50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51920" y="3242793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/>
              <a:t>If we can reproduce 8-mer formation, it is possible to say </a:t>
            </a:r>
            <a:r>
              <a:rPr lang="en-US" altLang="ja-JP" sz="2400" dirty="0" smtClean="0"/>
              <a:t>that </a:t>
            </a:r>
            <a:r>
              <a:rPr kumimoji="1" lang="en-US" altLang="ja-JP" sz="2400" dirty="0" smtClean="0"/>
              <a:t>MC/MD method can simulate the average behavior of this polymerization reaction, thus being more reliable.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60082" y="227060"/>
            <a:ext cx="8388382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/>
              <a:t>Toward reproducing 8-mer</a:t>
            </a:r>
            <a:endParaRPr kumimoji="1" lang="ja-JP" altLang="en-US" sz="3600" b="1" dirty="0"/>
          </a:p>
        </p:txBody>
      </p:sp>
      <p:pic>
        <p:nvPicPr>
          <p:cNvPr id="11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95074"/>
            <a:ext cx="3528392" cy="2646294"/>
          </a:xfrm>
          <a:prstGeom prst="rect">
            <a:avLst/>
          </a:prstGeom>
        </p:spPr>
      </p:pic>
      <p:cxnSp>
        <p:nvCxnSpPr>
          <p:cNvPr id="12" name="Connecteur droit avec flèche 10"/>
          <p:cNvCxnSpPr/>
          <p:nvPr/>
        </p:nvCxnSpPr>
        <p:spPr>
          <a:xfrm>
            <a:off x="2211104" y="4509120"/>
            <a:ext cx="0" cy="17544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左矢印 17"/>
          <p:cNvSpPr/>
          <p:nvPr/>
        </p:nvSpPr>
        <p:spPr>
          <a:xfrm rot="400390">
            <a:off x="2275451" y="5340783"/>
            <a:ext cx="1934747" cy="245447"/>
          </a:xfrm>
          <a:prstGeom prst="leftArrow">
            <a:avLst>
              <a:gd name="adj1" fmla="val 11947"/>
              <a:gd name="adj2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0288" y="1032858"/>
            <a:ext cx="79928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dirty="0" smtClean="0"/>
              <a:t>On-going mission:</a:t>
            </a:r>
            <a:endParaRPr lang="en-US" altLang="ja-JP" sz="2400" b="1" dirty="0" smtClean="0"/>
          </a:p>
          <a:p>
            <a:pPr algn="just"/>
            <a:r>
              <a:rPr lang="en-US" altLang="ja-JP" sz="2000" dirty="0" smtClean="0"/>
              <a:t>We’re now addressing  to reproduce 8-mer or longer polymer</a:t>
            </a:r>
          </a:p>
          <a:p>
            <a:pPr algn="just"/>
            <a:endParaRPr lang="en-US" altLang="ja-JP" sz="800" dirty="0" smtClean="0"/>
          </a:p>
          <a:p>
            <a:pPr algn="just"/>
            <a:r>
              <a:rPr lang="en-US" altLang="ja-JP" sz="2400" b="1" dirty="0" smtClean="0"/>
              <a:t>Problem:</a:t>
            </a:r>
          </a:p>
          <a:p>
            <a:pPr algn="just"/>
            <a:r>
              <a:rPr lang="en-US" altLang="ja-JP" sz="2000" dirty="0" smtClean="0"/>
              <a:t>Ligand-binding reaction take precedence over other reactions, so that it is frequently chosen in MC/MD cycles. This retards polymerization reaction as a whole.</a:t>
            </a:r>
          </a:p>
          <a:p>
            <a:pPr algn="just"/>
            <a:endParaRPr lang="en-US" altLang="ja-JP" sz="1000" dirty="0" smtClean="0"/>
          </a:p>
          <a:p>
            <a:pPr algn="just"/>
            <a:r>
              <a:rPr lang="en-US" altLang="ja-JP" sz="2400" b="1" dirty="0" smtClean="0"/>
              <a:t>Solution:</a:t>
            </a:r>
          </a:p>
          <a:p>
            <a:pPr marL="3498850" indent="-3498850" algn="just"/>
            <a:r>
              <a:rPr lang="en-US" altLang="ja-JP" sz="2000" dirty="0" smtClean="0"/>
              <a:t>The </a:t>
            </a:r>
            <a:r>
              <a:rPr lang="en-US" altLang="ja-JP" sz="2000" dirty="0" smtClean="0"/>
              <a:t>excessive </a:t>
            </a:r>
            <a:r>
              <a:rPr lang="en-US" altLang="ja-JP" sz="2000" dirty="0" smtClean="0"/>
              <a:t>selection of ligand-binding reaction should be corrected. Actually this reaction has activation barrier (see the left panel) so that it should compete with other reactions.</a:t>
            </a:r>
            <a:endParaRPr lang="en-US" altLang="ja-JP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59828" y="6429483"/>
            <a:ext cx="381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2060"/>
                </a:solidFill>
              </a:rPr>
              <a:t>The Figure is gifted from Dr. Barberot.</a:t>
            </a:r>
            <a:endParaRPr kumimoji="1" lang="ja-JP" altLang="en-US" b="1" i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11960" y="508518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/>
              <a:t>This is the case of one-ligand binding. If </a:t>
            </a:r>
            <a:r>
              <a:rPr kumimoji="1" lang="en-US" altLang="ja-JP" sz="2000" dirty="0" smtClean="0"/>
              <a:t>‘more </a:t>
            </a:r>
            <a:r>
              <a:rPr kumimoji="1" lang="en-US" altLang="ja-JP" sz="2000" dirty="0" err="1" smtClean="0"/>
              <a:t>ligands</a:t>
            </a:r>
            <a:r>
              <a:rPr kumimoji="1" lang="en-US" altLang="ja-JP" sz="2000" dirty="0" smtClean="0"/>
              <a:t>’ </a:t>
            </a:r>
            <a:r>
              <a:rPr kumimoji="1" lang="en-US" altLang="ja-JP" sz="2000" dirty="0" smtClean="0"/>
              <a:t>are in CALB active site, the activation barrier should be increased.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CALB-LAC.pdb.1B.bmp"/>
          <p:cNvPicPr>
            <a:picLocks noChangeAspect="1"/>
          </p:cNvPicPr>
          <p:nvPr/>
        </p:nvPicPr>
        <p:blipFill>
          <a:blip r:embed="rId2" cstate="print"/>
          <a:srcRect l="4446" t="6580" r="2964" b="11515"/>
          <a:stretch>
            <a:fillRect/>
          </a:stretch>
        </p:blipFill>
        <p:spPr>
          <a:xfrm>
            <a:off x="1437677" y="3933278"/>
            <a:ext cx="3666997" cy="292228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89789" y="148281"/>
            <a:ext cx="8574700" cy="120032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Procedure to count the number of </a:t>
            </a:r>
            <a:r>
              <a:rPr lang="en-US" altLang="ja-JP" sz="3600" b="1" dirty="0" smtClean="0">
                <a:latin typeface="Symbol" pitchFamily="18" charset="2"/>
              </a:rPr>
              <a:t>b</a:t>
            </a:r>
            <a:r>
              <a:rPr lang="en-US" altLang="ja-JP" sz="3600" b="1" dirty="0" smtClean="0"/>
              <a:t>-</a:t>
            </a:r>
            <a:r>
              <a:rPr lang="en-US" altLang="ja-JP" sz="3600" b="1" dirty="0" err="1" smtClean="0"/>
              <a:t>lactam</a:t>
            </a:r>
            <a:r>
              <a:rPr lang="en-US" altLang="ja-JP" sz="3600" b="1" dirty="0" smtClean="0"/>
              <a:t> in CALB active site</a:t>
            </a:r>
            <a:endParaRPr kumimoji="1" lang="ja-JP" altLang="en-US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605" y="1412776"/>
            <a:ext cx="82312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kumimoji="1" lang="en-US" altLang="ja-JP" sz="2800" dirty="0" smtClean="0"/>
              <a:t>The subroutine consists of the following three steps:</a:t>
            </a:r>
          </a:p>
          <a:p>
            <a:pPr marL="342900" indent="-342900"/>
            <a:endParaRPr kumimoji="1" lang="en-US" altLang="ja-JP" sz="1000" dirty="0" smtClean="0"/>
          </a:p>
          <a:p>
            <a:pPr marL="342900" indent="-342900">
              <a:buAutoNum type="arabicPeriod"/>
            </a:pPr>
            <a:r>
              <a:rPr kumimoji="1" lang="en-US" altLang="ja-JP" sz="2800" dirty="0" smtClean="0"/>
              <a:t>Generate grid points </a:t>
            </a:r>
            <a:r>
              <a:rPr lang="en-US" altLang="ja-JP" sz="2800" dirty="0" smtClean="0"/>
              <a:t>representing CALB active site</a:t>
            </a:r>
          </a:p>
          <a:p>
            <a:pPr marL="342900" indent="-342900">
              <a:buAutoNum type="arabicPeriod"/>
            </a:pPr>
            <a:r>
              <a:rPr kumimoji="1" lang="en-US" altLang="ja-JP" sz="2800" dirty="0" smtClean="0"/>
              <a:t>Detect </a:t>
            </a:r>
            <a:r>
              <a:rPr kumimoji="1" lang="en-US" altLang="ja-JP" sz="2800" dirty="0" smtClean="0">
                <a:latin typeface="Symbol" pitchFamily="18" charset="2"/>
              </a:rPr>
              <a:t>b</a:t>
            </a:r>
            <a:r>
              <a:rPr kumimoji="1" lang="en-US" altLang="ja-JP" sz="2800" dirty="0" smtClean="0"/>
              <a:t>-</a:t>
            </a:r>
            <a:r>
              <a:rPr kumimoji="1" lang="en-US" altLang="ja-JP" sz="2800" dirty="0" err="1" smtClean="0"/>
              <a:t>lactam</a:t>
            </a:r>
            <a:r>
              <a:rPr kumimoji="1" lang="en-US" altLang="ja-JP" sz="2800" dirty="0" smtClean="0"/>
              <a:t> molecules </a:t>
            </a:r>
            <a:r>
              <a:rPr lang="en-US" altLang="ja-JP" sz="2800" dirty="0" smtClean="0"/>
              <a:t>in CALB active site</a:t>
            </a:r>
          </a:p>
          <a:p>
            <a:pPr marL="342900" indent="-342900">
              <a:buAutoNum type="arabicPeriod"/>
            </a:pPr>
            <a:r>
              <a:rPr lang="en-US" altLang="ja-JP" sz="2800" dirty="0" smtClean="0"/>
              <a:t>Return the number of </a:t>
            </a:r>
            <a:r>
              <a:rPr lang="en-US" altLang="ja-JP" sz="2800" dirty="0" smtClean="0">
                <a:latin typeface="Symbol" pitchFamily="18" charset="2"/>
              </a:rPr>
              <a:t>b</a:t>
            </a:r>
            <a:r>
              <a:rPr lang="en-US" altLang="ja-JP" sz="2800" dirty="0" smtClean="0"/>
              <a:t>-</a:t>
            </a:r>
            <a:r>
              <a:rPr lang="en-US" altLang="ja-JP" sz="2800" dirty="0" err="1" smtClean="0"/>
              <a:t>lactam</a:t>
            </a:r>
            <a:r>
              <a:rPr lang="en-US" altLang="ja-JP" sz="2800" dirty="0" smtClean="0"/>
              <a:t> in CALB active site</a:t>
            </a:r>
          </a:p>
          <a:p>
            <a:pPr marL="342900" indent="-342900"/>
            <a:endParaRPr lang="en-US" altLang="ja-JP" sz="1000" dirty="0" smtClean="0"/>
          </a:p>
          <a:p>
            <a:pPr marL="893763" algn="r"/>
            <a:r>
              <a:rPr lang="en-US" altLang="ja-JP" sz="2000" baseline="30000" dirty="0" smtClean="0"/>
              <a:t>*</a:t>
            </a:r>
            <a:r>
              <a:rPr lang="en-US" altLang="ja-JP" sz="2000" dirty="0" smtClean="0"/>
              <a:t>In the step-1, we execute POVME program to generate grid points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109971"/>
            <a:ext cx="283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Ser106, the catalytic residue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 rot="1736955">
            <a:off x="1602263" y="4808838"/>
            <a:ext cx="1725006" cy="255120"/>
          </a:xfrm>
          <a:prstGeom prst="rightArrow">
            <a:avLst>
              <a:gd name="adj1" fmla="val 15232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19819013">
            <a:off x="1357676" y="5790813"/>
            <a:ext cx="1002125" cy="255120"/>
          </a:xfrm>
          <a:prstGeom prst="rightArrow">
            <a:avLst>
              <a:gd name="adj1" fmla="val 15232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84398" y="5961654"/>
            <a:ext cx="101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lactam</a:t>
            </a:r>
            <a:endParaRPr lang="ja-JP" altLang="en-US" dirty="0"/>
          </a:p>
        </p:txBody>
      </p:sp>
      <p:sp>
        <p:nvSpPr>
          <p:cNvPr id="13" name="右矢印 12"/>
          <p:cNvSpPr/>
          <p:nvPr/>
        </p:nvSpPr>
        <p:spPr>
          <a:xfrm rot="1193246">
            <a:off x="1580394" y="5267754"/>
            <a:ext cx="462768" cy="255120"/>
          </a:xfrm>
          <a:prstGeom prst="rightArrow">
            <a:avLst>
              <a:gd name="adj1" fmla="val 15232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5496" y="4725144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Grid points were </a:t>
            </a:r>
            <a:r>
              <a:rPr lang="en-US" altLang="ja-JP" dirty="0" smtClean="0"/>
              <a:t>illustrated in pink </a:t>
            </a:r>
            <a:r>
              <a:rPr lang="en-US" altLang="ja-JP" dirty="0" err="1" smtClean="0"/>
              <a:t>vdW</a:t>
            </a:r>
            <a:r>
              <a:rPr lang="en-US" altLang="ja-JP" dirty="0" smtClean="0"/>
              <a:t> sphere</a:t>
            </a:r>
            <a:endParaRPr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5724128" y="4662428"/>
            <a:ext cx="0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724128" y="6296299"/>
            <a:ext cx="29523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656113" y="4221088"/>
            <a:ext cx="13581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active </a:t>
            </a:r>
            <a:r>
              <a:rPr kumimoji="1" lang="en-US" altLang="ja-JP" dirty="0" smtClean="0"/>
              <a:t>site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4461820" y="5328186"/>
            <a:ext cx="180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ctivation energy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08304" y="4221088"/>
            <a:ext cx="15492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bulk solvent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12160" y="6381328"/>
            <a:ext cx="206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Reaction coordinate</a:t>
            </a:r>
            <a:endParaRPr kumimoji="1" lang="ja-JP" altLang="en-US" dirty="0"/>
          </a:p>
        </p:txBody>
      </p:sp>
      <p:sp>
        <p:nvSpPr>
          <p:cNvPr id="26" name="フリーフォーム 25"/>
          <p:cNvSpPr/>
          <p:nvPr/>
        </p:nvSpPr>
        <p:spPr>
          <a:xfrm>
            <a:off x="6012160" y="5378624"/>
            <a:ext cx="2177683" cy="940905"/>
          </a:xfrm>
          <a:custGeom>
            <a:avLst/>
            <a:gdLst>
              <a:gd name="connsiteX0" fmla="*/ 0 w 2196547"/>
              <a:gd name="connsiteY0" fmla="*/ 530088 h 940905"/>
              <a:gd name="connsiteX1" fmla="*/ 646043 w 2196547"/>
              <a:gd name="connsiteY1" fmla="*/ 480392 h 940905"/>
              <a:gd name="connsiteX2" fmla="*/ 1043608 w 2196547"/>
              <a:gd name="connsiteY2" fmla="*/ 53009 h 940905"/>
              <a:gd name="connsiteX3" fmla="*/ 1500808 w 2196547"/>
              <a:gd name="connsiteY3" fmla="*/ 798444 h 940905"/>
              <a:gd name="connsiteX4" fmla="*/ 2196547 w 2196547"/>
              <a:gd name="connsiteY4" fmla="*/ 907775 h 940905"/>
              <a:gd name="connsiteX0" fmla="*/ 0 w 2177683"/>
              <a:gd name="connsiteY0" fmla="*/ 570656 h 940905"/>
              <a:gd name="connsiteX1" fmla="*/ 627179 w 2177683"/>
              <a:gd name="connsiteY1" fmla="*/ 480392 h 940905"/>
              <a:gd name="connsiteX2" fmla="*/ 1024744 w 2177683"/>
              <a:gd name="connsiteY2" fmla="*/ 53009 h 940905"/>
              <a:gd name="connsiteX3" fmla="*/ 1481944 w 2177683"/>
              <a:gd name="connsiteY3" fmla="*/ 798444 h 940905"/>
              <a:gd name="connsiteX4" fmla="*/ 2177683 w 2177683"/>
              <a:gd name="connsiteY4" fmla="*/ 907775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683" h="940905">
                <a:moveTo>
                  <a:pt x="0" y="570656"/>
                </a:moveTo>
                <a:cubicBezTo>
                  <a:pt x="236054" y="585564"/>
                  <a:pt x="456388" y="566667"/>
                  <a:pt x="627179" y="480392"/>
                </a:cubicBezTo>
                <a:cubicBezTo>
                  <a:pt x="797970" y="394117"/>
                  <a:pt x="882283" y="0"/>
                  <a:pt x="1024744" y="53009"/>
                </a:cubicBezTo>
                <a:cubicBezTo>
                  <a:pt x="1167205" y="106018"/>
                  <a:pt x="1289788" y="655983"/>
                  <a:pt x="1481944" y="798444"/>
                </a:cubicBezTo>
                <a:cubicBezTo>
                  <a:pt x="1674100" y="940905"/>
                  <a:pt x="1925891" y="924340"/>
                  <a:pt x="2177683" y="90777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リーフォーム 27"/>
          <p:cNvSpPr/>
          <p:nvPr/>
        </p:nvSpPr>
        <p:spPr>
          <a:xfrm>
            <a:off x="5976156" y="4816264"/>
            <a:ext cx="2268252" cy="1564422"/>
          </a:xfrm>
          <a:custGeom>
            <a:avLst/>
            <a:gdLst>
              <a:gd name="connsiteX0" fmla="*/ 0 w 2196547"/>
              <a:gd name="connsiteY0" fmla="*/ 530088 h 940905"/>
              <a:gd name="connsiteX1" fmla="*/ 646043 w 2196547"/>
              <a:gd name="connsiteY1" fmla="*/ 480392 h 940905"/>
              <a:gd name="connsiteX2" fmla="*/ 1043608 w 2196547"/>
              <a:gd name="connsiteY2" fmla="*/ 53009 h 940905"/>
              <a:gd name="connsiteX3" fmla="*/ 1500808 w 2196547"/>
              <a:gd name="connsiteY3" fmla="*/ 798444 h 940905"/>
              <a:gd name="connsiteX4" fmla="*/ 2196547 w 2196547"/>
              <a:gd name="connsiteY4" fmla="*/ 907775 h 940905"/>
              <a:gd name="connsiteX0" fmla="*/ 0 w 2196547"/>
              <a:gd name="connsiteY0" fmla="*/ 1015145 h 1506805"/>
              <a:gd name="connsiteX1" fmla="*/ 646043 w 2196547"/>
              <a:gd name="connsiteY1" fmla="*/ 965449 h 1506805"/>
              <a:gd name="connsiteX2" fmla="*/ 1008112 w 2196547"/>
              <a:gd name="connsiteY2" fmla="*/ 53009 h 1506805"/>
              <a:gd name="connsiteX3" fmla="*/ 1500808 w 2196547"/>
              <a:gd name="connsiteY3" fmla="*/ 1283501 h 1506805"/>
              <a:gd name="connsiteX4" fmla="*/ 2196547 w 2196547"/>
              <a:gd name="connsiteY4" fmla="*/ 1392832 h 1506805"/>
              <a:gd name="connsiteX0" fmla="*/ 107674 w 2304221"/>
              <a:gd name="connsiteY0" fmla="*/ 1015145 h 1506805"/>
              <a:gd name="connsiteX1" fmla="*/ 107674 w 2304221"/>
              <a:gd name="connsiteY1" fmla="*/ 1061121 h 1506805"/>
              <a:gd name="connsiteX2" fmla="*/ 753717 w 2304221"/>
              <a:gd name="connsiteY2" fmla="*/ 965449 h 1506805"/>
              <a:gd name="connsiteX3" fmla="*/ 1115786 w 2304221"/>
              <a:gd name="connsiteY3" fmla="*/ 53009 h 1506805"/>
              <a:gd name="connsiteX4" fmla="*/ 1608482 w 2304221"/>
              <a:gd name="connsiteY4" fmla="*/ 1283501 h 1506805"/>
              <a:gd name="connsiteX5" fmla="*/ 2304221 w 2304221"/>
              <a:gd name="connsiteY5" fmla="*/ 1392832 h 1506805"/>
              <a:gd name="connsiteX0" fmla="*/ 0 w 2340563"/>
              <a:gd name="connsiteY0" fmla="*/ 1061121 h 1506805"/>
              <a:gd name="connsiteX1" fmla="*/ 144016 w 2340563"/>
              <a:gd name="connsiteY1" fmla="*/ 1061121 h 1506805"/>
              <a:gd name="connsiteX2" fmla="*/ 790059 w 2340563"/>
              <a:gd name="connsiteY2" fmla="*/ 965449 h 1506805"/>
              <a:gd name="connsiteX3" fmla="*/ 1152128 w 2340563"/>
              <a:gd name="connsiteY3" fmla="*/ 53009 h 1506805"/>
              <a:gd name="connsiteX4" fmla="*/ 1644824 w 2340563"/>
              <a:gd name="connsiteY4" fmla="*/ 1283501 h 1506805"/>
              <a:gd name="connsiteX5" fmla="*/ 2340563 w 2340563"/>
              <a:gd name="connsiteY5" fmla="*/ 1392832 h 1506805"/>
              <a:gd name="connsiteX0" fmla="*/ 0 w 2376264"/>
              <a:gd name="connsiteY0" fmla="*/ 1061121 h 1511526"/>
              <a:gd name="connsiteX1" fmla="*/ 144016 w 2376264"/>
              <a:gd name="connsiteY1" fmla="*/ 1061121 h 1511526"/>
              <a:gd name="connsiteX2" fmla="*/ 790059 w 2376264"/>
              <a:gd name="connsiteY2" fmla="*/ 965449 h 1511526"/>
              <a:gd name="connsiteX3" fmla="*/ 1152128 w 2376264"/>
              <a:gd name="connsiteY3" fmla="*/ 53009 h 1511526"/>
              <a:gd name="connsiteX4" fmla="*/ 1644824 w 2376264"/>
              <a:gd name="connsiteY4" fmla="*/ 1283501 h 1511526"/>
              <a:gd name="connsiteX5" fmla="*/ 2376264 w 2376264"/>
              <a:gd name="connsiteY5" fmla="*/ 1421161 h 1511526"/>
              <a:gd name="connsiteX0" fmla="*/ 107674 w 2339922"/>
              <a:gd name="connsiteY0" fmla="*/ 1008112 h 1511526"/>
              <a:gd name="connsiteX1" fmla="*/ 107674 w 2339922"/>
              <a:gd name="connsiteY1" fmla="*/ 1061121 h 1511526"/>
              <a:gd name="connsiteX2" fmla="*/ 753717 w 2339922"/>
              <a:gd name="connsiteY2" fmla="*/ 965449 h 1511526"/>
              <a:gd name="connsiteX3" fmla="*/ 1115786 w 2339922"/>
              <a:gd name="connsiteY3" fmla="*/ 53009 h 1511526"/>
              <a:gd name="connsiteX4" fmla="*/ 1608482 w 2339922"/>
              <a:gd name="connsiteY4" fmla="*/ 1283501 h 1511526"/>
              <a:gd name="connsiteX5" fmla="*/ 2339922 w 2339922"/>
              <a:gd name="connsiteY5" fmla="*/ 1421161 h 1511526"/>
              <a:gd name="connsiteX0" fmla="*/ 107674 w 2339922"/>
              <a:gd name="connsiteY0" fmla="*/ 1008112 h 1511526"/>
              <a:gd name="connsiteX1" fmla="*/ 107674 w 2339922"/>
              <a:gd name="connsiteY1" fmla="*/ 1061121 h 1511526"/>
              <a:gd name="connsiteX2" fmla="*/ 753717 w 2339922"/>
              <a:gd name="connsiteY2" fmla="*/ 965449 h 1511526"/>
              <a:gd name="connsiteX3" fmla="*/ 1115786 w 2339922"/>
              <a:gd name="connsiteY3" fmla="*/ 53009 h 1511526"/>
              <a:gd name="connsiteX4" fmla="*/ 1608482 w 2339922"/>
              <a:gd name="connsiteY4" fmla="*/ 1283501 h 1511526"/>
              <a:gd name="connsiteX5" fmla="*/ 2339922 w 2339922"/>
              <a:gd name="connsiteY5" fmla="*/ 1421161 h 1511526"/>
              <a:gd name="connsiteX0" fmla="*/ 108012 w 2340260"/>
              <a:gd name="connsiteY0" fmla="*/ 1061008 h 1564422"/>
              <a:gd name="connsiteX1" fmla="*/ 108012 w 2340260"/>
              <a:gd name="connsiteY1" fmla="*/ 1114017 h 1564422"/>
              <a:gd name="connsiteX2" fmla="*/ 756084 w 2340260"/>
              <a:gd name="connsiteY2" fmla="*/ 700968 h 1564422"/>
              <a:gd name="connsiteX3" fmla="*/ 1116124 w 2340260"/>
              <a:gd name="connsiteY3" fmla="*/ 105905 h 1564422"/>
              <a:gd name="connsiteX4" fmla="*/ 1608820 w 2340260"/>
              <a:gd name="connsiteY4" fmla="*/ 1336397 h 1564422"/>
              <a:gd name="connsiteX5" fmla="*/ 2340260 w 2340260"/>
              <a:gd name="connsiteY5" fmla="*/ 1474057 h 1564422"/>
              <a:gd name="connsiteX0" fmla="*/ 36004 w 2268252"/>
              <a:gd name="connsiteY0" fmla="*/ 1061008 h 1564422"/>
              <a:gd name="connsiteX1" fmla="*/ 108012 w 2268252"/>
              <a:gd name="connsiteY1" fmla="*/ 700968 h 1564422"/>
              <a:gd name="connsiteX2" fmla="*/ 684076 w 2268252"/>
              <a:gd name="connsiteY2" fmla="*/ 700968 h 1564422"/>
              <a:gd name="connsiteX3" fmla="*/ 1044116 w 2268252"/>
              <a:gd name="connsiteY3" fmla="*/ 105905 h 1564422"/>
              <a:gd name="connsiteX4" fmla="*/ 1536812 w 2268252"/>
              <a:gd name="connsiteY4" fmla="*/ 1336397 h 1564422"/>
              <a:gd name="connsiteX5" fmla="*/ 2268252 w 2268252"/>
              <a:gd name="connsiteY5" fmla="*/ 1474057 h 1564422"/>
              <a:gd name="connsiteX0" fmla="*/ 36004 w 2268252"/>
              <a:gd name="connsiteY0" fmla="*/ 700968 h 1564422"/>
              <a:gd name="connsiteX1" fmla="*/ 108012 w 2268252"/>
              <a:gd name="connsiteY1" fmla="*/ 700968 h 1564422"/>
              <a:gd name="connsiteX2" fmla="*/ 684076 w 2268252"/>
              <a:gd name="connsiteY2" fmla="*/ 700968 h 1564422"/>
              <a:gd name="connsiteX3" fmla="*/ 1044116 w 2268252"/>
              <a:gd name="connsiteY3" fmla="*/ 105905 h 1564422"/>
              <a:gd name="connsiteX4" fmla="*/ 1536812 w 2268252"/>
              <a:gd name="connsiteY4" fmla="*/ 1336397 h 1564422"/>
              <a:gd name="connsiteX5" fmla="*/ 2268252 w 2268252"/>
              <a:gd name="connsiteY5" fmla="*/ 1474057 h 156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8252" h="1564422">
                <a:moveTo>
                  <a:pt x="36004" y="700968"/>
                </a:moveTo>
                <a:cubicBezTo>
                  <a:pt x="38911" y="751835"/>
                  <a:pt x="0" y="700968"/>
                  <a:pt x="108012" y="700968"/>
                </a:cubicBezTo>
                <a:cubicBezTo>
                  <a:pt x="216024" y="700968"/>
                  <a:pt x="528059" y="800145"/>
                  <a:pt x="684076" y="700968"/>
                </a:cubicBezTo>
                <a:cubicBezTo>
                  <a:pt x="840093" y="601791"/>
                  <a:pt x="901993" y="0"/>
                  <a:pt x="1044116" y="105905"/>
                </a:cubicBezTo>
                <a:cubicBezTo>
                  <a:pt x="1186239" y="211810"/>
                  <a:pt x="1332789" y="1108372"/>
                  <a:pt x="1536812" y="1336397"/>
                </a:cubicBezTo>
                <a:cubicBezTo>
                  <a:pt x="1740835" y="1564422"/>
                  <a:pt x="2016460" y="1490622"/>
                  <a:pt x="2268252" y="147405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96336" y="5589240"/>
            <a:ext cx="104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ligand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80312" y="4797152"/>
            <a:ext cx="116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o</a:t>
            </a:r>
            <a:r>
              <a:rPr kumimoji="1" lang="en-US" altLang="ja-JP" dirty="0" smtClean="0">
                <a:solidFill>
                  <a:srgbClr val="FF0000"/>
                </a:solidFill>
              </a:rPr>
              <a:t>ne ligand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179512" y="2132856"/>
            <a:ext cx="8856984" cy="3456384"/>
          </a:xfrm>
          <a:prstGeom prst="roundRect">
            <a:avLst>
              <a:gd name="adj" fmla="val 7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789" y="142396"/>
            <a:ext cx="8502691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Package construction</a:t>
            </a:r>
            <a:endParaRPr kumimoji="1" lang="ja-JP" altLang="en-US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61661" y="2522713"/>
            <a:ext cx="3610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ja-JP" sz="2000" dirty="0" smtClean="0"/>
              <a:t>count_monomer_in_pocket.pyw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5436096" y="2708920"/>
            <a:ext cx="3456384" cy="1584176"/>
          </a:xfrm>
          <a:prstGeom prst="roundRect">
            <a:avLst>
              <a:gd name="adj" fmla="val 704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36196" y="2420888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Module</a:t>
            </a:r>
            <a:endParaRPr kumimoji="1" lang="ja-JP" altLang="en-US" sz="28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5806512" y="2924944"/>
            <a:ext cx="271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edit_pdb_with_cpptraj.pyc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659677" y="3356992"/>
            <a:ext cx="3009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find_monomer_in_pocket.pyc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877654" y="3789040"/>
            <a:ext cx="257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generate_grid_points.pyc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136298" y="4427820"/>
            <a:ext cx="117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POVME.py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1600" y="616704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‘# of b-</a:t>
            </a:r>
            <a:r>
              <a:rPr kumimoji="1" lang="en-US" altLang="ja-JP" dirty="0" err="1" smtClean="0"/>
              <a:t>lactam</a:t>
            </a:r>
            <a:r>
              <a:rPr kumimoji="1" lang="en-US" altLang="ja-JP" dirty="0" smtClean="0"/>
              <a:t> in CALB active site’ (integer) &amp; ‘residue numbers’ (list)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1600" y="1392044"/>
            <a:ext cx="430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‘</a:t>
            </a:r>
            <a:r>
              <a:rPr kumimoji="1" lang="en-US" altLang="ja-JP" b="1" i="1" dirty="0" smtClean="0">
                <a:solidFill>
                  <a:srgbClr val="002060"/>
                </a:solidFill>
              </a:rPr>
              <a:t>PDB file</a:t>
            </a:r>
            <a:r>
              <a:rPr kumimoji="1" lang="en-US" altLang="ja-JP" dirty="0" smtClean="0"/>
              <a:t> generated at the </a:t>
            </a:r>
            <a:r>
              <a:rPr kumimoji="1" lang="en-US" altLang="ja-JP" dirty="0" smtClean="0"/>
              <a:t>last MC/MD </a:t>
            </a:r>
            <a:r>
              <a:rPr kumimoji="1" lang="en-US" altLang="ja-JP" dirty="0" smtClean="0"/>
              <a:t>step’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3528" y="908720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Input</a:t>
            </a:r>
            <a:endParaRPr kumimoji="1" lang="ja-JP" altLang="en-US" sz="28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5662989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Output</a:t>
            </a:r>
            <a:endParaRPr kumimoji="1" lang="ja-JP" altLang="en-US" sz="2800" b="1" dirty="0"/>
          </a:p>
        </p:txBody>
      </p:sp>
      <p:sp>
        <p:nvSpPr>
          <p:cNvPr id="17" name="ストライプ矢印 16"/>
          <p:cNvSpPr/>
          <p:nvPr/>
        </p:nvSpPr>
        <p:spPr>
          <a:xfrm rot="5400000">
            <a:off x="2750181" y="1956828"/>
            <a:ext cx="731520" cy="484632"/>
          </a:xfrm>
          <a:prstGeom prst="stripedRightArrow">
            <a:avLst>
              <a:gd name="adj1" fmla="val 25390"/>
              <a:gd name="adj2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トライプ矢印 17"/>
          <p:cNvSpPr/>
          <p:nvPr/>
        </p:nvSpPr>
        <p:spPr>
          <a:xfrm rot="5400000">
            <a:off x="1537952" y="4302808"/>
            <a:ext cx="3096344" cy="484632"/>
          </a:xfrm>
          <a:prstGeom prst="stripedRightArrow">
            <a:avLst>
              <a:gd name="adj1" fmla="val 25390"/>
              <a:gd name="adj2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ストライプ矢印 18"/>
          <p:cNvSpPr/>
          <p:nvPr/>
        </p:nvSpPr>
        <p:spPr>
          <a:xfrm rot="10800000">
            <a:off x="3161658" y="3375576"/>
            <a:ext cx="2274438" cy="269448"/>
          </a:xfrm>
          <a:prstGeom prst="stripedRightArrow">
            <a:avLst>
              <a:gd name="adj1" fmla="val 25390"/>
              <a:gd name="adj2" fmla="val 50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84471" y="309877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</a:t>
            </a:r>
            <a:r>
              <a:rPr kumimoji="1" lang="en-US" altLang="ja-JP" dirty="0" smtClean="0"/>
              <a:t>mport </a:t>
            </a:r>
            <a:endParaRPr kumimoji="1" lang="ja-JP" altLang="en-US" dirty="0"/>
          </a:p>
        </p:txBody>
      </p:sp>
      <p:sp>
        <p:nvSpPr>
          <p:cNvPr id="21" name="ストライプ矢印 20"/>
          <p:cNvSpPr/>
          <p:nvPr/>
        </p:nvSpPr>
        <p:spPr>
          <a:xfrm>
            <a:off x="3164092" y="4479303"/>
            <a:ext cx="2920076" cy="245841"/>
          </a:xfrm>
          <a:prstGeom prst="stripedRightArrow">
            <a:avLst>
              <a:gd name="adj1" fmla="val 25390"/>
              <a:gd name="adj2" fmla="val 10660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曲折矢印 23"/>
          <p:cNvSpPr/>
          <p:nvPr/>
        </p:nvSpPr>
        <p:spPr>
          <a:xfrm rot="10800000">
            <a:off x="3151717" y="4869159"/>
            <a:ext cx="3580521" cy="615819"/>
          </a:xfrm>
          <a:prstGeom prst="bentArrow">
            <a:avLst>
              <a:gd name="adj1" fmla="val 10344"/>
              <a:gd name="adj2" fmla="val 20534"/>
              <a:gd name="adj3" fmla="val 47239"/>
              <a:gd name="adj4" fmla="val 2764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016405" y="419127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PDB file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24783" y="4859868"/>
            <a:ext cx="14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grid point </a:t>
            </a:r>
            <a:r>
              <a:rPr kumimoji="1" lang="en-US" altLang="ja-JP" dirty="0" smtClean="0"/>
              <a:t>file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1844824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Package</a:t>
            </a:r>
            <a:endParaRPr kumimoji="1" lang="ja-JP" altLang="en-US" sz="2800" b="1" dirty="0"/>
          </a:p>
        </p:txBody>
      </p:sp>
      <p:sp>
        <p:nvSpPr>
          <p:cNvPr id="30" name="円/楕円 29"/>
          <p:cNvSpPr/>
          <p:nvPr/>
        </p:nvSpPr>
        <p:spPr>
          <a:xfrm>
            <a:off x="6116420" y="4384982"/>
            <a:ext cx="1224136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>
            <a:off x="6948264" y="4797152"/>
            <a:ext cx="648072" cy="108012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652120" y="5887432"/>
            <a:ext cx="3312368" cy="830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Stand alone program developed by J. </a:t>
            </a:r>
            <a:r>
              <a:rPr kumimoji="1" lang="en-US" altLang="ja-JP" dirty="0" err="1" smtClean="0"/>
              <a:t>Durrant</a:t>
            </a:r>
            <a:endParaRPr kumimoji="1" lang="en-US" altLang="ja-JP" dirty="0" smtClean="0"/>
          </a:p>
          <a:p>
            <a:pPr algn="ctr"/>
            <a:r>
              <a:rPr lang="en-US" altLang="ja-JP" sz="1200" dirty="0" smtClean="0"/>
              <a:t>http://nbcr.ucsd.edu/data/sw/hosted/POVME/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9789" y="168159"/>
            <a:ext cx="8502691" cy="10772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Plan to implement the subroutine in MC/MD </a:t>
            </a:r>
            <a:r>
              <a:rPr lang="en-US" altLang="ja-JP" sz="3200" b="1" dirty="0" smtClean="0"/>
              <a:t>program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605" y="1628800"/>
            <a:ext cx="8231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altLang="ja-JP" sz="2800" dirty="0" smtClean="0"/>
              <a:t>Activation energy of ligand binding process is replaced with a variable, which depends on the number of </a:t>
            </a:r>
            <a:r>
              <a:rPr lang="en-US" altLang="ja-JP" sz="2800" dirty="0" smtClean="0">
                <a:latin typeface="Symbol" pitchFamily="18" charset="2"/>
              </a:rPr>
              <a:t>b</a:t>
            </a:r>
            <a:r>
              <a:rPr lang="en-US" altLang="ja-JP" sz="2800" dirty="0" smtClean="0"/>
              <a:t>-</a:t>
            </a:r>
            <a:r>
              <a:rPr lang="en-US" altLang="ja-JP" sz="2800" dirty="0" err="1" smtClean="0"/>
              <a:t>lactam</a:t>
            </a:r>
            <a:r>
              <a:rPr lang="en-US" altLang="ja-JP" sz="2800" dirty="0" smtClean="0"/>
              <a:t> in CALB active site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ja-JP" sz="2800" dirty="0" smtClean="0"/>
              <a:t>Subroutine is called if ligand binding process is chosen: “</a:t>
            </a:r>
            <a:r>
              <a:rPr lang="en-US" altLang="ja-JP" sz="2800" i="1" dirty="0" smtClean="0"/>
              <a:t>select_react_func.sh</a:t>
            </a:r>
            <a:r>
              <a:rPr lang="en-US" altLang="ja-JP" sz="2800" dirty="0" smtClean="0"/>
              <a:t>” would be modified.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ja-JP" sz="2800" dirty="0" smtClean="0"/>
              <a:t>Or, update the activation energy every MC/MD cycle? This </a:t>
            </a:r>
            <a:r>
              <a:rPr lang="en-US" altLang="ja-JP" sz="2800" dirty="0" smtClean="0"/>
              <a:t>could </a:t>
            </a:r>
            <a:r>
              <a:rPr lang="en-US" altLang="ja-JP" sz="2800" dirty="0" smtClean="0"/>
              <a:t>cause time delay of several seconds </a:t>
            </a:r>
            <a:r>
              <a:rPr lang="en-US" altLang="ja-JP" sz="2800" dirty="0" smtClean="0"/>
              <a:t>would cause per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31840" y="5301208"/>
            <a:ext cx="5342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smtClean="0"/>
              <a:t>Thank you for your attention!!</a:t>
            </a:r>
            <a:endParaRPr kumimoji="1" lang="ja-JP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Research background</a:t>
            </a:r>
            <a:endParaRPr kumimoji="1" lang="ja-JP" altLang="en-US" sz="36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0215" y="6429483"/>
            <a:ext cx="425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2060"/>
                </a:solidFill>
              </a:rPr>
              <a:t>The illustration is gifted from Dr. Barberot.</a:t>
            </a:r>
            <a:endParaRPr kumimoji="1" lang="ja-JP" altLang="en-US" b="1" i="1" dirty="0">
              <a:solidFill>
                <a:srgbClr val="002060"/>
              </a:solidFill>
            </a:endParaRPr>
          </a:p>
        </p:txBody>
      </p:sp>
      <p:pic>
        <p:nvPicPr>
          <p:cNvPr id="8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1628800"/>
            <a:ext cx="3250299" cy="31469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88026" y="1268760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Wingdings" pitchFamily="2" charset="2"/>
              <a:buChar char="l"/>
            </a:pPr>
            <a:r>
              <a:rPr kumimoji="1" lang="en-US" altLang="ja-JP" sz="2400" dirty="0" smtClean="0"/>
              <a:t>Enzyme catalyzed polymerization reaction has drawn attention in the field of green chemistry</a:t>
            </a:r>
          </a:p>
          <a:p>
            <a:pPr marL="268288" indent="-268288" algn="just">
              <a:buFont typeface="Wingdings" pitchFamily="2" charset="2"/>
              <a:buChar char="l"/>
            </a:pPr>
            <a:r>
              <a:rPr kumimoji="1" lang="en-US" altLang="ja-JP" sz="2400" i="1" dirty="0" smtClean="0"/>
              <a:t>Candida </a:t>
            </a:r>
            <a:r>
              <a:rPr kumimoji="1" lang="en-US" altLang="ja-JP" sz="2400" i="1" dirty="0" err="1" smtClean="0"/>
              <a:t>Antarica</a:t>
            </a:r>
            <a:r>
              <a:rPr kumimoji="1" lang="en-US" altLang="ja-JP" sz="2400" i="1" dirty="0" smtClean="0"/>
              <a:t> </a:t>
            </a:r>
            <a:r>
              <a:rPr kumimoji="1" lang="en-US" altLang="ja-JP" sz="2400" dirty="0" err="1" smtClean="0"/>
              <a:t>Libase</a:t>
            </a:r>
            <a:r>
              <a:rPr kumimoji="1" lang="en-US" altLang="ja-JP" sz="2400" dirty="0" smtClean="0"/>
              <a:t> B (CALB) has long been studied in this purpose</a:t>
            </a:r>
          </a:p>
          <a:p>
            <a:pPr marL="268288" indent="-268288" algn="just">
              <a:buFont typeface="Wingdings" pitchFamily="2" charset="2"/>
              <a:buChar char="l"/>
            </a:pPr>
            <a:r>
              <a:rPr lang="en-US" altLang="ja-JP" sz="2400" dirty="0" smtClean="0"/>
              <a:t>This enzyme catalyzes polymerization of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lactam</a:t>
            </a:r>
            <a:r>
              <a:rPr lang="en-US" altLang="ja-JP" sz="2400" dirty="0" smtClean="0"/>
              <a:t> to generate poly(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), nylon-3</a:t>
            </a:r>
          </a:p>
          <a:p>
            <a:pPr marL="268288" indent="-268288" algn="just">
              <a:buFont typeface="Wingdings" pitchFamily="2" charset="2"/>
              <a:buChar char="l"/>
            </a:pPr>
            <a:r>
              <a:rPr kumimoji="1" lang="en-US" altLang="ja-JP" sz="2400" dirty="0" smtClean="0"/>
              <a:t>However, this reaction system has rooms to be improved because the product </a:t>
            </a:r>
            <a:r>
              <a:rPr lang="en-US" altLang="ja-JP" sz="2400" dirty="0" smtClean="0"/>
              <a:t>do not satisfy industrial quality, as for the length and yield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4941168"/>
            <a:ext cx="199240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4</a:t>
            </a:r>
            <a:r>
              <a:rPr kumimoji="1"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Supporting Information</a:t>
            </a:r>
            <a:endParaRPr kumimoji="1" lang="ja-JP" alt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 descr="C:\Users\kurisaki\DOCUME~1\PD_AT_~1\PRC4D7~1\_THEME~1\REMD_B~1\_4_ANA~1\_0_CLU~1\_PONTI~2\Mod_Rep-Clust05-01_remd_exWat_001_300K_noWat_No4_Clust-01.bmp"/>
          <p:cNvPicPr>
            <a:picLocks noChangeAspect="1" noChangeArrowheads="1"/>
          </p:cNvPicPr>
          <p:nvPr/>
        </p:nvPicPr>
        <p:blipFill>
          <a:blip r:embed="rId2" cstate="print"/>
          <a:srcRect t="32393" b="22426"/>
          <a:stretch>
            <a:fillRect/>
          </a:stretch>
        </p:blipFill>
        <p:spPr bwMode="auto">
          <a:xfrm>
            <a:off x="6444208" y="3764815"/>
            <a:ext cx="2699792" cy="1165907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for representative conformations </a:t>
            </a:r>
            <a:endParaRPr kumimoji="1" lang="ja-JP" altLang="en-US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9920" y="1076543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600" indent="-355600" algn="just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Such structural flexibility could be mainly attributed to rotation of C</a:t>
            </a: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mbol" pitchFamily="18" charset="2"/>
              </a:rPr>
              <a:t>a</a:t>
            </a: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altLang="ja-JP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altLang="ja-JP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mbol" pitchFamily="18" charset="2"/>
              </a:rPr>
              <a:t>b</a:t>
            </a: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altLang="ja-JP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 panel below).</a:t>
            </a:r>
            <a:endParaRPr lang="ja-JP" alt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3238" y="5157192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alanine</a:t>
            </a:r>
            <a:endParaRPr kumimoji="1" lang="ja-JP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グループ化 37"/>
          <p:cNvGrpSpPr/>
          <p:nvPr/>
        </p:nvGrpSpPr>
        <p:grpSpPr>
          <a:xfrm>
            <a:off x="2058439" y="5290169"/>
            <a:ext cx="5023681" cy="1471519"/>
            <a:chOff x="1705328" y="4816584"/>
            <a:chExt cx="6432328" cy="1884135"/>
          </a:xfrm>
        </p:grpSpPr>
        <p:sp>
          <p:nvSpPr>
            <p:cNvPr id="5" name="下カーブ矢印 4"/>
            <p:cNvSpPr/>
            <p:nvPr/>
          </p:nvSpPr>
          <p:spPr>
            <a:xfrm rot="3495843">
              <a:off x="4324706" y="5546927"/>
              <a:ext cx="539138" cy="316394"/>
            </a:xfrm>
            <a:prstGeom prst="curved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646608" y="6103456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/>
                <a:t>C</a:t>
              </a:r>
              <a:r>
                <a:rPr kumimoji="1" lang="en-US" altLang="ja-JP" sz="2000" dirty="0" err="1" smtClean="0">
                  <a:latin typeface="Symbol" pitchFamily="18" charset="2"/>
                </a:rPr>
                <a:t>b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8" name="左矢印 7"/>
            <p:cNvSpPr/>
            <p:nvPr/>
          </p:nvSpPr>
          <p:spPr>
            <a:xfrm rot="5400000">
              <a:off x="4780464" y="5752688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左矢印 8"/>
            <p:cNvSpPr/>
            <p:nvPr/>
          </p:nvSpPr>
          <p:spPr>
            <a:xfrm rot="16200000">
              <a:off x="3999424" y="5484976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3382720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4174808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2"/>
            <p:cNvGrpSpPr/>
            <p:nvPr/>
          </p:nvGrpSpPr>
          <p:grpSpPr>
            <a:xfrm>
              <a:off x="2518624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13" name="直線コネクタ 12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テキスト ボックス 15"/>
            <p:cNvSpPr txBox="1"/>
            <p:nvPr/>
          </p:nvSpPr>
          <p:spPr>
            <a:xfrm>
              <a:off x="1705328" y="5579197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H</a:t>
              </a:r>
              <a:endParaRPr kumimoji="1" lang="ja-JP" altLang="en-US" sz="20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878664" y="5248632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</a:t>
              </a:r>
              <a:endParaRPr kumimoji="1" lang="ja-JP" altLang="en-US" sz="2000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3094688" y="5757044"/>
              <a:ext cx="0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2879726" y="604072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H</a:t>
              </a:r>
              <a:endParaRPr kumimoji="1" lang="ja-JP" altLang="en-US" sz="2000" dirty="0"/>
            </a:p>
          </p:txBody>
        </p:sp>
        <p:grpSp>
          <p:nvGrpSpPr>
            <p:cNvPr id="20" name="グループ化 120"/>
            <p:cNvGrpSpPr/>
            <p:nvPr/>
          </p:nvGrpSpPr>
          <p:grpSpPr>
            <a:xfrm>
              <a:off x="5696248" y="5907752"/>
              <a:ext cx="113090" cy="483736"/>
              <a:chOff x="4674934" y="4560808"/>
              <a:chExt cx="124138" cy="864096"/>
            </a:xfrm>
          </p:grpSpPr>
          <p:cxnSp>
            <p:nvCxnSpPr>
              <p:cNvPr id="21" name="直線コネクタ 20"/>
              <p:cNvCxnSpPr/>
              <p:nvPr/>
            </p:nvCxnSpPr>
            <p:spPr>
              <a:xfrm>
                <a:off x="4674934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4799072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/>
            <p:cNvSpPr txBox="1"/>
            <p:nvPr/>
          </p:nvSpPr>
          <p:spPr>
            <a:xfrm>
              <a:off x="5531912" y="6300609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24" name="直線コネクタ 23"/>
            <p:cNvCxnSpPr/>
            <p:nvPr/>
          </p:nvCxnSpPr>
          <p:spPr>
            <a:xfrm flipH="1">
              <a:off x="2106896" y="552650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7352040" y="5887993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</a:t>
              </a:r>
              <a:endParaRPr kumimoji="1" lang="ja-JP" altLang="en-US" sz="2000" dirty="0"/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49668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グループ化 127"/>
            <p:cNvGrpSpPr/>
            <p:nvPr/>
          </p:nvGrpSpPr>
          <p:grpSpPr>
            <a:xfrm flipH="1">
              <a:off x="7105040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28" name="直線コネクタ 27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テキスト ボックス 30"/>
            <p:cNvSpPr txBox="1"/>
            <p:nvPr/>
          </p:nvSpPr>
          <p:spPr>
            <a:xfrm>
              <a:off x="7792690" y="559762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H</a:t>
              </a:r>
              <a:endParaRPr kumimoji="1" lang="ja-JP" altLang="en-US" sz="20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814768" y="481658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C</a:t>
              </a:r>
              <a:r>
                <a:rPr kumimoji="1" lang="en-US" altLang="ja-JP" sz="2000" dirty="0" smtClean="0">
                  <a:latin typeface="Symbol" pitchFamily="18" charset="2"/>
                </a:rPr>
                <a:t>a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508656" y="5248632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34" name="直線コネクタ 33"/>
            <p:cNvCxnSpPr/>
            <p:nvPr/>
          </p:nvCxnSpPr>
          <p:spPr>
            <a:xfrm flipH="1">
              <a:off x="57580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6961024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2" descr="C:\Users\kurisaki\DOCUME~1\PD_AT_~1\PRC4D7~1\_THEME~1\REMD_B~1\_4_ANA~1\_0_CLU~1\_PONTI~2\Mod_Rep-Clust05-01_remd_exWat_001_300K_noWat_No4_Clust-0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152358"/>
            <a:ext cx="2022034" cy="1932826"/>
          </a:xfrm>
          <a:prstGeom prst="rect">
            <a:avLst/>
          </a:prstGeom>
          <a:noFill/>
        </p:spPr>
      </p:pic>
      <p:pic>
        <p:nvPicPr>
          <p:cNvPr id="40" name="Picture 3" descr="C:\Users\kurisaki\DOCUME~1\PD_AT_~1\PRC4D7~1\_THEME~1\REMD_B~1\_4_ANA~1\_0_CLU~1\_PONTI~2\Mod_Rep-Clust05-01_remd_exWat_001_300K_noWat_No4_Clust-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296148"/>
            <a:ext cx="1843911" cy="1762562"/>
          </a:xfrm>
          <a:prstGeom prst="rect">
            <a:avLst/>
          </a:prstGeom>
          <a:noFill/>
        </p:spPr>
      </p:pic>
      <p:pic>
        <p:nvPicPr>
          <p:cNvPr id="41" name="Picture 4" descr="C:\Users\kurisaki\DOCUME~1\PD_AT_~1\PRC4D7~1\_THEME~1\REMD_B~1\_4_ANA~1\_0_CLU~1\_PONTI~2\Mod_Rep-Clust05-01_remd_exWat_001_300K_noWat_No4_Clust-0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140968"/>
            <a:ext cx="2232248" cy="2133766"/>
          </a:xfrm>
          <a:prstGeom prst="rect">
            <a:avLst/>
          </a:prstGeom>
          <a:noFill/>
        </p:spPr>
      </p:pic>
      <p:pic>
        <p:nvPicPr>
          <p:cNvPr id="42" name="Picture 5" descr="C:\Users\kurisaki\DOCUME~1\PD_AT_~1\PRC4D7~1\_THEME~1\REMD_B~1\_4_ANA~1\_0_CLU~1\_PONTI~2\Mod_Rep-Clust05-01_remd_exWat_001_300K_noWat_No4_Clust-0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488416"/>
            <a:ext cx="1595134" cy="1524760"/>
          </a:xfrm>
          <a:prstGeom prst="rect">
            <a:avLst/>
          </a:prstGeom>
          <a:noFill/>
        </p:spPr>
      </p:pic>
      <p:sp>
        <p:nvSpPr>
          <p:cNvPr id="43" name="テキスト ボックス 42"/>
          <p:cNvSpPr txBox="1"/>
          <p:nvPr/>
        </p:nvSpPr>
        <p:spPr>
          <a:xfrm>
            <a:off x="426016" y="294614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hairpin</a:t>
            </a:r>
            <a:endParaRPr kumimoji="1" lang="ja-JP" altLang="en-US" sz="2400" b="1" i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77087" y="294614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turn@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Ala3</a:t>
            </a:r>
            <a:endParaRPr kumimoji="1" lang="ja-JP" altLang="en-US" sz="2400" b="1" i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491880" y="294614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turn@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Ala6</a:t>
            </a:r>
            <a:endParaRPr kumimoji="1" lang="ja-JP" altLang="en-US" sz="2400" b="1" i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454580" y="294614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globule</a:t>
            </a:r>
            <a:endParaRPr kumimoji="1" lang="ja-JP" altLang="en-US" sz="2400" b="1" i="1" dirty="0"/>
          </a:p>
        </p:txBody>
      </p:sp>
      <p:sp>
        <p:nvSpPr>
          <p:cNvPr id="49" name="スライド番号プレースホルダ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027282" y="2946140"/>
            <a:ext cx="136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827584" y="2492896"/>
          <a:ext cx="7451648" cy="1800200"/>
        </p:xfrm>
        <a:graphic>
          <a:graphicData uri="http://schemas.openxmlformats.org/presentationml/2006/ole">
            <p:oleObj spid="_x0000_s2049" name="ワークシート" r:id="rId3" imgW="4810176" imgH="1162056" progId="Excel.Sheet.12">
              <p:embed/>
            </p:oleObj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51520" y="260648"/>
            <a:ext cx="8640960" cy="175432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</a:rPr>
              <a:t>Assessing separation between clusters with Davies-</a:t>
            </a:r>
            <a:r>
              <a:rPr lang="en-US" altLang="ja-JP" sz="3600" b="1" i="1" dirty="0" err="1" smtClean="0">
                <a:solidFill>
                  <a:srgbClr val="002060"/>
                </a:solidFill>
              </a:rPr>
              <a:t>Bouldin</a:t>
            </a:r>
            <a:r>
              <a:rPr lang="en-US" altLang="ja-JP" sz="3600" b="1" i="1" dirty="0" smtClean="0">
                <a:solidFill>
                  <a:srgbClr val="002060"/>
                </a:solidFill>
              </a:rPr>
              <a:t> Index (DBI</a:t>
            </a:r>
            <a:r>
              <a:rPr lang="en-US" altLang="ja-JP" sz="3600" b="1" i="1" dirty="0" smtClean="0">
                <a:solidFill>
                  <a:srgbClr val="002060"/>
                </a:solidFill>
              </a:rPr>
              <a:t>) with regard to REMD with explicit toluene</a:t>
            </a:r>
            <a:endParaRPr lang="ja-JP" altLang="en-US" sz="3600" b="1" i="1" dirty="0">
              <a:solidFill>
                <a:srgbClr val="00206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987824" y="2957196"/>
            <a:ext cx="1008112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1560" y="127166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 length must influence polymer elongation reaction.</a:t>
            </a:r>
            <a:endParaRPr lang="ja-JP" altLang="ja-JP" sz="3200" b="1" i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906-63B6-45DB-B3DC-7C1E3D31685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7" name="ストライプ矢印 6"/>
          <p:cNvSpPr/>
          <p:nvPr/>
        </p:nvSpPr>
        <p:spPr>
          <a:xfrm rot="9853209">
            <a:off x="2932039" y="3327676"/>
            <a:ext cx="526360" cy="484632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トライプ矢印 8"/>
          <p:cNvSpPr/>
          <p:nvPr/>
        </p:nvSpPr>
        <p:spPr>
          <a:xfrm rot="11732584">
            <a:off x="2957454" y="4029016"/>
            <a:ext cx="526360" cy="382610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"/>
          <p:cNvGrpSpPr/>
          <p:nvPr/>
        </p:nvGrpSpPr>
        <p:grpSpPr>
          <a:xfrm>
            <a:off x="1403648" y="3003104"/>
            <a:ext cx="1944216" cy="1944216"/>
            <a:chOff x="208441" y="1261175"/>
            <a:chExt cx="1944216" cy="1944216"/>
          </a:xfrm>
        </p:grpSpPr>
        <p:sp>
          <p:nvSpPr>
            <p:cNvPr id="11" name="パイ 10"/>
            <p:cNvSpPr/>
            <p:nvPr/>
          </p:nvSpPr>
          <p:spPr>
            <a:xfrm rot="21230429">
              <a:off x="208441" y="1261175"/>
              <a:ext cx="1944216" cy="1944216"/>
            </a:xfrm>
            <a:prstGeom prst="pie">
              <a:avLst>
                <a:gd name="adj1" fmla="val 2380934"/>
                <a:gd name="adj2" fmla="val 1930721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93255" y="2022295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Ser</a:t>
              </a:r>
              <a:r>
                <a:rPr kumimoji="1" lang="en-US" altLang="ja-JP" baseline="30000" dirty="0" smtClean="0"/>
                <a:t>105</a:t>
              </a:r>
              <a:r>
                <a:rPr kumimoji="1" lang="en-US" altLang="ja-JP" dirty="0" smtClean="0"/>
                <a:t>-OH</a:t>
              </a:r>
              <a:endParaRPr kumimoji="1" lang="ja-JP" altLang="en-US" dirty="0"/>
            </a:p>
          </p:txBody>
        </p:sp>
      </p:grpSp>
      <p:grpSp>
        <p:nvGrpSpPr>
          <p:cNvPr id="4" name="グループ化 12"/>
          <p:cNvGrpSpPr/>
          <p:nvPr/>
        </p:nvGrpSpPr>
        <p:grpSpPr>
          <a:xfrm>
            <a:off x="3625957" y="3309152"/>
            <a:ext cx="308217" cy="270016"/>
            <a:chOff x="3151718" y="1412776"/>
            <a:chExt cx="308217" cy="270016"/>
          </a:xfrm>
        </p:grpSpPr>
        <p:sp>
          <p:nvSpPr>
            <p:cNvPr id="14" name="円/楕円 13"/>
            <p:cNvSpPr/>
            <p:nvPr/>
          </p:nvSpPr>
          <p:spPr>
            <a:xfrm>
              <a:off x="3203848" y="141277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 flipH="1">
              <a:off x="3151718" y="1544418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flipH="1">
              <a:off x="3333935" y="1556792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3594012" y="425313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17"/>
          <p:cNvGrpSpPr/>
          <p:nvPr/>
        </p:nvGrpSpPr>
        <p:grpSpPr>
          <a:xfrm>
            <a:off x="5580112" y="3049215"/>
            <a:ext cx="1944216" cy="1944216"/>
            <a:chOff x="208441" y="1261175"/>
            <a:chExt cx="1944216" cy="1944216"/>
          </a:xfrm>
        </p:grpSpPr>
        <p:sp>
          <p:nvSpPr>
            <p:cNvPr id="19" name="パイ 18"/>
            <p:cNvSpPr/>
            <p:nvPr/>
          </p:nvSpPr>
          <p:spPr>
            <a:xfrm rot="21230429">
              <a:off x="208441" y="1261175"/>
              <a:ext cx="1944216" cy="1944216"/>
            </a:xfrm>
            <a:prstGeom prst="pie">
              <a:avLst>
                <a:gd name="adj1" fmla="val 2380934"/>
                <a:gd name="adj2" fmla="val 1930721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93255" y="2022295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Ser</a:t>
              </a:r>
              <a:r>
                <a:rPr kumimoji="1" lang="en-US" altLang="ja-JP" baseline="30000" dirty="0" smtClean="0"/>
                <a:t>105</a:t>
              </a:r>
              <a:r>
                <a:rPr kumimoji="1" lang="en-US" altLang="ja-JP" dirty="0" smtClean="0"/>
                <a:t>-O</a:t>
              </a:r>
              <a:endParaRPr kumimoji="1" lang="ja-JP" altLang="en-US" dirty="0"/>
            </a:p>
          </p:txBody>
        </p:sp>
      </p:grpSp>
      <p:sp>
        <p:nvSpPr>
          <p:cNvPr id="41" name="ストライプ矢印 40"/>
          <p:cNvSpPr/>
          <p:nvPr/>
        </p:nvSpPr>
        <p:spPr>
          <a:xfrm rot="9853209">
            <a:off x="7340081" y="3187015"/>
            <a:ext cx="526360" cy="306636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トライプ矢印 41"/>
          <p:cNvSpPr/>
          <p:nvPr/>
        </p:nvSpPr>
        <p:spPr>
          <a:xfrm rot="11732584">
            <a:off x="7384174" y="4413437"/>
            <a:ext cx="526360" cy="100657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42"/>
          <p:cNvGrpSpPr/>
          <p:nvPr/>
        </p:nvGrpSpPr>
        <p:grpSpPr>
          <a:xfrm>
            <a:off x="8008199" y="3067231"/>
            <a:ext cx="308217" cy="270016"/>
            <a:chOff x="3151718" y="1412776"/>
            <a:chExt cx="308217" cy="270016"/>
          </a:xfrm>
        </p:grpSpPr>
        <p:sp>
          <p:nvSpPr>
            <p:cNvPr id="44" name="円/楕円 43"/>
            <p:cNvSpPr/>
            <p:nvPr/>
          </p:nvSpPr>
          <p:spPr>
            <a:xfrm>
              <a:off x="3203848" y="141277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 flipH="1">
              <a:off x="3151718" y="1544418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flipH="1">
              <a:off x="3333935" y="1556792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" name="正方形/長方形 46"/>
          <p:cNvSpPr/>
          <p:nvPr/>
        </p:nvSpPr>
        <p:spPr>
          <a:xfrm>
            <a:off x="8008507" y="4549009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矢印 52"/>
          <p:cNvSpPr/>
          <p:nvPr/>
        </p:nvSpPr>
        <p:spPr>
          <a:xfrm>
            <a:off x="4283968" y="3625279"/>
            <a:ext cx="936104" cy="648072"/>
          </a:xfrm>
          <a:prstGeom prst="rightArrow">
            <a:avLst>
              <a:gd name="adj1" fmla="val 29491"/>
              <a:gd name="adj2" fmla="val 63196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251520" y="549922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examine the effect of polymer length on the reaction by analyzing conformation of the polymer.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3779912" y="4777407"/>
            <a:ext cx="841769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latin typeface="Symbol" pitchFamily="18" charset="2"/>
              </a:rPr>
              <a:t>b</a:t>
            </a:r>
            <a:r>
              <a:rPr lang="en-US" altLang="ja-JP" sz="1400" b="1" dirty="0" smtClean="0"/>
              <a:t>-</a:t>
            </a:r>
            <a:r>
              <a:rPr lang="en-US" altLang="ja-JP" sz="1400" b="1" dirty="0" err="1" smtClean="0"/>
              <a:t>lactam</a:t>
            </a:r>
            <a:endParaRPr lang="ja-JP" altLang="en-US" sz="1400" b="1" dirty="0"/>
          </a:p>
        </p:txBody>
      </p:sp>
      <p:sp>
        <p:nvSpPr>
          <p:cNvPr id="55" name="正方形/長方形 54"/>
          <p:cNvSpPr/>
          <p:nvPr/>
        </p:nvSpPr>
        <p:spPr>
          <a:xfrm>
            <a:off x="7700874" y="3913311"/>
            <a:ext cx="1335622" cy="30777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400" b="1" dirty="0" smtClean="0">
                <a:cs typeface="Arial" pitchFamily="34" charset="0"/>
              </a:rPr>
              <a:t>Poly</a:t>
            </a:r>
            <a:r>
              <a:rPr lang="en-US" altLang="ja-JP" sz="1400" b="1" dirty="0" smtClean="0">
                <a:latin typeface="Symbol" pitchFamily="18" charset="2"/>
              </a:rPr>
              <a:t>(b</a:t>
            </a:r>
            <a:r>
              <a:rPr lang="en-US" altLang="ja-JP" sz="1400" b="1" dirty="0" smtClean="0"/>
              <a:t>-</a:t>
            </a:r>
            <a:r>
              <a:rPr lang="en-US" altLang="ja-JP" sz="1400" b="1" dirty="0" err="1" smtClean="0"/>
              <a:t>alanine</a:t>
            </a:r>
            <a:r>
              <a:rPr lang="en-US" altLang="ja-JP" sz="1400" b="1" dirty="0" smtClean="0"/>
              <a:t>)</a:t>
            </a:r>
            <a:endParaRPr lang="ja-JP" altLang="en-US" sz="14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115616" y="2689175"/>
            <a:ext cx="6639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CALB</a:t>
            </a:r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3779912" y="2905199"/>
            <a:ext cx="616515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water</a:t>
            </a:r>
            <a:endParaRPr lang="ja-JP" altLang="en-US" sz="1400" b="1" dirty="0"/>
          </a:p>
        </p:txBody>
      </p:sp>
      <p:sp>
        <p:nvSpPr>
          <p:cNvPr id="58" name="フリーフォーム 57"/>
          <p:cNvSpPr/>
          <p:nvPr/>
        </p:nvSpPr>
        <p:spPr>
          <a:xfrm>
            <a:off x="6804248" y="3697287"/>
            <a:ext cx="745434" cy="582887"/>
          </a:xfrm>
          <a:custGeom>
            <a:avLst/>
            <a:gdLst>
              <a:gd name="connsiteX0" fmla="*/ 0 w 745434"/>
              <a:gd name="connsiteY0" fmla="*/ 269953 h 582887"/>
              <a:gd name="connsiteX1" fmla="*/ 19878 w 745434"/>
              <a:gd name="connsiteY1" fmla="*/ 240136 h 582887"/>
              <a:gd name="connsiteX2" fmla="*/ 109330 w 745434"/>
              <a:gd name="connsiteY2" fmla="*/ 240136 h 582887"/>
              <a:gd name="connsiteX3" fmla="*/ 318052 w 745434"/>
              <a:gd name="connsiteY3" fmla="*/ 250075 h 582887"/>
              <a:gd name="connsiteX4" fmla="*/ 367747 w 745434"/>
              <a:gd name="connsiteY4" fmla="*/ 170562 h 582887"/>
              <a:gd name="connsiteX5" fmla="*/ 377687 w 745434"/>
              <a:gd name="connsiteY5" fmla="*/ 140745 h 582887"/>
              <a:gd name="connsiteX6" fmla="*/ 417443 w 745434"/>
              <a:gd name="connsiteY6" fmla="*/ 11536 h 582887"/>
              <a:gd name="connsiteX7" fmla="*/ 457200 w 745434"/>
              <a:gd name="connsiteY7" fmla="*/ 1597 h 582887"/>
              <a:gd name="connsiteX8" fmla="*/ 606287 w 745434"/>
              <a:gd name="connsiteY8" fmla="*/ 11536 h 582887"/>
              <a:gd name="connsiteX9" fmla="*/ 665921 w 745434"/>
              <a:gd name="connsiteY9" fmla="*/ 51292 h 582887"/>
              <a:gd name="connsiteX10" fmla="*/ 735495 w 745434"/>
              <a:gd name="connsiteY10" fmla="*/ 91049 h 582887"/>
              <a:gd name="connsiteX11" fmla="*/ 745434 w 745434"/>
              <a:gd name="connsiteY11" fmla="*/ 120866 h 582887"/>
              <a:gd name="connsiteX12" fmla="*/ 735495 w 745434"/>
              <a:gd name="connsiteY12" fmla="*/ 180501 h 582887"/>
              <a:gd name="connsiteX13" fmla="*/ 705678 w 745434"/>
              <a:gd name="connsiteY13" fmla="*/ 200379 h 582887"/>
              <a:gd name="connsiteX14" fmla="*/ 576469 w 745434"/>
              <a:gd name="connsiteY14" fmla="*/ 220258 h 582887"/>
              <a:gd name="connsiteX15" fmla="*/ 546652 w 745434"/>
              <a:gd name="connsiteY15" fmla="*/ 230197 h 582887"/>
              <a:gd name="connsiteX16" fmla="*/ 506895 w 745434"/>
              <a:gd name="connsiteY16" fmla="*/ 289832 h 582887"/>
              <a:gd name="connsiteX17" fmla="*/ 477078 w 745434"/>
              <a:gd name="connsiteY17" fmla="*/ 359405 h 582887"/>
              <a:gd name="connsiteX18" fmla="*/ 437321 w 745434"/>
              <a:gd name="connsiteY18" fmla="*/ 399162 h 582887"/>
              <a:gd name="connsiteX19" fmla="*/ 427382 w 745434"/>
              <a:gd name="connsiteY19" fmla="*/ 428979 h 582887"/>
              <a:gd name="connsiteX20" fmla="*/ 367747 w 745434"/>
              <a:gd name="connsiteY20" fmla="*/ 448858 h 582887"/>
              <a:gd name="connsiteX21" fmla="*/ 367747 w 745434"/>
              <a:gd name="connsiteY21" fmla="*/ 558188 h 582887"/>
              <a:gd name="connsiteX22" fmla="*/ 387626 w 745434"/>
              <a:gd name="connsiteY22" fmla="*/ 578066 h 582887"/>
              <a:gd name="connsiteX23" fmla="*/ 447260 w 745434"/>
              <a:gd name="connsiteY23" fmla="*/ 578066 h 5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5434" h="582887">
                <a:moveTo>
                  <a:pt x="0" y="269953"/>
                </a:moveTo>
                <a:cubicBezTo>
                  <a:pt x="6626" y="260014"/>
                  <a:pt x="10550" y="247598"/>
                  <a:pt x="19878" y="240136"/>
                </a:cubicBezTo>
                <a:cubicBezTo>
                  <a:pt x="45189" y="219887"/>
                  <a:pt x="84803" y="236048"/>
                  <a:pt x="109330" y="240136"/>
                </a:cubicBezTo>
                <a:cubicBezTo>
                  <a:pt x="216215" y="275764"/>
                  <a:pt x="148058" y="261408"/>
                  <a:pt x="318052" y="250075"/>
                </a:cubicBezTo>
                <a:cubicBezTo>
                  <a:pt x="365304" y="218574"/>
                  <a:pt x="344090" y="241530"/>
                  <a:pt x="367747" y="170562"/>
                </a:cubicBezTo>
                <a:lnTo>
                  <a:pt x="377687" y="140745"/>
                </a:lnTo>
                <a:cubicBezTo>
                  <a:pt x="387449" y="23605"/>
                  <a:pt x="350054" y="30790"/>
                  <a:pt x="417443" y="11536"/>
                </a:cubicBezTo>
                <a:cubicBezTo>
                  <a:pt x="430578" y="7783"/>
                  <a:pt x="443948" y="4910"/>
                  <a:pt x="457200" y="1597"/>
                </a:cubicBezTo>
                <a:cubicBezTo>
                  <a:pt x="506896" y="4910"/>
                  <a:pt x="557835" y="0"/>
                  <a:pt x="606287" y="11536"/>
                </a:cubicBezTo>
                <a:cubicBezTo>
                  <a:pt x="629528" y="17069"/>
                  <a:pt x="644553" y="40608"/>
                  <a:pt x="665921" y="51292"/>
                </a:cubicBezTo>
                <a:cubicBezTo>
                  <a:pt x="716362" y="76513"/>
                  <a:pt x="693350" y="62952"/>
                  <a:pt x="735495" y="91049"/>
                </a:cubicBezTo>
                <a:cubicBezTo>
                  <a:pt x="738808" y="100988"/>
                  <a:pt x="745434" y="110389"/>
                  <a:pt x="745434" y="120866"/>
                </a:cubicBezTo>
                <a:cubicBezTo>
                  <a:pt x="745434" y="141019"/>
                  <a:pt x="744507" y="162476"/>
                  <a:pt x="735495" y="180501"/>
                </a:cubicBezTo>
                <a:cubicBezTo>
                  <a:pt x="730153" y="191185"/>
                  <a:pt x="716657" y="195673"/>
                  <a:pt x="705678" y="200379"/>
                </a:cubicBezTo>
                <a:cubicBezTo>
                  <a:pt x="675547" y="213292"/>
                  <a:pt x="594435" y="218262"/>
                  <a:pt x="576469" y="220258"/>
                </a:cubicBezTo>
                <a:cubicBezTo>
                  <a:pt x="566530" y="223571"/>
                  <a:pt x="554060" y="222789"/>
                  <a:pt x="546652" y="230197"/>
                </a:cubicBezTo>
                <a:cubicBezTo>
                  <a:pt x="529759" y="247090"/>
                  <a:pt x="506895" y="289832"/>
                  <a:pt x="506895" y="289832"/>
                </a:cubicBezTo>
                <a:cubicBezTo>
                  <a:pt x="497753" y="326402"/>
                  <a:pt x="501303" y="331142"/>
                  <a:pt x="477078" y="359405"/>
                </a:cubicBezTo>
                <a:cubicBezTo>
                  <a:pt x="464881" y="373635"/>
                  <a:pt x="437321" y="399162"/>
                  <a:pt x="437321" y="399162"/>
                </a:cubicBezTo>
                <a:cubicBezTo>
                  <a:pt x="434008" y="409101"/>
                  <a:pt x="435907" y="422890"/>
                  <a:pt x="427382" y="428979"/>
                </a:cubicBezTo>
                <a:cubicBezTo>
                  <a:pt x="410331" y="441158"/>
                  <a:pt x="367747" y="448858"/>
                  <a:pt x="367747" y="448858"/>
                </a:cubicBezTo>
                <a:cubicBezTo>
                  <a:pt x="358491" y="495140"/>
                  <a:pt x="349502" y="509535"/>
                  <a:pt x="367747" y="558188"/>
                </a:cubicBezTo>
                <a:cubicBezTo>
                  <a:pt x="371037" y="566962"/>
                  <a:pt x="378535" y="575793"/>
                  <a:pt x="387626" y="578066"/>
                </a:cubicBezTo>
                <a:cubicBezTo>
                  <a:pt x="406911" y="582887"/>
                  <a:pt x="427382" y="578066"/>
                  <a:pt x="447260" y="578066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020272" y="1988840"/>
            <a:ext cx="199240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4</a:t>
            </a:r>
            <a:r>
              <a:rPr kumimoji="1"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modification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41580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Problem setting</a:t>
            </a:r>
            <a:endParaRPr kumimoji="1" lang="ja-JP" alt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8640960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 conformations derived from </a:t>
            </a:r>
            <a:r>
              <a:rPr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REMD with </a:t>
            </a:r>
            <a:r>
              <a:rPr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 water </a:t>
            </a:r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300K</a:t>
            </a:r>
            <a:endParaRPr kumimoji="1" lang="ja-JP" altLang="en-US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09" name="Picture 1" descr="C:\Users\kurisaki\DOCUME~1\PD_AT_~1\PRC4D7~1\_THEME~1\REMD_B~1\_4_ANA~1\_0_CLU~1\_PONTI~2\Mod_Rep-Clust05-01_remd_exWat_001_300K_noWat_No4_Clust-01.bmp"/>
          <p:cNvPicPr>
            <a:picLocks noChangeAspect="1" noChangeArrowheads="1"/>
          </p:cNvPicPr>
          <p:nvPr/>
        </p:nvPicPr>
        <p:blipFill>
          <a:blip r:embed="rId2" cstate="print"/>
          <a:srcRect t="32393" b="22426"/>
          <a:stretch>
            <a:fillRect/>
          </a:stretch>
        </p:blipFill>
        <p:spPr bwMode="auto">
          <a:xfrm>
            <a:off x="323528" y="2123985"/>
            <a:ext cx="3390330" cy="1464117"/>
          </a:xfrm>
          <a:prstGeom prst="rect">
            <a:avLst/>
          </a:prstGeom>
          <a:noFill/>
        </p:spPr>
      </p:pic>
      <p:pic>
        <p:nvPicPr>
          <p:cNvPr id="17410" name="Picture 2" descr="C:\Users\kurisaki\DOCUME~1\PD_AT_~1\PRC4D7~1\_THEME~1\REMD_B~1\_4_ANA~1\_0_CLU~1\_PONTI~2\Mod_Rep-Clust05-01_remd_exWat_001_300K_noWat_No4_Clust-0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12372"/>
            <a:ext cx="2022034" cy="1932826"/>
          </a:xfrm>
          <a:prstGeom prst="rect">
            <a:avLst/>
          </a:prstGeom>
          <a:noFill/>
        </p:spPr>
      </p:pic>
      <p:pic>
        <p:nvPicPr>
          <p:cNvPr id="17411" name="Picture 3" descr="C:\Users\kurisaki\DOCUME~1\PD_AT_~1\PRC4D7~1\_THEME~1\REMD_B~1\_4_ANA~1\_0_CLU~1\_PONTI~2\Mod_Rep-Clust05-01_remd_exWat_001_300K_noWat_No4_Clust-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8449" y="2066034"/>
            <a:ext cx="1843911" cy="1762562"/>
          </a:xfrm>
          <a:prstGeom prst="rect">
            <a:avLst/>
          </a:prstGeom>
          <a:noFill/>
        </p:spPr>
      </p:pic>
      <p:pic>
        <p:nvPicPr>
          <p:cNvPr id="17412" name="Picture 4" descr="C:\Users\kurisaki\DOCUME~1\PD_AT_~1\PRC4D7~1\_THEME~1\REMD_B~1\_4_ANA~1\_0_CLU~1\_PONTI~2\Mod_Rep-Clust05-01_remd_exWat_001_300K_noWat_No4_Clust-0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2232248" cy="2133766"/>
          </a:xfrm>
          <a:prstGeom prst="rect">
            <a:avLst/>
          </a:prstGeom>
          <a:noFill/>
        </p:spPr>
      </p:pic>
      <p:pic>
        <p:nvPicPr>
          <p:cNvPr id="17413" name="Picture 5" descr="C:\Users\kurisaki\DOCUME~1\PD_AT_~1\PRC4D7~1\_THEME~1\REMD_B~1\_4_ANA~1\_0_CLU~1\_PONTI~2\Mod_Rep-Clust05-01_remd_exWat_001_300K_noWat_No4_Clust-0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188636"/>
            <a:ext cx="1595134" cy="1524760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1257595" y="1628800"/>
            <a:ext cx="136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13785" y="16288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hairpin</a:t>
            </a:r>
            <a:endParaRPr kumimoji="1" lang="ja-JP" altLang="en-US" sz="2400" b="1" i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88346" y="162880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turn@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Ala3</a:t>
            </a:r>
            <a:endParaRPr kumimoji="1" lang="ja-JP" altLang="en-US" sz="2400" b="1" i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7584" y="361257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turn@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Ala6</a:t>
            </a:r>
            <a:endParaRPr kumimoji="1" lang="ja-JP" altLang="en-US" sz="2400" b="1" i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28416" y="3612572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globule</a:t>
            </a:r>
            <a:endParaRPr kumimoji="1" lang="ja-JP" altLang="en-US" sz="2400" b="1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48064" y="4221088"/>
            <a:ext cx="3744416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Averaged # of HB: </a:t>
            </a:r>
            <a:r>
              <a:rPr lang="en-US" altLang="ja-JP" sz="2400" dirty="0" smtClean="0"/>
              <a:t>0.07</a:t>
            </a:r>
          </a:p>
          <a:p>
            <a:pPr algn="ctr"/>
            <a:r>
              <a:rPr kumimoji="1" lang="en-US" altLang="ja-JP" sz="2400" dirty="0" smtClean="0"/>
              <a:t>(total 45,000 conf.)</a:t>
            </a:r>
          </a:p>
          <a:p>
            <a:pPr algn="ctr"/>
            <a:r>
              <a:rPr lang="en-US" altLang="ja-JP" sz="2400" dirty="0" smtClean="0">
                <a:sym typeface="Wingdings" pitchFamily="2" charset="2"/>
              </a:rPr>
              <a:t> Supported by the earlier experimental study</a:t>
            </a:r>
            <a:r>
              <a:rPr lang="en-US" altLang="ja-JP" sz="2400" baseline="30000" dirty="0" smtClean="0">
                <a:sym typeface="Wingdings" pitchFamily="2" charset="2"/>
              </a:rPr>
              <a:t>1</a:t>
            </a:r>
            <a:endParaRPr kumimoji="1" lang="ja-JP" altLang="en-US" sz="2400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513" y="645494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[1] </a:t>
            </a:r>
            <a:r>
              <a:rPr lang="en-US" altLang="ja-JP" sz="1600" dirty="0" smtClean="0"/>
              <a:t>J. D. </a:t>
            </a:r>
            <a:r>
              <a:rPr kumimoji="1" lang="en-US" altLang="ja-JP" sz="1600" dirty="0" err="1" smtClean="0"/>
              <a:t>Glickson</a:t>
            </a:r>
            <a:r>
              <a:rPr kumimoji="1" lang="en-US" altLang="ja-JP" sz="1600" dirty="0" smtClean="0"/>
              <a:t> and J. </a:t>
            </a:r>
            <a:r>
              <a:rPr kumimoji="1" lang="en-US" altLang="ja-JP" sz="1600" dirty="0" err="1" smtClean="0"/>
              <a:t>Applequist</a:t>
            </a:r>
            <a:r>
              <a:rPr kumimoji="1" lang="en-US" altLang="ja-JP" sz="1600" dirty="0" smtClean="0"/>
              <a:t>. </a:t>
            </a:r>
            <a:r>
              <a:rPr kumimoji="1" lang="en-US" altLang="ja-JP" sz="1600" i="1" dirty="0" smtClean="0"/>
              <a:t>J.A.C.S.</a:t>
            </a:r>
            <a:r>
              <a:rPr kumimoji="1" lang="en-US" altLang="ja-JP" sz="1600" dirty="0" smtClean="0"/>
              <a:t>, 1971, </a:t>
            </a:r>
            <a:r>
              <a:rPr kumimoji="1" lang="en-US" altLang="ja-JP" sz="1600" b="1" dirty="0" smtClean="0"/>
              <a:t>93</a:t>
            </a:r>
            <a:r>
              <a:rPr kumimoji="1" lang="en-US" altLang="ja-JP" sz="1600" dirty="0" smtClean="0"/>
              <a:t>, 3276-3286</a:t>
            </a:r>
            <a:endParaRPr kumimoji="1" lang="ja-JP" altLang="en-US" sz="1600" dirty="0"/>
          </a:p>
        </p:txBody>
      </p:sp>
      <p:sp>
        <p:nvSpPr>
          <p:cNvPr id="15" name="正方形/長方形 14"/>
          <p:cNvSpPr/>
          <p:nvPr/>
        </p:nvSpPr>
        <p:spPr>
          <a:xfrm>
            <a:off x="0" y="6379408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for representative conformations </a:t>
            </a:r>
            <a:endParaRPr kumimoji="1" lang="ja-JP" altLang="en-US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95732" y="1971997"/>
            <a:ext cx="4496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buFont typeface="Arial" pitchFamily="34" charset="0"/>
              <a:buChar char="•"/>
            </a:pPr>
            <a:r>
              <a:rPr lang="en-US" altLang="ja-JP" sz="2800" dirty="0" smtClean="0"/>
              <a:t>Extended conformation occupies &gt; 80% of the conformation ensemble.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216024" y="1556791"/>
          <a:ext cx="4067944" cy="2592289"/>
        </p:xfrm>
        <a:graphic>
          <a:graphicData uri="http://schemas.openxmlformats.org/drawingml/2006/table">
            <a:tbl>
              <a:tblPr/>
              <a:tblGrid>
                <a:gridCol w="2182799"/>
                <a:gridCol w="1885145"/>
              </a:tblGrid>
              <a:tr h="38336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conformation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frequency [%]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extended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86.9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hairpin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6.2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turn@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b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Ala3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4.3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turn@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b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Ala6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globule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0.1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40024" y="4564285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buFont typeface="Arial" pitchFamily="34" charset="0"/>
              <a:buChar char="•"/>
            </a:pPr>
            <a:r>
              <a:rPr lang="en-US" altLang="ja-JP" sz="2800" dirty="0" smtClean="0"/>
              <a:t>This results can be reasonable, </a:t>
            </a:r>
            <a:r>
              <a:rPr lang="en-US" altLang="ja-JP" sz="2800" dirty="0" err="1" smtClean="0"/>
              <a:t>physico</a:t>
            </a:r>
            <a:r>
              <a:rPr lang="en-US" altLang="ja-JP" sz="2800" dirty="0" smtClean="0"/>
              <a:t>-chemically.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en-US" altLang="ja-JP" sz="2800" dirty="0" smtClean="0"/>
              <a:t>A solute can be energetically stabilized forming hydrogen bonds with polarized solvent molecules.</a:t>
            </a:r>
          </a:p>
        </p:txBody>
      </p:sp>
      <p:sp>
        <p:nvSpPr>
          <p:cNvPr id="7" name="円/楕円 6"/>
          <p:cNvSpPr/>
          <p:nvPr/>
        </p:nvSpPr>
        <p:spPr>
          <a:xfrm>
            <a:off x="467544" y="2276872"/>
            <a:ext cx="3600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endCxn id="7" idx="7"/>
          </p:cNvCxnSpPr>
          <p:nvPr/>
        </p:nvCxnSpPr>
        <p:spPr>
          <a:xfrm flipH="1">
            <a:off x="3540677" y="1722580"/>
            <a:ext cx="721519" cy="6175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217436" y="1412056"/>
            <a:ext cx="2451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conformation!!</a:t>
            </a:r>
            <a:endParaRPr kumimoji="1" lang="ja-JP" alt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561" y="242645"/>
            <a:ext cx="8642919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Suggestions at 6</a:t>
            </a:r>
            <a:r>
              <a:rPr kumimoji="1" lang="en-US" altLang="ja-JP" sz="36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  <a:endParaRPr kumimoji="1" lang="ja-JP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1682" y="1268760"/>
            <a:ext cx="7940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/>
              <a:t>Takayanagi-san </a:t>
            </a:r>
          </a:p>
          <a:p>
            <a:pPr marL="536575" indent="-536575" algn="just"/>
            <a:r>
              <a:rPr kumimoji="1" lang="en-US" altLang="ja-JP" sz="2400" dirty="0" smtClean="0">
                <a:sym typeface="Wingdings" pitchFamily="2" charset="2"/>
              </a:rPr>
              <a:t> </a:t>
            </a:r>
            <a:r>
              <a:rPr lang="en-US" altLang="ja-JP" sz="2400" dirty="0" smtClean="0">
                <a:sym typeface="Wingdings" pitchFamily="2" charset="2"/>
              </a:rPr>
              <a:t>Should the potential energy be compared between QM and MM calculation? It is not trivial that MM energy properly describes QM potential surface.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Today’s contents</a:t>
            </a:r>
            <a:endParaRPr kumimoji="1" lang="ja-JP" altLang="en-US" sz="3600" b="1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3024" y="1268760"/>
            <a:ext cx="8424936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kumimoji="1" lang="en-US" altLang="ja-JP" sz="3600" dirty="0" smtClean="0"/>
              <a:t>Comparison of potential energy between QM and MM calculations</a:t>
            </a:r>
          </a:p>
          <a:p>
            <a:pPr marL="342900" indent="-342900" algn="just">
              <a:buAutoNum type="arabicPeriod"/>
            </a:pPr>
            <a:endParaRPr kumimoji="1" lang="en-US" altLang="ja-JP" sz="800" dirty="0" smtClean="0"/>
          </a:p>
          <a:p>
            <a:pPr marL="342900" indent="-342900" algn="just">
              <a:buAutoNum type="arabicPeriod"/>
            </a:pPr>
            <a:r>
              <a:rPr kumimoji="1" lang="en-US" altLang="ja-JP" sz="3600" dirty="0" smtClean="0"/>
              <a:t>Replica exchange molecular dynamics for poly(</a:t>
            </a:r>
            <a:r>
              <a:rPr kumimoji="1" lang="en-US" altLang="ja-JP" sz="3600" dirty="0" err="1" smtClean="0">
                <a:latin typeface="Symbol" pitchFamily="18" charset="2"/>
              </a:rPr>
              <a:t>b</a:t>
            </a:r>
            <a:r>
              <a:rPr kumimoji="1" lang="en-US" altLang="ja-JP" sz="3600" dirty="0" err="1" smtClean="0"/>
              <a:t>Alanine</a:t>
            </a:r>
            <a:r>
              <a:rPr lang="en-US" altLang="ja-JP" sz="3600" dirty="0" smtClean="0"/>
              <a:t>)</a:t>
            </a:r>
            <a:r>
              <a:rPr lang="en-US" altLang="ja-JP" sz="3600" baseline="-25000" dirty="0" smtClean="0"/>
              <a:t>8</a:t>
            </a:r>
          </a:p>
          <a:p>
            <a:pPr marL="342900" indent="-342900" algn="just">
              <a:buAutoNum type="arabicPeriod"/>
            </a:pPr>
            <a:endParaRPr lang="en-US" altLang="ja-JP" sz="1600" baseline="-25000" dirty="0" smtClean="0"/>
          </a:p>
          <a:p>
            <a:pPr marL="342900" indent="-342900" algn="just">
              <a:buAutoNum type="arabicPeriod"/>
            </a:pPr>
            <a:r>
              <a:rPr lang="en-US" altLang="ja-JP" sz="3600" dirty="0" smtClean="0"/>
              <a:t>Subroutine to count the number of </a:t>
            </a:r>
            <a:r>
              <a:rPr lang="en-US" altLang="ja-JP" sz="3600" dirty="0" err="1" smtClean="0">
                <a:latin typeface="Symbol" pitchFamily="18" charset="2"/>
              </a:rPr>
              <a:t>b</a:t>
            </a:r>
            <a:r>
              <a:rPr lang="en-US" altLang="ja-JP" sz="3600" dirty="0" err="1" smtClean="0"/>
              <a:t>lactam</a:t>
            </a:r>
            <a:r>
              <a:rPr lang="en-US" altLang="ja-JP" sz="3600" dirty="0" smtClean="0"/>
              <a:t> in CALB active site: toward improving acceptance rate of chemical reaction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489924" y="3283032"/>
          <a:ext cx="6096000" cy="1874160"/>
        </p:xfrm>
        <a:graphic>
          <a:graphicData uri="http://schemas.openxmlformats.org/drawingml/2006/table">
            <a:tbl>
              <a:tblPr/>
              <a:tblGrid>
                <a:gridCol w="1100030"/>
                <a:gridCol w="999194"/>
                <a:gridCol w="999194"/>
                <a:gridCol w="999194"/>
                <a:gridCol w="999194"/>
                <a:gridCol w="999194"/>
              </a:tblGrid>
              <a:tr h="29224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Table 2. MM derived potential energy [kcal/mol]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0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representative conformation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Times"/>
                        </a:rPr>
                        <a:t>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conformation type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08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extened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hairpin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turn@bAla3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turn@bAla6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globule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average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-555.2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-563.8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-560.3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-560.9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-571.8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standard deviation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0.1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3.0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3.6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2.4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5.4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relative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0.0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-8.6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-5.1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-5.7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-16.6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513588" y="975055"/>
          <a:ext cx="6096000" cy="1857329"/>
        </p:xfrm>
        <a:graphic>
          <a:graphicData uri="http://schemas.openxmlformats.org/drawingml/2006/table">
            <a:tbl>
              <a:tblPr/>
              <a:tblGrid>
                <a:gridCol w="1100030"/>
                <a:gridCol w="999194"/>
                <a:gridCol w="999194"/>
                <a:gridCol w="999194"/>
                <a:gridCol w="999194"/>
                <a:gridCol w="999194"/>
              </a:tblGrid>
              <a:tr h="29370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Table 1. QM derived potential energy [kcal/mol]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17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representative conformation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Times"/>
                        </a:rPr>
                        <a:t>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conformation type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17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extened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hairpin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turn@bAla3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turn@bAla6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globule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average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-1397587.1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-1397598.2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-1397594.4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-1397593.9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-1397596.9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standard deviation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0.2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5.1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3.2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2.0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5.3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relative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0.0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-11.0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-7.3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-6.7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-9.8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2761388" y="2476100"/>
            <a:ext cx="5760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769500" y="2489352"/>
            <a:ext cx="3816424" cy="346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769500" y="4783498"/>
            <a:ext cx="381642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761388" y="4796750"/>
            <a:ext cx="5760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09460" y="248360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Times"/>
              </a:rPr>
              <a:t>˃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09486" y="481000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Times"/>
              </a:rPr>
              <a:t>˃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1" y="530120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Arial" pitchFamily="34" charset="0"/>
              <a:buChar char="•"/>
            </a:pPr>
            <a:r>
              <a:rPr kumimoji="1" lang="en-US" altLang="ja-JP" sz="2400" dirty="0" smtClean="0"/>
              <a:t>Extended is less stable than the other four conformations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en-US" altLang="ja-JP" sz="2400" dirty="0" smtClean="0"/>
              <a:t>As for the four conformations, the order of energetic stability is not consistent between QM and MM derived potential energy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9788" y="148281"/>
            <a:ext cx="8358676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/>
              <a:t>Evaluation of MM potential energy</a:t>
            </a:r>
            <a:endParaRPr kumimoji="1" lang="ja-JP" altLang="en-US" sz="3600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4112371" y="2872947"/>
            <a:ext cx="3483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Calculation level: B3LYP/6-31+G(d</a:t>
            </a:r>
            <a:r>
              <a:rPr lang="en-US" altLang="ja-JP" sz="1400" dirty="0" smtClean="0"/>
              <a:t>) in vacuum</a:t>
            </a:r>
            <a:endParaRPr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72610" y="6519108"/>
            <a:ext cx="4894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aseline="30000" dirty="0" smtClean="0"/>
              <a:t>*</a:t>
            </a:r>
            <a:r>
              <a:rPr kumimoji="1" lang="en-US" altLang="ja-JP" sz="1100" dirty="0" smtClean="0"/>
              <a:t>Five representative conformations were used for each of QM and MM calculation.</a:t>
            </a:r>
            <a:endParaRPr kumimoji="1" lang="ja-JP" altLang="en-US" sz="1100" dirty="0"/>
          </a:p>
        </p:txBody>
      </p:sp>
      <p:sp>
        <p:nvSpPr>
          <p:cNvPr id="19" name="円弧 18"/>
          <p:cNvSpPr/>
          <p:nvPr/>
        </p:nvSpPr>
        <p:spPr>
          <a:xfrm>
            <a:off x="3131840" y="2132856"/>
            <a:ext cx="914400" cy="770384"/>
          </a:xfrm>
          <a:prstGeom prst="arc">
            <a:avLst>
              <a:gd name="adj1" fmla="val 10800000"/>
              <a:gd name="adj2" fmla="val 0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/>
        </p:nvSpPr>
        <p:spPr>
          <a:xfrm>
            <a:off x="3131840" y="4406686"/>
            <a:ext cx="914400" cy="770384"/>
          </a:xfrm>
          <a:prstGeom prst="arc">
            <a:avLst>
              <a:gd name="adj1" fmla="val 10800000"/>
              <a:gd name="adj2" fmla="val 0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9788" y="148281"/>
            <a:ext cx="8358676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/>
              <a:t>Remarks for usage of the force field</a:t>
            </a:r>
            <a:endParaRPr kumimoji="1" lang="ja-JP" altLang="en-US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6016" y="1269715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General Amber Force Field (GAFF) can </a:t>
            </a:r>
            <a:r>
              <a:rPr kumimoji="1" lang="en-US" altLang="ja-JP" sz="2400" dirty="0" smtClean="0"/>
              <a:t>describe </a:t>
            </a:r>
            <a:r>
              <a:rPr kumimoji="1" lang="en-US" altLang="ja-JP" sz="2400" dirty="0" smtClean="0"/>
              <a:t>the difference between extended and the other conformations in </a:t>
            </a:r>
            <a:r>
              <a:rPr kumimoji="1" lang="en-US" altLang="ja-JP" sz="2400" dirty="0" smtClean="0"/>
              <a:t>terms of potential energy</a:t>
            </a:r>
            <a:endParaRPr lang="en-US" altLang="ja-JP" sz="1200" dirty="0" smtClean="0"/>
          </a:p>
          <a:p>
            <a:pPr marL="357188" indent="-3571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Meanwhile, this force field parameter </a:t>
            </a:r>
            <a:r>
              <a:rPr lang="en-US" altLang="ja-JP" sz="2400" dirty="0" smtClean="0"/>
              <a:t>could </a:t>
            </a:r>
            <a:r>
              <a:rPr kumimoji="1" lang="en-US" altLang="ja-JP" sz="2400" dirty="0" smtClean="0"/>
              <a:t>not reproduce the order of potential energy with regard to the other non-extended </a:t>
            </a:r>
            <a:r>
              <a:rPr kumimoji="1" lang="en-US" altLang="ja-JP" sz="2400" dirty="0" smtClean="0"/>
              <a:t>conformations</a:t>
            </a:r>
            <a:endParaRPr lang="en-US" altLang="ja-JP" sz="1200" dirty="0" smtClean="0"/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2400" dirty="0" smtClean="0"/>
              <a:t>However, this shortage would be ignorable because it is important whether the polymer assumes extended conformation or not, as discussed below 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2000" y="486916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 smtClean="0"/>
              <a:t>I conclude that GAFF is available for conformation </a:t>
            </a:r>
            <a:r>
              <a:rPr lang="en-US" altLang="ja-JP" sz="2400" dirty="0" smtClean="0"/>
              <a:t>sampling</a:t>
            </a:r>
            <a:r>
              <a:rPr lang="en-US" altLang="ja-JP" sz="2400" dirty="0" smtClean="0"/>
              <a:t>.</a:t>
            </a:r>
            <a:r>
              <a:rPr lang="en-US" altLang="ja-JP" sz="2400" dirty="0" smtClean="0"/>
              <a:t> Meanwhile, </a:t>
            </a:r>
            <a:r>
              <a:rPr lang="en-US" altLang="ja-JP" sz="2400" dirty="0" smtClean="0"/>
              <a:t>it is shelved to confirm the convergence of REMD simulation. This is because GAFF could not describe the potential energy among non-extended conformation, properly.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1231</Words>
  <Application>Microsoft Office PowerPoint</Application>
  <PresentationFormat>画面に合わせる (4:3)</PresentationFormat>
  <Paragraphs>236</Paragraphs>
  <Slides>22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Office テーマ</vt:lpstr>
      <vt:lpstr>ワークシート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kurisaki</dc:creator>
  <cp:lastModifiedBy>kurisaki</cp:lastModifiedBy>
  <cp:revision>63</cp:revision>
  <dcterms:created xsi:type="dcterms:W3CDTF">2016-01-19T09:05:04Z</dcterms:created>
  <dcterms:modified xsi:type="dcterms:W3CDTF">2016-02-18T02:21:17Z</dcterms:modified>
</cp:coreProperties>
</file>