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92" r:id="rId2"/>
    <p:sldId id="293" r:id="rId3"/>
    <p:sldId id="294" r:id="rId4"/>
    <p:sldId id="296" r:id="rId5"/>
    <p:sldId id="297" r:id="rId6"/>
    <p:sldId id="298" r:id="rId7"/>
    <p:sldId id="300" r:id="rId8"/>
    <p:sldId id="286" r:id="rId9"/>
    <p:sldId id="301" r:id="rId10"/>
    <p:sldId id="302" r:id="rId11"/>
    <p:sldId id="289" r:id="rId12"/>
    <p:sldId id="287" r:id="rId13"/>
    <p:sldId id="290" r:id="rId14"/>
  </p:sldIdLst>
  <p:sldSz cx="9144000" cy="6858000" type="screen4x3"/>
  <p:notesSz cx="6802438" cy="99377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5394" autoAdjust="0"/>
  </p:normalViewPr>
  <p:slideViewPr>
    <p:cSldViewPr snapToGrid="0">
      <p:cViewPr varScale="1">
        <p:scale>
          <a:sx n="89" d="100"/>
          <a:sy n="89" d="100"/>
        </p:scale>
        <p:origin x="1234"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Takenaka\Documents\&#30740;&#31350;&#36039;&#26009;\&#25237;&#31295;&#35542;&#25991;\&#28611;&#24230;&#22793;&#21270;_fs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1"/>
          <c:order val="0"/>
          <c:tx>
            <c:v> </c:v>
          </c:tx>
          <c:spPr>
            <a:ln w="19050" cap="rnd">
              <a:solidFill>
                <a:schemeClr val="accent4"/>
              </a:solidFill>
              <a:round/>
            </a:ln>
            <a:effectLst/>
          </c:spPr>
          <c:marker>
            <c:symbol val="circle"/>
            <c:size val="5"/>
            <c:spPr>
              <a:solidFill>
                <a:schemeClr val="accent4"/>
              </a:solidFill>
              <a:ln w="9525">
                <a:noFill/>
              </a:ln>
              <a:effectLst/>
            </c:spPr>
          </c:marker>
          <c:xVal>
            <c:numRef>
              <c:f>Sheet3!$A$3:$A$52</c:f>
              <c:numCache>
                <c:formatCode>General</c:formatCode>
                <c:ptCount val="50"/>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pt idx="25">
                  <c:v>1020</c:v>
                </c:pt>
                <c:pt idx="26">
                  <c:v>1060</c:v>
                </c:pt>
                <c:pt idx="27">
                  <c:v>1100</c:v>
                </c:pt>
                <c:pt idx="28">
                  <c:v>1140</c:v>
                </c:pt>
                <c:pt idx="29">
                  <c:v>1180</c:v>
                </c:pt>
                <c:pt idx="30">
                  <c:v>1220</c:v>
                </c:pt>
                <c:pt idx="31">
                  <c:v>1260</c:v>
                </c:pt>
                <c:pt idx="32">
                  <c:v>1300</c:v>
                </c:pt>
                <c:pt idx="33">
                  <c:v>1340</c:v>
                </c:pt>
                <c:pt idx="34">
                  <c:v>1380</c:v>
                </c:pt>
                <c:pt idx="35">
                  <c:v>1420</c:v>
                </c:pt>
                <c:pt idx="36">
                  <c:v>1460</c:v>
                </c:pt>
                <c:pt idx="37">
                  <c:v>1500</c:v>
                </c:pt>
                <c:pt idx="38">
                  <c:v>1540</c:v>
                </c:pt>
                <c:pt idx="39">
                  <c:v>1580</c:v>
                </c:pt>
                <c:pt idx="40">
                  <c:v>1620</c:v>
                </c:pt>
                <c:pt idx="41">
                  <c:v>1660</c:v>
                </c:pt>
                <c:pt idx="42">
                  <c:v>1700</c:v>
                </c:pt>
                <c:pt idx="43">
                  <c:v>1740</c:v>
                </c:pt>
                <c:pt idx="44">
                  <c:v>1780</c:v>
                </c:pt>
                <c:pt idx="45">
                  <c:v>1820</c:v>
                </c:pt>
                <c:pt idx="46">
                  <c:v>1860</c:v>
                </c:pt>
                <c:pt idx="47">
                  <c:v>1900</c:v>
                </c:pt>
                <c:pt idx="48">
                  <c:v>1940</c:v>
                </c:pt>
                <c:pt idx="49">
                  <c:v>1980</c:v>
                </c:pt>
              </c:numCache>
            </c:numRef>
          </c:xVal>
          <c:yVal>
            <c:numRef>
              <c:f>Sheet3!$C$3:$C$52</c:f>
              <c:numCache>
                <c:formatCode>General</c:formatCode>
                <c:ptCount val="50"/>
                <c:pt idx="0">
                  <c:v>24.8</c:v>
                </c:pt>
                <c:pt idx="1">
                  <c:v>40.599999999999994</c:v>
                </c:pt>
                <c:pt idx="2">
                  <c:v>56.199999999999996</c:v>
                </c:pt>
                <c:pt idx="3">
                  <c:v>72.199999999999989</c:v>
                </c:pt>
                <c:pt idx="4">
                  <c:v>86.8</c:v>
                </c:pt>
                <c:pt idx="5">
                  <c:v>95.399999999999991</c:v>
                </c:pt>
                <c:pt idx="6">
                  <c:v>109.19999999999999</c:v>
                </c:pt>
                <c:pt idx="7">
                  <c:v>124.19999999999997</c:v>
                </c:pt>
                <c:pt idx="8">
                  <c:v>131.6</c:v>
                </c:pt>
                <c:pt idx="9">
                  <c:v>142.79999999999998</c:v>
                </c:pt>
                <c:pt idx="10">
                  <c:v>153</c:v>
                </c:pt>
                <c:pt idx="11">
                  <c:v>151.6</c:v>
                </c:pt>
                <c:pt idx="12">
                  <c:v>144.80000000000001</c:v>
                </c:pt>
                <c:pt idx="13">
                  <c:v>133.80000000000001</c:v>
                </c:pt>
                <c:pt idx="14">
                  <c:v>124.8</c:v>
                </c:pt>
                <c:pt idx="15">
                  <c:v>116.6</c:v>
                </c:pt>
                <c:pt idx="16">
                  <c:v>108.8</c:v>
                </c:pt>
                <c:pt idx="17">
                  <c:v>105.8</c:v>
                </c:pt>
                <c:pt idx="18">
                  <c:v>104.99999999999999</c:v>
                </c:pt>
                <c:pt idx="19">
                  <c:v>104.19999999999999</c:v>
                </c:pt>
                <c:pt idx="20">
                  <c:v>103.39999999999998</c:v>
                </c:pt>
                <c:pt idx="21">
                  <c:v>102.59999999999998</c:v>
                </c:pt>
                <c:pt idx="22">
                  <c:v>101.99999999999997</c:v>
                </c:pt>
                <c:pt idx="23">
                  <c:v>101.19999999999997</c:v>
                </c:pt>
                <c:pt idx="24">
                  <c:v>100.99999999999997</c:v>
                </c:pt>
                <c:pt idx="25">
                  <c:v>100.19999999999997</c:v>
                </c:pt>
                <c:pt idx="26">
                  <c:v>99.799999999999969</c:v>
                </c:pt>
                <c:pt idx="27">
                  <c:v>99.599999999999966</c:v>
                </c:pt>
                <c:pt idx="28">
                  <c:v>99.399999999999963</c:v>
                </c:pt>
                <c:pt idx="29">
                  <c:v>98.799999999999969</c:v>
                </c:pt>
                <c:pt idx="30">
                  <c:v>97.999999999999972</c:v>
                </c:pt>
                <c:pt idx="31">
                  <c:v>97.599999999999966</c:v>
                </c:pt>
                <c:pt idx="32">
                  <c:v>96.999999999999972</c:v>
                </c:pt>
                <c:pt idx="33">
                  <c:v>96.799999999999969</c:v>
                </c:pt>
                <c:pt idx="34">
                  <c:v>96.799999999999969</c:v>
                </c:pt>
                <c:pt idx="35">
                  <c:v>96.399999999999963</c:v>
                </c:pt>
                <c:pt idx="36">
                  <c:v>96.19999999999996</c:v>
                </c:pt>
                <c:pt idx="37">
                  <c:v>95.399999999999963</c:v>
                </c:pt>
                <c:pt idx="38">
                  <c:v>95.19999999999996</c:v>
                </c:pt>
                <c:pt idx="39">
                  <c:v>94.999999999999957</c:v>
                </c:pt>
                <c:pt idx="40">
                  <c:v>94.399999999999963</c:v>
                </c:pt>
                <c:pt idx="41">
                  <c:v>94.19999999999996</c:v>
                </c:pt>
                <c:pt idx="42">
                  <c:v>94.19999999999996</c:v>
                </c:pt>
                <c:pt idx="43">
                  <c:v>93.599999999999952</c:v>
                </c:pt>
                <c:pt idx="44">
                  <c:v>93.199999999999946</c:v>
                </c:pt>
                <c:pt idx="45">
                  <c:v>92.79999999999994</c:v>
                </c:pt>
                <c:pt idx="46">
                  <c:v>92.79999999999994</c:v>
                </c:pt>
                <c:pt idx="47">
                  <c:v>92.399999999999935</c:v>
                </c:pt>
                <c:pt idx="48">
                  <c:v>91.999999999999929</c:v>
                </c:pt>
                <c:pt idx="49">
                  <c:v>91.799999999999926</c:v>
                </c:pt>
              </c:numCache>
            </c:numRef>
          </c:yVal>
          <c:smooth val="0"/>
        </c:ser>
        <c:ser>
          <c:idx val="2"/>
          <c:order val="1"/>
          <c:tx>
            <c:v> </c:v>
          </c:tx>
          <c:spPr>
            <a:ln w="19050" cap="rnd">
              <a:solidFill>
                <a:schemeClr val="accent2"/>
              </a:solidFill>
              <a:round/>
            </a:ln>
            <a:effectLst/>
          </c:spPr>
          <c:marker>
            <c:symbol val="circle"/>
            <c:size val="5"/>
            <c:spPr>
              <a:solidFill>
                <a:schemeClr val="accent2"/>
              </a:solidFill>
              <a:ln w="9525">
                <a:noFill/>
              </a:ln>
              <a:effectLst/>
            </c:spPr>
          </c:marker>
          <c:xVal>
            <c:numRef>
              <c:f>Sheet3!$A$3:$A$52</c:f>
              <c:numCache>
                <c:formatCode>General</c:formatCode>
                <c:ptCount val="50"/>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pt idx="25">
                  <c:v>1020</c:v>
                </c:pt>
                <c:pt idx="26">
                  <c:v>1060</c:v>
                </c:pt>
                <c:pt idx="27">
                  <c:v>1100</c:v>
                </c:pt>
                <c:pt idx="28">
                  <c:v>1140</c:v>
                </c:pt>
                <c:pt idx="29">
                  <c:v>1180</c:v>
                </c:pt>
                <c:pt idx="30">
                  <c:v>1220</c:v>
                </c:pt>
                <c:pt idx="31">
                  <c:v>1260</c:v>
                </c:pt>
                <c:pt idx="32">
                  <c:v>1300</c:v>
                </c:pt>
                <c:pt idx="33">
                  <c:v>1340</c:v>
                </c:pt>
                <c:pt idx="34">
                  <c:v>1380</c:v>
                </c:pt>
                <c:pt idx="35">
                  <c:v>1420</c:v>
                </c:pt>
                <c:pt idx="36">
                  <c:v>1460</c:v>
                </c:pt>
                <c:pt idx="37">
                  <c:v>1500</c:v>
                </c:pt>
                <c:pt idx="38">
                  <c:v>1540</c:v>
                </c:pt>
                <c:pt idx="39">
                  <c:v>1580</c:v>
                </c:pt>
                <c:pt idx="40">
                  <c:v>1620</c:v>
                </c:pt>
                <c:pt idx="41">
                  <c:v>1660</c:v>
                </c:pt>
                <c:pt idx="42">
                  <c:v>1700</c:v>
                </c:pt>
                <c:pt idx="43">
                  <c:v>1740</c:v>
                </c:pt>
                <c:pt idx="44">
                  <c:v>1780</c:v>
                </c:pt>
                <c:pt idx="45">
                  <c:v>1820</c:v>
                </c:pt>
                <c:pt idx="46">
                  <c:v>1860</c:v>
                </c:pt>
                <c:pt idx="47">
                  <c:v>1900</c:v>
                </c:pt>
                <c:pt idx="48">
                  <c:v>1940</c:v>
                </c:pt>
                <c:pt idx="49">
                  <c:v>1980</c:v>
                </c:pt>
              </c:numCache>
            </c:numRef>
          </c:xVal>
          <c:yVal>
            <c:numRef>
              <c:f>Sheet3!$D$3:$D$52</c:f>
              <c:numCache>
                <c:formatCode>General</c:formatCode>
                <c:ptCount val="50"/>
                <c:pt idx="0">
                  <c:v>0.4</c:v>
                </c:pt>
                <c:pt idx="1">
                  <c:v>1.4</c:v>
                </c:pt>
                <c:pt idx="2">
                  <c:v>2</c:v>
                </c:pt>
                <c:pt idx="3">
                  <c:v>3.4</c:v>
                </c:pt>
                <c:pt idx="4">
                  <c:v>5.2</c:v>
                </c:pt>
                <c:pt idx="5">
                  <c:v>7.2</c:v>
                </c:pt>
                <c:pt idx="6">
                  <c:v>9.4</c:v>
                </c:pt>
                <c:pt idx="7">
                  <c:v>11.8</c:v>
                </c:pt>
                <c:pt idx="8">
                  <c:v>15</c:v>
                </c:pt>
                <c:pt idx="9">
                  <c:v>18.8</c:v>
                </c:pt>
                <c:pt idx="10">
                  <c:v>25.200000000000003</c:v>
                </c:pt>
                <c:pt idx="11">
                  <c:v>34.6</c:v>
                </c:pt>
                <c:pt idx="12">
                  <c:v>45.2</c:v>
                </c:pt>
                <c:pt idx="13">
                  <c:v>58.400000000000006</c:v>
                </c:pt>
                <c:pt idx="14">
                  <c:v>69.600000000000009</c:v>
                </c:pt>
                <c:pt idx="15">
                  <c:v>78.400000000000006</c:v>
                </c:pt>
                <c:pt idx="16">
                  <c:v>84.600000000000009</c:v>
                </c:pt>
                <c:pt idx="17">
                  <c:v>87.000000000000014</c:v>
                </c:pt>
                <c:pt idx="18">
                  <c:v>87.40000000000002</c:v>
                </c:pt>
                <c:pt idx="19">
                  <c:v>87.40000000000002</c:v>
                </c:pt>
                <c:pt idx="20">
                  <c:v>87.800000000000026</c:v>
                </c:pt>
                <c:pt idx="21">
                  <c:v>87.800000000000026</c:v>
                </c:pt>
                <c:pt idx="22">
                  <c:v>88.000000000000028</c:v>
                </c:pt>
                <c:pt idx="23">
                  <c:v>88.000000000000028</c:v>
                </c:pt>
                <c:pt idx="24">
                  <c:v>88.000000000000028</c:v>
                </c:pt>
                <c:pt idx="25">
                  <c:v>88.000000000000028</c:v>
                </c:pt>
                <c:pt idx="26">
                  <c:v>88.200000000000031</c:v>
                </c:pt>
                <c:pt idx="27">
                  <c:v>88.200000000000031</c:v>
                </c:pt>
                <c:pt idx="28">
                  <c:v>88.200000000000031</c:v>
                </c:pt>
                <c:pt idx="29">
                  <c:v>88.200000000000031</c:v>
                </c:pt>
                <c:pt idx="30">
                  <c:v>88.200000000000031</c:v>
                </c:pt>
                <c:pt idx="31">
                  <c:v>88.200000000000031</c:v>
                </c:pt>
                <c:pt idx="32">
                  <c:v>88.200000000000031</c:v>
                </c:pt>
                <c:pt idx="33">
                  <c:v>88.200000000000031</c:v>
                </c:pt>
                <c:pt idx="34">
                  <c:v>88.200000000000031</c:v>
                </c:pt>
                <c:pt idx="35">
                  <c:v>88.200000000000031</c:v>
                </c:pt>
                <c:pt idx="36">
                  <c:v>88.200000000000031</c:v>
                </c:pt>
                <c:pt idx="37">
                  <c:v>88.200000000000031</c:v>
                </c:pt>
                <c:pt idx="38">
                  <c:v>88.200000000000031</c:v>
                </c:pt>
                <c:pt idx="39">
                  <c:v>88.200000000000031</c:v>
                </c:pt>
                <c:pt idx="40">
                  <c:v>88.200000000000031</c:v>
                </c:pt>
                <c:pt idx="41">
                  <c:v>88.400000000000034</c:v>
                </c:pt>
                <c:pt idx="42">
                  <c:v>88.400000000000034</c:v>
                </c:pt>
                <c:pt idx="43">
                  <c:v>88.600000000000037</c:v>
                </c:pt>
                <c:pt idx="44">
                  <c:v>88.600000000000037</c:v>
                </c:pt>
                <c:pt idx="45">
                  <c:v>88.600000000000037</c:v>
                </c:pt>
                <c:pt idx="46">
                  <c:v>88.600000000000037</c:v>
                </c:pt>
                <c:pt idx="47">
                  <c:v>88.600000000000037</c:v>
                </c:pt>
                <c:pt idx="48">
                  <c:v>88.600000000000037</c:v>
                </c:pt>
                <c:pt idx="49">
                  <c:v>88.600000000000037</c:v>
                </c:pt>
              </c:numCache>
            </c:numRef>
          </c:yVal>
          <c:smooth val="0"/>
        </c:ser>
        <c:ser>
          <c:idx val="3"/>
          <c:order val="3"/>
          <c:tx>
            <c:v> </c:v>
          </c:tx>
          <c:spPr>
            <a:ln w="19050" cap="rnd">
              <a:solidFill>
                <a:srgbClr val="92D050"/>
              </a:solidFill>
              <a:round/>
            </a:ln>
            <a:effectLst/>
          </c:spPr>
          <c:marker>
            <c:symbol val="circle"/>
            <c:size val="5"/>
            <c:spPr>
              <a:solidFill>
                <a:srgbClr val="92D050"/>
              </a:solidFill>
              <a:ln w="9525">
                <a:noFill/>
              </a:ln>
              <a:effectLst/>
            </c:spPr>
          </c:marker>
          <c:xVal>
            <c:numRef>
              <c:f>Sheet3!$A$3:$A$52</c:f>
              <c:numCache>
                <c:formatCode>General</c:formatCode>
                <c:ptCount val="50"/>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pt idx="25">
                  <c:v>1020</c:v>
                </c:pt>
                <c:pt idx="26">
                  <c:v>1060</c:v>
                </c:pt>
                <c:pt idx="27">
                  <c:v>1100</c:v>
                </c:pt>
                <c:pt idx="28">
                  <c:v>1140</c:v>
                </c:pt>
                <c:pt idx="29">
                  <c:v>1180</c:v>
                </c:pt>
                <c:pt idx="30">
                  <c:v>1220</c:v>
                </c:pt>
                <c:pt idx="31">
                  <c:v>1260</c:v>
                </c:pt>
                <c:pt idx="32">
                  <c:v>1300</c:v>
                </c:pt>
                <c:pt idx="33">
                  <c:v>1340</c:v>
                </c:pt>
                <c:pt idx="34">
                  <c:v>1380</c:v>
                </c:pt>
                <c:pt idx="35">
                  <c:v>1420</c:v>
                </c:pt>
                <c:pt idx="36">
                  <c:v>1460</c:v>
                </c:pt>
                <c:pt idx="37">
                  <c:v>1500</c:v>
                </c:pt>
                <c:pt idx="38">
                  <c:v>1540</c:v>
                </c:pt>
                <c:pt idx="39">
                  <c:v>1580</c:v>
                </c:pt>
                <c:pt idx="40">
                  <c:v>1620</c:v>
                </c:pt>
                <c:pt idx="41">
                  <c:v>1660</c:v>
                </c:pt>
                <c:pt idx="42">
                  <c:v>1700</c:v>
                </c:pt>
                <c:pt idx="43">
                  <c:v>1740</c:v>
                </c:pt>
                <c:pt idx="44">
                  <c:v>1780</c:v>
                </c:pt>
                <c:pt idx="45">
                  <c:v>1820</c:v>
                </c:pt>
                <c:pt idx="46">
                  <c:v>1860</c:v>
                </c:pt>
                <c:pt idx="47">
                  <c:v>1900</c:v>
                </c:pt>
                <c:pt idx="48">
                  <c:v>1940</c:v>
                </c:pt>
                <c:pt idx="49">
                  <c:v>1980</c:v>
                </c:pt>
              </c:numCache>
            </c:numRef>
          </c:xVal>
          <c:yVal>
            <c:numRef>
              <c:f>Sheet3!$E$3:$E$52</c:f>
              <c:numCache>
                <c:formatCode>General</c:formatCode>
                <c:ptCount val="50"/>
                <c:pt idx="0">
                  <c:v>1</c:v>
                </c:pt>
                <c:pt idx="1">
                  <c:v>4.2</c:v>
                </c:pt>
                <c:pt idx="2">
                  <c:v>5.2</c:v>
                </c:pt>
                <c:pt idx="3">
                  <c:v>6.6</c:v>
                </c:pt>
                <c:pt idx="4">
                  <c:v>7.1999999999999993</c:v>
                </c:pt>
                <c:pt idx="5">
                  <c:v>8.3999999999999986</c:v>
                </c:pt>
                <c:pt idx="6">
                  <c:v>9.3999999999999986</c:v>
                </c:pt>
                <c:pt idx="7">
                  <c:v>9.5999999999999979</c:v>
                </c:pt>
                <c:pt idx="8">
                  <c:v>10.599999999999998</c:v>
                </c:pt>
                <c:pt idx="9">
                  <c:v>11.399999999999999</c:v>
                </c:pt>
                <c:pt idx="10">
                  <c:v>11.599999999999998</c:v>
                </c:pt>
                <c:pt idx="11">
                  <c:v>11.799999999999997</c:v>
                </c:pt>
                <c:pt idx="12">
                  <c:v>12.799999999999997</c:v>
                </c:pt>
                <c:pt idx="13">
                  <c:v>13.799999999999997</c:v>
                </c:pt>
                <c:pt idx="14">
                  <c:v>14.799999999999997</c:v>
                </c:pt>
                <c:pt idx="15">
                  <c:v>15.199999999999998</c:v>
                </c:pt>
                <c:pt idx="16">
                  <c:v>16.999999999999996</c:v>
                </c:pt>
                <c:pt idx="17">
                  <c:v>17.799999999999997</c:v>
                </c:pt>
                <c:pt idx="18">
                  <c:v>18.199999999999996</c:v>
                </c:pt>
                <c:pt idx="19">
                  <c:v>18.999999999999996</c:v>
                </c:pt>
                <c:pt idx="20">
                  <c:v>19.399999999999995</c:v>
                </c:pt>
                <c:pt idx="21">
                  <c:v>20.199999999999996</c:v>
                </c:pt>
                <c:pt idx="22">
                  <c:v>20.599999999999994</c:v>
                </c:pt>
                <c:pt idx="23">
                  <c:v>21.399999999999995</c:v>
                </c:pt>
                <c:pt idx="24">
                  <c:v>21.599999999999994</c:v>
                </c:pt>
                <c:pt idx="25">
                  <c:v>22.399999999999995</c:v>
                </c:pt>
                <c:pt idx="26">
                  <c:v>22.599999999999994</c:v>
                </c:pt>
                <c:pt idx="27">
                  <c:v>22.799999999999994</c:v>
                </c:pt>
                <c:pt idx="28">
                  <c:v>22.999999999999993</c:v>
                </c:pt>
                <c:pt idx="29">
                  <c:v>23.599999999999994</c:v>
                </c:pt>
                <c:pt idx="30">
                  <c:v>24.399999999999995</c:v>
                </c:pt>
                <c:pt idx="31">
                  <c:v>24.799999999999994</c:v>
                </c:pt>
                <c:pt idx="32">
                  <c:v>25.399999999999995</c:v>
                </c:pt>
                <c:pt idx="33">
                  <c:v>25.599999999999994</c:v>
                </c:pt>
                <c:pt idx="34">
                  <c:v>25.599999999999994</c:v>
                </c:pt>
                <c:pt idx="35">
                  <c:v>25.999999999999993</c:v>
                </c:pt>
                <c:pt idx="36">
                  <c:v>26.199999999999992</c:v>
                </c:pt>
                <c:pt idx="37">
                  <c:v>26.999999999999993</c:v>
                </c:pt>
                <c:pt idx="38">
                  <c:v>27.199999999999992</c:v>
                </c:pt>
                <c:pt idx="39">
                  <c:v>27.399999999999991</c:v>
                </c:pt>
                <c:pt idx="40">
                  <c:v>27.999999999999993</c:v>
                </c:pt>
                <c:pt idx="41">
                  <c:v>27.999999999999993</c:v>
                </c:pt>
                <c:pt idx="42">
                  <c:v>27.999999999999993</c:v>
                </c:pt>
                <c:pt idx="43">
                  <c:v>28.399999999999991</c:v>
                </c:pt>
                <c:pt idx="44">
                  <c:v>28.79999999999999</c:v>
                </c:pt>
                <c:pt idx="45">
                  <c:v>29.199999999999989</c:v>
                </c:pt>
                <c:pt idx="46">
                  <c:v>29.199999999999989</c:v>
                </c:pt>
                <c:pt idx="47">
                  <c:v>29.599999999999987</c:v>
                </c:pt>
                <c:pt idx="48">
                  <c:v>29.999999999999986</c:v>
                </c:pt>
                <c:pt idx="49">
                  <c:v>30.199999999999985</c:v>
                </c:pt>
              </c:numCache>
            </c:numRef>
          </c:yVal>
          <c:smooth val="0"/>
        </c:ser>
        <c:ser>
          <c:idx val="4"/>
          <c:order val="4"/>
          <c:tx>
            <c:v> </c:v>
          </c:tx>
          <c:spPr>
            <a:ln w="19050" cap="rnd">
              <a:solidFill>
                <a:srgbClr val="00B0F0"/>
              </a:solidFill>
              <a:round/>
            </a:ln>
            <a:effectLst/>
          </c:spPr>
          <c:marker>
            <c:symbol val="circle"/>
            <c:size val="5"/>
            <c:spPr>
              <a:solidFill>
                <a:srgbClr val="00B0F0"/>
              </a:solidFill>
              <a:ln w="9525">
                <a:noFill/>
              </a:ln>
              <a:effectLst/>
            </c:spPr>
          </c:marker>
          <c:xVal>
            <c:numRef>
              <c:f>Sheet3!$A$3:$A$52</c:f>
              <c:numCache>
                <c:formatCode>General</c:formatCode>
                <c:ptCount val="50"/>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pt idx="25">
                  <c:v>1020</c:v>
                </c:pt>
                <c:pt idx="26">
                  <c:v>1060</c:v>
                </c:pt>
                <c:pt idx="27">
                  <c:v>1100</c:v>
                </c:pt>
                <c:pt idx="28">
                  <c:v>1140</c:v>
                </c:pt>
                <c:pt idx="29">
                  <c:v>1180</c:v>
                </c:pt>
                <c:pt idx="30">
                  <c:v>1220</c:v>
                </c:pt>
                <c:pt idx="31">
                  <c:v>1260</c:v>
                </c:pt>
                <c:pt idx="32">
                  <c:v>1300</c:v>
                </c:pt>
                <c:pt idx="33">
                  <c:v>1340</c:v>
                </c:pt>
                <c:pt idx="34">
                  <c:v>1380</c:v>
                </c:pt>
                <c:pt idx="35">
                  <c:v>1420</c:v>
                </c:pt>
                <c:pt idx="36">
                  <c:v>1460</c:v>
                </c:pt>
                <c:pt idx="37">
                  <c:v>1500</c:v>
                </c:pt>
                <c:pt idx="38">
                  <c:v>1540</c:v>
                </c:pt>
                <c:pt idx="39">
                  <c:v>1580</c:v>
                </c:pt>
                <c:pt idx="40">
                  <c:v>1620</c:v>
                </c:pt>
                <c:pt idx="41">
                  <c:v>1660</c:v>
                </c:pt>
                <c:pt idx="42">
                  <c:v>1700</c:v>
                </c:pt>
                <c:pt idx="43">
                  <c:v>1740</c:v>
                </c:pt>
                <c:pt idx="44">
                  <c:v>1780</c:v>
                </c:pt>
                <c:pt idx="45">
                  <c:v>1820</c:v>
                </c:pt>
                <c:pt idx="46">
                  <c:v>1860</c:v>
                </c:pt>
                <c:pt idx="47">
                  <c:v>1900</c:v>
                </c:pt>
                <c:pt idx="48">
                  <c:v>1940</c:v>
                </c:pt>
                <c:pt idx="49">
                  <c:v>1980</c:v>
                </c:pt>
              </c:numCache>
            </c:numRef>
          </c:xVal>
          <c:yVal>
            <c:numRef>
              <c:f>Sheet3!$F$3:$F$52</c:f>
              <c:numCache>
                <c:formatCode>General</c:formatCode>
                <c:ptCount val="50"/>
                <c:pt idx="0">
                  <c:v>49</c:v>
                </c:pt>
                <c:pt idx="1">
                  <c:v>45.8</c:v>
                </c:pt>
                <c:pt idx="2">
                  <c:v>44.8</c:v>
                </c:pt>
                <c:pt idx="3">
                  <c:v>43.4</c:v>
                </c:pt>
                <c:pt idx="4">
                  <c:v>42.8</c:v>
                </c:pt>
                <c:pt idx="5">
                  <c:v>41.599999999999994</c:v>
                </c:pt>
                <c:pt idx="6">
                  <c:v>40.599999999999994</c:v>
                </c:pt>
                <c:pt idx="7">
                  <c:v>40.399999999999991</c:v>
                </c:pt>
                <c:pt idx="8">
                  <c:v>39.399999999999991</c:v>
                </c:pt>
                <c:pt idx="9">
                  <c:v>38.599999999999994</c:v>
                </c:pt>
                <c:pt idx="10">
                  <c:v>38.399999999999991</c:v>
                </c:pt>
                <c:pt idx="11">
                  <c:v>38.199999999999989</c:v>
                </c:pt>
                <c:pt idx="12">
                  <c:v>37.199999999999989</c:v>
                </c:pt>
                <c:pt idx="13">
                  <c:v>36.199999999999989</c:v>
                </c:pt>
                <c:pt idx="14">
                  <c:v>35.199999999999989</c:v>
                </c:pt>
                <c:pt idx="15">
                  <c:v>34.79999999999999</c:v>
                </c:pt>
                <c:pt idx="16">
                  <c:v>32.999999999999993</c:v>
                </c:pt>
                <c:pt idx="17">
                  <c:v>32.199999999999996</c:v>
                </c:pt>
                <c:pt idx="18">
                  <c:v>31.799999999999997</c:v>
                </c:pt>
                <c:pt idx="19">
                  <c:v>30.999999999999996</c:v>
                </c:pt>
                <c:pt idx="20">
                  <c:v>30.599999999999998</c:v>
                </c:pt>
                <c:pt idx="21">
                  <c:v>29.799999999999997</c:v>
                </c:pt>
                <c:pt idx="22">
                  <c:v>29.4</c:v>
                </c:pt>
                <c:pt idx="23">
                  <c:v>28.599999999999998</c:v>
                </c:pt>
                <c:pt idx="24">
                  <c:v>28.4</c:v>
                </c:pt>
                <c:pt idx="25">
                  <c:v>27.599999999999998</c:v>
                </c:pt>
                <c:pt idx="26">
                  <c:v>27.4</c:v>
                </c:pt>
                <c:pt idx="27">
                  <c:v>27.2</c:v>
                </c:pt>
                <c:pt idx="28">
                  <c:v>27</c:v>
                </c:pt>
                <c:pt idx="29">
                  <c:v>26.4</c:v>
                </c:pt>
                <c:pt idx="30">
                  <c:v>25.599999999999998</c:v>
                </c:pt>
                <c:pt idx="31">
                  <c:v>25.2</c:v>
                </c:pt>
                <c:pt idx="32">
                  <c:v>24.599999999999998</c:v>
                </c:pt>
                <c:pt idx="33">
                  <c:v>24.4</c:v>
                </c:pt>
                <c:pt idx="34">
                  <c:v>24.4</c:v>
                </c:pt>
                <c:pt idx="35">
                  <c:v>24</c:v>
                </c:pt>
                <c:pt idx="36">
                  <c:v>23.8</c:v>
                </c:pt>
                <c:pt idx="37">
                  <c:v>23</c:v>
                </c:pt>
                <c:pt idx="38">
                  <c:v>22.8</c:v>
                </c:pt>
                <c:pt idx="39">
                  <c:v>22.6</c:v>
                </c:pt>
                <c:pt idx="40">
                  <c:v>22</c:v>
                </c:pt>
                <c:pt idx="41">
                  <c:v>22</c:v>
                </c:pt>
                <c:pt idx="42">
                  <c:v>22</c:v>
                </c:pt>
                <c:pt idx="43">
                  <c:v>21.6</c:v>
                </c:pt>
                <c:pt idx="44">
                  <c:v>21.200000000000003</c:v>
                </c:pt>
                <c:pt idx="45">
                  <c:v>20.800000000000004</c:v>
                </c:pt>
                <c:pt idx="46">
                  <c:v>20.800000000000004</c:v>
                </c:pt>
                <c:pt idx="47">
                  <c:v>20.400000000000006</c:v>
                </c:pt>
                <c:pt idx="48">
                  <c:v>20.000000000000007</c:v>
                </c:pt>
                <c:pt idx="49">
                  <c:v>19.800000000000008</c:v>
                </c:pt>
              </c:numCache>
            </c:numRef>
          </c:yVal>
          <c:smooth val="0"/>
        </c:ser>
        <c:dLbls>
          <c:showLegendKey val="0"/>
          <c:showVal val="0"/>
          <c:showCatName val="0"/>
          <c:showSerName val="0"/>
          <c:showPercent val="0"/>
          <c:showBubbleSize val="0"/>
        </c:dLbls>
        <c:axId val="-1039769056"/>
        <c:axId val="-1039777216"/>
      </c:scatterChart>
      <c:scatterChart>
        <c:scatterStyle val="lineMarker"/>
        <c:varyColors val="0"/>
        <c:ser>
          <c:idx val="0"/>
          <c:order val="2"/>
          <c:tx>
            <c:v> </c:v>
          </c:tx>
          <c:spPr>
            <a:ln w="19050" cap="rnd">
              <a:solidFill>
                <a:srgbClr val="0070C0"/>
              </a:solidFill>
              <a:round/>
            </a:ln>
            <a:effectLst/>
          </c:spPr>
          <c:marker>
            <c:symbol val="circle"/>
            <c:size val="5"/>
            <c:spPr>
              <a:solidFill>
                <a:srgbClr val="0070C0"/>
              </a:solidFill>
              <a:ln w="9525">
                <a:noFill/>
              </a:ln>
              <a:effectLst/>
            </c:spPr>
          </c:marker>
          <c:xVal>
            <c:numRef>
              <c:f>Sheet3!$A$3:$A$52</c:f>
              <c:numCache>
                <c:formatCode>General</c:formatCode>
                <c:ptCount val="50"/>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pt idx="25">
                  <c:v>1020</c:v>
                </c:pt>
                <c:pt idx="26">
                  <c:v>1060</c:v>
                </c:pt>
                <c:pt idx="27">
                  <c:v>1100</c:v>
                </c:pt>
                <c:pt idx="28">
                  <c:v>1140</c:v>
                </c:pt>
                <c:pt idx="29">
                  <c:v>1180</c:v>
                </c:pt>
                <c:pt idx="30">
                  <c:v>1220</c:v>
                </c:pt>
                <c:pt idx="31">
                  <c:v>1260</c:v>
                </c:pt>
                <c:pt idx="32">
                  <c:v>1300</c:v>
                </c:pt>
                <c:pt idx="33">
                  <c:v>1340</c:v>
                </c:pt>
                <c:pt idx="34">
                  <c:v>1380</c:v>
                </c:pt>
                <c:pt idx="35">
                  <c:v>1420</c:v>
                </c:pt>
                <c:pt idx="36">
                  <c:v>1460</c:v>
                </c:pt>
                <c:pt idx="37">
                  <c:v>1500</c:v>
                </c:pt>
                <c:pt idx="38">
                  <c:v>1540</c:v>
                </c:pt>
                <c:pt idx="39">
                  <c:v>1580</c:v>
                </c:pt>
                <c:pt idx="40">
                  <c:v>1620</c:v>
                </c:pt>
                <c:pt idx="41">
                  <c:v>1660</c:v>
                </c:pt>
                <c:pt idx="42">
                  <c:v>1700</c:v>
                </c:pt>
                <c:pt idx="43">
                  <c:v>1740</c:v>
                </c:pt>
                <c:pt idx="44">
                  <c:v>1780</c:v>
                </c:pt>
                <c:pt idx="45">
                  <c:v>1820</c:v>
                </c:pt>
                <c:pt idx="46">
                  <c:v>1860</c:v>
                </c:pt>
                <c:pt idx="47">
                  <c:v>1900</c:v>
                </c:pt>
                <c:pt idx="48">
                  <c:v>1940</c:v>
                </c:pt>
                <c:pt idx="49">
                  <c:v>1980</c:v>
                </c:pt>
              </c:numCache>
            </c:numRef>
          </c:xVal>
          <c:yVal>
            <c:numRef>
              <c:f>Sheet3!$B$3:$B$52</c:f>
              <c:numCache>
                <c:formatCode>General</c:formatCode>
                <c:ptCount val="50"/>
                <c:pt idx="0">
                  <c:v>774.8</c:v>
                </c:pt>
                <c:pt idx="1">
                  <c:v>758</c:v>
                </c:pt>
                <c:pt idx="2">
                  <c:v>741.8</c:v>
                </c:pt>
                <c:pt idx="3">
                  <c:v>724.4</c:v>
                </c:pt>
                <c:pt idx="4">
                  <c:v>708</c:v>
                </c:pt>
                <c:pt idx="5">
                  <c:v>697.40000000000009</c:v>
                </c:pt>
                <c:pt idx="6">
                  <c:v>681.40000000000009</c:v>
                </c:pt>
                <c:pt idx="7">
                  <c:v>664.00000000000011</c:v>
                </c:pt>
                <c:pt idx="8">
                  <c:v>653.40000000000009</c:v>
                </c:pt>
                <c:pt idx="9">
                  <c:v>638.40000000000009</c:v>
                </c:pt>
                <c:pt idx="10">
                  <c:v>621.80000000000018</c:v>
                </c:pt>
                <c:pt idx="11">
                  <c:v>613.80000000000018</c:v>
                </c:pt>
                <c:pt idx="12">
                  <c:v>610.00000000000023</c:v>
                </c:pt>
                <c:pt idx="13">
                  <c:v>607.80000000000018</c:v>
                </c:pt>
                <c:pt idx="14">
                  <c:v>605.60000000000014</c:v>
                </c:pt>
                <c:pt idx="15">
                  <c:v>605.00000000000011</c:v>
                </c:pt>
                <c:pt idx="16">
                  <c:v>606.6</c:v>
                </c:pt>
                <c:pt idx="17">
                  <c:v>607.19999999999993</c:v>
                </c:pt>
                <c:pt idx="18">
                  <c:v>607.59999999999991</c:v>
                </c:pt>
                <c:pt idx="19">
                  <c:v>608.39999999999986</c:v>
                </c:pt>
                <c:pt idx="20">
                  <c:v>608.79999999999984</c:v>
                </c:pt>
                <c:pt idx="21">
                  <c:v>609.5999999999998</c:v>
                </c:pt>
                <c:pt idx="22">
                  <c:v>609.99999999999977</c:v>
                </c:pt>
                <c:pt idx="23">
                  <c:v>610.79999999999973</c:v>
                </c:pt>
                <c:pt idx="24">
                  <c:v>610.99999999999977</c:v>
                </c:pt>
                <c:pt idx="25">
                  <c:v>611.79999999999973</c:v>
                </c:pt>
                <c:pt idx="26">
                  <c:v>611.99999999999977</c:v>
                </c:pt>
                <c:pt idx="27">
                  <c:v>612.19999999999982</c:v>
                </c:pt>
                <c:pt idx="28">
                  <c:v>612.39999999999986</c:v>
                </c:pt>
                <c:pt idx="29">
                  <c:v>612.99999999999989</c:v>
                </c:pt>
                <c:pt idx="30">
                  <c:v>613.79999999999984</c:v>
                </c:pt>
                <c:pt idx="31">
                  <c:v>614.19999999999982</c:v>
                </c:pt>
                <c:pt idx="32">
                  <c:v>614.79999999999984</c:v>
                </c:pt>
                <c:pt idx="33">
                  <c:v>614.99999999999989</c:v>
                </c:pt>
                <c:pt idx="34">
                  <c:v>614.99999999999989</c:v>
                </c:pt>
                <c:pt idx="35">
                  <c:v>615.39999999999986</c:v>
                </c:pt>
                <c:pt idx="36">
                  <c:v>615.59999999999991</c:v>
                </c:pt>
                <c:pt idx="37">
                  <c:v>616.39999999999986</c:v>
                </c:pt>
                <c:pt idx="38">
                  <c:v>616.59999999999991</c:v>
                </c:pt>
                <c:pt idx="39">
                  <c:v>616.79999999999995</c:v>
                </c:pt>
                <c:pt idx="40">
                  <c:v>617.4</c:v>
                </c:pt>
                <c:pt idx="41">
                  <c:v>617.4</c:v>
                </c:pt>
                <c:pt idx="42">
                  <c:v>617.4</c:v>
                </c:pt>
                <c:pt idx="43">
                  <c:v>617.79999999999995</c:v>
                </c:pt>
                <c:pt idx="44">
                  <c:v>618.19999999999993</c:v>
                </c:pt>
                <c:pt idx="45">
                  <c:v>618.59999999999991</c:v>
                </c:pt>
                <c:pt idx="46">
                  <c:v>618.59999999999991</c:v>
                </c:pt>
                <c:pt idx="47">
                  <c:v>618.99999999999989</c:v>
                </c:pt>
                <c:pt idx="48">
                  <c:v>619.39999999999986</c:v>
                </c:pt>
                <c:pt idx="49">
                  <c:v>619.59999999999991</c:v>
                </c:pt>
              </c:numCache>
            </c:numRef>
          </c:yVal>
          <c:smooth val="0"/>
        </c:ser>
        <c:dLbls>
          <c:showLegendKey val="0"/>
          <c:showVal val="0"/>
          <c:showCatName val="0"/>
          <c:showSerName val="0"/>
          <c:showPercent val="0"/>
          <c:showBubbleSize val="0"/>
        </c:dLbls>
        <c:axId val="-1039767968"/>
        <c:axId val="-1039774496"/>
      </c:scatterChart>
      <c:valAx>
        <c:axId val="-1039769056"/>
        <c:scaling>
          <c:orientation val="minMax"/>
          <c:max val="2000"/>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039777216"/>
        <c:crosses val="autoZero"/>
        <c:crossBetween val="midCat"/>
      </c:valAx>
      <c:valAx>
        <c:axId val="-1039777216"/>
        <c:scaling>
          <c:orientation val="minMax"/>
          <c:max val="40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039769056"/>
        <c:crosses val="autoZero"/>
        <c:crossBetween val="midCat"/>
      </c:valAx>
      <c:valAx>
        <c:axId val="-1039774496"/>
        <c:scaling>
          <c:orientation val="minMax"/>
        </c:scaling>
        <c:delete val="0"/>
        <c:axPos val="r"/>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039767968"/>
        <c:crosses val="max"/>
        <c:crossBetween val="midCat"/>
      </c:valAx>
      <c:valAx>
        <c:axId val="-1039767968"/>
        <c:scaling>
          <c:orientation val="minMax"/>
        </c:scaling>
        <c:delete val="1"/>
        <c:axPos val="b"/>
        <c:numFmt formatCode="General" sourceLinked="1"/>
        <c:majorTickMark val="out"/>
        <c:minorTickMark val="none"/>
        <c:tickLblPos val="nextTo"/>
        <c:crossAx val="-1039774496"/>
        <c:crosses val="autoZero"/>
        <c:crossBetween val="midCat"/>
      </c:valAx>
      <c:spPr>
        <a:noFill/>
        <a:ln>
          <a:solidFill>
            <a:schemeClr val="tx1">
              <a:lumMod val="25000"/>
              <a:lumOff val="7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1"/>
          <c:order val="0"/>
          <c:tx>
            <c:v> </c:v>
          </c:tx>
          <c:spPr>
            <a:ln w="19050" cap="rnd">
              <a:solidFill>
                <a:schemeClr val="accent4"/>
              </a:solidFill>
              <a:round/>
            </a:ln>
            <a:effectLst/>
          </c:spPr>
          <c:marker>
            <c:symbol val="circle"/>
            <c:size val="5"/>
            <c:spPr>
              <a:solidFill>
                <a:schemeClr val="accent4"/>
              </a:solidFill>
              <a:ln w="9525">
                <a:noFill/>
              </a:ln>
              <a:effectLst/>
            </c:spPr>
          </c:marker>
          <c:xVal>
            <c:numRef>
              <c:f>Sheet3!$A$3:$A$52</c:f>
              <c:numCache>
                <c:formatCode>General</c:formatCode>
                <c:ptCount val="50"/>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pt idx="25">
                  <c:v>1020</c:v>
                </c:pt>
                <c:pt idx="26">
                  <c:v>1060</c:v>
                </c:pt>
                <c:pt idx="27">
                  <c:v>1100</c:v>
                </c:pt>
                <c:pt idx="28">
                  <c:v>1140</c:v>
                </c:pt>
                <c:pt idx="29">
                  <c:v>1180</c:v>
                </c:pt>
                <c:pt idx="30">
                  <c:v>1220</c:v>
                </c:pt>
                <c:pt idx="31">
                  <c:v>1260</c:v>
                </c:pt>
                <c:pt idx="32">
                  <c:v>1300</c:v>
                </c:pt>
                <c:pt idx="33">
                  <c:v>1340</c:v>
                </c:pt>
                <c:pt idx="34">
                  <c:v>1380</c:v>
                </c:pt>
                <c:pt idx="35">
                  <c:v>1420</c:v>
                </c:pt>
                <c:pt idx="36">
                  <c:v>1460</c:v>
                </c:pt>
                <c:pt idx="37">
                  <c:v>1500</c:v>
                </c:pt>
                <c:pt idx="38">
                  <c:v>1540</c:v>
                </c:pt>
                <c:pt idx="39">
                  <c:v>1580</c:v>
                </c:pt>
                <c:pt idx="40">
                  <c:v>1620</c:v>
                </c:pt>
                <c:pt idx="41">
                  <c:v>1660</c:v>
                </c:pt>
                <c:pt idx="42">
                  <c:v>1700</c:v>
                </c:pt>
                <c:pt idx="43">
                  <c:v>1740</c:v>
                </c:pt>
                <c:pt idx="44">
                  <c:v>1780</c:v>
                </c:pt>
                <c:pt idx="45">
                  <c:v>1820</c:v>
                </c:pt>
                <c:pt idx="46">
                  <c:v>1860</c:v>
                </c:pt>
                <c:pt idx="47">
                  <c:v>1900</c:v>
                </c:pt>
                <c:pt idx="48">
                  <c:v>1940</c:v>
                </c:pt>
                <c:pt idx="49">
                  <c:v>1980</c:v>
                </c:pt>
              </c:numCache>
            </c:numRef>
          </c:xVal>
          <c:yVal>
            <c:numRef>
              <c:f>Sheet3!$C$3:$C$52</c:f>
              <c:numCache>
                <c:formatCode>General</c:formatCode>
                <c:ptCount val="50"/>
                <c:pt idx="0">
                  <c:v>10.4</c:v>
                </c:pt>
                <c:pt idx="1">
                  <c:v>16.8</c:v>
                </c:pt>
                <c:pt idx="2">
                  <c:v>20.000000000000004</c:v>
                </c:pt>
                <c:pt idx="3">
                  <c:v>27.6</c:v>
                </c:pt>
                <c:pt idx="4">
                  <c:v>28.6</c:v>
                </c:pt>
                <c:pt idx="5">
                  <c:v>31.6</c:v>
                </c:pt>
                <c:pt idx="6">
                  <c:v>37.6</c:v>
                </c:pt>
                <c:pt idx="7">
                  <c:v>42.199999999999996</c:v>
                </c:pt>
                <c:pt idx="8">
                  <c:v>44.399999999999991</c:v>
                </c:pt>
                <c:pt idx="9">
                  <c:v>50.999999999999993</c:v>
                </c:pt>
                <c:pt idx="10">
                  <c:v>62.4</c:v>
                </c:pt>
                <c:pt idx="11">
                  <c:v>70.599999999999994</c:v>
                </c:pt>
                <c:pt idx="12">
                  <c:v>81.599999999999994</c:v>
                </c:pt>
                <c:pt idx="13">
                  <c:v>93.6</c:v>
                </c:pt>
                <c:pt idx="14">
                  <c:v>104.19999999999999</c:v>
                </c:pt>
                <c:pt idx="15">
                  <c:v>113.8</c:v>
                </c:pt>
                <c:pt idx="16">
                  <c:v>121.39999999999999</c:v>
                </c:pt>
                <c:pt idx="17">
                  <c:v>127.2</c:v>
                </c:pt>
                <c:pt idx="18">
                  <c:v>136.60000000000002</c:v>
                </c:pt>
                <c:pt idx="19">
                  <c:v>144.60000000000002</c:v>
                </c:pt>
                <c:pt idx="20">
                  <c:v>151.80000000000004</c:v>
                </c:pt>
                <c:pt idx="21">
                  <c:v>164.20000000000005</c:v>
                </c:pt>
                <c:pt idx="22">
                  <c:v>168.00000000000006</c:v>
                </c:pt>
                <c:pt idx="23">
                  <c:v>168.20000000000007</c:v>
                </c:pt>
                <c:pt idx="24">
                  <c:v>162.8000000000001</c:v>
                </c:pt>
                <c:pt idx="25">
                  <c:v>157.2000000000001</c:v>
                </c:pt>
                <c:pt idx="26">
                  <c:v>149.60000000000011</c:v>
                </c:pt>
                <c:pt idx="27">
                  <c:v>144.2000000000001</c:v>
                </c:pt>
                <c:pt idx="28">
                  <c:v>140.8000000000001</c:v>
                </c:pt>
                <c:pt idx="29">
                  <c:v>139.2000000000001</c:v>
                </c:pt>
                <c:pt idx="30">
                  <c:v>138.40000000000009</c:v>
                </c:pt>
                <c:pt idx="31">
                  <c:v>138.40000000000009</c:v>
                </c:pt>
                <c:pt idx="32">
                  <c:v>137.8000000000001</c:v>
                </c:pt>
                <c:pt idx="33">
                  <c:v>137.60000000000011</c:v>
                </c:pt>
                <c:pt idx="34">
                  <c:v>137.60000000000011</c:v>
                </c:pt>
                <c:pt idx="35">
                  <c:v>137.60000000000011</c:v>
                </c:pt>
                <c:pt idx="36">
                  <c:v>137.40000000000012</c:v>
                </c:pt>
                <c:pt idx="37">
                  <c:v>137.20000000000013</c:v>
                </c:pt>
                <c:pt idx="38">
                  <c:v>137.20000000000013</c:v>
                </c:pt>
                <c:pt idx="39">
                  <c:v>137.00000000000014</c:v>
                </c:pt>
                <c:pt idx="40">
                  <c:v>136.60000000000016</c:v>
                </c:pt>
                <c:pt idx="41">
                  <c:v>136.60000000000016</c:v>
                </c:pt>
                <c:pt idx="42">
                  <c:v>136.60000000000016</c:v>
                </c:pt>
                <c:pt idx="43">
                  <c:v>136.60000000000016</c:v>
                </c:pt>
                <c:pt idx="44">
                  <c:v>136.60000000000016</c:v>
                </c:pt>
                <c:pt idx="45">
                  <c:v>136.60000000000016</c:v>
                </c:pt>
                <c:pt idx="46">
                  <c:v>136.60000000000016</c:v>
                </c:pt>
                <c:pt idx="47">
                  <c:v>136.60000000000016</c:v>
                </c:pt>
                <c:pt idx="48">
                  <c:v>136.60000000000016</c:v>
                </c:pt>
                <c:pt idx="49">
                  <c:v>136.60000000000016</c:v>
                </c:pt>
              </c:numCache>
            </c:numRef>
          </c:yVal>
          <c:smooth val="0"/>
        </c:ser>
        <c:ser>
          <c:idx val="2"/>
          <c:order val="1"/>
          <c:tx>
            <c:v> </c:v>
          </c:tx>
          <c:spPr>
            <a:ln w="19050" cap="rnd">
              <a:solidFill>
                <a:schemeClr val="accent2"/>
              </a:solidFill>
              <a:round/>
            </a:ln>
            <a:effectLst/>
          </c:spPr>
          <c:marker>
            <c:symbol val="circle"/>
            <c:size val="5"/>
            <c:spPr>
              <a:solidFill>
                <a:schemeClr val="accent2"/>
              </a:solidFill>
              <a:ln w="9525">
                <a:noFill/>
              </a:ln>
              <a:effectLst/>
            </c:spPr>
          </c:marker>
          <c:xVal>
            <c:numRef>
              <c:f>Sheet3!$A$3:$A$52</c:f>
              <c:numCache>
                <c:formatCode>General</c:formatCode>
                <c:ptCount val="50"/>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pt idx="25">
                  <c:v>1020</c:v>
                </c:pt>
                <c:pt idx="26">
                  <c:v>1060</c:v>
                </c:pt>
                <c:pt idx="27">
                  <c:v>1100</c:v>
                </c:pt>
                <c:pt idx="28">
                  <c:v>1140</c:v>
                </c:pt>
                <c:pt idx="29">
                  <c:v>1180</c:v>
                </c:pt>
                <c:pt idx="30">
                  <c:v>1220</c:v>
                </c:pt>
                <c:pt idx="31">
                  <c:v>1260</c:v>
                </c:pt>
                <c:pt idx="32">
                  <c:v>1300</c:v>
                </c:pt>
                <c:pt idx="33">
                  <c:v>1340</c:v>
                </c:pt>
                <c:pt idx="34">
                  <c:v>1380</c:v>
                </c:pt>
                <c:pt idx="35">
                  <c:v>1420</c:v>
                </c:pt>
                <c:pt idx="36">
                  <c:v>1460</c:v>
                </c:pt>
                <c:pt idx="37">
                  <c:v>1500</c:v>
                </c:pt>
                <c:pt idx="38">
                  <c:v>1540</c:v>
                </c:pt>
                <c:pt idx="39">
                  <c:v>1580</c:v>
                </c:pt>
                <c:pt idx="40">
                  <c:v>1620</c:v>
                </c:pt>
                <c:pt idx="41">
                  <c:v>1660</c:v>
                </c:pt>
                <c:pt idx="42">
                  <c:v>1700</c:v>
                </c:pt>
                <c:pt idx="43">
                  <c:v>1740</c:v>
                </c:pt>
                <c:pt idx="44">
                  <c:v>1780</c:v>
                </c:pt>
                <c:pt idx="45">
                  <c:v>1820</c:v>
                </c:pt>
                <c:pt idx="46">
                  <c:v>1860</c:v>
                </c:pt>
                <c:pt idx="47">
                  <c:v>1900</c:v>
                </c:pt>
                <c:pt idx="48">
                  <c:v>1940</c:v>
                </c:pt>
                <c:pt idx="49">
                  <c:v>1980</c:v>
                </c:pt>
              </c:numCache>
            </c:numRef>
          </c:xVal>
          <c:yVal>
            <c:numRef>
              <c:f>Sheet3!$D$3:$D$52</c:f>
              <c:numCache>
                <c:formatCode>General</c:formatCode>
                <c:ptCount val="50"/>
                <c:pt idx="0">
                  <c:v>0.4</c:v>
                </c:pt>
                <c:pt idx="1">
                  <c:v>0.4</c:v>
                </c:pt>
                <c:pt idx="2">
                  <c:v>0.60000000000000009</c:v>
                </c:pt>
                <c:pt idx="3">
                  <c:v>0.8</c:v>
                </c:pt>
                <c:pt idx="4">
                  <c:v>0.8</c:v>
                </c:pt>
                <c:pt idx="5">
                  <c:v>0.8</c:v>
                </c:pt>
                <c:pt idx="6">
                  <c:v>1.2000000000000002</c:v>
                </c:pt>
                <c:pt idx="7">
                  <c:v>1.4000000000000001</c:v>
                </c:pt>
                <c:pt idx="8">
                  <c:v>1.4000000000000001</c:v>
                </c:pt>
                <c:pt idx="9">
                  <c:v>1.8000000000000003</c:v>
                </c:pt>
                <c:pt idx="10">
                  <c:v>1.8000000000000003</c:v>
                </c:pt>
                <c:pt idx="11">
                  <c:v>2.6000000000000005</c:v>
                </c:pt>
                <c:pt idx="12">
                  <c:v>4</c:v>
                </c:pt>
                <c:pt idx="13">
                  <c:v>6</c:v>
                </c:pt>
                <c:pt idx="14">
                  <c:v>7</c:v>
                </c:pt>
                <c:pt idx="15">
                  <c:v>8.8000000000000007</c:v>
                </c:pt>
                <c:pt idx="16">
                  <c:v>11</c:v>
                </c:pt>
                <c:pt idx="17">
                  <c:v>13.6</c:v>
                </c:pt>
                <c:pt idx="18">
                  <c:v>17.2</c:v>
                </c:pt>
                <c:pt idx="19">
                  <c:v>22.4</c:v>
                </c:pt>
                <c:pt idx="20">
                  <c:v>25.799999999999997</c:v>
                </c:pt>
                <c:pt idx="21">
                  <c:v>27.799999999999997</c:v>
                </c:pt>
                <c:pt idx="22">
                  <c:v>33.799999999999997</c:v>
                </c:pt>
                <c:pt idx="23">
                  <c:v>41</c:v>
                </c:pt>
                <c:pt idx="24">
                  <c:v>49.6</c:v>
                </c:pt>
                <c:pt idx="25">
                  <c:v>59</c:v>
                </c:pt>
                <c:pt idx="26">
                  <c:v>69</c:v>
                </c:pt>
                <c:pt idx="27">
                  <c:v>76.599999999999994</c:v>
                </c:pt>
                <c:pt idx="28">
                  <c:v>80</c:v>
                </c:pt>
                <c:pt idx="29">
                  <c:v>81.599999999999994</c:v>
                </c:pt>
                <c:pt idx="30">
                  <c:v>82.399999999999991</c:v>
                </c:pt>
                <c:pt idx="31">
                  <c:v>82.399999999999991</c:v>
                </c:pt>
                <c:pt idx="32">
                  <c:v>82.8</c:v>
                </c:pt>
                <c:pt idx="33">
                  <c:v>83</c:v>
                </c:pt>
                <c:pt idx="34">
                  <c:v>83</c:v>
                </c:pt>
                <c:pt idx="35">
                  <c:v>83</c:v>
                </c:pt>
                <c:pt idx="36">
                  <c:v>83.2</c:v>
                </c:pt>
                <c:pt idx="37">
                  <c:v>83.2</c:v>
                </c:pt>
                <c:pt idx="38">
                  <c:v>83.2</c:v>
                </c:pt>
                <c:pt idx="39">
                  <c:v>83.4</c:v>
                </c:pt>
                <c:pt idx="40">
                  <c:v>83.600000000000009</c:v>
                </c:pt>
                <c:pt idx="41">
                  <c:v>83.600000000000009</c:v>
                </c:pt>
                <c:pt idx="42">
                  <c:v>83.600000000000009</c:v>
                </c:pt>
                <c:pt idx="43">
                  <c:v>83.600000000000009</c:v>
                </c:pt>
                <c:pt idx="44">
                  <c:v>83.600000000000009</c:v>
                </c:pt>
                <c:pt idx="45">
                  <c:v>83.600000000000009</c:v>
                </c:pt>
                <c:pt idx="46">
                  <c:v>83.600000000000009</c:v>
                </c:pt>
                <c:pt idx="47">
                  <c:v>83.600000000000009</c:v>
                </c:pt>
                <c:pt idx="48">
                  <c:v>83.600000000000009</c:v>
                </c:pt>
                <c:pt idx="49">
                  <c:v>83.600000000000009</c:v>
                </c:pt>
              </c:numCache>
            </c:numRef>
          </c:yVal>
          <c:smooth val="0"/>
        </c:ser>
        <c:ser>
          <c:idx val="3"/>
          <c:order val="3"/>
          <c:tx>
            <c:v> </c:v>
          </c:tx>
          <c:spPr>
            <a:ln w="19050" cap="rnd">
              <a:solidFill>
                <a:srgbClr val="92D050"/>
              </a:solidFill>
              <a:round/>
            </a:ln>
            <a:effectLst/>
          </c:spPr>
          <c:marker>
            <c:symbol val="circle"/>
            <c:size val="5"/>
            <c:spPr>
              <a:solidFill>
                <a:srgbClr val="92D050"/>
              </a:solidFill>
              <a:ln w="9525">
                <a:noFill/>
              </a:ln>
              <a:effectLst/>
            </c:spPr>
          </c:marker>
          <c:xVal>
            <c:numRef>
              <c:f>Sheet3!$A$3:$A$52</c:f>
              <c:numCache>
                <c:formatCode>General</c:formatCode>
                <c:ptCount val="50"/>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pt idx="25">
                  <c:v>1020</c:v>
                </c:pt>
                <c:pt idx="26">
                  <c:v>1060</c:v>
                </c:pt>
                <c:pt idx="27">
                  <c:v>1100</c:v>
                </c:pt>
                <c:pt idx="28">
                  <c:v>1140</c:v>
                </c:pt>
                <c:pt idx="29">
                  <c:v>1180</c:v>
                </c:pt>
                <c:pt idx="30">
                  <c:v>1220</c:v>
                </c:pt>
                <c:pt idx="31">
                  <c:v>1260</c:v>
                </c:pt>
                <c:pt idx="32">
                  <c:v>1300</c:v>
                </c:pt>
                <c:pt idx="33">
                  <c:v>1340</c:v>
                </c:pt>
                <c:pt idx="34">
                  <c:v>1380</c:v>
                </c:pt>
                <c:pt idx="35">
                  <c:v>1420</c:v>
                </c:pt>
                <c:pt idx="36">
                  <c:v>1460</c:v>
                </c:pt>
                <c:pt idx="37">
                  <c:v>1500</c:v>
                </c:pt>
                <c:pt idx="38">
                  <c:v>1540</c:v>
                </c:pt>
                <c:pt idx="39">
                  <c:v>1580</c:v>
                </c:pt>
                <c:pt idx="40">
                  <c:v>1620</c:v>
                </c:pt>
                <c:pt idx="41">
                  <c:v>1660</c:v>
                </c:pt>
                <c:pt idx="42">
                  <c:v>1700</c:v>
                </c:pt>
                <c:pt idx="43">
                  <c:v>1740</c:v>
                </c:pt>
                <c:pt idx="44">
                  <c:v>1780</c:v>
                </c:pt>
                <c:pt idx="45">
                  <c:v>1820</c:v>
                </c:pt>
                <c:pt idx="46">
                  <c:v>1860</c:v>
                </c:pt>
                <c:pt idx="47">
                  <c:v>1900</c:v>
                </c:pt>
                <c:pt idx="48">
                  <c:v>1940</c:v>
                </c:pt>
                <c:pt idx="49">
                  <c:v>1980</c:v>
                </c:pt>
              </c:numCache>
            </c:numRef>
          </c:xVal>
          <c:yVal>
            <c:numRef>
              <c:f>Sheet3!$E$3:$E$52</c:f>
              <c:numCache>
                <c:formatCode>General</c:formatCode>
                <c:ptCount val="50"/>
                <c:pt idx="0">
                  <c:v>10</c:v>
                </c:pt>
                <c:pt idx="1">
                  <c:v>19</c:v>
                </c:pt>
                <c:pt idx="2">
                  <c:v>29.8</c:v>
                </c:pt>
                <c:pt idx="3">
                  <c:v>36.6</c:v>
                </c:pt>
                <c:pt idx="4">
                  <c:v>46</c:v>
                </c:pt>
                <c:pt idx="5">
                  <c:v>50.6</c:v>
                </c:pt>
                <c:pt idx="6">
                  <c:v>56.2</c:v>
                </c:pt>
                <c:pt idx="7">
                  <c:v>63.2</c:v>
                </c:pt>
                <c:pt idx="8">
                  <c:v>69.600000000000009</c:v>
                </c:pt>
                <c:pt idx="9">
                  <c:v>75.000000000000014</c:v>
                </c:pt>
                <c:pt idx="10">
                  <c:v>77.800000000000026</c:v>
                </c:pt>
                <c:pt idx="11">
                  <c:v>81.200000000000031</c:v>
                </c:pt>
                <c:pt idx="12">
                  <c:v>84.000000000000028</c:v>
                </c:pt>
                <c:pt idx="13">
                  <c:v>85.400000000000034</c:v>
                </c:pt>
                <c:pt idx="14">
                  <c:v>85.80000000000004</c:v>
                </c:pt>
                <c:pt idx="15">
                  <c:v>86.80000000000004</c:v>
                </c:pt>
                <c:pt idx="16">
                  <c:v>87.600000000000037</c:v>
                </c:pt>
                <c:pt idx="17">
                  <c:v>87.80000000000004</c:v>
                </c:pt>
                <c:pt idx="18">
                  <c:v>88.000000000000043</c:v>
                </c:pt>
                <c:pt idx="19">
                  <c:v>88.000000000000043</c:v>
                </c:pt>
                <c:pt idx="20">
                  <c:v>88.200000000000045</c:v>
                </c:pt>
                <c:pt idx="21">
                  <c:v>88.400000000000048</c:v>
                </c:pt>
                <c:pt idx="22">
                  <c:v>88.400000000000048</c:v>
                </c:pt>
                <c:pt idx="23">
                  <c:v>88.600000000000051</c:v>
                </c:pt>
                <c:pt idx="24">
                  <c:v>88.800000000000054</c:v>
                </c:pt>
                <c:pt idx="25">
                  <c:v>89.000000000000057</c:v>
                </c:pt>
                <c:pt idx="26">
                  <c:v>89.20000000000006</c:v>
                </c:pt>
                <c:pt idx="27">
                  <c:v>89.20000000000006</c:v>
                </c:pt>
                <c:pt idx="28">
                  <c:v>89.400000000000063</c:v>
                </c:pt>
                <c:pt idx="29">
                  <c:v>89.400000000000063</c:v>
                </c:pt>
                <c:pt idx="30">
                  <c:v>89.400000000000063</c:v>
                </c:pt>
                <c:pt idx="31">
                  <c:v>89.400000000000063</c:v>
                </c:pt>
                <c:pt idx="32">
                  <c:v>89.600000000000065</c:v>
                </c:pt>
                <c:pt idx="33">
                  <c:v>89.600000000000065</c:v>
                </c:pt>
                <c:pt idx="34">
                  <c:v>89.600000000000065</c:v>
                </c:pt>
                <c:pt idx="35">
                  <c:v>89.600000000000065</c:v>
                </c:pt>
                <c:pt idx="36">
                  <c:v>89.600000000000065</c:v>
                </c:pt>
                <c:pt idx="37">
                  <c:v>89.800000000000068</c:v>
                </c:pt>
                <c:pt idx="38">
                  <c:v>89.800000000000068</c:v>
                </c:pt>
                <c:pt idx="39">
                  <c:v>89.800000000000068</c:v>
                </c:pt>
                <c:pt idx="40">
                  <c:v>90.000000000000071</c:v>
                </c:pt>
                <c:pt idx="41">
                  <c:v>90.000000000000071</c:v>
                </c:pt>
                <c:pt idx="42">
                  <c:v>90.000000000000071</c:v>
                </c:pt>
                <c:pt idx="43">
                  <c:v>90.000000000000071</c:v>
                </c:pt>
                <c:pt idx="44">
                  <c:v>90.000000000000071</c:v>
                </c:pt>
                <c:pt idx="45">
                  <c:v>90.000000000000071</c:v>
                </c:pt>
                <c:pt idx="46">
                  <c:v>90.000000000000071</c:v>
                </c:pt>
                <c:pt idx="47">
                  <c:v>90.000000000000071</c:v>
                </c:pt>
                <c:pt idx="48">
                  <c:v>90.000000000000071</c:v>
                </c:pt>
                <c:pt idx="49">
                  <c:v>90.000000000000071</c:v>
                </c:pt>
              </c:numCache>
            </c:numRef>
          </c:yVal>
          <c:smooth val="0"/>
        </c:ser>
        <c:ser>
          <c:idx val="4"/>
          <c:order val="4"/>
          <c:tx>
            <c:v> </c:v>
          </c:tx>
          <c:spPr>
            <a:ln w="19050" cap="rnd">
              <a:solidFill>
                <a:srgbClr val="00B0F0"/>
              </a:solidFill>
              <a:round/>
            </a:ln>
            <a:effectLst/>
          </c:spPr>
          <c:marker>
            <c:symbol val="circle"/>
            <c:size val="5"/>
            <c:spPr>
              <a:solidFill>
                <a:srgbClr val="00B0F0"/>
              </a:solidFill>
              <a:ln w="9525">
                <a:noFill/>
              </a:ln>
              <a:effectLst/>
            </c:spPr>
          </c:marker>
          <c:xVal>
            <c:numRef>
              <c:f>Sheet3!$A$3:$A$52</c:f>
              <c:numCache>
                <c:formatCode>General</c:formatCode>
                <c:ptCount val="50"/>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pt idx="25">
                  <c:v>1020</c:v>
                </c:pt>
                <c:pt idx="26">
                  <c:v>1060</c:v>
                </c:pt>
                <c:pt idx="27">
                  <c:v>1100</c:v>
                </c:pt>
                <c:pt idx="28">
                  <c:v>1140</c:v>
                </c:pt>
                <c:pt idx="29">
                  <c:v>1180</c:v>
                </c:pt>
                <c:pt idx="30">
                  <c:v>1220</c:v>
                </c:pt>
                <c:pt idx="31">
                  <c:v>1260</c:v>
                </c:pt>
                <c:pt idx="32">
                  <c:v>1300</c:v>
                </c:pt>
                <c:pt idx="33">
                  <c:v>1340</c:v>
                </c:pt>
                <c:pt idx="34">
                  <c:v>1380</c:v>
                </c:pt>
                <c:pt idx="35">
                  <c:v>1420</c:v>
                </c:pt>
                <c:pt idx="36">
                  <c:v>1460</c:v>
                </c:pt>
                <c:pt idx="37">
                  <c:v>1500</c:v>
                </c:pt>
                <c:pt idx="38">
                  <c:v>1540</c:v>
                </c:pt>
                <c:pt idx="39">
                  <c:v>1580</c:v>
                </c:pt>
                <c:pt idx="40">
                  <c:v>1620</c:v>
                </c:pt>
                <c:pt idx="41">
                  <c:v>1660</c:v>
                </c:pt>
                <c:pt idx="42">
                  <c:v>1700</c:v>
                </c:pt>
                <c:pt idx="43">
                  <c:v>1740</c:v>
                </c:pt>
                <c:pt idx="44">
                  <c:v>1780</c:v>
                </c:pt>
                <c:pt idx="45">
                  <c:v>1820</c:v>
                </c:pt>
                <c:pt idx="46">
                  <c:v>1860</c:v>
                </c:pt>
                <c:pt idx="47">
                  <c:v>1900</c:v>
                </c:pt>
                <c:pt idx="48">
                  <c:v>1940</c:v>
                </c:pt>
                <c:pt idx="49">
                  <c:v>1980</c:v>
                </c:pt>
              </c:numCache>
            </c:numRef>
          </c:xVal>
          <c:yVal>
            <c:numRef>
              <c:f>Sheet3!$F$3:$F$52</c:f>
              <c:numCache>
                <c:formatCode>General</c:formatCode>
                <c:ptCount val="50"/>
                <c:pt idx="0">
                  <c:v>290</c:v>
                </c:pt>
                <c:pt idx="1">
                  <c:v>281</c:v>
                </c:pt>
                <c:pt idx="2">
                  <c:v>270.2</c:v>
                </c:pt>
                <c:pt idx="3">
                  <c:v>263.39999999999998</c:v>
                </c:pt>
                <c:pt idx="4">
                  <c:v>254</c:v>
                </c:pt>
                <c:pt idx="5">
                  <c:v>249.4</c:v>
                </c:pt>
                <c:pt idx="6">
                  <c:v>243.8</c:v>
                </c:pt>
                <c:pt idx="7">
                  <c:v>236.8</c:v>
                </c:pt>
                <c:pt idx="8">
                  <c:v>230.40000000000003</c:v>
                </c:pt>
                <c:pt idx="9">
                  <c:v>225.00000000000003</c:v>
                </c:pt>
                <c:pt idx="10">
                  <c:v>222.20000000000002</c:v>
                </c:pt>
                <c:pt idx="11">
                  <c:v>218.8</c:v>
                </c:pt>
                <c:pt idx="12">
                  <c:v>216</c:v>
                </c:pt>
                <c:pt idx="13">
                  <c:v>214.6</c:v>
                </c:pt>
                <c:pt idx="14">
                  <c:v>214.2</c:v>
                </c:pt>
                <c:pt idx="15">
                  <c:v>213.2</c:v>
                </c:pt>
                <c:pt idx="16">
                  <c:v>212.39999999999998</c:v>
                </c:pt>
                <c:pt idx="17">
                  <c:v>212.2</c:v>
                </c:pt>
                <c:pt idx="18">
                  <c:v>212</c:v>
                </c:pt>
                <c:pt idx="19">
                  <c:v>212</c:v>
                </c:pt>
                <c:pt idx="20">
                  <c:v>211.8</c:v>
                </c:pt>
                <c:pt idx="21">
                  <c:v>211.60000000000002</c:v>
                </c:pt>
                <c:pt idx="22">
                  <c:v>211.60000000000002</c:v>
                </c:pt>
                <c:pt idx="23">
                  <c:v>211.40000000000003</c:v>
                </c:pt>
                <c:pt idx="24">
                  <c:v>211.20000000000005</c:v>
                </c:pt>
                <c:pt idx="25">
                  <c:v>211.00000000000006</c:v>
                </c:pt>
                <c:pt idx="26">
                  <c:v>210.80000000000007</c:v>
                </c:pt>
                <c:pt idx="27">
                  <c:v>210.80000000000007</c:v>
                </c:pt>
                <c:pt idx="28">
                  <c:v>210.60000000000008</c:v>
                </c:pt>
                <c:pt idx="29">
                  <c:v>210.60000000000008</c:v>
                </c:pt>
                <c:pt idx="30">
                  <c:v>210.60000000000008</c:v>
                </c:pt>
                <c:pt idx="31">
                  <c:v>210.60000000000008</c:v>
                </c:pt>
                <c:pt idx="32">
                  <c:v>210.40000000000009</c:v>
                </c:pt>
                <c:pt idx="33">
                  <c:v>210.40000000000009</c:v>
                </c:pt>
                <c:pt idx="34">
                  <c:v>210.40000000000009</c:v>
                </c:pt>
                <c:pt idx="35">
                  <c:v>210.40000000000009</c:v>
                </c:pt>
                <c:pt idx="36">
                  <c:v>210.40000000000009</c:v>
                </c:pt>
                <c:pt idx="37">
                  <c:v>210.2000000000001</c:v>
                </c:pt>
                <c:pt idx="38">
                  <c:v>210.2000000000001</c:v>
                </c:pt>
                <c:pt idx="39">
                  <c:v>210.2000000000001</c:v>
                </c:pt>
                <c:pt idx="40">
                  <c:v>210.00000000000011</c:v>
                </c:pt>
                <c:pt idx="41">
                  <c:v>210.00000000000011</c:v>
                </c:pt>
                <c:pt idx="42">
                  <c:v>210.00000000000011</c:v>
                </c:pt>
                <c:pt idx="43">
                  <c:v>210.00000000000011</c:v>
                </c:pt>
                <c:pt idx="44">
                  <c:v>210.00000000000011</c:v>
                </c:pt>
                <c:pt idx="45">
                  <c:v>210.00000000000011</c:v>
                </c:pt>
                <c:pt idx="46">
                  <c:v>210.00000000000011</c:v>
                </c:pt>
                <c:pt idx="47">
                  <c:v>210.00000000000011</c:v>
                </c:pt>
                <c:pt idx="48">
                  <c:v>210.00000000000011</c:v>
                </c:pt>
                <c:pt idx="49">
                  <c:v>210.00000000000011</c:v>
                </c:pt>
              </c:numCache>
            </c:numRef>
          </c:yVal>
          <c:smooth val="0"/>
        </c:ser>
        <c:dLbls>
          <c:showLegendKey val="0"/>
          <c:showVal val="0"/>
          <c:showCatName val="0"/>
          <c:showSerName val="0"/>
          <c:showPercent val="0"/>
          <c:showBubbleSize val="0"/>
        </c:dLbls>
        <c:axId val="-1039773952"/>
        <c:axId val="-1383995952"/>
      </c:scatterChart>
      <c:scatterChart>
        <c:scatterStyle val="lineMarker"/>
        <c:varyColors val="0"/>
        <c:ser>
          <c:idx val="0"/>
          <c:order val="2"/>
          <c:tx>
            <c:v> </c:v>
          </c:tx>
          <c:spPr>
            <a:ln w="19050" cap="rnd">
              <a:solidFill>
                <a:srgbClr val="0070C0"/>
              </a:solidFill>
              <a:round/>
            </a:ln>
            <a:effectLst/>
          </c:spPr>
          <c:marker>
            <c:symbol val="circle"/>
            <c:size val="5"/>
            <c:spPr>
              <a:solidFill>
                <a:srgbClr val="0070C0"/>
              </a:solidFill>
              <a:ln w="9525">
                <a:noFill/>
              </a:ln>
              <a:effectLst/>
            </c:spPr>
          </c:marker>
          <c:xVal>
            <c:numRef>
              <c:f>Sheet3!$A$3:$A$52</c:f>
              <c:numCache>
                <c:formatCode>General</c:formatCode>
                <c:ptCount val="50"/>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pt idx="25">
                  <c:v>1020</c:v>
                </c:pt>
                <c:pt idx="26">
                  <c:v>1060</c:v>
                </c:pt>
                <c:pt idx="27">
                  <c:v>1100</c:v>
                </c:pt>
                <c:pt idx="28">
                  <c:v>1140</c:v>
                </c:pt>
                <c:pt idx="29">
                  <c:v>1180</c:v>
                </c:pt>
                <c:pt idx="30">
                  <c:v>1220</c:v>
                </c:pt>
                <c:pt idx="31">
                  <c:v>1260</c:v>
                </c:pt>
                <c:pt idx="32">
                  <c:v>1300</c:v>
                </c:pt>
                <c:pt idx="33">
                  <c:v>1340</c:v>
                </c:pt>
                <c:pt idx="34">
                  <c:v>1380</c:v>
                </c:pt>
                <c:pt idx="35">
                  <c:v>1420</c:v>
                </c:pt>
                <c:pt idx="36">
                  <c:v>1460</c:v>
                </c:pt>
                <c:pt idx="37">
                  <c:v>1500</c:v>
                </c:pt>
                <c:pt idx="38">
                  <c:v>1540</c:v>
                </c:pt>
                <c:pt idx="39">
                  <c:v>1580</c:v>
                </c:pt>
                <c:pt idx="40">
                  <c:v>1620</c:v>
                </c:pt>
                <c:pt idx="41">
                  <c:v>1660</c:v>
                </c:pt>
                <c:pt idx="42">
                  <c:v>1700</c:v>
                </c:pt>
                <c:pt idx="43">
                  <c:v>1740</c:v>
                </c:pt>
                <c:pt idx="44">
                  <c:v>1780</c:v>
                </c:pt>
                <c:pt idx="45">
                  <c:v>1820</c:v>
                </c:pt>
                <c:pt idx="46">
                  <c:v>1860</c:v>
                </c:pt>
                <c:pt idx="47">
                  <c:v>1900</c:v>
                </c:pt>
                <c:pt idx="48">
                  <c:v>1940</c:v>
                </c:pt>
                <c:pt idx="49">
                  <c:v>1980</c:v>
                </c:pt>
              </c:numCache>
            </c:numRef>
          </c:xVal>
          <c:yVal>
            <c:numRef>
              <c:f>Sheet3!$B$3:$B$52</c:f>
              <c:numCache>
                <c:formatCode>General</c:formatCode>
                <c:ptCount val="50"/>
                <c:pt idx="0">
                  <c:v>789.19999999999993</c:v>
                </c:pt>
                <c:pt idx="1">
                  <c:v>782.79999999999984</c:v>
                </c:pt>
                <c:pt idx="2">
                  <c:v>779.39999999999986</c:v>
                </c:pt>
                <c:pt idx="3">
                  <c:v>771.59999999999991</c:v>
                </c:pt>
                <c:pt idx="4">
                  <c:v>770.59999999999991</c:v>
                </c:pt>
                <c:pt idx="5">
                  <c:v>767.59999999999991</c:v>
                </c:pt>
                <c:pt idx="6">
                  <c:v>761.19999999999993</c:v>
                </c:pt>
                <c:pt idx="7">
                  <c:v>756.39999999999986</c:v>
                </c:pt>
                <c:pt idx="8">
                  <c:v>754.19999999999993</c:v>
                </c:pt>
                <c:pt idx="9">
                  <c:v>747.19999999999993</c:v>
                </c:pt>
                <c:pt idx="10">
                  <c:v>735.8</c:v>
                </c:pt>
                <c:pt idx="11">
                  <c:v>726.8</c:v>
                </c:pt>
                <c:pt idx="12">
                  <c:v>714.39999999999986</c:v>
                </c:pt>
                <c:pt idx="13">
                  <c:v>700.39999999999986</c:v>
                </c:pt>
                <c:pt idx="14">
                  <c:v>688.79999999999984</c:v>
                </c:pt>
                <c:pt idx="15">
                  <c:v>677.39999999999986</c:v>
                </c:pt>
                <c:pt idx="16">
                  <c:v>667.5999999999998</c:v>
                </c:pt>
                <c:pt idx="17">
                  <c:v>659.19999999999982</c:v>
                </c:pt>
                <c:pt idx="18">
                  <c:v>646.19999999999982</c:v>
                </c:pt>
                <c:pt idx="19">
                  <c:v>632.99999999999977</c:v>
                </c:pt>
                <c:pt idx="20">
                  <c:v>622.39999999999986</c:v>
                </c:pt>
                <c:pt idx="21">
                  <c:v>607.99999999999989</c:v>
                </c:pt>
                <c:pt idx="22">
                  <c:v>598.19999999999993</c:v>
                </c:pt>
                <c:pt idx="23">
                  <c:v>590.79999999999995</c:v>
                </c:pt>
                <c:pt idx="24">
                  <c:v>587.6</c:v>
                </c:pt>
                <c:pt idx="25">
                  <c:v>583.80000000000007</c:v>
                </c:pt>
                <c:pt idx="26">
                  <c:v>581.40000000000009</c:v>
                </c:pt>
                <c:pt idx="27">
                  <c:v>579.20000000000005</c:v>
                </c:pt>
                <c:pt idx="28">
                  <c:v>579.20000000000005</c:v>
                </c:pt>
                <c:pt idx="29">
                  <c:v>579.20000000000005</c:v>
                </c:pt>
                <c:pt idx="30">
                  <c:v>579.20000000000005</c:v>
                </c:pt>
                <c:pt idx="31">
                  <c:v>579.20000000000005</c:v>
                </c:pt>
                <c:pt idx="32">
                  <c:v>579.40000000000009</c:v>
                </c:pt>
                <c:pt idx="33">
                  <c:v>579.40000000000009</c:v>
                </c:pt>
                <c:pt idx="34">
                  <c:v>579.40000000000009</c:v>
                </c:pt>
                <c:pt idx="35">
                  <c:v>579.40000000000009</c:v>
                </c:pt>
                <c:pt idx="36">
                  <c:v>579.40000000000009</c:v>
                </c:pt>
                <c:pt idx="37">
                  <c:v>579.60000000000014</c:v>
                </c:pt>
                <c:pt idx="38">
                  <c:v>579.60000000000014</c:v>
                </c:pt>
                <c:pt idx="39">
                  <c:v>579.60000000000014</c:v>
                </c:pt>
                <c:pt idx="40">
                  <c:v>579.80000000000018</c:v>
                </c:pt>
                <c:pt idx="41">
                  <c:v>579.80000000000018</c:v>
                </c:pt>
                <c:pt idx="42">
                  <c:v>579.80000000000018</c:v>
                </c:pt>
                <c:pt idx="43">
                  <c:v>579.80000000000018</c:v>
                </c:pt>
                <c:pt idx="44">
                  <c:v>579.80000000000018</c:v>
                </c:pt>
                <c:pt idx="45">
                  <c:v>579.80000000000018</c:v>
                </c:pt>
                <c:pt idx="46">
                  <c:v>579.80000000000018</c:v>
                </c:pt>
                <c:pt idx="47">
                  <c:v>579.80000000000018</c:v>
                </c:pt>
                <c:pt idx="48">
                  <c:v>579.80000000000018</c:v>
                </c:pt>
                <c:pt idx="49">
                  <c:v>579.80000000000018</c:v>
                </c:pt>
              </c:numCache>
            </c:numRef>
          </c:yVal>
          <c:smooth val="0"/>
        </c:ser>
        <c:dLbls>
          <c:showLegendKey val="0"/>
          <c:showVal val="0"/>
          <c:showCatName val="0"/>
          <c:showSerName val="0"/>
          <c:showPercent val="0"/>
          <c:showBubbleSize val="0"/>
        </c:dLbls>
        <c:axId val="-1383987792"/>
        <c:axId val="-1383994864"/>
      </c:scatterChart>
      <c:valAx>
        <c:axId val="-1039773952"/>
        <c:scaling>
          <c:orientation val="minMax"/>
          <c:max val="2000"/>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383995952"/>
        <c:crosses val="autoZero"/>
        <c:crossBetween val="midCat"/>
      </c:valAx>
      <c:valAx>
        <c:axId val="-1383995952"/>
        <c:scaling>
          <c:orientation val="minMax"/>
          <c:max val="400"/>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039773952"/>
        <c:crosses val="autoZero"/>
        <c:crossBetween val="midCat"/>
      </c:valAx>
      <c:valAx>
        <c:axId val="-1383994864"/>
        <c:scaling>
          <c:orientation val="minMax"/>
        </c:scaling>
        <c:delete val="0"/>
        <c:axPos val="r"/>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383987792"/>
        <c:crosses val="max"/>
        <c:crossBetween val="midCat"/>
      </c:valAx>
      <c:valAx>
        <c:axId val="-1383987792"/>
        <c:scaling>
          <c:orientation val="minMax"/>
        </c:scaling>
        <c:delete val="1"/>
        <c:axPos val="b"/>
        <c:numFmt formatCode="General" sourceLinked="1"/>
        <c:majorTickMark val="out"/>
        <c:minorTickMark val="none"/>
        <c:tickLblPos val="nextTo"/>
        <c:crossAx val="-1383994864"/>
        <c:crosses val="autoZero"/>
        <c:crossBetween val="midCat"/>
      </c:valAx>
      <c:spPr>
        <a:noFill/>
        <a:ln>
          <a:solidFill>
            <a:schemeClr val="tx1">
              <a:lumMod val="25000"/>
              <a:lumOff val="7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539855463272571E-2"/>
          <c:y val="2.0949351314334435E-2"/>
          <c:w val="0.91806288426275484"/>
          <c:h val="0.82380580571767503"/>
        </c:manualLayout>
      </c:layout>
      <c:scatterChart>
        <c:scatterStyle val="lineMarker"/>
        <c:varyColors val="0"/>
        <c:ser>
          <c:idx val="0"/>
          <c:order val="0"/>
          <c:tx>
            <c:v> </c:v>
          </c:tx>
          <c:spPr>
            <a:ln w="19050" cap="rnd">
              <a:solidFill>
                <a:schemeClr val="accent4"/>
              </a:solidFill>
              <a:round/>
            </a:ln>
            <a:effectLst/>
          </c:spPr>
          <c:marker>
            <c:symbol val="circle"/>
            <c:size val="5"/>
            <c:spPr>
              <a:solidFill>
                <a:schemeClr val="accent4"/>
              </a:solidFill>
              <a:ln w="9525">
                <a:noFill/>
              </a:ln>
              <a:effectLst/>
            </c:spPr>
          </c:marker>
          <c:xVal>
            <c:numRef>
              <c:f>Sheet2!$B$3:$B$42</c:f>
              <c:numCache>
                <c:formatCode>General</c:formatCode>
                <c:ptCount val="40"/>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pt idx="25">
                  <c:v>51</c:v>
                </c:pt>
                <c:pt idx="26">
                  <c:v>53</c:v>
                </c:pt>
                <c:pt idx="27">
                  <c:v>55</c:v>
                </c:pt>
                <c:pt idx="28">
                  <c:v>57</c:v>
                </c:pt>
                <c:pt idx="29">
                  <c:v>59</c:v>
                </c:pt>
                <c:pt idx="30">
                  <c:v>61</c:v>
                </c:pt>
                <c:pt idx="31">
                  <c:v>63</c:v>
                </c:pt>
                <c:pt idx="32">
                  <c:v>65</c:v>
                </c:pt>
                <c:pt idx="33">
                  <c:v>67</c:v>
                </c:pt>
                <c:pt idx="34">
                  <c:v>69</c:v>
                </c:pt>
                <c:pt idx="35">
                  <c:v>71</c:v>
                </c:pt>
                <c:pt idx="36">
                  <c:v>73</c:v>
                </c:pt>
                <c:pt idx="37">
                  <c:v>75</c:v>
                </c:pt>
                <c:pt idx="38">
                  <c:v>77</c:v>
                </c:pt>
                <c:pt idx="39">
                  <c:v>79</c:v>
                </c:pt>
              </c:numCache>
            </c:numRef>
          </c:xVal>
          <c:yVal>
            <c:numRef>
              <c:f>Sheet2!$D$3:$D$42</c:f>
              <c:numCache>
                <c:formatCode>General</c:formatCode>
                <c:ptCount val="40"/>
                <c:pt idx="0">
                  <c:v>0</c:v>
                </c:pt>
                <c:pt idx="1">
                  <c:v>9.4531150869179034E-6</c:v>
                </c:pt>
                <c:pt idx="2">
                  <c:v>9.1748350463139187E-4</c:v>
                </c:pt>
                <c:pt idx="3">
                  <c:v>7.9577544093389161E-3</c:v>
                </c:pt>
                <c:pt idx="4">
                  <c:v>6.3493211521380545E-3</c:v>
                </c:pt>
                <c:pt idx="5">
                  <c:v>7.4463107473670869E-3</c:v>
                </c:pt>
                <c:pt idx="6">
                  <c:v>5.9246526456033502E-3</c:v>
                </c:pt>
                <c:pt idx="7">
                  <c:v>4.847885737850526E-3</c:v>
                </c:pt>
                <c:pt idx="8">
                  <c:v>1.8485994797614515E-3</c:v>
                </c:pt>
                <c:pt idx="9">
                  <c:v>4.4517669077528233E-4</c:v>
                </c:pt>
                <c:pt idx="10">
                  <c:v>1.6091707905088187E-4</c:v>
                </c:pt>
                <c:pt idx="11">
                  <c:v>1.7454954954954952E-5</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yVal>
          <c:smooth val="0"/>
        </c:ser>
        <c:ser>
          <c:idx val="1"/>
          <c:order val="1"/>
          <c:tx>
            <c:v> </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Sheet2!$B$3:$B$42</c:f>
              <c:numCache>
                <c:formatCode>General</c:formatCode>
                <c:ptCount val="40"/>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pt idx="25">
                  <c:v>51</c:v>
                </c:pt>
                <c:pt idx="26">
                  <c:v>53</c:v>
                </c:pt>
                <c:pt idx="27">
                  <c:v>55</c:v>
                </c:pt>
                <c:pt idx="28">
                  <c:v>57</c:v>
                </c:pt>
                <c:pt idx="29">
                  <c:v>59</c:v>
                </c:pt>
                <c:pt idx="30">
                  <c:v>61</c:v>
                </c:pt>
                <c:pt idx="31">
                  <c:v>63</c:v>
                </c:pt>
                <c:pt idx="32">
                  <c:v>65</c:v>
                </c:pt>
                <c:pt idx="33">
                  <c:v>67</c:v>
                </c:pt>
                <c:pt idx="34">
                  <c:v>69</c:v>
                </c:pt>
                <c:pt idx="35">
                  <c:v>71</c:v>
                </c:pt>
                <c:pt idx="36">
                  <c:v>73</c:v>
                </c:pt>
                <c:pt idx="37">
                  <c:v>75</c:v>
                </c:pt>
                <c:pt idx="38">
                  <c:v>77</c:v>
                </c:pt>
                <c:pt idx="39">
                  <c:v>79</c:v>
                </c:pt>
              </c:numCache>
            </c:numRef>
          </c:xVal>
          <c:yVal>
            <c:numRef>
              <c:f>Sheet2!$E$3:$E$42</c:f>
              <c:numCache>
                <c:formatCode>General</c:formatCode>
                <c:ptCount val="40"/>
                <c:pt idx="0">
                  <c:v>0</c:v>
                </c:pt>
                <c:pt idx="1">
                  <c:v>1.317021951528994E-2</c:v>
                </c:pt>
                <c:pt idx="2">
                  <c:v>1.1298558241339931E-2</c:v>
                </c:pt>
                <c:pt idx="3">
                  <c:v>6.2701433828194391E-3</c:v>
                </c:pt>
                <c:pt idx="4">
                  <c:v>3.0280183352366448E-3</c:v>
                </c:pt>
                <c:pt idx="5">
                  <c:v>1.3627474305291207E-3</c:v>
                </c:pt>
                <c:pt idx="6">
                  <c:v>1.1017716660322292E-3</c:v>
                </c:pt>
                <c:pt idx="7">
                  <c:v>1.0389703083365056E-4</c:v>
                </c:pt>
                <c:pt idx="8">
                  <c:v>1.4400139576195917E-4</c:v>
                </c:pt>
                <c:pt idx="9">
                  <c:v>7.8511610201751047E-7</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yVal>
          <c:smooth val="0"/>
        </c:ser>
        <c:ser>
          <c:idx val="2"/>
          <c:order val="2"/>
          <c:tx>
            <c:v> </c:v>
          </c:tx>
          <c:spPr>
            <a:ln w="19050" cap="rnd">
              <a:solidFill>
                <a:srgbClr val="C00000"/>
              </a:solidFill>
              <a:round/>
            </a:ln>
            <a:effectLst/>
          </c:spPr>
          <c:marker>
            <c:symbol val="circle"/>
            <c:size val="5"/>
            <c:spPr>
              <a:solidFill>
                <a:srgbClr val="C00000"/>
              </a:solidFill>
              <a:ln w="9525">
                <a:noFill/>
              </a:ln>
              <a:effectLst/>
            </c:spPr>
          </c:marker>
          <c:xVal>
            <c:numRef>
              <c:f>Sheet2!$B$3:$B$42</c:f>
              <c:numCache>
                <c:formatCode>General</c:formatCode>
                <c:ptCount val="40"/>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pt idx="25">
                  <c:v>51</c:v>
                </c:pt>
                <c:pt idx="26">
                  <c:v>53</c:v>
                </c:pt>
                <c:pt idx="27">
                  <c:v>55</c:v>
                </c:pt>
                <c:pt idx="28">
                  <c:v>57</c:v>
                </c:pt>
                <c:pt idx="29">
                  <c:v>59</c:v>
                </c:pt>
                <c:pt idx="30">
                  <c:v>61</c:v>
                </c:pt>
                <c:pt idx="31">
                  <c:v>63</c:v>
                </c:pt>
                <c:pt idx="32">
                  <c:v>65</c:v>
                </c:pt>
                <c:pt idx="33">
                  <c:v>67</c:v>
                </c:pt>
                <c:pt idx="34">
                  <c:v>69</c:v>
                </c:pt>
                <c:pt idx="35">
                  <c:v>71</c:v>
                </c:pt>
                <c:pt idx="36">
                  <c:v>73</c:v>
                </c:pt>
                <c:pt idx="37">
                  <c:v>75</c:v>
                </c:pt>
                <c:pt idx="38">
                  <c:v>77</c:v>
                </c:pt>
                <c:pt idx="39">
                  <c:v>79</c:v>
                </c:pt>
              </c:numCache>
            </c:numRef>
          </c:xVal>
          <c:yVal>
            <c:numRef>
              <c:f>Sheet2!$F$3:$F$42</c:f>
              <c:numCache>
                <c:formatCode>General</c:formatCode>
                <c:ptCount val="40"/>
                <c:pt idx="0">
                  <c:v>0</c:v>
                </c:pt>
                <c:pt idx="1">
                  <c:v>7.1047535211267616E-3</c:v>
                </c:pt>
                <c:pt idx="2">
                  <c:v>6.8457920949118144E-3</c:v>
                </c:pt>
                <c:pt idx="3">
                  <c:v>1.2008374571754852E-2</c:v>
                </c:pt>
                <c:pt idx="4">
                  <c:v>4.5397157721101386E-3</c:v>
                </c:pt>
                <c:pt idx="5">
                  <c:v>3.372684304022332E-3</c:v>
                </c:pt>
                <c:pt idx="6">
                  <c:v>1.4130107219895954E-3</c:v>
                </c:pt>
                <c:pt idx="7">
                  <c:v>6.5933891638116993E-4</c:v>
                </c:pt>
                <c:pt idx="8">
                  <c:v>4.0021888085268364E-4</c:v>
                </c:pt>
                <c:pt idx="9">
                  <c:v>9.0320073594721479E-5</c:v>
                </c:pt>
                <c:pt idx="10">
                  <c:v>4.5933257200862837E-5</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yVal>
          <c:smooth val="0"/>
        </c:ser>
        <c:ser>
          <c:idx val="3"/>
          <c:order val="3"/>
          <c:tx>
            <c:v> </c:v>
          </c:tx>
          <c:spPr>
            <a:ln w="19050" cap="rnd">
              <a:solidFill>
                <a:srgbClr val="92D050"/>
              </a:solidFill>
              <a:round/>
            </a:ln>
            <a:effectLst/>
          </c:spPr>
          <c:marker>
            <c:symbol val="circle"/>
            <c:size val="5"/>
            <c:spPr>
              <a:solidFill>
                <a:srgbClr val="92D050"/>
              </a:solidFill>
              <a:ln w="9525">
                <a:noFill/>
              </a:ln>
              <a:effectLst/>
            </c:spPr>
          </c:marker>
          <c:xVal>
            <c:numRef>
              <c:f>Sheet2!$B$3:$B$42</c:f>
              <c:numCache>
                <c:formatCode>General</c:formatCode>
                <c:ptCount val="40"/>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pt idx="25">
                  <c:v>51</c:v>
                </c:pt>
                <c:pt idx="26">
                  <c:v>53</c:v>
                </c:pt>
                <c:pt idx="27">
                  <c:v>55</c:v>
                </c:pt>
                <c:pt idx="28">
                  <c:v>57</c:v>
                </c:pt>
                <c:pt idx="29">
                  <c:v>59</c:v>
                </c:pt>
                <c:pt idx="30">
                  <c:v>61</c:v>
                </c:pt>
                <c:pt idx="31">
                  <c:v>63</c:v>
                </c:pt>
                <c:pt idx="32">
                  <c:v>65</c:v>
                </c:pt>
                <c:pt idx="33">
                  <c:v>67</c:v>
                </c:pt>
                <c:pt idx="34">
                  <c:v>69</c:v>
                </c:pt>
                <c:pt idx="35">
                  <c:v>71</c:v>
                </c:pt>
                <c:pt idx="36">
                  <c:v>73</c:v>
                </c:pt>
                <c:pt idx="37">
                  <c:v>75</c:v>
                </c:pt>
                <c:pt idx="38">
                  <c:v>77</c:v>
                </c:pt>
                <c:pt idx="39">
                  <c:v>79</c:v>
                </c:pt>
              </c:numCache>
            </c:numRef>
          </c:xVal>
          <c:yVal>
            <c:numRef>
              <c:f>Sheet2!$G$3:$G$42</c:f>
              <c:numCache>
                <c:formatCode>General</c:formatCode>
                <c:ptCount val="40"/>
                <c:pt idx="0">
                  <c:v>0</c:v>
                </c:pt>
                <c:pt idx="1">
                  <c:v>2.2107759167618322E-4</c:v>
                </c:pt>
                <c:pt idx="2">
                  <c:v>1.6836378632153282E-5</c:v>
                </c:pt>
                <c:pt idx="3">
                  <c:v>7.7322040350209359E-6</c:v>
                </c:pt>
                <c:pt idx="4">
                  <c:v>4.906023981728207E-4</c:v>
                </c:pt>
                <c:pt idx="5">
                  <c:v>3.1446675548788222E-4</c:v>
                </c:pt>
                <c:pt idx="6">
                  <c:v>8.0246796091866524E-4</c:v>
                </c:pt>
                <c:pt idx="7">
                  <c:v>7.9008850399695462E-4</c:v>
                </c:pt>
                <c:pt idx="8">
                  <c:v>1.3687190711838598E-3</c:v>
                </c:pt>
                <c:pt idx="9">
                  <c:v>1.4447484456287273E-3</c:v>
                </c:pt>
                <c:pt idx="10">
                  <c:v>1.2755202385484074E-3</c:v>
                </c:pt>
                <c:pt idx="11">
                  <c:v>1.2342104428372034E-3</c:v>
                </c:pt>
                <c:pt idx="12">
                  <c:v>1.0349099099099099E-3</c:v>
                </c:pt>
                <c:pt idx="13">
                  <c:v>1.2862739500063443E-3</c:v>
                </c:pt>
                <c:pt idx="14">
                  <c:v>6.6328828828828815E-4</c:v>
                </c:pt>
                <c:pt idx="15">
                  <c:v>3.4909116863342211E-4</c:v>
                </c:pt>
                <c:pt idx="16">
                  <c:v>9.250095165588124E-5</c:v>
                </c:pt>
                <c:pt idx="17">
                  <c:v>1.4703083365055194E-4</c:v>
                </c:pt>
                <c:pt idx="18">
                  <c:v>1.4658672757264304E-4</c:v>
                </c:pt>
                <c:pt idx="19">
                  <c:v>1.0528486232711583E-4</c:v>
                </c:pt>
                <c:pt idx="20">
                  <c:v>1.0904390305798757E-4</c:v>
                </c:pt>
                <c:pt idx="21">
                  <c:v>1.4041682527598021E-4</c:v>
                </c:pt>
                <c:pt idx="22">
                  <c:v>1.3293046567694453E-4</c:v>
                </c:pt>
                <c:pt idx="23">
                  <c:v>7.9796345641416062E-5</c:v>
                </c:pt>
                <c:pt idx="24">
                  <c:v>4.2737279533054175E-5</c:v>
                </c:pt>
                <c:pt idx="25">
                  <c:v>5.7424501966755486E-5</c:v>
                </c:pt>
                <c:pt idx="26">
                  <c:v>4.6250475827940613E-5</c:v>
                </c:pt>
                <c:pt idx="27">
                  <c:v>2.9033434843293993E-5</c:v>
                </c:pt>
                <c:pt idx="28">
                  <c:v>1.059510214439792E-5</c:v>
                </c:pt>
                <c:pt idx="29">
                  <c:v>4.8534449942900642E-6</c:v>
                </c:pt>
                <c:pt idx="30">
                  <c:v>3.3545869813475441E-6</c:v>
                </c:pt>
                <c:pt idx="31">
                  <c:v>7.454637736327878E-7</c:v>
                </c:pt>
                <c:pt idx="32">
                  <c:v>1.5543712726811317E-6</c:v>
                </c:pt>
                <c:pt idx="33">
                  <c:v>3.4101002410861566E-7</c:v>
                </c:pt>
                <c:pt idx="34">
                  <c:v>3.17218627077782E-7</c:v>
                </c:pt>
                <c:pt idx="35">
                  <c:v>0</c:v>
                </c:pt>
                <c:pt idx="36">
                  <c:v>0</c:v>
                </c:pt>
                <c:pt idx="37">
                  <c:v>0</c:v>
                </c:pt>
                <c:pt idx="38">
                  <c:v>0</c:v>
                </c:pt>
                <c:pt idx="39">
                  <c:v>0</c:v>
                </c:pt>
              </c:numCache>
            </c:numRef>
          </c:yVal>
          <c:smooth val="0"/>
        </c:ser>
        <c:ser>
          <c:idx val="4"/>
          <c:order val="4"/>
          <c:tx>
            <c:v> </c:v>
          </c:tx>
          <c:spPr>
            <a:ln w="19050" cap="rnd">
              <a:solidFill>
                <a:srgbClr val="F7AFED"/>
              </a:solidFill>
              <a:round/>
            </a:ln>
            <a:effectLst/>
          </c:spPr>
          <c:marker>
            <c:symbol val="circle"/>
            <c:size val="5"/>
            <c:spPr>
              <a:solidFill>
                <a:srgbClr val="F7AFED"/>
              </a:solidFill>
              <a:ln w="9525">
                <a:noFill/>
              </a:ln>
              <a:effectLst/>
            </c:spPr>
          </c:marker>
          <c:xVal>
            <c:numRef>
              <c:f>Sheet2!$B$3:$B$42</c:f>
              <c:numCache>
                <c:formatCode>General</c:formatCode>
                <c:ptCount val="40"/>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pt idx="25">
                  <c:v>51</c:v>
                </c:pt>
                <c:pt idx="26">
                  <c:v>53</c:v>
                </c:pt>
                <c:pt idx="27">
                  <c:v>55</c:v>
                </c:pt>
                <c:pt idx="28">
                  <c:v>57</c:v>
                </c:pt>
                <c:pt idx="29">
                  <c:v>59</c:v>
                </c:pt>
                <c:pt idx="30">
                  <c:v>61</c:v>
                </c:pt>
                <c:pt idx="31">
                  <c:v>63</c:v>
                </c:pt>
                <c:pt idx="32">
                  <c:v>65</c:v>
                </c:pt>
                <c:pt idx="33">
                  <c:v>67</c:v>
                </c:pt>
                <c:pt idx="34">
                  <c:v>69</c:v>
                </c:pt>
                <c:pt idx="35">
                  <c:v>71</c:v>
                </c:pt>
                <c:pt idx="36">
                  <c:v>73</c:v>
                </c:pt>
                <c:pt idx="37">
                  <c:v>75</c:v>
                </c:pt>
                <c:pt idx="38">
                  <c:v>77</c:v>
                </c:pt>
                <c:pt idx="39">
                  <c:v>79</c:v>
                </c:pt>
              </c:numCache>
            </c:numRef>
          </c:xVal>
          <c:yVal>
            <c:numRef>
              <c:f>Sheet2!$H$3:$H$42</c:f>
              <c:numCache>
                <c:formatCode>General</c:formatCode>
                <c:ptCount val="40"/>
                <c:pt idx="0">
                  <c:v>0</c:v>
                </c:pt>
                <c:pt idx="1">
                  <c:v>7.9233282578353002E-5</c:v>
                </c:pt>
                <c:pt idx="2">
                  <c:v>2.4732743306686973E-4</c:v>
                </c:pt>
                <c:pt idx="3">
                  <c:v>9.8781087425453616E-4</c:v>
                </c:pt>
                <c:pt idx="4">
                  <c:v>1.6868576322801676E-3</c:v>
                </c:pt>
                <c:pt idx="5">
                  <c:v>1.4273172820708033E-3</c:v>
                </c:pt>
                <c:pt idx="6">
                  <c:v>1.2547741403375206E-3</c:v>
                </c:pt>
                <c:pt idx="7">
                  <c:v>1.170338472275092E-3</c:v>
                </c:pt>
                <c:pt idx="8">
                  <c:v>1.0959269128283213E-3</c:v>
                </c:pt>
                <c:pt idx="9">
                  <c:v>9.6727096815124982E-4</c:v>
                </c:pt>
                <c:pt idx="10">
                  <c:v>7.0894397919045807E-4</c:v>
                </c:pt>
                <c:pt idx="11">
                  <c:v>6.5421583555386371E-4</c:v>
                </c:pt>
                <c:pt idx="12">
                  <c:v>7.1537558685446007E-4</c:v>
                </c:pt>
                <c:pt idx="13">
                  <c:v>5.6336442075878698E-4</c:v>
                </c:pt>
                <c:pt idx="14">
                  <c:v>2.6064268493845958E-4</c:v>
                </c:pt>
                <c:pt idx="15">
                  <c:v>2.0768303514782387E-4</c:v>
                </c:pt>
                <c:pt idx="16">
                  <c:v>2.7225288668950639E-5</c:v>
                </c:pt>
                <c:pt idx="17">
                  <c:v>1.4274838218500188E-7</c:v>
                </c:pt>
                <c:pt idx="18">
                  <c:v>1.5226494099733535E-6</c:v>
                </c:pt>
                <c:pt idx="19">
                  <c:v>2.5290255043776171E-5</c:v>
                </c:pt>
                <c:pt idx="20">
                  <c:v>1.0465042507296029E-4</c:v>
                </c:pt>
                <c:pt idx="21">
                  <c:v>1.4017891130567187E-4</c:v>
                </c:pt>
                <c:pt idx="22">
                  <c:v>4.2562809288161398E-5</c:v>
                </c:pt>
                <c:pt idx="23">
                  <c:v>8.8345387641162285E-6</c:v>
                </c:pt>
                <c:pt idx="24">
                  <c:v>1.172915873620099E-5</c:v>
                </c:pt>
                <c:pt idx="25">
                  <c:v>3.2475256947087932E-5</c:v>
                </c:pt>
                <c:pt idx="26">
                  <c:v>2.4647887323943664E-5</c:v>
                </c:pt>
                <c:pt idx="27">
                  <c:v>4.3141733282578351E-6</c:v>
                </c:pt>
                <c:pt idx="28">
                  <c:v>1.744702448927801E-7</c:v>
                </c:pt>
                <c:pt idx="29">
                  <c:v>0</c:v>
                </c:pt>
                <c:pt idx="30">
                  <c:v>0</c:v>
                </c:pt>
                <c:pt idx="31">
                  <c:v>0</c:v>
                </c:pt>
                <c:pt idx="32">
                  <c:v>0</c:v>
                </c:pt>
                <c:pt idx="33">
                  <c:v>0</c:v>
                </c:pt>
                <c:pt idx="34">
                  <c:v>0</c:v>
                </c:pt>
                <c:pt idx="35">
                  <c:v>0</c:v>
                </c:pt>
                <c:pt idx="36">
                  <c:v>0</c:v>
                </c:pt>
                <c:pt idx="37">
                  <c:v>0</c:v>
                </c:pt>
                <c:pt idx="38">
                  <c:v>0</c:v>
                </c:pt>
                <c:pt idx="39">
                  <c:v>0</c:v>
                </c:pt>
              </c:numCache>
            </c:numRef>
          </c:yVal>
          <c:smooth val="0"/>
        </c:ser>
        <c:dLbls>
          <c:showLegendKey val="0"/>
          <c:showVal val="0"/>
          <c:showCatName val="0"/>
          <c:showSerName val="0"/>
          <c:showPercent val="0"/>
          <c:showBubbleSize val="0"/>
        </c:dLbls>
        <c:axId val="-1383992144"/>
        <c:axId val="-1383991600"/>
      </c:scatterChart>
      <c:valAx>
        <c:axId val="-1383992144"/>
        <c:scaling>
          <c:orientation val="minMax"/>
          <c:max val="80"/>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383991600"/>
        <c:crosses val="autoZero"/>
        <c:crossBetween val="midCat"/>
        <c:majorUnit val="10"/>
      </c:valAx>
      <c:valAx>
        <c:axId val="-1383991600"/>
        <c:scaling>
          <c:orientation val="minMax"/>
          <c:max val="2.0000000000000004E-2"/>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383992144"/>
        <c:crosses val="autoZero"/>
        <c:crossBetween val="midCat"/>
      </c:valAx>
      <c:spPr>
        <a:noFill/>
        <a:ln>
          <a:solidFill>
            <a:schemeClr val="tx1"/>
          </a:solidFill>
        </a:ln>
        <a:effectLst/>
      </c:spPr>
    </c:plotArea>
    <c:legend>
      <c:legendPos val="b"/>
      <c:layout>
        <c:manualLayout>
          <c:xMode val="edge"/>
          <c:yMode val="edge"/>
          <c:x val="0.5273972602739726"/>
          <c:y val="0.12708533921656473"/>
          <c:w val="7.8082191780821916E-2"/>
          <c:h val="0.4346275789238044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32262883944296"/>
          <c:y val="2.9406397385540489E-2"/>
          <c:w val="0.91806288426275484"/>
          <c:h val="0.82380580571767503"/>
        </c:manualLayout>
      </c:layout>
      <c:scatterChart>
        <c:scatterStyle val="lineMarker"/>
        <c:varyColors val="0"/>
        <c:ser>
          <c:idx val="0"/>
          <c:order val="0"/>
          <c:tx>
            <c:v> </c:v>
          </c:tx>
          <c:spPr>
            <a:ln w="19050" cap="rnd">
              <a:solidFill>
                <a:schemeClr val="accent4"/>
              </a:solidFill>
              <a:round/>
            </a:ln>
            <a:effectLst/>
          </c:spPr>
          <c:marker>
            <c:symbol val="circle"/>
            <c:size val="5"/>
            <c:spPr>
              <a:solidFill>
                <a:schemeClr val="accent4"/>
              </a:solidFill>
              <a:ln w="9525">
                <a:noFill/>
              </a:ln>
              <a:effectLst/>
            </c:spPr>
          </c:marker>
          <c:xVal>
            <c:numRef>
              <c:f>Sheet2!$B$3:$B$42</c:f>
              <c:numCache>
                <c:formatCode>General</c:formatCode>
                <c:ptCount val="40"/>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pt idx="25">
                  <c:v>51</c:v>
                </c:pt>
                <c:pt idx="26">
                  <c:v>53</c:v>
                </c:pt>
                <c:pt idx="27">
                  <c:v>55</c:v>
                </c:pt>
                <c:pt idx="28">
                  <c:v>57</c:v>
                </c:pt>
                <c:pt idx="29">
                  <c:v>59</c:v>
                </c:pt>
                <c:pt idx="30">
                  <c:v>61</c:v>
                </c:pt>
                <c:pt idx="31">
                  <c:v>63</c:v>
                </c:pt>
                <c:pt idx="32">
                  <c:v>65</c:v>
                </c:pt>
                <c:pt idx="33">
                  <c:v>67</c:v>
                </c:pt>
                <c:pt idx="34">
                  <c:v>69</c:v>
                </c:pt>
                <c:pt idx="35">
                  <c:v>71</c:v>
                </c:pt>
                <c:pt idx="36">
                  <c:v>73</c:v>
                </c:pt>
                <c:pt idx="37">
                  <c:v>75</c:v>
                </c:pt>
                <c:pt idx="38">
                  <c:v>77</c:v>
                </c:pt>
                <c:pt idx="39">
                  <c:v>79</c:v>
                </c:pt>
              </c:numCache>
            </c:numRef>
          </c:xVal>
          <c:yVal>
            <c:numRef>
              <c:f>Sheet2!$D$3:$D$42</c:f>
              <c:numCache>
                <c:formatCode>General</c:formatCode>
                <c:ptCount val="40"/>
                <c:pt idx="0">
                  <c:v>0</c:v>
                </c:pt>
                <c:pt idx="1">
                  <c:v>7.9304656769445507E-9</c:v>
                </c:pt>
                <c:pt idx="2">
                  <c:v>4.5765131328511606E-4</c:v>
                </c:pt>
                <c:pt idx="3">
                  <c:v>2.8393684177134889E-3</c:v>
                </c:pt>
                <c:pt idx="4">
                  <c:v>4.4001950894556529E-3</c:v>
                </c:pt>
                <c:pt idx="5">
                  <c:v>5.6479349067377234E-3</c:v>
                </c:pt>
                <c:pt idx="6">
                  <c:v>6.8250222053038954E-3</c:v>
                </c:pt>
                <c:pt idx="7">
                  <c:v>5.257399124476589E-3</c:v>
                </c:pt>
                <c:pt idx="8">
                  <c:v>4.5481299961933766E-3</c:v>
                </c:pt>
                <c:pt idx="9">
                  <c:v>4.3433177896206061E-3</c:v>
                </c:pt>
                <c:pt idx="10">
                  <c:v>2.8443566806242862E-3</c:v>
                </c:pt>
                <c:pt idx="11">
                  <c:v>1.639861692678594E-3</c:v>
                </c:pt>
                <c:pt idx="12">
                  <c:v>1.0004520365435858E-3</c:v>
                </c:pt>
                <c:pt idx="13">
                  <c:v>6.0893287653851025E-4</c:v>
                </c:pt>
                <c:pt idx="14">
                  <c:v>1.1204954954954954E-4</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yVal>
          <c:smooth val="0"/>
        </c:ser>
        <c:ser>
          <c:idx val="1"/>
          <c:order val="1"/>
          <c:tx>
            <c:v> </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Sheet2!$B$3:$B$42</c:f>
              <c:numCache>
                <c:formatCode>General</c:formatCode>
                <c:ptCount val="40"/>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pt idx="25">
                  <c:v>51</c:v>
                </c:pt>
                <c:pt idx="26">
                  <c:v>53</c:v>
                </c:pt>
                <c:pt idx="27">
                  <c:v>55</c:v>
                </c:pt>
                <c:pt idx="28">
                  <c:v>57</c:v>
                </c:pt>
                <c:pt idx="29">
                  <c:v>59</c:v>
                </c:pt>
                <c:pt idx="30">
                  <c:v>61</c:v>
                </c:pt>
                <c:pt idx="31">
                  <c:v>63</c:v>
                </c:pt>
                <c:pt idx="32">
                  <c:v>65</c:v>
                </c:pt>
                <c:pt idx="33">
                  <c:v>67</c:v>
                </c:pt>
                <c:pt idx="34">
                  <c:v>69</c:v>
                </c:pt>
                <c:pt idx="35">
                  <c:v>71</c:v>
                </c:pt>
                <c:pt idx="36">
                  <c:v>73</c:v>
                </c:pt>
                <c:pt idx="37">
                  <c:v>75</c:v>
                </c:pt>
                <c:pt idx="38">
                  <c:v>77</c:v>
                </c:pt>
                <c:pt idx="39">
                  <c:v>79</c:v>
                </c:pt>
              </c:numCache>
            </c:numRef>
          </c:xVal>
          <c:yVal>
            <c:numRef>
              <c:f>Sheet2!$E$3:$E$42</c:f>
              <c:numCache>
                <c:formatCode>General</c:formatCode>
                <c:ptCount val="40"/>
                <c:pt idx="0">
                  <c:v>0</c:v>
                </c:pt>
                <c:pt idx="1">
                  <c:v>1.1147054625047581E-2</c:v>
                </c:pt>
                <c:pt idx="2">
                  <c:v>1.3561246986423043E-2</c:v>
                </c:pt>
                <c:pt idx="3">
                  <c:v>5.1249999999999993E-3</c:v>
                </c:pt>
                <c:pt idx="4">
                  <c:v>3.3508675929450581E-3</c:v>
                </c:pt>
                <c:pt idx="5">
                  <c:v>1.7032974876284733E-3</c:v>
                </c:pt>
                <c:pt idx="6">
                  <c:v>9.3876887450831102E-4</c:v>
                </c:pt>
                <c:pt idx="7">
                  <c:v>5.0670124349701815E-4</c:v>
                </c:pt>
                <c:pt idx="8">
                  <c:v>1.1628441822103792E-4</c:v>
                </c:pt>
                <c:pt idx="9">
                  <c:v>1.000586854460094E-4</c:v>
                </c:pt>
                <c:pt idx="10">
                  <c:v>1.6877617053673392E-4</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yVal>
          <c:smooth val="0"/>
        </c:ser>
        <c:ser>
          <c:idx val="2"/>
          <c:order val="2"/>
          <c:tx>
            <c:v> </c:v>
          </c:tx>
          <c:spPr>
            <a:ln w="19050" cap="rnd">
              <a:solidFill>
                <a:srgbClr val="C00000"/>
              </a:solidFill>
              <a:round/>
            </a:ln>
            <a:effectLst/>
          </c:spPr>
          <c:marker>
            <c:symbol val="circle"/>
            <c:size val="5"/>
            <c:spPr>
              <a:solidFill>
                <a:srgbClr val="C00000"/>
              </a:solidFill>
              <a:ln w="9525">
                <a:noFill/>
              </a:ln>
              <a:effectLst/>
            </c:spPr>
          </c:marker>
          <c:xVal>
            <c:numRef>
              <c:f>Sheet2!$B$3:$B$42</c:f>
              <c:numCache>
                <c:formatCode>General</c:formatCode>
                <c:ptCount val="40"/>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pt idx="25">
                  <c:v>51</c:v>
                </c:pt>
                <c:pt idx="26">
                  <c:v>53</c:v>
                </c:pt>
                <c:pt idx="27">
                  <c:v>55</c:v>
                </c:pt>
                <c:pt idx="28">
                  <c:v>57</c:v>
                </c:pt>
                <c:pt idx="29">
                  <c:v>59</c:v>
                </c:pt>
                <c:pt idx="30">
                  <c:v>61</c:v>
                </c:pt>
                <c:pt idx="31">
                  <c:v>63</c:v>
                </c:pt>
                <c:pt idx="32">
                  <c:v>65</c:v>
                </c:pt>
                <c:pt idx="33">
                  <c:v>67</c:v>
                </c:pt>
                <c:pt idx="34">
                  <c:v>69</c:v>
                </c:pt>
                <c:pt idx="35">
                  <c:v>71</c:v>
                </c:pt>
                <c:pt idx="36">
                  <c:v>73</c:v>
                </c:pt>
                <c:pt idx="37">
                  <c:v>75</c:v>
                </c:pt>
                <c:pt idx="38">
                  <c:v>77</c:v>
                </c:pt>
                <c:pt idx="39">
                  <c:v>79</c:v>
                </c:pt>
              </c:numCache>
            </c:numRef>
          </c:xVal>
          <c:yVal>
            <c:numRef>
              <c:f>Sheet2!$F$3:$F$42</c:f>
              <c:numCache>
                <c:formatCode>General</c:formatCode>
                <c:ptCount val="40"/>
                <c:pt idx="0">
                  <c:v>0</c:v>
                </c:pt>
                <c:pt idx="1">
                  <c:v>6.067178974749397E-3</c:v>
                </c:pt>
                <c:pt idx="2">
                  <c:v>7.3529691663494481E-3</c:v>
                </c:pt>
                <c:pt idx="3">
                  <c:v>9.1002807384849629E-3</c:v>
                </c:pt>
                <c:pt idx="4">
                  <c:v>6.4168332064458823E-3</c:v>
                </c:pt>
                <c:pt idx="5">
                  <c:v>3.6301785940870447E-3</c:v>
                </c:pt>
                <c:pt idx="6">
                  <c:v>1.4844880091358962E-3</c:v>
                </c:pt>
                <c:pt idx="7">
                  <c:v>1.4155722624032481E-3</c:v>
                </c:pt>
                <c:pt idx="8">
                  <c:v>8.0642526329146062E-4</c:v>
                </c:pt>
                <c:pt idx="9">
                  <c:v>1.7880027915239183E-4</c:v>
                </c:pt>
                <c:pt idx="10">
                  <c:v>1.860249333840883E-4</c:v>
                </c:pt>
                <c:pt idx="11">
                  <c:v>0</c:v>
                </c:pt>
                <c:pt idx="12">
                  <c:v>6.660005075498033E-5</c:v>
                </c:pt>
                <c:pt idx="13">
                  <c:v>1.2704606014465168E-5</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yVal>
          <c:smooth val="0"/>
        </c:ser>
        <c:ser>
          <c:idx val="3"/>
          <c:order val="3"/>
          <c:tx>
            <c:v> </c:v>
          </c:tx>
          <c:spPr>
            <a:ln w="19050" cap="rnd">
              <a:solidFill>
                <a:srgbClr val="92D050"/>
              </a:solidFill>
              <a:round/>
            </a:ln>
            <a:effectLst/>
          </c:spPr>
          <c:marker>
            <c:symbol val="circle"/>
            <c:size val="5"/>
            <c:spPr>
              <a:solidFill>
                <a:srgbClr val="92D050"/>
              </a:solidFill>
              <a:ln w="9525">
                <a:noFill/>
              </a:ln>
              <a:effectLst/>
            </c:spPr>
          </c:marker>
          <c:xVal>
            <c:numRef>
              <c:f>Sheet2!$B$3:$B$42</c:f>
              <c:numCache>
                <c:formatCode>General</c:formatCode>
                <c:ptCount val="40"/>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pt idx="25">
                  <c:v>51</c:v>
                </c:pt>
                <c:pt idx="26">
                  <c:v>53</c:v>
                </c:pt>
                <c:pt idx="27">
                  <c:v>55</c:v>
                </c:pt>
                <c:pt idx="28">
                  <c:v>57</c:v>
                </c:pt>
                <c:pt idx="29">
                  <c:v>59</c:v>
                </c:pt>
                <c:pt idx="30">
                  <c:v>61</c:v>
                </c:pt>
                <c:pt idx="31">
                  <c:v>63</c:v>
                </c:pt>
                <c:pt idx="32">
                  <c:v>65</c:v>
                </c:pt>
                <c:pt idx="33">
                  <c:v>67</c:v>
                </c:pt>
                <c:pt idx="34">
                  <c:v>69</c:v>
                </c:pt>
                <c:pt idx="35">
                  <c:v>71</c:v>
                </c:pt>
                <c:pt idx="36">
                  <c:v>73</c:v>
                </c:pt>
                <c:pt idx="37">
                  <c:v>75</c:v>
                </c:pt>
                <c:pt idx="38">
                  <c:v>77</c:v>
                </c:pt>
                <c:pt idx="39">
                  <c:v>79</c:v>
                </c:pt>
              </c:numCache>
            </c:numRef>
          </c:xVal>
          <c:yVal>
            <c:numRef>
              <c:f>Sheet2!$G$3:$G$42</c:f>
              <c:numCache>
                <c:formatCode>General</c:formatCode>
                <c:ptCount val="40"/>
                <c:pt idx="0">
                  <c:v>0</c:v>
                </c:pt>
                <c:pt idx="1">
                  <c:v>5.9700545616038564E-5</c:v>
                </c:pt>
                <c:pt idx="2">
                  <c:v>2.4923074482933636E-4</c:v>
                </c:pt>
                <c:pt idx="3">
                  <c:v>2.7106331683796474E-5</c:v>
                </c:pt>
                <c:pt idx="4">
                  <c:v>2.2562174850907243E-5</c:v>
                </c:pt>
                <c:pt idx="5">
                  <c:v>8.640242355031089E-5</c:v>
                </c:pt>
                <c:pt idx="6">
                  <c:v>1.2734741784037559E-4</c:v>
                </c:pt>
                <c:pt idx="7">
                  <c:v>9.2738865626189576E-5</c:v>
                </c:pt>
                <c:pt idx="8">
                  <c:v>1.592199593960157E-4</c:v>
                </c:pt>
                <c:pt idx="9">
                  <c:v>7.393414541301866E-4</c:v>
                </c:pt>
                <c:pt idx="10">
                  <c:v>9.2282070803197547E-4</c:v>
                </c:pt>
                <c:pt idx="11">
                  <c:v>1.2576211775155437E-3</c:v>
                </c:pt>
                <c:pt idx="12">
                  <c:v>1.5460839360487246E-3</c:v>
                </c:pt>
                <c:pt idx="13">
                  <c:v>2.2566774520999867E-3</c:v>
                </c:pt>
                <c:pt idx="14">
                  <c:v>1.9832191346275852E-3</c:v>
                </c:pt>
                <c:pt idx="15">
                  <c:v>1.9857172313158225E-3</c:v>
                </c:pt>
                <c:pt idx="16">
                  <c:v>2.1343738104301489E-3</c:v>
                </c:pt>
                <c:pt idx="17">
                  <c:v>1.4317266209871843E-3</c:v>
                </c:pt>
                <c:pt idx="18">
                  <c:v>1.0793046567694454E-3</c:v>
                </c:pt>
                <c:pt idx="19">
                  <c:v>1.1783244512117751E-3</c:v>
                </c:pt>
                <c:pt idx="20">
                  <c:v>3.2364230427610704E-4</c:v>
                </c:pt>
                <c:pt idx="21">
                  <c:v>9.8694645349574914E-5</c:v>
                </c:pt>
                <c:pt idx="22">
                  <c:v>2.3870701687603092E-6</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yVal>
          <c:smooth val="0"/>
        </c:ser>
        <c:ser>
          <c:idx val="4"/>
          <c:order val="4"/>
          <c:tx>
            <c:v> </c:v>
          </c:tx>
          <c:spPr>
            <a:ln w="19050" cap="rnd">
              <a:solidFill>
                <a:srgbClr val="F7AFED"/>
              </a:solidFill>
              <a:round/>
            </a:ln>
            <a:effectLst/>
          </c:spPr>
          <c:marker>
            <c:symbol val="circle"/>
            <c:size val="5"/>
            <c:spPr>
              <a:solidFill>
                <a:srgbClr val="F7AFED"/>
              </a:solidFill>
              <a:ln w="9525">
                <a:noFill/>
              </a:ln>
              <a:effectLst/>
            </c:spPr>
          </c:marker>
          <c:xVal>
            <c:numRef>
              <c:f>Sheet2!$B$3:$B$42</c:f>
              <c:numCache>
                <c:formatCode>General</c:formatCode>
                <c:ptCount val="40"/>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pt idx="25">
                  <c:v>51</c:v>
                </c:pt>
                <c:pt idx="26">
                  <c:v>53</c:v>
                </c:pt>
                <c:pt idx="27">
                  <c:v>55</c:v>
                </c:pt>
                <c:pt idx="28">
                  <c:v>57</c:v>
                </c:pt>
                <c:pt idx="29">
                  <c:v>59</c:v>
                </c:pt>
                <c:pt idx="30">
                  <c:v>61</c:v>
                </c:pt>
                <c:pt idx="31">
                  <c:v>63</c:v>
                </c:pt>
                <c:pt idx="32">
                  <c:v>65</c:v>
                </c:pt>
                <c:pt idx="33">
                  <c:v>67</c:v>
                </c:pt>
                <c:pt idx="34">
                  <c:v>69</c:v>
                </c:pt>
                <c:pt idx="35">
                  <c:v>71</c:v>
                </c:pt>
                <c:pt idx="36">
                  <c:v>73</c:v>
                </c:pt>
                <c:pt idx="37">
                  <c:v>75</c:v>
                </c:pt>
                <c:pt idx="38">
                  <c:v>77</c:v>
                </c:pt>
                <c:pt idx="39">
                  <c:v>79</c:v>
                </c:pt>
              </c:numCache>
            </c:numRef>
          </c:xVal>
          <c:yVal>
            <c:numRef>
              <c:f>Sheet2!$H$3:$H$42</c:f>
              <c:numCache>
                <c:formatCode>General</c:formatCode>
                <c:ptCount val="40"/>
                <c:pt idx="0">
                  <c:v>0</c:v>
                </c:pt>
                <c:pt idx="1">
                  <c:v>9.3516051262530127E-5</c:v>
                </c:pt>
                <c:pt idx="2">
                  <c:v>2.894144144144144E-4</c:v>
                </c:pt>
                <c:pt idx="3">
                  <c:v>1.2460426976272046E-3</c:v>
                </c:pt>
                <c:pt idx="4">
                  <c:v>2.2578353000888211E-3</c:v>
                </c:pt>
                <c:pt idx="5">
                  <c:v>2.9420679482299195E-3</c:v>
                </c:pt>
                <c:pt idx="6">
                  <c:v>3.5408260373049104E-3</c:v>
                </c:pt>
                <c:pt idx="7">
                  <c:v>2.8631280928816142E-3</c:v>
                </c:pt>
                <c:pt idx="8">
                  <c:v>2.2381043014845833E-3</c:v>
                </c:pt>
                <c:pt idx="9">
                  <c:v>1.2085474559066108E-3</c:v>
                </c:pt>
                <c:pt idx="10">
                  <c:v>5.9462631645730232E-4</c:v>
                </c:pt>
                <c:pt idx="11">
                  <c:v>1.2230364166983886E-4</c:v>
                </c:pt>
                <c:pt idx="12">
                  <c:v>2.169775409212029E-5</c:v>
                </c:pt>
                <c:pt idx="13">
                  <c:v>5.6623524933384077E-5</c:v>
                </c:pt>
                <c:pt idx="14">
                  <c:v>5.5592564395381294E-5</c:v>
                </c:pt>
                <c:pt idx="15">
                  <c:v>1.2752188808526837E-4</c:v>
                </c:pt>
                <c:pt idx="16">
                  <c:v>2.3172820708031978E-5</c:v>
                </c:pt>
                <c:pt idx="17">
                  <c:v>8.3222306813856097E-5</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numCache>
            </c:numRef>
          </c:yVal>
          <c:smooth val="0"/>
        </c:ser>
        <c:dLbls>
          <c:showLegendKey val="0"/>
          <c:showVal val="0"/>
          <c:showCatName val="0"/>
          <c:showSerName val="0"/>
          <c:showPercent val="0"/>
          <c:showBubbleSize val="0"/>
        </c:dLbls>
        <c:axId val="-1383989968"/>
        <c:axId val="-1384297856"/>
      </c:scatterChart>
      <c:valAx>
        <c:axId val="-1383989968"/>
        <c:scaling>
          <c:orientation val="minMax"/>
          <c:max val="80"/>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384297856"/>
        <c:crosses val="autoZero"/>
        <c:crossBetween val="midCat"/>
        <c:majorUnit val="10"/>
      </c:valAx>
      <c:valAx>
        <c:axId val="-1384297856"/>
        <c:scaling>
          <c:orientation val="minMax"/>
          <c:max val="2.0000000000000004E-2"/>
        </c:scaling>
        <c:delete val="0"/>
        <c:axPos val="l"/>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crossAx val="-1383989968"/>
        <c:crosses val="autoZero"/>
        <c:crossBetween val="midCat"/>
      </c:valAx>
      <c:spPr>
        <a:noFill/>
        <a:ln>
          <a:solidFill>
            <a:schemeClr val="tx1"/>
          </a:solidFill>
        </a:ln>
        <a:effectLst/>
      </c:spPr>
    </c:plotArea>
    <c:legend>
      <c:legendPos val="b"/>
      <c:layout>
        <c:manualLayout>
          <c:xMode val="edge"/>
          <c:yMode val="edge"/>
          <c:x val="0.54294243333437786"/>
          <c:y val="0.11945406252828056"/>
          <c:w val="7.8082191780821916E-2"/>
          <c:h val="0.427583718645735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988" cy="498475"/>
          </a:xfrm>
          <a:prstGeom prst="rect">
            <a:avLst/>
          </a:prstGeom>
        </p:spPr>
        <p:txBody>
          <a:bodyPr vert="horz" lIns="91422" tIns="45710" rIns="91422"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2865" y="0"/>
            <a:ext cx="2947987" cy="498475"/>
          </a:xfrm>
          <a:prstGeom prst="rect">
            <a:avLst/>
          </a:prstGeom>
        </p:spPr>
        <p:txBody>
          <a:bodyPr vert="horz" lIns="91422" tIns="45710" rIns="91422" bIns="45710" rtlCol="0"/>
          <a:lstStyle>
            <a:lvl1pPr algn="r">
              <a:defRPr sz="1200"/>
            </a:lvl1pPr>
          </a:lstStyle>
          <a:p>
            <a:fld id="{E69F7331-10F5-4905-A2FD-99D5B8BE1587}" type="datetimeFigureOut">
              <a:rPr kumimoji="1" lang="ja-JP" altLang="en-US" smtClean="0"/>
              <a:t>2016/3/31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0400" cy="3352800"/>
          </a:xfrm>
          <a:prstGeom prst="rect">
            <a:avLst/>
          </a:prstGeom>
          <a:noFill/>
          <a:ln w="12700">
            <a:solidFill>
              <a:prstClr val="black"/>
            </a:solidFill>
          </a:ln>
        </p:spPr>
        <p:txBody>
          <a:bodyPr vert="horz" lIns="91422" tIns="45710" rIns="91422" bIns="45710" rtlCol="0" anchor="ctr"/>
          <a:lstStyle/>
          <a:p>
            <a:endParaRPr lang="ja-JP" altLang="en-US"/>
          </a:p>
        </p:txBody>
      </p:sp>
      <p:sp>
        <p:nvSpPr>
          <p:cNvPr id="5" name="ノート プレースホルダー 4"/>
          <p:cNvSpPr>
            <a:spLocks noGrp="1"/>
          </p:cNvSpPr>
          <p:nvPr>
            <p:ph type="body" sz="quarter" idx="3"/>
          </p:nvPr>
        </p:nvSpPr>
        <p:spPr>
          <a:xfrm>
            <a:off x="681038" y="4783140"/>
            <a:ext cx="5441950" cy="3913187"/>
          </a:xfrm>
          <a:prstGeom prst="rect">
            <a:avLst/>
          </a:prstGeom>
        </p:spPr>
        <p:txBody>
          <a:bodyPr vert="horz" lIns="91422" tIns="45710" rIns="91422" bIns="4571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9277"/>
            <a:ext cx="2947988" cy="498475"/>
          </a:xfrm>
          <a:prstGeom prst="rect">
            <a:avLst/>
          </a:prstGeom>
        </p:spPr>
        <p:txBody>
          <a:bodyPr vert="horz" lIns="91422" tIns="45710" rIns="91422"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2865" y="9439277"/>
            <a:ext cx="2947987" cy="498475"/>
          </a:xfrm>
          <a:prstGeom prst="rect">
            <a:avLst/>
          </a:prstGeom>
        </p:spPr>
        <p:txBody>
          <a:bodyPr vert="horz" lIns="91422" tIns="45710" rIns="91422" bIns="45710" rtlCol="0" anchor="b"/>
          <a:lstStyle>
            <a:lvl1pPr algn="r">
              <a:defRPr sz="1200"/>
            </a:lvl1pPr>
          </a:lstStyle>
          <a:p>
            <a:fld id="{9902392D-5492-4B8F-BC9B-FD58D58ACF84}" type="slidenum">
              <a:rPr kumimoji="1" lang="ja-JP" altLang="en-US" smtClean="0"/>
              <a:t>‹#›</a:t>
            </a:fld>
            <a:endParaRPr kumimoji="1" lang="ja-JP" altLang="en-US"/>
          </a:p>
        </p:txBody>
      </p:sp>
    </p:spTree>
    <p:extLst>
      <p:ext uri="{BB962C8B-B14F-4D97-AF65-F5344CB8AC3E}">
        <p14:creationId xmlns:p14="http://schemas.microsoft.com/office/powerpoint/2010/main" val="8016469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02392D-5492-4B8F-BC9B-FD58D58ACF84}" type="slidenum">
              <a:rPr kumimoji="1" lang="ja-JP" altLang="en-US" smtClean="0"/>
              <a:t>1</a:t>
            </a:fld>
            <a:endParaRPr kumimoji="1" lang="ja-JP" altLang="en-US"/>
          </a:p>
        </p:txBody>
      </p:sp>
    </p:spTree>
    <p:extLst>
      <p:ext uri="{BB962C8B-B14F-4D97-AF65-F5344CB8AC3E}">
        <p14:creationId xmlns:p14="http://schemas.microsoft.com/office/powerpoint/2010/main" val="21622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a:t>
            </a:r>
            <a:r>
              <a:rPr kumimoji="1" lang="en-US" altLang="ja-JP" baseline="0" dirty="0" smtClean="0"/>
              <a:t>, I showed the snapshots at 1000 MC/MD cycles like this. As you can see, at the low concentration, ~/</a:t>
            </a:r>
            <a:endParaRPr kumimoji="1" lang="ja-JP" altLang="en-US" dirty="0"/>
          </a:p>
        </p:txBody>
      </p:sp>
      <p:sp>
        <p:nvSpPr>
          <p:cNvPr id="4" name="スライド番号プレースホルダー 3"/>
          <p:cNvSpPr>
            <a:spLocks noGrp="1"/>
          </p:cNvSpPr>
          <p:nvPr>
            <p:ph type="sldNum" sz="quarter" idx="10"/>
          </p:nvPr>
        </p:nvSpPr>
        <p:spPr/>
        <p:txBody>
          <a:bodyPr/>
          <a:lstStyle/>
          <a:p>
            <a:fld id="{9902392D-5492-4B8F-BC9B-FD58D58ACF84}" type="slidenum">
              <a:rPr kumimoji="1" lang="ja-JP" altLang="en-US" smtClean="0"/>
              <a:t>10</a:t>
            </a:fld>
            <a:endParaRPr kumimoji="1" lang="ja-JP" altLang="en-US"/>
          </a:p>
        </p:txBody>
      </p:sp>
    </p:spTree>
    <p:extLst>
      <p:ext uri="{BB962C8B-B14F-4D97-AF65-F5344CB8AC3E}">
        <p14:creationId xmlns:p14="http://schemas.microsoft.com/office/powerpoint/2010/main" val="1595159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a:t>
            </a:r>
            <a:r>
              <a:rPr kumimoji="1" lang="en-US" altLang="ja-JP" baseline="0" dirty="0" smtClean="0"/>
              <a:t> </a:t>
            </a:r>
            <a:r>
              <a:rPr kumimoji="1" lang="en-US" altLang="ja-JP" dirty="0" smtClean="0"/>
              <a:t>I show the number density</a:t>
            </a:r>
            <a:r>
              <a:rPr kumimoji="1" lang="en-US" altLang="ja-JP" baseline="0" dirty="0" smtClean="0"/>
              <a:t> distributions of reaction products. The horizontal axis is z coordinate from the anode surface. According to these figures, ~</a:t>
            </a:r>
            <a:endParaRPr kumimoji="1" lang="ja-JP" altLang="en-US" dirty="0"/>
          </a:p>
        </p:txBody>
      </p:sp>
      <p:sp>
        <p:nvSpPr>
          <p:cNvPr id="4" name="スライド番号プレースホルダー 3"/>
          <p:cNvSpPr>
            <a:spLocks noGrp="1"/>
          </p:cNvSpPr>
          <p:nvPr>
            <p:ph type="sldNum" sz="quarter" idx="10"/>
          </p:nvPr>
        </p:nvSpPr>
        <p:spPr/>
        <p:txBody>
          <a:bodyPr/>
          <a:lstStyle/>
          <a:p>
            <a:fld id="{9902392D-5492-4B8F-BC9B-FD58D58ACF84}" type="slidenum">
              <a:rPr kumimoji="1" lang="ja-JP" altLang="en-US" smtClean="0"/>
              <a:t>12</a:t>
            </a:fld>
            <a:endParaRPr kumimoji="1" lang="ja-JP" altLang="en-US"/>
          </a:p>
        </p:txBody>
      </p:sp>
    </p:spTree>
    <p:extLst>
      <p:ext uri="{BB962C8B-B14F-4D97-AF65-F5344CB8AC3E}">
        <p14:creationId xmlns:p14="http://schemas.microsoft.com/office/powerpoint/2010/main" val="310342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 I talk about the background</a:t>
            </a:r>
            <a:r>
              <a:rPr kumimoji="1" lang="en-US" altLang="ja-JP" baseline="0" dirty="0" smtClean="0"/>
              <a:t> of this study. Superconcentration solutions are emerging as a new class of liquid electrolytes because they have various unusual functionalities for advanced battery applications. As one of example, Figure 1 shows the reactivity of lithium metal and </a:t>
            </a:r>
            <a:r>
              <a:rPr kumimoji="1" lang="en-US" altLang="ja-JP" baseline="0" dirty="0" err="1" smtClean="0"/>
              <a:t>LiTFSA</a:t>
            </a:r>
            <a:r>
              <a:rPr kumimoji="1" lang="en-US" altLang="ja-JP" baseline="0" dirty="0" smtClean="0"/>
              <a:t>/AN solutions at 1 M and 4.2 M at room temperature. In this experiment, the authors put the lithium metal into the electrolyte, and observed the color change. As you can see, after one week, 1 M electrolyte shows the yellow color, showing the electrolyte continue to be decomposed on the lithium metal. On the other hand, at 4.2 M, there is no color change because the stable SEI film was formed on the lithium metal. And, Figure 2 shows the reversible capacities by using 4.5 M </a:t>
            </a:r>
            <a:r>
              <a:rPr kumimoji="1" lang="en-US" altLang="ja-JP" baseline="0" dirty="0" err="1" smtClean="0"/>
              <a:t>LiFSA</a:t>
            </a:r>
            <a:r>
              <a:rPr kumimoji="1" lang="en-US" altLang="ja-JP" baseline="0" dirty="0" smtClean="0"/>
              <a:t>/AN electrolyte and 1 M LiPF6/EC:EMC electrolyte. As a result, in the high concentration electrolyte, the capacity change was stable, so the irreversible capacity drastically decreased. </a:t>
            </a:r>
            <a:endParaRPr kumimoji="1" lang="ja-JP" altLang="en-US" dirty="0"/>
          </a:p>
        </p:txBody>
      </p:sp>
      <p:sp>
        <p:nvSpPr>
          <p:cNvPr id="4" name="スライド番号プレースホルダー 3"/>
          <p:cNvSpPr>
            <a:spLocks noGrp="1"/>
          </p:cNvSpPr>
          <p:nvPr>
            <p:ph type="sldNum" sz="quarter" idx="10"/>
          </p:nvPr>
        </p:nvSpPr>
        <p:spPr/>
        <p:txBody>
          <a:bodyPr/>
          <a:lstStyle/>
          <a:p>
            <a:fld id="{9902392D-5492-4B8F-BC9B-FD58D58ACF84}" type="slidenum">
              <a:rPr kumimoji="1" lang="ja-JP" altLang="en-US" smtClean="0"/>
              <a:t>2</a:t>
            </a:fld>
            <a:endParaRPr kumimoji="1" lang="ja-JP" altLang="en-US"/>
          </a:p>
        </p:txBody>
      </p:sp>
    </p:spTree>
    <p:extLst>
      <p:ext uri="{BB962C8B-B14F-4D97-AF65-F5344CB8AC3E}">
        <p14:creationId xmlns:p14="http://schemas.microsoft.com/office/powerpoint/2010/main" val="394263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investigate</a:t>
            </a:r>
            <a:r>
              <a:rPr kumimoji="1" lang="en-US" altLang="ja-JP" baseline="0" dirty="0" smtClean="0"/>
              <a:t> the reduction mechanism of electrolytes at high concentration condition, </a:t>
            </a:r>
            <a:r>
              <a:rPr kumimoji="1" lang="en-US" altLang="ja-JP" baseline="0" dirty="0" err="1" smtClean="0"/>
              <a:t>Sodeyama</a:t>
            </a:r>
            <a:r>
              <a:rPr kumimoji="1" lang="en-US" altLang="ja-JP" baseline="0" dirty="0" smtClean="0"/>
              <a:t> and Tateyama executed the DFT-MD simulations. They performed the simulations by using 4.2 M and 0.4 M TFSA/AN electrolyte like this. And, Figure 4 shows the projected density of states at 4.2 M and 0.4 M. As a result, it was found that the TFSA anions sacrificially accept the reductive electron at high concentration condition, which is ascribe to the shift of electron affinity of anions shown in Figure 4a. The authors said this is attributed to the strong interaction between the TFSA anion and Li cation at the high concentration condition.</a:t>
            </a:r>
            <a:endParaRPr kumimoji="1" lang="ja-JP" altLang="en-US" dirty="0"/>
          </a:p>
        </p:txBody>
      </p:sp>
      <p:sp>
        <p:nvSpPr>
          <p:cNvPr id="4" name="スライド番号プレースホルダー 3"/>
          <p:cNvSpPr>
            <a:spLocks noGrp="1"/>
          </p:cNvSpPr>
          <p:nvPr>
            <p:ph type="sldNum" sz="quarter" idx="10"/>
          </p:nvPr>
        </p:nvSpPr>
        <p:spPr/>
        <p:txBody>
          <a:bodyPr/>
          <a:lstStyle/>
          <a:p>
            <a:fld id="{9902392D-5492-4B8F-BC9B-FD58D58ACF84}" type="slidenum">
              <a:rPr kumimoji="1" lang="ja-JP" altLang="en-US" smtClean="0"/>
              <a:t>3</a:t>
            </a:fld>
            <a:endParaRPr kumimoji="1" lang="ja-JP" altLang="en-US"/>
          </a:p>
        </p:txBody>
      </p:sp>
    </p:spTree>
    <p:extLst>
      <p:ext uri="{BB962C8B-B14F-4D97-AF65-F5344CB8AC3E}">
        <p14:creationId xmlns:p14="http://schemas.microsoft.com/office/powerpoint/2010/main" val="93764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 ~.</a:t>
            </a:r>
            <a:endParaRPr kumimoji="1" lang="ja-JP" altLang="en-US" dirty="0"/>
          </a:p>
        </p:txBody>
      </p:sp>
      <p:sp>
        <p:nvSpPr>
          <p:cNvPr id="4" name="スライド番号プレースホルダー 3"/>
          <p:cNvSpPr>
            <a:spLocks noGrp="1"/>
          </p:cNvSpPr>
          <p:nvPr>
            <p:ph type="sldNum" sz="quarter" idx="10"/>
          </p:nvPr>
        </p:nvSpPr>
        <p:spPr/>
        <p:txBody>
          <a:bodyPr/>
          <a:lstStyle/>
          <a:p>
            <a:fld id="{9902392D-5492-4B8F-BC9B-FD58D58ACF84}" type="slidenum">
              <a:rPr kumimoji="1" lang="ja-JP" altLang="en-US" smtClean="0"/>
              <a:t>4</a:t>
            </a:fld>
            <a:endParaRPr kumimoji="1" lang="ja-JP" altLang="en-US"/>
          </a:p>
        </p:txBody>
      </p:sp>
    </p:spTree>
    <p:extLst>
      <p:ext uri="{BB962C8B-B14F-4D97-AF65-F5344CB8AC3E}">
        <p14:creationId xmlns:p14="http://schemas.microsoft.com/office/powerpoint/2010/main" val="185942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 explain</a:t>
            </a:r>
            <a:r>
              <a:rPr kumimoji="1" lang="en-US" altLang="ja-JP" baseline="0" dirty="0" smtClean="0"/>
              <a:t> the target system of this study. In this study, I employed the electrolyte solutions consisting of AN-</a:t>
            </a:r>
            <a:r>
              <a:rPr kumimoji="1" lang="en-US" altLang="ja-JP" baseline="0" dirty="0" err="1" smtClean="0"/>
              <a:t>NaFSA</a:t>
            </a:r>
            <a:r>
              <a:rPr kumimoji="1" lang="en-US" altLang="ja-JP" baseline="0" dirty="0" smtClean="0"/>
              <a:t> electrolyte solution at the low and high concentration conditions like this. According to the previous experimental condition, I selected these two concentrations. And, you can see the number of molecules in these two systems.</a:t>
            </a:r>
            <a:endParaRPr kumimoji="1" lang="ja-JP" altLang="en-US" dirty="0"/>
          </a:p>
        </p:txBody>
      </p:sp>
      <p:sp>
        <p:nvSpPr>
          <p:cNvPr id="4" name="スライド番号プレースホルダー 3"/>
          <p:cNvSpPr>
            <a:spLocks noGrp="1"/>
          </p:cNvSpPr>
          <p:nvPr>
            <p:ph type="sldNum" sz="quarter" idx="10"/>
          </p:nvPr>
        </p:nvSpPr>
        <p:spPr/>
        <p:txBody>
          <a:bodyPr/>
          <a:lstStyle/>
          <a:p>
            <a:fld id="{9902392D-5492-4B8F-BC9B-FD58D58ACF84}" type="slidenum">
              <a:rPr kumimoji="1" lang="ja-JP" altLang="en-US" smtClean="0"/>
              <a:t>5</a:t>
            </a:fld>
            <a:endParaRPr kumimoji="1" lang="ja-JP" altLang="en-US"/>
          </a:p>
        </p:txBody>
      </p:sp>
    </p:spTree>
    <p:extLst>
      <p:ext uri="{BB962C8B-B14F-4D97-AF65-F5344CB8AC3E}">
        <p14:creationId xmlns:p14="http://schemas.microsoft.com/office/powerpoint/2010/main" val="167610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 explain the elementary</a:t>
            </a:r>
            <a:r>
              <a:rPr kumimoji="1" lang="en-US" altLang="ja-JP" baseline="0" dirty="0" smtClean="0"/>
              <a:t> reactions for MC/MD simulation. These elementary reaction processes are decided by reference to the previous studies. First, the AN solvents are reduced on the anode surface, and the AN anions are formed. But, they do not decompose. And, AN anions can accept the additional electron, and decompose into CN and CH3 anions. On the other hand, FSA salt is also reduced on the anode surface to form fluoride anion and this species. I called this molecule </a:t>
            </a:r>
            <a:r>
              <a:rPr kumimoji="1" lang="en-US" altLang="ja-JP" baseline="0" dirty="0" err="1" smtClean="0"/>
              <a:t>dec</a:t>
            </a:r>
            <a:r>
              <a:rPr kumimoji="1" lang="en-US" altLang="ja-JP" baseline="0" dirty="0" smtClean="0"/>
              <a:t>-FSA anion. And, if AN anion is close to the FSA anion, the electron can move from AN anion to FSA salt like this. And, in this slide, I showed the potential energy and free energy differences by using red and blue colors, respectively.</a:t>
            </a:r>
            <a:endParaRPr kumimoji="1" lang="ja-JP" altLang="en-US" dirty="0"/>
          </a:p>
        </p:txBody>
      </p:sp>
      <p:sp>
        <p:nvSpPr>
          <p:cNvPr id="4" name="スライド番号プレースホルダー 3"/>
          <p:cNvSpPr>
            <a:spLocks noGrp="1"/>
          </p:cNvSpPr>
          <p:nvPr>
            <p:ph type="sldNum" sz="quarter" idx="10"/>
          </p:nvPr>
        </p:nvSpPr>
        <p:spPr/>
        <p:txBody>
          <a:bodyPr/>
          <a:lstStyle/>
          <a:p>
            <a:fld id="{9902392D-5492-4B8F-BC9B-FD58D58ACF84}" type="slidenum">
              <a:rPr kumimoji="1" lang="ja-JP" altLang="en-US" smtClean="0"/>
              <a:t>6</a:t>
            </a:fld>
            <a:endParaRPr kumimoji="1" lang="ja-JP" altLang="en-US"/>
          </a:p>
        </p:txBody>
      </p:sp>
    </p:spTree>
    <p:extLst>
      <p:ext uri="{BB962C8B-B14F-4D97-AF65-F5344CB8AC3E}">
        <p14:creationId xmlns:p14="http://schemas.microsoft.com/office/powerpoint/2010/main" val="162787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 showed the animation of SEI film formation</a:t>
            </a:r>
            <a:r>
              <a:rPr kumimoji="1" lang="en-US" altLang="ja-JP" baseline="0" dirty="0" smtClean="0"/>
              <a:t> simulations. The left figure shows the result at low concentration, and right one is high concentration. These colors correspond to </a:t>
            </a:r>
            <a:r>
              <a:rPr kumimoji="1" lang="en-US" altLang="ja-JP" baseline="0" smtClean="0"/>
              <a:t>these species. First</a:t>
            </a:r>
            <a:r>
              <a:rPr kumimoji="1" lang="en-US" altLang="ja-JP" baseline="0" dirty="0" smtClean="0"/>
              <a:t>, the AN solvents are reduced on the anode surface. Comparing these two systems, at the low concentration, the aggregation of </a:t>
            </a:r>
            <a:r>
              <a:rPr kumimoji="1" lang="en-US" altLang="ja-JP" baseline="0" dirty="0" err="1" smtClean="0"/>
              <a:t>dec</a:t>
            </a:r>
            <a:r>
              <a:rPr kumimoji="1" lang="en-US" altLang="ja-JP" baseline="0" dirty="0" smtClean="0"/>
              <a:t>-FSA anions became insufficient. On the other hand, at the high concentration, the stable film by the </a:t>
            </a:r>
            <a:r>
              <a:rPr kumimoji="1" lang="en-US" altLang="ja-JP" baseline="0" dirty="0" err="1" smtClean="0"/>
              <a:t>dec</a:t>
            </a:r>
            <a:r>
              <a:rPr kumimoji="1" lang="en-US" altLang="ja-JP" baseline="0" dirty="0" smtClean="0"/>
              <a:t>-FSA anions was formed in the outer region like this. This is a important point.</a:t>
            </a:r>
            <a:endParaRPr kumimoji="1" lang="ja-JP" altLang="en-US" dirty="0"/>
          </a:p>
        </p:txBody>
      </p:sp>
      <p:sp>
        <p:nvSpPr>
          <p:cNvPr id="4" name="スライド番号プレースホルダー 3"/>
          <p:cNvSpPr>
            <a:spLocks noGrp="1"/>
          </p:cNvSpPr>
          <p:nvPr>
            <p:ph type="sldNum" sz="quarter" idx="10"/>
          </p:nvPr>
        </p:nvSpPr>
        <p:spPr/>
        <p:txBody>
          <a:bodyPr/>
          <a:lstStyle/>
          <a:p>
            <a:fld id="{9902392D-5492-4B8F-BC9B-FD58D58ACF84}" type="slidenum">
              <a:rPr kumimoji="1" lang="ja-JP" altLang="en-US" smtClean="0"/>
              <a:t>7</a:t>
            </a:fld>
            <a:endParaRPr kumimoji="1" lang="ja-JP" altLang="en-US"/>
          </a:p>
        </p:txBody>
      </p:sp>
    </p:spTree>
    <p:extLst>
      <p:ext uri="{BB962C8B-B14F-4D97-AF65-F5344CB8AC3E}">
        <p14:creationId xmlns:p14="http://schemas.microsoft.com/office/powerpoint/2010/main" val="290226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 show</a:t>
            </a:r>
            <a:r>
              <a:rPr kumimoji="1" lang="en-US" altLang="ja-JP" baseline="0" dirty="0" smtClean="0"/>
              <a:t> the change in the number of molecules during simulations. In these two figures, the horizontal axis is MC/MD cycle, and vertical one is number of molecules. And, these values are averaged one obtained by using 5 different initial configurations. And, it is noted the right vertical axis correspond to the number of AN molecule. In both conditions, the number of AN molecules converged. But, at the low concentration, the number of FSA anions were continue to decrease during the simulation. This shows the SEI film is not stable. On the other hand, at the high concentration, the FSA anions were reduced in first stage. Then, the solvent AN molecules were  reduced in second stage.</a:t>
            </a:r>
            <a:endParaRPr kumimoji="1" lang="ja-JP" altLang="en-US" dirty="0"/>
          </a:p>
        </p:txBody>
      </p:sp>
      <p:sp>
        <p:nvSpPr>
          <p:cNvPr id="4" name="スライド番号プレースホルダー 3"/>
          <p:cNvSpPr>
            <a:spLocks noGrp="1"/>
          </p:cNvSpPr>
          <p:nvPr>
            <p:ph type="sldNum" sz="quarter" idx="10"/>
          </p:nvPr>
        </p:nvSpPr>
        <p:spPr/>
        <p:txBody>
          <a:bodyPr/>
          <a:lstStyle/>
          <a:p>
            <a:fld id="{9902392D-5492-4B8F-BC9B-FD58D58ACF84}" type="slidenum">
              <a:rPr kumimoji="1" lang="ja-JP" altLang="en-US" smtClean="0"/>
              <a:t>8</a:t>
            </a:fld>
            <a:endParaRPr kumimoji="1" lang="ja-JP" altLang="en-US"/>
          </a:p>
        </p:txBody>
      </p:sp>
    </p:spTree>
    <p:extLst>
      <p:ext uri="{BB962C8B-B14F-4D97-AF65-F5344CB8AC3E}">
        <p14:creationId xmlns:p14="http://schemas.microsoft.com/office/powerpoint/2010/main" val="18458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 discuss on the first stage of SEI film formation. I showed the snapshots at 400 MC/MD cycles like this. In the first stage,</a:t>
            </a:r>
            <a:r>
              <a:rPr kumimoji="1" lang="en-US" altLang="ja-JP" baseline="0" dirty="0" smtClean="0"/>
              <a:t> ~ as shown in this figure.</a:t>
            </a:r>
            <a:endParaRPr kumimoji="1" lang="ja-JP" altLang="en-US" dirty="0"/>
          </a:p>
        </p:txBody>
      </p:sp>
      <p:sp>
        <p:nvSpPr>
          <p:cNvPr id="4" name="スライド番号プレースホルダー 3"/>
          <p:cNvSpPr>
            <a:spLocks noGrp="1"/>
          </p:cNvSpPr>
          <p:nvPr>
            <p:ph type="sldNum" sz="quarter" idx="10"/>
          </p:nvPr>
        </p:nvSpPr>
        <p:spPr/>
        <p:txBody>
          <a:bodyPr/>
          <a:lstStyle/>
          <a:p>
            <a:fld id="{9902392D-5492-4B8F-BC9B-FD58D58ACF84}" type="slidenum">
              <a:rPr kumimoji="1" lang="ja-JP" altLang="en-US" smtClean="0"/>
              <a:t>9</a:t>
            </a:fld>
            <a:endParaRPr kumimoji="1" lang="ja-JP" altLang="en-US"/>
          </a:p>
        </p:txBody>
      </p:sp>
    </p:spTree>
    <p:extLst>
      <p:ext uri="{BB962C8B-B14F-4D97-AF65-F5344CB8AC3E}">
        <p14:creationId xmlns:p14="http://schemas.microsoft.com/office/powerpoint/2010/main" val="3987802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AF903A-8D8F-4557-BF10-2631D39735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657664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B1B079-7B2A-4C4D-92A8-363033FFED4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581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A83100-E3BA-418E-90B7-8C94167F30F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36945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B69FF6-501B-450F-A75C-00902859D27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2987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a:defRPr baseline="0">
                <a:ea typeface="メイリオ" panose="020B0604030504040204" pitchFamily="50" charset="-128"/>
              </a:defRPr>
            </a:lvl1pPr>
            <a:lvl2pPr>
              <a:defRPr baseline="0">
                <a:ea typeface="メイリオ" panose="020B0604030504040204" pitchFamily="50" charset="-128"/>
              </a:defRPr>
            </a:lvl2pPr>
            <a:lvl3pPr>
              <a:defRPr baseline="0">
                <a:ea typeface="メイリオ" panose="020B0604030504040204" pitchFamily="50" charset="-128"/>
              </a:defRPr>
            </a:lvl3pPr>
            <a:lvl4pPr>
              <a:defRPr baseline="0">
                <a:ea typeface="メイリオ" panose="020B0604030504040204" pitchFamily="50" charset="-128"/>
              </a:defRPr>
            </a:lvl4pPr>
            <a:lvl5pPr>
              <a:defRPr baseline="0">
                <a:ea typeface="メイリオ" panose="020B0604030504040204" pitchFamily="50" charset="-128"/>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EAE5E9-71BD-40AE-BD3A-F48128C08950}" type="slidenum">
              <a:rPr lang="en-US" altLang="ja-JP">
                <a:solidFill>
                  <a:srgbClr val="000000"/>
                </a:solidFill>
              </a:rPr>
              <a:pPr>
                <a:defRPr/>
              </a:pPr>
              <a:t>‹#›</a:t>
            </a:fld>
            <a:endParaRPr lang="en-US" altLang="ja-JP">
              <a:solidFill>
                <a:srgbClr val="000000"/>
              </a:solidFill>
            </a:endParaRPr>
          </a:p>
        </p:txBody>
      </p:sp>
      <p:sp>
        <p:nvSpPr>
          <p:cNvPr id="7" name="タイトル 6"/>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33195676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8B7EFF-F13D-4EB3-86F4-97FD5032ECF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18304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61AC00-D101-40EC-8FCF-5885CBF87A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2534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10B7747-5F5D-4BBD-9410-6A8831446BB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9054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E8F197-20F0-48C8-A44D-9EC2BB138B7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3414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DA3311A-56B0-4404-B085-12410892A8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524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58454E-2EBE-41C9-97B1-3099031AA0B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64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BA1A34-D0B5-4945-94F8-175C26CC08C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8137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fontAlgn="base">
              <a:spcBef>
                <a:spcPct val="0"/>
              </a:spcBef>
              <a:spcAft>
                <a:spcPct val="0"/>
              </a:spcAft>
              <a:defRPr/>
            </a:pPr>
            <a:fld id="{40A303B9-89E3-4634-BE46-0A25E6FE8407}"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8837089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baseline="0">
          <a:solidFill>
            <a:schemeClr val="tx2"/>
          </a:solidFill>
          <a:latin typeface="メイリオ" panose="020B0604030504040204" pitchFamily="50" charset="-128"/>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baseline="0">
          <a:solidFill>
            <a:schemeClr val="tx1"/>
          </a:solidFill>
          <a:latin typeface="+mn-lt"/>
          <a:ea typeface="メイリオ" panose="020B0604030504040204" pitchFamily="50" charset="-128"/>
          <a:cs typeface="+mn-cs"/>
        </a:defRPr>
      </a:lvl1pPr>
      <a:lvl2pPr marL="742950" indent="-285750" algn="l" rtl="0" eaLnBrk="0" fontAlgn="base" hangingPunct="0">
        <a:spcBef>
          <a:spcPct val="20000"/>
        </a:spcBef>
        <a:spcAft>
          <a:spcPct val="0"/>
        </a:spcAft>
        <a:buChar char="–"/>
        <a:defRPr kumimoji="1" sz="2800" baseline="0">
          <a:solidFill>
            <a:schemeClr val="tx1"/>
          </a:solidFill>
          <a:latin typeface="+mn-lt"/>
          <a:ea typeface="メイリオ" panose="020B0604030504040204" pitchFamily="50" charset="-128"/>
        </a:defRPr>
      </a:lvl2pPr>
      <a:lvl3pPr marL="1143000" indent="-228600" algn="l" rtl="0" eaLnBrk="0" fontAlgn="base" hangingPunct="0">
        <a:spcBef>
          <a:spcPct val="20000"/>
        </a:spcBef>
        <a:spcAft>
          <a:spcPct val="0"/>
        </a:spcAft>
        <a:buChar char="•"/>
        <a:defRPr kumimoji="1" sz="2400" baseline="0">
          <a:solidFill>
            <a:schemeClr val="tx1"/>
          </a:solidFill>
          <a:latin typeface="+mn-lt"/>
          <a:ea typeface="メイリオ" panose="020B0604030504040204" pitchFamily="50" charset="-128"/>
        </a:defRPr>
      </a:lvl3pPr>
      <a:lvl4pPr marL="1600200" indent="-228600" algn="l" rtl="0" eaLnBrk="0" fontAlgn="base" hangingPunct="0">
        <a:spcBef>
          <a:spcPct val="20000"/>
        </a:spcBef>
        <a:spcAft>
          <a:spcPct val="0"/>
        </a:spcAft>
        <a:buChar char="–"/>
        <a:defRPr kumimoji="1" sz="2000" baseline="0">
          <a:solidFill>
            <a:schemeClr val="tx1"/>
          </a:solidFill>
          <a:latin typeface="+mn-lt"/>
          <a:ea typeface="メイリオ" panose="020B0604030504040204" pitchFamily="50" charset="-128"/>
        </a:defRPr>
      </a:lvl4pPr>
      <a:lvl5pPr marL="2057400" indent="-228600" algn="l" rtl="0" eaLnBrk="0" fontAlgn="base" hangingPunct="0">
        <a:spcBef>
          <a:spcPct val="20000"/>
        </a:spcBef>
        <a:spcAft>
          <a:spcPct val="0"/>
        </a:spcAft>
        <a:buChar char="»"/>
        <a:defRPr kumimoji="1" sz="2000" baseline="0">
          <a:solidFill>
            <a:schemeClr val="tx1"/>
          </a:solidFill>
          <a:latin typeface="+mn-lt"/>
          <a:ea typeface="メイリオ"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45262"/>
            <a:ext cx="2133600" cy="312738"/>
          </a:xfrm>
        </p:spPr>
        <p:txBody>
          <a:bodyPr/>
          <a:lstStyle/>
          <a:p>
            <a:pPr>
              <a:defRPr/>
            </a:pPr>
            <a:fld id="{F3EAE5E9-71BD-40AE-BD3A-F48128C08950}" type="slidenum">
              <a:rPr lang="en-US" altLang="ja-JP" smtClean="0">
                <a:solidFill>
                  <a:srgbClr val="000000"/>
                </a:solidFill>
              </a:rPr>
              <a:pPr>
                <a:defRPr/>
              </a:pPr>
              <a:t>1</a:t>
            </a:fld>
            <a:endParaRPr lang="en-US" altLang="ja-JP" dirty="0">
              <a:solidFill>
                <a:srgbClr val="000000"/>
              </a:solidFill>
            </a:endParaRPr>
          </a:p>
        </p:txBody>
      </p:sp>
      <p:sp>
        <p:nvSpPr>
          <p:cNvPr id="5" name="Text Box 4"/>
          <p:cNvSpPr txBox="1">
            <a:spLocks noChangeArrowheads="1"/>
          </p:cNvSpPr>
          <p:nvPr/>
        </p:nvSpPr>
        <p:spPr bwMode="auto">
          <a:xfrm>
            <a:off x="92868" y="1409527"/>
            <a:ext cx="8972550" cy="523220"/>
          </a:xfrm>
          <a:prstGeom prst="rect">
            <a:avLst/>
          </a:prstGeom>
          <a:noFill/>
          <a:ln w="9525">
            <a:noFill/>
            <a:miter lim="800000"/>
            <a:headEnd/>
            <a:tailEnd/>
          </a:ln>
        </p:spPr>
        <p:txBody>
          <a:bodyPr>
            <a:spAutoFit/>
          </a:bodyPr>
          <a:lstStyle/>
          <a:p>
            <a:pPr algn="ctr">
              <a:spcBef>
                <a:spcPct val="50000"/>
              </a:spcBef>
              <a:defRPr/>
            </a:pPr>
            <a:r>
              <a:rPr lang="en-US" altLang="ja-JP" sz="2800" b="1" dirty="0" smtClean="0">
                <a:latin typeface="Arial" panose="020B0604020202020204" pitchFamily="34" charset="0"/>
                <a:ea typeface="メイリオ" pitchFamily="50" charset="-128"/>
                <a:cs typeface="Arial" panose="020B0604020202020204" pitchFamily="34" charset="0"/>
              </a:rPr>
              <a:t>FY2015’s 9th, CREST Workshop</a:t>
            </a:r>
            <a:endParaRPr lang="ja-JP" altLang="en-US" sz="2800" b="1" dirty="0">
              <a:latin typeface="Arial" panose="020B0604020202020204" pitchFamily="34" charset="0"/>
              <a:ea typeface="メイリオ" pitchFamily="50" charset="-128"/>
              <a:cs typeface="Arial" panose="020B0604020202020204" pitchFamily="34" charset="0"/>
            </a:endParaRPr>
          </a:p>
        </p:txBody>
      </p:sp>
      <p:sp>
        <p:nvSpPr>
          <p:cNvPr id="6" name="Text Box 6"/>
          <p:cNvSpPr txBox="1">
            <a:spLocks noChangeArrowheads="1"/>
          </p:cNvSpPr>
          <p:nvPr/>
        </p:nvSpPr>
        <p:spPr bwMode="auto">
          <a:xfrm>
            <a:off x="681425" y="4727867"/>
            <a:ext cx="7795437" cy="1677382"/>
          </a:xfrm>
          <a:prstGeom prst="rect">
            <a:avLst/>
          </a:prstGeom>
          <a:noFill/>
          <a:ln w="9525">
            <a:noFill/>
            <a:miter lim="800000"/>
            <a:headEnd/>
            <a:tailEnd/>
          </a:ln>
        </p:spPr>
        <p:txBody>
          <a:bodyPr wrap="square">
            <a:spAutoFit/>
          </a:bodyPr>
          <a:lstStyle/>
          <a:p>
            <a:pPr algn="ctr">
              <a:spcBef>
                <a:spcPct val="50000"/>
              </a:spcBef>
            </a:pPr>
            <a:r>
              <a:rPr lang="en-US" altLang="ja-JP" sz="2800" b="1" dirty="0" smtClean="0">
                <a:latin typeface="Arial" panose="020B0604020202020204" pitchFamily="34" charset="0"/>
                <a:ea typeface="メイリオ" pitchFamily="50" charset="-128"/>
                <a:cs typeface="Arial" panose="020B0604020202020204" pitchFamily="34" charset="0"/>
              </a:rPr>
              <a:t>Norio Takenaka</a:t>
            </a:r>
            <a:r>
              <a:rPr lang="en-US" altLang="ja-JP" sz="2800" b="1" baseline="30000" dirty="0" smtClean="0">
                <a:latin typeface="Arial" panose="020B0604020202020204" pitchFamily="34" charset="0"/>
                <a:ea typeface="メイリオ" pitchFamily="50" charset="-128"/>
                <a:cs typeface="Arial" panose="020B0604020202020204" pitchFamily="34" charset="0"/>
              </a:rPr>
              <a:t>1,2</a:t>
            </a:r>
          </a:p>
          <a:p>
            <a:pPr algn="just">
              <a:spcBef>
                <a:spcPct val="50000"/>
              </a:spcBef>
            </a:pPr>
            <a:r>
              <a:rPr lang="en-US" altLang="ja-JP" sz="2000" b="1" dirty="0">
                <a:latin typeface="Arial" pitchFamily="34" charset="0"/>
                <a:ea typeface="メイリオ" pitchFamily="50" charset="-128"/>
                <a:cs typeface="Arial" pitchFamily="34" charset="0"/>
              </a:rPr>
              <a:t>Graduate School of Information Science, Nagoya </a:t>
            </a:r>
            <a:r>
              <a:rPr lang="en-US" altLang="ja-JP" sz="2000" b="1" dirty="0" smtClean="0">
                <a:latin typeface="Arial" pitchFamily="34" charset="0"/>
                <a:ea typeface="メイリオ" pitchFamily="50" charset="-128"/>
                <a:cs typeface="Arial" pitchFamily="34" charset="0"/>
              </a:rPr>
              <a:t>University</a:t>
            </a:r>
            <a:r>
              <a:rPr lang="en-US" altLang="ja-JP" sz="2000" b="1" baseline="30000" dirty="0" smtClean="0">
                <a:latin typeface="Arial" pitchFamily="34" charset="0"/>
                <a:ea typeface="メイリオ" pitchFamily="50" charset="-128"/>
                <a:cs typeface="Arial" pitchFamily="34" charset="0"/>
              </a:rPr>
              <a:t>1</a:t>
            </a:r>
            <a:r>
              <a:rPr lang="en-US" altLang="ja-JP" sz="2000" b="1" dirty="0" smtClean="0">
                <a:latin typeface="Arial" pitchFamily="34" charset="0"/>
                <a:ea typeface="メイリオ" pitchFamily="50" charset="-128"/>
                <a:cs typeface="Arial" pitchFamily="34" charset="0"/>
              </a:rPr>
              <a:t>, </a:t>
            </a:r>
          </a:p>
          <a:p>
            <a:pPr algn="just">
              <a:spcBef>
                <a:spcPts val="600"/>
              </a:spcBef>
            </a:pPr>
            <a:r>
              <a:rPr lang="en-US" altLang="ja-JP" sz="2000" b="1" dirty="0" smtClean="0">
                <a:latin typeface="Arial" pitchFamily="34" charset="0"/>
                <a:ea typeface="メイリオ" pitchFamily="50" charset="-128"/>
                <a:cs typeface="Arial" pitchFamily="34" charset="0"/>
              </a:rPr>
              <a:t>Elements Strategy Initiative for Catalysts and Batteries (ESICB), </a:t>
            </a:r>
            <a:r>
              <a:rPr lang="en-US" altLang="ja-JP" sz="2000" b="1" dirty="0">
                <a:latin typeface="Arial" pitchFamily="34" charset="0"/>
                <a:ea typeface="メイリオ" pitchFamily="50" charset="-128"/>
                <a:cs typeface="Arial" pitchFamily="34" charset="0"/>
              </a:rPr>
              <a:t>Kyoto </a:t>
            </a:r>
            <a:r>
              <a:rPr lang="en-US" altLang="ja-JP" sz="2000" b="1" dirty="0" smtClean="0">
                <a:latin typeface="Arial" pitchFamily="34" charset="0"/>
                <a:ea typeface="メイリオ" pitchFamily="50" charset="-128"/>
                <a:cs typeface="Arial" pitchFamily="34" charset="0"/>
              </a:rPr>
              <a:t>University</a:t>
            </a:r>
            <a:r>
              <a:rPr lang="en-US" altLang="ja-JP" sz="2000" b="1" baseline="30000" dirty="0" smtClean="0">
                <a:latin typeface="Arial" pitchFamily="34" charset="0"/>
                <a:ea typeface="メイリオ" pitchFamily="50" charset="-128"/>
                <a:cs typeface="Arial" pitchFamily="34" charset="0"/>
              </a:rPr>
              <a:t>2</a:t>
            </a:r>
            <a:endParaRPr lang="en-US" altLang="ja-JP" sz="2000" baseline="30000" dirty="0" smtClean="0">
              <a:latin typeface="Arial" panose="020B0604020202020204" pitchFamily="34" charset="0"/>
              <a:ea typeface="メイリオ" pitchFamily="50" charset="-128"/>
              <a:cs typeface="Arial" panose="020B0604020202020204" pitchFamily="34" charset="0"/>
            </a:endParaRPr>
          </a:p>
        </p:txBody>
      </p:sp>
      <p:sp>
        <p:nvSpPr>
          <p:cNvPr id="7" name="Text Box 5"/>
          <p:cNvSpPr txBox="1">
            <a:spLocks noChangeArrowheads="1"/>
          </p:cNvSpPr>
          <p:nvPr/>
        </p:nvSpPr>
        <p:spPr bwMode="auto">
          <a:xfrm>
            <a:off x="803142" y="2477491"/>
            <a:ext cx="7552002" cy="1754326"/>
          </a:xfrm>
          <a:prstGeom prst="rect">
            <a:avLst/>
          </a:prstGeom>
          <a:noFill/>
          <a:ln w="9525">
            <a:noFill/>
            <a:miter lim="800000"/>
            <a:headEnd/>
            <a:tailEnd/>
          </a:ln>
        </p:spPr>
        <p:txBody>
          <a:bodyPr wrap="square">
            <a:spAutoFit/>
          </a:bodyPr>
          <a:lstStyle/>
          <a:p>
            <a:pPr algn="ctr">
              <a:spcBef>
                <a:spcPct val="50000"/>
              </a:spcBef>
              <a:defRPr/>
            </a:pPr>
            <a:r>
              <a:rPr lang="en-US" altLang="ja-JP" sz="3600" b="1" dirty="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SEI </a:t>
            </a:r>
            <a:r>
              <a:rPr lang="en-US" altLang="ja-JP" sz="3600" b="1" dirty="0" smtClean="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Film Formation </a:t>
            </a:r>
            <a:r>
              <a:rPr lang="en-US" altLang="ja-JP" sz="3600" b="1" dirty="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S</a:t>
            </a:r>
            <a:r>
              <a:rPr lang="en-US" altLang="ja-JP" sz="3600" b="1" dirty="0" smtClean="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imulation</a:t>
            </a:r>
          </a:p>
          <a:p>
            <a:pPr algn="ctr">
              <a:defRPr/>
            </a:pPr>
            <a:r>
              <a:rPr lang="en-US" altLang="ja-JP" sz="3600" b="1" dirty="0" smtClean="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in Na-Ion Batteries </a:t>
            </a:r>
            <a:r>
              <a:rPr lang="en-US" altLang="ja-JP" sz="3600" b="1" dirty="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with </a:t>
            </a:r>
            <a:r>
              <a:rPr lang="en-US" altLang="ja-JP" sz="3600" b="1" dirty="0" smtClean="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Highly Concentrated </a:t>
            </a:r>
            <a:r>
              <a:rPr lang="en-US" altLang="ja-JP" sz="3600" b="1" dirty="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Electrolyte</a:t>
            </a:r>
            <a:endParaRPr lang="en-US" altLang="ja-JP" sz="3600" b="1" dirty="0" smtClean="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endParaRPr>
          </a:p>
        </p:txBody>
      </p:sp>
      <p:sp>
        <p:nvSpPr>
          <p:cNvPr id="8" name="テキスト ボックス 7"/>
          <p:cNvSpPr txBox="1"/>
          <p:nvPr/>
        </p:nvSpPr>
        <p:spPr>
          <a:xfrm>
            <a:off x="865408" y="790544"/>
            <a:ext cx="2338439" cy="461665"/>
          </a:xfrm>
          <a:prstGeom prst="rect">
            <a:avLst/>
          </a:prstGeom>
          <a:noFill/>
        </p:spPr>
        <p:txBody>
          <a:bodyPr wrap="square" rtlCol="0">
            <a:spAutoFit/>
          </a:bodyPr>
          <a:lstStyle/>
          <a:p>
            <a:pPr algn="r"/>
            <a:r>
              <a:rPr lang="en-US" altLang="ja-JP" sz="2400" dirty="0" smtClean="0">
                <a:latin typeface="Arial" pitchFamily="34" charset="0"/>
                <a:ea typeface="メイリオ" pitchFamily="50" charset="-128"/>
                <a:cs typeface="Arial" pitchFamily="34" charset="0"/>
              </a:rPr>
              <a:t>Fri</a:t>
            </a:r>
            <a:r>
              <a:rPr kumimoji="1" lang="en-US" altLang="ja-JP" sz="2400" dirty="0" smtClean="0">
                <a:latin typeface="Arial" pitchFamily="34" charset="0"/>
                <a:ea typeface="メイリオ" pitchFamily="50" charset="-128"/>
                <a:cs typeface="Arial" pitchFamily="34" charset="0"/>
              </a:rPr>
              <a:t>. </a:t>
            </a:r>
            <a:r>
              <a:rPr lang="en-US" altLang="ja-JP" sz="2400" dirty="0" smtClean="0">
                <a:latin typeface="Arial" pitchFamily="34" charset="0"/>
                <a:ea typeface="メイリオ" pitchFamily="50" charset="-128"/>
                <a:cs typeface="Arial" pitchFamily="34" charset="0"/>
              </a:rPr>
              <a:t>Mar. 18th</a:t>
            </a:r>
            <a:endParaRPr kumimoji="1" lang="ja-JP" altLang="en-US" sz="2400" b="1" dirty="0">
              <a:latin typeface="Arial" pitchFamily="34" charset="0"/>
              <a:cs typeface="Arial" pitchFamily="34" charset="0"/>
            </a:endParaRPr>
          </a:p>
        </p:txBody>
      </p:sp>
    </p:spTree>
    <p:extLst>
      <p:ext uri="{BB962C8B-B14F-4D97-AF65-F5344CB8AC3E}">
        <p14:creationId xmlns:p14="http://schemas.microsoft.com/office/powerpoint/2010/main" val="3794298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28257"/>
            <a:ext cx="2133600" cy="325179"/>
          </a:xfrm>
        </p:spPr>
        <p:txBody>
          <a:bodyPr/>
          <a:lstStyle/>
          <a:p>
            <a:pPr>
              <a:defRPr/>
            </a:pPr>
            <a:fld id="{F3EAE5E9-71BD-40AE-BD3A-F48128C08950}" type="slidenum">
              <a:rPr lang="en-US" altLang="ja-JP" smtClean="0">
                <a:solidFill>
                  <a:srgbClr val="000000"/>
                </a:solidFill>
              </a:rPr>
              <a:pPr>
                <a:defRPr/>
              </a:pPr>
              <a:t>10</a:t>
            </a:fld>
            <a:endParaRPr lang="en-US" altLang="ja-JP" dirty="0">
              <a:solidFill>
                <a:srgbClr val="000000"/>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862" y="634656"/>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2346" y="18942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Discussion on second stage</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4"/>
          <a:stretch>
            <a:fillRect/>
          </a:stretch>
        </p:blipFill>
        <p:spPr>
          <a:xfrm>
            <a:off x="653912" y="1181397"/>
            <a:ext cx="2201200" cy="1849373"/>
          </a:xfrm>
          <a:prstGeom prst="rect">
            <a:avLst/>
          </a:prstGeom>
        </p:spPr>
      </p:pic>
      <p:pic>
        <p:nvPicPr>
          <p:cNvPr id="8" name="図 7"/>
          <p:cNvPicPr>
            <a:picLocks noChangeAspect="1"/>
          </p:cNvPicPr>
          <p:nvPr/>
        </p:nvPicPr>
        <p:blipFill>
          <a:blip r:embed="rId5"/>
          <a:stretch>
            <a:fillRect/>
          </a:stretch>
        </p:blipFill>
        <p:spPr>
          <a:xfrm>
            <a:off x="6178237" y="1087483"/>
            <a:ext cx="2237097" cy="1872894"/>
          </a:xfrm>
          <a:prstGeom prst="rect">
            <a:avLst/>
          </a:prstGeom>
        </p:spPr>
      </p:pic>
      <p:cxnSp>
        <p:nvCxnSpPr>
          <p:cNvPr id="9" name="直線コネクタ 8"/>
          <p:cNvCxnSpPr/>
          <p:nvPr/>
        </p:nvCxnSpPr>
        <p:spPr>
          <a:xfrm>
            <a:off x="7303699" y="1204644"/>
            <a:ext cx="0" cy="15411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744854" y="1286495"/>
            <a:ext cx="0" cy="15411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a:blip r:embed="rId6"/>
          <a:stretch>
            <a:fillRect/>
          </a:stretch>
        </p:blipFill>
        <p:spPr>
          <a:xfrm>
            <a:off x="437099" y="3030405"/>
            <a:ext cx="3658505" cy="2181443"/>
          </a:xfrm>
          <a:prstGeom prst="rect">
            <a:avLst/>
          </a:prstGeom>
        </p:spPr>
      </p:pic>
      <p:sp>
        <p:nvSpPr>
          <p:cNvPr id="14" name="円/楕円 13"/>
          <p:cNvSpPr/>
          <p:nvPr/>
        </p:nvSpPr>
        <p:spPr>
          <a:xfrm>
            <a:off x="2947985" y="4678210"/>
            <a:ext cx="428625" cy="3286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7" name="テキスト ボックス 16"/>
          <p:cNvSpPr txBox="1"/>
          <p:nvPr/>
        </p:nvSpPr>
        <p:spPr>
          <a:xfrm>
            <a:off x="3300221" y="4906017"/>
            <a:ext cx="1569081" cy="369332"/>
          </a:xfrm>
          <a:prstGeom prst="rect">
            <a:avLst/>
          </a:prstGeom>
          <a:noFill/>
        </p:spPr>
        <p:txBody>
          <a:bodyPr wrap="square" rtlCol="0">
            <a:spAutoFit/>
          </a:bodyPr>
          <a:lstStyle/>
          <a:p>
            <a:r>
              <a:rPr kumimoji="1" lang="en-US" altLang="ja-JP" dirty="0" smtClean="0">
                <a:solidFill>
                  <a:srgbClr val="FF0000"/>
                </a:solidFill>
              </a:rPr>
              <a:t>dissolution</a:t>
            </a:r>
            <a:endParaRPr kumimoji="1" lang="ja-JP" altLang="en-US" dirty="0">
              <a:solidFill>
                <a:srgbClr val="FF0000"/>
              </a:solidFill>
            </a:endParaRPr>
          </a:p>
        </p:txBody>
      </p:sp>
      <p:pic>
        <p:nvPicPr>
          <p:cNvPr id="19" name="図 18"/>
          <p:cNvPicPr>
            <a:picLocks noChangeAspect="1"/>
          </p:cNvPicPr>
          <p:nvPr/>
        </p:nvPicPr>
        <p:blipFill>
          <a:blip r:embed="rId7"/>
          <a:stretch>
            <a:fillRect/>
          </a:stretch>
        </p:blipFill>
        <p:spPr>
          <a:xfrm>
            <a:off x="5311364" y="3030405"/>
            <a:ext cx="3313151" cy="2081541"/>
          </a:xfrm>
          <a:prstGeom prst="rect">
            <a:avLst/>
          </a:prstGeom>
        </p:spPr>
      </p:pic>
      <p:sp>
        <p:nvSpPr>
          <p:cNvPr id="20" name="正方形/長方形 19"/>
          <p:cNvSpPr/>
          <p:nvPr/>
        </p:nvSpPr>
        <p:spPr>
          <a:xfrm>
            <a:off x="307505" y="5695484"/>
            <a:ext cx="8623325" cy="800219"/>
          </a:xfrm>
          <a:prstGeom prst="rect">
            <a:avLst/>
          </a:prstGeom>
        </p:spPr>
        <p:txBody>
          <a:bodyPr wrap="square">
            <a:spAutoFit/>
          </a:bodyPr>
          <a:lstStyle/>
          <a:p>
            <a:pPr marL="342900" indent="-342900" algn="just">
              <a:spcBef>
                <a:spcPts val="600"/>
              </a:spcBef>
              <a:buFont typeface="Wingdings" panose="05000000000000000000" pitchFamily="2" charset="2"/>
              <a:buChar char="p"/>
            </a:pPr>
            <a:r>
              <a:rPr lang="en-US" altLang="ja-JP" dirty="0" smtClean="0">
                <a:latin typeface="Arial" panose="020B0604020202020204" pitchFamily="34" charset="0"/>
                <a:ea typeface="メイリオ" panose="020B0604030504040204" pitchFamily="50" charset="-128"/>
                <a:cs typeface="Arial" panose="020B0604020202020204" pitchFamily="34" charset="0"/>
              </a:rPr>
              <a:t>At the </a:t>
            </a:r>
            <a:r>
              <a:rPr lang="en-US" altLang="ja-JP" b="1" u="sng" dirty="0" smtClean="0">
                <a:latin typeface="Arial" panose="020B0604020202020204" pitchFamily="34" charset="0"/>
                <a:ea typeface="メイリオ" panose="020B0604030504040204" pitchFamily="50" charset="-128"/>
                <a:cs typeface="Arial" panose="020B0604020202020204" pitchFamily="34" charset="0"/>
              </a:rPr>
              <a:t>low concentration</a:t>
            </a:r>
            <a:r>
              <a:rPr lang="en-US" altLang="ja-JP" dirty="0" smtClean="0">
                <a:latin typeface="Arial" panose="020B0604020202020204" pitchFamily="34" charset="0"/>
                <a:ea typeface="メイリオ" panose="020B0604030504040204" pitchFamily="50" charset="-128"/>
                <a:cs typeface="Arial" panose="020B0604020202020204" pitchFamily="34" charset="0"/>
              </a:rPr>
              <a:t>, the reaction products drifted away from the SEI film.</a:t>
            </a:r>
          </a:p>
          <a:p>
            <a:pPr marL="342900" indent="-342900" algn="just">
              <a:spcBef>
                <a:spcPts val="1200"/>
              </a:spcBef>
              <a:buFont typeface="Wingdings" panose="05000000000000000000" pitchFamily="2" charset="2"/>
              <a:buChar char="p"/>
            </a:pPr>
            <a:r>
              <a:rPr lang="en-US" altLang="ja-JP" dirty="0" smtClean="0">
                <a:latin typeface="Arial" panose="020B0604020202020204" pitchFamily="34" charset="0"/>
                <a:ea typeface="メイリオ" panose="020B0604030504040204" pitchFamily="50" charset="-128"/>
                <a:cs typeface="Arial" panose="020B0604020202020204" pitchFamily="34" charset="0"/>
              </a:rPr>
              <a:t>At the </a:t>
            </a:r>
            <a:r>
              <a:rPr lang="en-US" altLang="ja-JP" b="1" u="sng" dirty="0" smtClean="0">
                <a:latin typeface="Arial" panose="020B0604020202020204" pitchFamily="34" charset="0"/>
                <a:ea typeface="メイリオ" panose="020B0604030504040204" pitchFamily="50" charset="-128"/>
                <a:cs typeface="Arial" panose="020B0604020202020204" pitchFamily="34" charset="0"/>
              </a:rPr>
              <a:t>high concentration</a:t>
            </a:r>
            <a:r>
              <a:rPr lang="en-US" altLang="ja-JP" dirty="0" smtClean="0">
                <a:latin typeface="Arial" panose="020B0604020202020204" pitchFamily="34" charset="0"/>
                <a:ea typeface="メイリオ" panose="020B0604030504040204" pitchFamily="50" charset="-128"/>
                <a:cs typeface="Arial" panose="020B0604020202020204" pitchFamily="34" charset="0"/>
              </a:rPr>
              <a:t>, such dissolution was clearly suppressed. </a:t>
            </a:r>
            <a:endParaRPr lang="en-US" altLang="ja-JP" baseline="30000" dirty="0" smtClean="0">
              <a:latin typeface="Arial" panose="020B0604020202020204" pitchFamily="34" charset="0"/>
              <a:ea typeface="メイリオ" panose="020B0604030504040204" pitchFamily="50" charset="-128"/>
              <a:cs typeface="Arial" panose="020B0604020202020204" pitchFamily="34" charset="0"/>
            </a:endParaRPr>
          </a:p>
        </p:txBody>
      </p:sp>
      <p:sp>
        <p:nvSpPr>
          <p:cNvPr id="21" name="テキスト ボックス 20"/>
          <p:cNvSpPr txBox="1"/>
          <p:nvPr/>
        </p:nvSpPr>
        <p:spPr>
          <a:xfrm>
            <a:off x="3056358" y="1826428"/>
            <a:ext cx="3031283" cy="923330"/>
          </a:xfrm>
          <a:prstGeom prst="rect">
            <a:avLst/>
          </a:prstGeom>
          <a:noFill/>
        </p:spPr>
        <p:txBody>
          <a:bodyPr wrap="square" rtlCol="0">
            <a:spAutoFit/>
          </a:bodyPr>
          <a:lstStyle/>
          <a:p>
            <a:pPr algn="ctr"/>
            <a:r>
              <a:rPr lang="en-US" altLang="ja-JP" dirty="0" smtClean="0">
                <a:solidFill>
                  <a:srgbClr val="FF9900"/>
                </a:solidFill>
              </a:rPr>
              <a:t>Orange: CH</a:t>
            </a:r>
            <a:r>
              <a:rPr lang="en-US" altLang="ja-JP" baseline="-25000" dirty="0" smtClean="0">
                <a:solidFill>
                  <a:srgbClr val="FF9900"/>
                </a:solidFill>
              </a:rPr>
              <a:t>3</a:t>
            </a:r>
            <a:r>
              <a:rPr lang="en-US" altLang="ja-JP" baseline="30000" dirty="0" smtClean="0">
                <a:solidFill>
                  <a:srgbClr val="FF9900"/>
                </a:solidFill>
              </a:rPr>
              <a:t>-</a:t>
            </a:r>
            <a:r>
              <a:rPr lang="en-US" altLang="ja-JP" dirty="0" smtClean="0"/>
              <a:t>, </a:t>
            </a:r>
            <a:r>
              <a:rPr lang="en-US" altLang="ja-JP" dirty="0" smtClean="0">
                <a:solidFill>
                  <a:srgbClr val="C00000"/>
                </a:solidFill>
              </a:rPr>
              <a:t>Red: CN</a:t>
            </a:r>
            <a:r>
              <a:rPr lang="en-US" altLang="ja-JP" baseline="30000" dirty="0" smtClean="0">
                <a:solidFill>
                  <a:srgbClr val="C00000"/>
                </a:solidFill>
              </a:rPr>
              <a:t>-</a:t>
            </a:r>
            <a:r>
              <a:rPr lang="en-US" altLang="ja-JP" dirty="0" smtClean="0"/>
              <a:t>, </a:t>
            </a:r>
            <a:r>
              <a:rPr lang="en-US" altLang="ja-JP" dirty="0" smtClean="0">
                <a:solidFill>
                  <a:srgbClr val="FFC000"/>
                </a:solidFill>
              </a:rPr>
              <a:t>Yellow: CH</a:t>
            </a:r>
            <a:r>
              <a:rPr lang="en-US" altLang="ja-JP" baseline="-25000" dirty="0" smtClean="0">
                <a:solidFill>
                  <a:srgbClr val="FFC000"/>
                </a:solidFill>
              </a:rPr>
              <a:t>3</a:t>
            </a:r>
            <a:r>
              <a:rPr lang="en-US" altLang="ja-JP" dirty="0" smtClean="0">
                <a:solidFill>
                  <a:srgbClr val="FFC000"/>
                </a:solidFill>
              </a:rPr>
              <a:t>CN</a:t>
            </a:r>
            <a:r>
              <a:rPr lang="en-US" altLang="ja-JP" baseline="30000" dirty="0" smtClean="0">
                <a:solidFill>
                  <a:srgbClr val="FFC000"/>
                </a:solidFill>
              </a:rPr>
              <a:t>-</a:t>
            </a:r>
            <a:r>
              <a:rPr lang="en-US" altLang="ja-JP" dirty="0" smtClean="0"/>
              <a:t>, </a:t>
            </a:r>
            <a:r>
              <a:rPr lang="en-US" altLang="ja-JP" dirty="0" smtClean="0">
                <a:solidFill>
                  <a:srgbClr val="FF66FF"/>
                </a:solidFill>
              </a:rPr>
              <a:t>Pink: F</a:t>
            </a:r>
            <a:r>
              <a:rPr lang="en-US" altLang="ja-JP" baseline="30000" dirty="0" smtClean="0">
                <a:solidFill>
                  <a:srgbClr val="FF66FF"/>
                </a:solidFill>
              </a:rPr>
              <a:t>-</a:t>
            </a:r>
            <a:r>
              <a:rPr lang="en-US" altLang="ja-JP" dirty="0" smtClean="0"/>
              <a:t>, </a:t>
            </a:r>
            <a:r>
              <a:rPr lang="en-US" altLang="ja-JP" dirty="0" smtClean="0">
                <a:solidFill>
                  <a:srgbClr val="92D050"/>
                </a:solidFill>
              </a:rPr>
              <a:t>Right green: </a:t>
            </a:r>
            <a:r>
              <a:rPr lang="en-US" altLang="ja-JP" dirty="0" err="1" smtClean="0">
                <a:solidFill>
                  <a:srgbClr val="92D050"/>
                </a:solidFill>
              </a:rPr>
              <a:t>dec</a:t>
            </a:r>
            <a:r>
              <a:rPr lang="en-US" altLang="ja-JP" dirty="0" smtClean="0">
                <a:solidFill>
                  <a:srgbClr val="92D050"/>
                </a:solidFill>
              </a:rPr>
              <a:t>-FSA</a:t>
            </a:r>
            <a:r>
              <a:rPr lang="en-US" altLang="ja-JP" baseline="30000" dirty="0" smtClean="0">
                <a:solidFill>
                  <a:srgbClr val="92D050"/>
                </a:solidFill>
              </a:rPr>
              <a:t>-</a:t>
            </a:r>
            <a:endParaRPr kumimoji="1" lang="ja-JP" altLang="en-US" baseline="30000" dirty="0">
              <a:solidFill>
                <a:srgbClr val="92D050"/>
              </a:solidFill>
            </a:endParaRPr>
          </a:p>
        </p:txBody>
      </p:sp>
      <p:sp>
        <p:nvSpPr>
          <p:cNvPr id="22" name="テキスト ボックス 21"/>
          <p:cNvSpPr txBox="1"/>
          <p:nvPr/>
        </p:nvSpPr>
        <p:spPr>
          <a:xfrm>
            <a:off x="519104" y="5174544"/>
            <a:ext cx="3367092" cy="369332"/>
          </a:xfrm>
          <a:prstGeom prst="rect">
            <a:avLst/>
          </a:prstGeom>
          <a:noFill/>
        </p:spPr>
        <p:txBody>
          <a:bodyPr wrap="square" rtlCol="0">
            <a:spAutoFit/>
          </a:bodyPr>
          <a:lstStyle/>
          <a:p>
            <a:pPr algn="ctr"/>
            <a:r>
              <a:rPr kumimoji="1" lang="en-US" altLang="ja-JP" dirty="0" smtClean="0"/>
              <a:t>(a)</a:t>
            </a:r>
            <a:r>
              <a:rPr lang="ja-JP" altLang="en-US" dirty="0" smtClean="0"/>
              <a:t> </a:t>
            </a:r>
            <a:r>
              <a:rPr lang="en-US" altLang="ja-JP" dirty="0" smtClean="0"/>
              <a:t>Low concentration (1.0 M)</a:t>
            </a:r>
            <a:endParaRPr kumimoji="1" lang="ja-JP" altLang="en-US" dirty="0"/>
          </a:p>
        </p:txBody>
      </p:sp>
      <p:sp>
        <p:nvSpPr>
          <p:cNvPr id="23" name="テキスト ボックス 22"/>
          <p:cNvSpPr txBox="1"/>
          <p:nvPr/>
        </p:nvSpPr>
        <p:spPr>
          <a:xfrm>
            <a:off x="5261129" y="5144199"/>
            <a:ext cx="3582834" cy="369332"/>
          </a:xfrm>
          <a:prstGeom prst="rect">
            <a:avLst/>
          </a:prstGeom>
          <a:noFill/>
        </p:spPr>
        <p:txBody>
          <a:bodyPr wrap="square" rtlCol="0">
            <a:spAutoFit/>
          </a:bodyPr>
          <a:lstStyle/>
          <a:p>
            <a:pPr algn="ctr"/>
            <a:r>
              <a:rPr kumimoji="1" lang="en-US" altLang="ja-JP" dirty="0" smtClean="0"/>
              <a:t>(a)</a:t>
            </a:r>
            <a:r>
              <a:rPr lang="ja-JP" altLang="en-US" dirty="0" smtClean="0"/>
              <a:t> </a:t>
            </a:r>
            <a:r>
              <a:rPr lang="en-US" altLang="ja-JP" dirty="0" smtClean="0"/>
              <a:t>High concentration (4.5 M)</a:t>
            </a:r>
            <a:endParaRPr kumimoji="1" lang="ja-JP" altLang="en-US" dirty="0"/>
          </a:p>
        </p:txBody>
      </p:sp>
    </p:spTree>
    <p:extLst>
      <p:ext uri="{BB962C8B-B14F-4D97-AF65-F5344CB8AC3E}">
        <p14:creationId xmlns:p14="http://schemas.microsoft.com/office/powerpoint/2010/main" val="54204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66694"/>
            <a:ext cx="2133600" cy="291306"/>
          </a:xfrm>
        </p:spPr>
        <p:txBody>
          <a:bodyPr/>
          <a:lstStyle/>
          <a:p>
            <a:pPr>
              <a:defRPr/>
            </a:pPr>
            <a:fld id="{F3EAE5E9-71BD-40AE-BD3A-F48128C08950}" type="slidenum">
              <a:rPr lang="en-US" altLang="ja-JP" smtClean="0">
                <a:solidFill>
                  <a:srgbClr val="000000"/>
                </a:solidFill>
              </a:rPr>
              <a:pPr>
                <a:defRPr/>
              </a:pPr>
              <a:t>11</a:t>
            </a:fld>
            <a:endParaRPr lang="en-US" altLang="ja-JP">
              <a:solidFill>
                <a:srgbClr val="00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7862" y="634656"/>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2346" y="18942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Atomistic structures of SEI films (at 2000 cycle)</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64" y="1872972"/>
            <a:ext cx="4057174" cy="2843313"/>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656" y="1872972"/>
            <a:ext cx="4057174" cy="2853531"/>
          </a:xfrm>
          <a:prstGeom prst="rect">
            <a:avLst/>
          </a:prstGeom>
        </p:spPr>
      </p:pic>
      <p:pic>
        <p:nvPicPr>
          <p:cNvPr id="12" name="図 11"/>
          <p:cNvPicPr>
            <a:picLocks noChangeAspect="1"/>
          </p:cNvPicPr>
          <p:nvPr/>
        </p:nvPicPr>
        <p:blipFill>
          <a:blip r:embed="rId5"/>
          <a:stretch>
            <a:fillRect/>
          </a:stretch>
        </p:blipFill>
        <p:spPr>
          <a:xfrm>
            <a:off x="148874" y="4068053"/>
            <a:ext cx="552830" cy="594292"/>
          </a:xfrm>
          <a:prstGeom prst="rect">
            <a:avLst/>
          </a:prstGeom>
        </p:spPr>
      </p:pic>
      <p:pic>
        <p:nvPicPr>
          <p:cNvPr id="13" name="図 12"/>
          <p:cNvPicPr>
            <a:picLocks noChangeAspect="1"/>
          </p:cNvPicPr>
          <p:nvPr/>
        </p:nvPicPr>
        <p:blipFill>
          <a:blip r:embed="rId5"/>
          <a:stretch>
            <a:fillRect/>
          </a:stretch>
        </p:blipFill>
        <p:spPr>
          <a:xfrm>
            <a:off x="4647249" y="4068053"/>
            <a:ext cx="552830" cy="594292"/>
          </a:xfrm>
          <a:prstGeom prst="rect">
            <a:avLst/>
          </a:prstGeom>
        </p:spPr>
      </p:pic>
      <p:sp>
        <p:nvSpPr>
          <p:cNvPr id="14" name="テキスト ボックス 13"/>
          <p:cNvSpPr txBox="1"/>
          <p:nvPr/>
        </p:nvSpPr>
        <p:spPr>
          <a:xfrm>
            <a:off x="674154" y="1635409"/>
            <a:ext cx="7795692" cy="369332"/>
          </a:xfrm>
          <a:prstGeom prst="rect">
            <a:avLst/>
          </a:prstGeom>
          <a:noFill/>
        </p:spPr>
        <p:txBody>
          <a:bodyPr wrap="square" rtlCol="0">
            <a:spAutoFit/>
          </a:bodyPr>
          <a:lstStyle/>
          <a:p>
            <a:pPr algn="ctr"/>
            <a:r>
              <a:rPr lang="en-US" altLang="ja-JP" dirty="0" smtClean="0">
                <a:solidFill>
                  <a:srgbClr val="FF9900"/>
                </a:solidFill>
              </a:rPr>
              <a:t>Orange: CH</a:t>
            </a:r>
            <a:r>
              <a:rPr lang="en-US" altLang="ja-JP" baseline="-25000" dirty="0" smtClean="0">
                <a:solidFill>
                  <a:srgbClr val="FF9900"/>
                </a:solidFill>
              </a:rPr>
              <a:t>3</a:t>
            </a:r>
            <a:r>
              <a:rPr lang="en-US" altLang="ja-JP" baseline="30000" dirty="0" smtClean="0">
                <a:solidFill>
                  <a:srgbClr val="FF9900"/>
                </a:solidFill>
              </a:rPr>
              <a:t>-</a:t>
            </a:r>
            <a:r>
              <a:rPr lang="en-US" altLang="ja-JP" dirty="0" smtClean="0"/>
              <a:t>, </a:t>
            </a:r>
            <a:r>
              <a:rPr lang="en-US" altLang="ja-JP" dirty="0" smtClean="0">
                <a:solidFill>
                  <a:srgbClr val="C00000"/>
                </a:solidFill>
              </a:rPr>
              <a:t>Red: CN</a:t>
            </a:r>
            <a:r>
              <a:rPr lang="en-US" altLang="ja-JP" baseline="30000" dirty="0" smtClean="0">
                <a:solidFill>
                  <a:srgbClr val="C00000"/>
                </a:solidFill>
              </a:rPr>
              <a:t>-</a:t>
            </a:r>
            <a:r>
              <a:rPr lang="en-US" altLang="ja-JP" dirty="0" smtClean="0"/>
              <a:t>, </a:t>
            </a:r>
            <a:r>
              <a:rPr lang="en-US" altLang="ja-JP" dirty="0" smtClean="0">
                <a:solidFill>
                  <a:srgbClr val="FFC000"/>
                </a:solidFill>
              </a:rPr>
              <a:t>Yellow: CH</a:t>
            </a:r>
            <a:r>
              <a:rPr lang="en-US" altLang="ja-JP" baseline="-25000" dirty="0" smtClean="0">
                <a:solidFill>
                  <a:srgbClr val="FFC000"/>
                </a:solidFill>
              </a:rPr>
              <a:t>3</a:t>
            </a:r>
            <a:r>
              <a:rPr lang="en-US" altLang="ja-JP" dirty="0" smtClean="0">
                <a:solidFill>
                  <a:srgbClr val="FFC000"/>
                </a:solidFill>
              </a:rPr>
              <a:t>CN</a:t>
            </a:r>
            <a:r>
              <a:rPr lang="en-US" altLang="ja-JP" baseline="30000" dirty="0" smtClean="0">
                <a:solidFill>
                  <a:srgbClr val="FFC000"/>
                </a:solidFill>
              </a:rPr>
              <a:t>-</a:t>
            </a:r>
            <a:r>
              <a:rPr lang="en-US" altLang="ja-JP" dirty="0" smtClean="0"/>
              <a:t>, </a:t>
            </a:r>
            <a:r>
              <a:rPr lang="en-US" altLang="ja-JP" dirty="0" smtClean="0">
                <a:solidFill>
                  <a:srgbClr val="FF66FF"/>
                </a:solidFill>
              </a:rPr>
              <a:t>Pink: F</a:t>
            </a:r>
            <a:r>
              <a:rPr lang="en-US" altLang="ja-JP" baseline="30000" dirty="0" smtClean="0">
                <a:solidFill>
                  <a:srgbClr val="FF66FF"/>
                </a:solidFill>
              </a:rPr>
              <a:t>-</a:t>
            </a:r>
            <a:r>
              <a:rPr lang="en-US" altLang="ja-JP" dirty="0" smtClean="0"/>
              <a:t>, </a:t>
            </a:r>
            <a:r>
              <a:rPr lang="en-US" altLang="ja-JP" dirty="0" smtClean="0">
                <a:solidFill>
                  <a:srgbClr val="92D050"/>
                </a:solidFill>
              </a:rPr>
              <a:t>Right green: </a:t>
            </a:r>
            <a:r>
              <a:rPr lang="en-US" altLang="ja-JP" dirty="0" err="1" smtClean="0">
                <a:solidFill>
                  <a:srgbClr val="92D050"/>
                </a:solidFill>
              </a:rPr>
              <a:t>dec</a:t>
            </a:r>
            <a:r>
              <a:rPr lang="en-US" altLang="ja-JP" dirty="0" smtClean="0">
                <a:solidFill>
                  <a:srgbClr val="92D050"/>
                </a:solidFill>
              </a:rPr>
              <a:t>-FSA</a:t>
            </a:r>
            <a:r>
              <a:rPr lang="en-US" altLang="ja-JP" baseline="30000" dirty="0" smtClean="0">
                <a:solidFill>
                  <a:srgbClr val="92D050"/>
                </a:solidFill>
              </a:rPr>
              <a:t>-</a:t>
            </a:r>
            <a:endParaRPr kumimoji="1" lang="ja-JP" altLang="en-US" baseline="30000" dirty="0">
              <a:solidFill>
                <a:srgbClr val="92D050"/>
              </a:solidFill>
            </a:endParaRPr>
          </a:p>
        </p:txBody>
      </p:sp>
      <p:sp>
        <p:nvSpPr>
          <p:cNvPr id="15" name="正方形/長方形 14"/>
          <p:cNvSpPr/>
          <p:nvPr/>
        </p:nvSpPr>
        <p:spPr>
          <a:xfrm>
            <a:off x="180121" y="5377764"/>
            <a:ext cx="8656698" cy="1077218"/>
          </a:xfrm>
          <a:prstGeom prst="rect">
            <a:avLst/>
          </a:prstGeom>
        </p:spPr>
        <p:txBody>
          <a:bodyPr wrap="square">
            <a:spAutoFit/>
          </a:bodyPr>
          <a:lstStyle/>
          <a:p>
            <a:pPr marL="342900" indent="-342900" algn="just">
              <a:buFont typeface="Wingdings" panose="05000000000000000000" pitchFamily="2" charset="2"/>
              <a:buChar char="p"/>
            </a:pPr>
            <a:r>
              <a:rPr lang="en-US" altLang="ja-JP" dirty="0" smtClean="0">
                <a:latin typeface="Arial" panose="020B0604020202020204" pitchFamily="34" charset="0"/>
                <a:ea typeface="メイリオ" panose="020B0604030504040204" pitchFamily="50" charset="-128"/>
                <a:cs typeface="Arial" panose="020B0604020202020204" pitchFamily="34" charset="0"/>
              </a:rPr>
              <a:t>At the </a:t>
            </a:r>
            <a:r>
              <a:rPr lang="en-US" altLang="ja-JP" b="1" u="sng" dirty="0" smtClean="0">
                <a:latin typeface="Arial" panose="020B0604020202020204" pitchFamily="34" charset="0"/>
                <a:ea typeface="メイリオ" panose="020B0604030504040204" pitchFamily="50" charset="-128"/>
                <a:cs typeface="Arial" panose="020B0604020202020204" pitchFamily="34" charset="0"/>
              </a:rPr>
              <a:t>low concentration</a:t>
            </a:r>
            <a:r>
              <a:rPr lang="en-US" altLang="ja-JP" dirty="0" smtClean="0">
                <a:latin typeface="Arial" panose="020B0604020202020204" pitchFamily="34" charset="0"/>
                <a:ea typeface="メイリオ" panose="020B0604030504040204" pitchFamily="50" charset="-128"/>
                <a:cs typeface="Arial" panose="020B0604020202020204" pitchFamily="34" charset="0"/>
              </a:rPr>
              <a:t>, the surface of SEI film became rough.</a:t>
            </a:r>
          </a:p>
          <a:p>
            <a:pPr marL="342900" indent="-342900" algn="just">
              <a:spcBef>
                <a:spcPts val="1200"/>
              </a:spcBef>
              <a:buFont typeface="Wingdings" panose="05000000000000000000" pitchFamily="2" charset="2"/>
              <a:buChar char="p"/>
            </a:pPr>
            <a:r>
              <a:rPr lang="en-US" altLang="ja-JP" dirty="0" smtClean="0">
                <a:latin typeface="Arial" panose="020B0604020202020204" pitchFamily="34" charset="0"/>
                <a:ea typeface="メイリオ" panose="020B0604030504040204" pitchFamily="50" charset="-128"/>
                <a:cs typeface="Arial" panose="020B0604020202020204" pitchFamily="34" charset="0"/>
              </a:rPr>
              <a:t>At the </a:t>
            </a:r>
            <a:r>
              <a:rPr lang="en-US" altLang="ja-JP" b="1" u="sng" dirty="0" smtClean="0">
                <a:latin typeface="Arial" panose="020B0604020202020204" pitchFamily="34" charset="0"/>
                <a:ea typeface="メイリオ" panose="020B0604030504040204" pitchFamily="50" charset="-128"/>
                <a:cs typeface="Arial" panose="020B0604020202020204" pitchFamily="34" charset="0"/>
              </a:rPr>
              <a:t>high concentration</a:t>
            </a:r>
            <a:r>
              <a:rPr lang="en-US" altLang="ja-JP" dirty="0" smtClean="0">
                <a:latin typeface="Arial" panose="020B0604020202020204" pitchFamily="34" charset="0"/>
                <a:ea typeface="メイリオ" panose="020B0604030504040204" pitchFamily="50" charset="-128"/>
                <a:cs typeface="Arial" panose="020B0604020202020204" pitchFamily="34" charset="0"/>
              </a:rPr>
              <a:t>, the surface became smoother because the stable film originated from the salts were formed in the outer region of the SEI film.</a:t>
            </a:r>
            <a:endParaRPr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2" name="フリーフォーム 1"/>
          <p:cNvSpPr/>
          <p:nvPr/>
        </p:nvSpPr>
        <p:spPr>
          <a:xfrm>
            <a:off x="2584438" y="2386013"/>
            <a:ext cx="689073" cy="1800225"/>
          </a:xfrm>
          <a:custGeom>
            <a:avLst/>
            <a:gdLst>
              <a:gd name="connsiteX0" fmla="*/ 30175 w 689073"/>
              <a:gd name="connsiteY0" fmla="*/ 0 h 1800225"/>
              <a:gd name="connsiteX1" fmla="*/ 144475 w 689073"/>
              <a:gd name="connsiteY1" fmla="*/ 371475 h 1800225"/>
              <a:gd name="connsiteX2" fmla="*/ 44462 w 689073"/>
              <a:gd name="connsiteY2" fmla="*/ 664368 h 1800225"/>
              <a:gd name="connsiteX3" fmla="*/ 644537 w 689073"/>
              <a:gd name="connsiteY3" fmla="*/ 807243 h 1800225"/>
              <a:gd name="connsiteX4" fmla="*/ 580243 w 689073"/>
              <a:gd name="connsiteY4" fmla="*/ 1321593 h 1800225"/>
              <a:gd name="connsiteX5" fmla="*/ 65893 w 689073"/>
              <a:gd name="connsiteY5" fmla="*/ 1514475 h 1800225"/>
              <a:gd name="connsiteX6" fmla="*/ 23031 w 689073"/>
              <a:gd name="connsiteY6" fmla="*/ 1800225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073" h="1800225">
                <a:moveTo>
                  <a:pt x="30175" y="0"/>
                </a:moveTo>
                <a:cubicBezTo>
                  <a:pt x="86134" y="130373"/>
                  <a:pt x="142094" y="260747"/>
                  <a:pt x="144475" y="371475"/>
                </a:cubicBezTo>
                <a:cubicBezTo>
                  <a:pt x="146856" y="482203"/>
                  <a:pt x="-38882" y="591740"/>
                  <a:pt x="44462" y="664368"/>
                </a:cubicBezTo>
                <a:cubicBezTo>
                  <a:pt x="127806" y="736996"/>
                  <a:pt x="555240" y="697706"/>
                  <a:pt x="644537" y="807243"/>
                </a:cubicBezTo>
                <a:cubicBezTo>
                  <a:pt x="733834" y="916780"/>
                  <a:pt x="676684" y="1203721"/>
                  <a:pt x="580243" y="1321593"/>
                </a:cubicBezTo>
                <a:cubicBezTo>
                  <a:pt x="483802" y="1439465"/>
                  <a:pt x="158762" y="1434703"/>
                  <a:pt x="65893" y="1514475"/>
                </a:cubicBezTo>
                <a:cubicBezTo>
                  <a:pt x="-26976" y="1594247"/>
                  <a:pt x="-1973" y="1697236"/>
                  <a:pt x="23031" y="180022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7558088" y="2500313"/>
            <a:ext cx="230509" cy="1743075"/>
          </a:xfrm>
          <a:custGeom>
            <a:avLst/>
            <a:gdLst>
              <a:gd name="connsiteX0" fmla="*/ 0 w 230509"/>
              <a:gd name="connsiteY0" fmla="*/ 0 h 1743075"/>
              <a:gd name="connsiteX1" fmla="*/ 142875 w 230509"/>
              <a:gd name="connsiteY1" fmla="*/ 707231 h 1743075"/>
              <a:gd name="connsiteX2" fmla="*/ 228600 w 230509"/>
              <a:gd name="connsiteY2" fmla="*/ 1035843 h 1743075"/>
              <a:gd name="connsiteX3" fmla="*/ 192881 w 230509"/>
              <a:gd name="connsiteY3" fmla="*/ 1493043 h 1743075"/>
              <a:gd name="connsiteX4" fmla="*/ 85725 w 230509"/>
              <a:gd name="connsiteY4" fmla="*/ 1743075 h 1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9" h="1743075">
                <a:moveTo>
                  <a:pt x="0" y="0"/>
                </a:moveTo>
                <a:cubicBezTo>
                  <a:pt x="52387" y="267295"/>
                  <a:pt x="104775" y="534591"/>
                  <a:pt x="142875" y="707231"/>
                </a:cubicBezTo>
                <a:cubicBezTo>
                  <a:pt x="180975" y="879871"/>
                  <a:pt x="220266" y="904874"/>
                  <a:pt x="228600" y="1035843"/>
                </a:cubicBezTo>
                <a:cubicBezTo>
                  <a:pt x="236934" y="1166812"/>
                  <a:pt x="216694" y="1375171"/>
                  <a:pt x="192881" y="1493043"/>
                </a:cubicBezTo>
                <a:cubicBezTo>
                  <a:pt x="169069" y="1610915"/>
                  <a:pt x="127397" y="1676995"/>
                  <a:pt x="85725" y="174307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293964" y="4243388"/>
            <a:ext cx="1029197" cy="369332"/>
          </a:xfrm>
          <a:prstGeom prst="rect">
            <a:avLst/>
          </a:prstGeom>
          <a:noFill/>
        </p:spPr>
        <p:txBody>
          <a:bodyPr wrap="square" rtlCol="0">
            <a:spAutoFit/>
          </a:bodyPr>
          <a:lstStyle/>
          <a:p>
            <a:r>
              <a:rPr kumimoji="1" lang="en-US" altLang="ja-JP" dirty="0" smtClean="0">
                <a:solidFill>
                  <a:srgbClr val="FF0000"/>
                </a:solidFill>
              </a:rPr>
              <a:t>rough</a:t>
            </a:r>
            <a:endParaRPr kumimoji="1" lang="ja-JP" altLang="en-US" dirty="0">
              <a:solidFill>
                <a:srgbClr val="FF0000"/>
              </a:solidFill>
            </a:endParaRPr>
          </a:p>
        </p:txBody>
      </p:sp>
      <p:sp>
        <p:nvSpPr>
          <p:cNvPr id="18" name="テキスト ボックス 17"/>
          <p:cNvSpPr txBox="1"/>
          <p:nvPr/>
        </p:nvSpPr>
        <p:spPr>
          <a:xfrm>
            <a:off x="7158743" y="4207947"/>
            <a:ext cx="1029197" cy="369332"/>
          </a:xfrm>
          <a:prstGeom prst="rect">
            <a:avLst/>
          </a:prstGeom>
          <a:noFill/>
        </p:spPr>
        <p:txBody>
          <a:bodyPr wrap="square" rtlCol="0">
            <a:spAutoFit/>
          </a:bodyPr>
          <a:lstStyle/>
          <a:p>
            <a:r>
              <a:rPr kumimoji="1" lang="en-US" altLang="ja-JP" dirty="0" smtClean="0">
                <a:solidFill>
                  <a:srgbClr val="FF0000"/>
                </a:solidFill>
              </a:rPr>
              <a:t>smooth</a:t>
            </a:r>
            <a:endParaRPr kumimoji="1" lang="ja-JP" altLang="en-US" dirty="0">
              <a:solidFill>
                <a:srgbClr val="FF0000"/>
              </a:solidFill>
            </a:endParaRPr>
          </a:p>
        </p:txBody>
      </p:sp>
      <p:sp>
        <p:nvSpPr>
          <p:cNvPr id="19" name="テキスト ボックス 18"/>
          <p:cNvSpPr txBox="1"/>
          <p:nvPr/>
        </p:nvSpPr>
        <p:spPr>
          <a:xfrm>
            <a:off x="610418" y="4693610"/>
            <a:ext cx="3367092" cy="369332"/>
          </a:xfrm>
          <a:prstGeom prst="rect">
            <a:avLst/>
          </a:prstGeom>
          <a:noFill/>
        </p:spPr>
        <p:txBody>
          <a:bodyPr wrap="square" rtlCol="0">
            <a:spAutoFit/>
          </a:bodyPr>
          <a:lstStyle/>
          <a:p>
            <a:pPr algn="ctr"/>
            <a:r>
              <a:rPr kumimoji="1" lang="en-US" altLang="ja-JP" dirty="0" smtClean="0"/>
              <a:t>(a)</a:t>
            </a:r>
            <a:r>
              <a:rPr lang="ja-JP" altLang="en-US" dirty="0" smtClean="0"/>
              <a:t> </a:t>
            </a:r>
            <a:r>
              <a:rPr lang="en-US" altLang="ja-JP" dirty="0" smtClean="0"/>
              <a:t>Low concentration (1.0 M)</a:t>
            </a:r>
            <a:endParaRPr kumimoji="1" lang="ja-JP" altLang="en-US" dirty="0"/>
          </a:p>
        </p:txBody>
      </p:sp>
      <p:sp>
        <p:nvSpPr>
          <p:cNvPr id="20" name="テキスト ボックス 19"/>
          <p:cNvSpPr txBox="1"/>
          <p:nvPr/>
        </p:nvSpPr>
        <p:spPr>
          <a:xfrm>
            <a:off x="5066691" y="4663265"/>
            <a:ext cx="3582834" cy="369332"/>
          </a:xfrm>
          <a:prstGeom prst="rect">
            <a:avLst/>
          </a:prstGeom>
          <a:noFill/>
        </p:spPr>
        <p:txBody>
          <a:bodyPr wrap="square" rtlCol="0">
            <a:spAutoFit/>
          </a:bodyPr>
          <a:lstStyle/>
          <a:p>
            <a:pPr algn="ctr"/>
            <a:r>
              <a:rPr kumimoji="1" lang="en-US" altLang="ja-JP" dirty="0" smtClean="0"/>
              <a:t>(a)</a:t>
            </a:r>
            <a:r>
              <a:rPr lang="ja-JP" altLang="en-US" dirty="0" smtClean="0"/>
              <a:t> </a:t>
            </a:r>
            <a:r>
              <a:rPr lang="en-US" altLang="ja-JP" dirty="0" smtClean="0"/>
              <a:t>High concentration (4.5 M)</a:t>
            </a:r>
            <a:endParaRPr kumimoji="1" lang="ja-JP" altLang="en-US" dirty="0"/>
          </a:p>
        </p:txBody>
      </p:sp>
    </p:spTree>
    <p:extLst>
      <p:ext uri="{BB962C8B-B14F-4D97-AF65-F5344CB8AC3E}">
        <p14:creationId xmlns:p14="http://schemas.microsoft.com/office/powerpoint/2010/main" val="748025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862" y="634656"/>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2" name="グラフ 31"/>
          <p:cNvGraphicFramePr>
            <a:graphicFrameLocks noGrp="1"/>
          </p:cNvGraphicFramePr>
          <p:nvPr>
            <p:extLst>
              <p:ext uri="{D42A27DB-BD31-4B8C-83A1-F6EECF244321}">
                <p14:modId xmlns:p14="http://schemas.microsoft.com/office/powerpoint/2010/main" val="4139344526"/>
              </p:ext>
            </p:extLst>
          </p:nvPr>
        </p:nvGraphicFramePr>
        <p:xfrm>
          <a:off x="430252" y="1135491"/>
          <a:ext cx="4078719" cy="33682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グラフ 29"/>
          <p:cNvGraphicFramePr>
            <a:graphicFrameLocks noGrp="1"/>
          </p:cNvGraphicFramePr>
          <p:nvPr>
            <p:extLst>
              <p:ext uri="{D42A27DB-BD31-4B8C-83A1-F6EECF244321}">
                <p14:modId xmlns:p14="http://schemas.microsoft.com/office/powerpoint/2010/main" val="768173828"/>
              </p:ext>
            </p:extLst>
          </p:nvPr>
        </p:nvGraphicFramePr>
        <p:xfrm>
          <a:off x="4845966" y="1155559"/>
          <a:ext cx="4084864" cy="3348149"/>
        </p:xfrm>
        <a:graphic>
          <a:graphicData uri="http://schemas.openxmlformats.org/drawingml/2006/chart">
            <c:chart xmlns:c="http://schemas.openxmlformats.org/drawingml/2006/chart" xmlns:r="http://schemas.openxmlformats.org/officeDocument/2006/relationships" r:id="rId5"/>
          </a:graphicData>
        </a:graphic>
      </p:graphicFrame>
      <p:sp>
        <p:nvSpPr>
          <p:cNvPr id="3" name="スライド番号プレースホルダー 2"/>
          <p:cNvSpPr>
            <a:spLocks noGrp="1"/>
          </p:cNvSpPr>
          <p:nvPr>
            <p:ph type="sldNum" sz="quarter" idx="12"/>
          </p:nvPr>
        </p:nvSpPr>
        <p:spPr>
          <a:xfrm>
            <a:off x="7013156" y="6539873"/>
            <a:ext cx="2133600" cy="309258"/>
          </a:xfrm>
        </p:spPr>
        <p:txBody>
          <a:bodyPr/>
          <a:lstStyle/>
          <a:p>
            <a:pPr>
              <a:defRPr/>
            </a:pPr>
            <a:fld id="{F3EAE5E9-71BD-40AE-BD3A-F48128C08950}" type="slidenum">
              <a:rPr lang="en-US" altLang="ja-JP" smtClean="0">
                <a:solidFill>
                  <a:srgbClr val="000000"/>
                </a:solidFill>
              </a:rPr>
              <a:pPr>
                <a:defRPr/>
              </a:pPr>
              <a:t>12</a:t>
            </a:fld>
            <a:endParaRPr lang="en-US" altLang="ja-JP" dirty="0">
              <a:solidFill>
                <a:srgbClr val="000000"/>
              </a:solidFill>
            </a:endParaRPr>
          </a:p>
        </p:txBody>
      </p:sp>
      <p:sp>
        <p:nvSpPr>
          <p:cNvPr id="6" name="Text Box 4"/>
          <p:cNvSpPr txBox="1">
            <a:spLocks noChangeArrowheads="1"/>
          </p:cNvSpPr>
          <p:nvPr/>
        </p:nvSpPr>
        <p:spPr bwMode="auto">
          <a:xfrm>
            <a:off x="2346" y="18942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Number density distributions of reaction products</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7392349" y="1559776"/>
            <a:ext cx="857256" cy="276999"/>
          </a:xfrm>
          <a:prstGeom prst="rect">
            <a:avLst/>
          </a:prstGeom>
          <a:noFill/>
        </p:spPr>
        <p:txBody>
          <a:bodyPr wrap="square" rtlCol="0">
            <a:spAutoFit/>
          </a:bodyPr>
          <a:lstStyle/>
          <a:p>
            <a:r>
              <a:rPr lang="en-US" altLang="ja-JP" sz="1200" dirty="0" smtClean="0"/>
              <a:t>CH</a:t>
            </a:r>
            <a:r>
              <a:rPr lang="en-US" altLang="ja-JP" sz="1200" baseline="-25000" dirty="0" smtClean="0"/>
              <a:t>3</a:t>
            </a:r>
            <a:r>
              <a:rPr lang="en-US" altLang="ja-JP" sz="1200" dirty="0" smtClean="0"/>
              <a:t>CN</a:t>
            </a:r>
            <a:r>
              <a:rPr lang="en-US" altLang="ja-JP" sz="1200" baseline="30000" dirty="0" smtClean="0"/>
              <a:t>-</a:t>
            </a:r>
            <a:endParaRPr kumimoji="1" lang="ja-JP" altLang="en-US" sz="1200" baseline="30000" dirty="0"/>
          </a:p>
        </p:txBody>
      </p:sp>
      <p:sp>
        <p:nvSpPr>
          <p:cNvPr id="10" name="テキスト ボックス 9"/>
          <p:cNvSpPr txBox="1"/>
          <p:nvPr/>
        </p:nvSpPr>
        <p:spPr>
          <a:xfrm>
            <a:off x="7391452" y="1843919"/>
            <a:ext cx="858153" cy="276999"/>
          </a:xfrm>
          <a:prstGeom prst="rect">
            <a:avLst/>
          </a:prstGeom>
          <a:noFill/>
        </p:spPr>
        <p:txBody>
          <a:bodyPr wrap="square" rtlCol="0">
            <a:spAutoFit/>
          </a:bodyPr>
          <a:lstStyle/>
          <a:p>
            <a:r>
              <a:rPr lang="en-US" altLang="ja-JP" sz="1200" dirty="0" smtClean="0"/>
              <a:t>CH</a:t>
            </a:r>
            <a:r>
              <a:rPr lang="en-US" altLang="ja-JP" sz="1200" baseline="-25000" dirty="0" smtClean="0"/>
              <a:t>3</a:t>
            </a:r>
            <a:r>
              <a:rPr lang="en-US" altLang="ja-JP" sz="1200" baseline="30000" dirty="0" smtClean="0"/>
              <a:t>-</a:t>
            </a:r>
            <a:endParaRPr kumimoji="1" lang="ja-JP" altLang="en-US" sz="1200" baseline="30000" dirty="0"/>
          </a:p>
        </p:txBody>
      </p:sp>
      <p:sp>
        <p:nvSpPr>
          <p:cNvPr id="11" name="テキスト ボックス 10"/>
          <p:cNvSpPr txBox="1"/>
          <p:nvPr/>
        </p:nvSpPr>
        <p:spPr>
          <a:xfrm>
            <a:off x="7391446" y="2128062"/>
            <a:ext cx="822439" cy="276999"/>
          </a:xfrm>
          <a:prstGeom prst="rect">
            <a:avLst/>
          </a:prstGeom>
          <a:noFill/>
        </p:spPr>
        <p:txBody>
          <a:bodyPr wrap="square" rtlCol="0">
            <a:spAutoFit/>
          </a:bodyPr>
          <a:lstStyle/>
          <a:p>
            <a:r>
              <a:rPr lang="en-US" altLang="ja-JP" sz="1200" dirty="0" smtClean="0"/>
              <a:t>CN</a:t>
            </a:r>
            <a:r>
              <a:rPr lang="en-US" altLang="ja-JP" sz="1200" baseline="30000" dirty="0" smtClean="0"/>
              <a:t>-</a:t>
            </a:r>
            <a:endParaRPr kumimoji="1" lang="ja-JP" altLang="en-US" sz="1200" baseline="30000" dirty="0"/>
          </a:p>
        </p:txBody>
      </p:sp>
      <p:sp>
        <p:nvSpPr>
          <p:cNvPr id="12" name="テキスト ボックス 11"/>
          <p:cNvSpPr txBox="1"/>
          <p:nvPr/>
        </p:nvSpPr>
        <p:spPr>
          <a:xfrm>
            <a:off x="7412878" y="2412205"/>
            <a:ext cx="1200270" cy="276999"/>
          </a:xfrm>
          <a:prstGeom prst="rect">
            <a:avLst/>
          </a:prstGeom>
          <a:noFill/>
        </p:spPr>
        <p:txBody>
          <a:bodyPr wrap="square" rtlCol="0">
            <a:spAutoFit/>
          </a:bodyPr>
          <a:lstStyle/>
          <a:p>
            <a:r>
              <a:rPr kumimoji="1" lang="en-US" altLang="ja-JP" sz="1200" dirty="0" err="1" smtClean="0"/>
              <a:t>dec</a:t>
            </a:r>
            <a:r>
              <a:rPr kumimoji="1" lang="en-US" altLang="ja-JP" sz="1200" dirty="0" smtClean="0"/>
              <a:t>-FSA</a:t>
            </a:r>
            <a:r>
              <a:rPr kumimoji="1" lang="en-US" altLang="ja-JP" sz="1200" baseline="30000" dirty="0" smtClean="0"/>
              <a:t>-</a:t>
            </a:r>
            <a:endParaRPr kumimoji="1" lang="ja-JP" altLang="en-US" sz="1200" baseline="30000" dirty="0"/>
          </a:p>
        </p:txBody>
      </p:sp>
      <p:sp>
        <p:nvSpPr>
          <p:cNvPr id="13" name="テキスト ボックス 12"/>
          <p:cNvSpPr txBox="1"/>
          <p:nvPr/>
        </p:nvSpPr>
        <p:spPr>
          <a:xfrm>
            <a:off x="7412878" y="2719485"/>
            <a:ext cx="718036" cy="276999"/>
          </a:xfrm>
          <a:prstGeom prst="rect">
            <a:avLst/>
          </a:prstGeom>
          <a:noFill/>
        </p:spPr>
        <p:txBody>
          <a:bodyPr wrap="square" rtlCol="0">
            <a:spAutoFit/>
          </a:bodyPr>
          <a:lstStyle/>
          <a:p>
            <a:r>
              <a:rPr kumimoji="1" lang="en-US" altLang="ja-JP" sz="1200" dirty="0" smtClean="0"/>
              <a:t>F</a:t>
            </a:r>
            <a:r>
              <a:rPr kumimoji="1" lang="en-US" altLang="ja-JP" sz="1200" baseline="30000" dirty="0" smtClean="0"/>
              <a:t>-</a:t>
            </a:r>
            <a:endParaRPr kumimoji="1" lang="ja-JP" altLang="en-US" sz="1200" baseline="30000" dirty="0"/>
          </a:p>
        </p:txBody>
      </p:sp>
      <p:sp>
        <p:nvSpPr>
          <p:cNvPr id="4" name="テキスト ボックス 3"/>
          <p:cNvSpPr txBox="1"/>
          <p:nvPr/>
        </p:nvSpPr>
        <p:spPr>
          <a:xfrm>
            <a:off x="5885022" y="4733784"/>
            <a:ext cx="2466021" cy="369332"/>
          </a:xfrm>
          <a:prstGeom prst="rect">
            <a:avLst/>
          </a:prstGeom>
          <a:noFill/>
        </p:spPr>
        <p:txBody>
          <a:bodyPr wrap="square" rtlCol="0">
            <a:spAutoFit/>
          </a:bodyPr>
          <a:lstStyle/>
          <a:p>
            <a:pPr algn="ctr"/>
            <a:r>
              <a:rPr kumimoji="1" lang="en-US" altLang="ja-JP" dirty="0" smtClean="0"/>
              <a:t>(b)</a:t>
            </a:r>
            <a:r>
              <a:rPr lang="ja-JP" altLang="en-US" dirty="0"/>
              <a:t> </a:t>
            </a:r>
            <a:r>
              <a:rPr lang="en-US" altLang="ja-JP" dirty="0" smtClean="0"/>
              <a:t>High concentration</a:t>
            </a:r>
            <a:endParaRPr kumimoji="1" lang="ja-JP" altLang="en-US" dirty="0"/>
          </a:p>
        </p:txBody>
      </p:sp>
      <p:sp>
        <p:nvSpPr>
          <p:cNvPr id="14" name="テキスト ボックス 13"/>
          <p:cNvSpPr txBox="1"/>
          <p:nvPr/>
        </p:nvSpPr>
        <p:spPr>
          <a:xfrm>
            <a:off x="5652158" y="4344606"/>
            <a:ext cx="2880320" cy="369324"/>
          </a:xfrm>
          <a:prstGeom prst="rect">
            <a:avLst/>
          </a:prstGeom>
          <a:noFill/>
        </p:spPr>
        <p:txBody>
          <a:bodyPr wrap="square" lIns="91431" tIns="45716" rIns="91431" bIns="45716" rtlCol="0">
            <a:spAutoFit/>
          </a:bodyPr>
          <a:lstStyle/>
          <a:p>
            <a:pPr algn="ctr"/>
            <a:r>
              <a:rPr lang="en-US" altLang="ja-JP" i="1" dirty="0">
                <a:latin typeface="Arial" panose="020B0604020202020204" pitchFamily="34" charset="0"/>
                <a:ea typeface="メイリオ" pitchFamily="50" charset="-128"/>
                <a:cs typeface="Arial" panose="020B0604020202020204" pitchFamily="34" charset="0"/>
              </a:rPr>
              <a:t>z</a:t>
            </a:r>
            <a:r>
              <a:rPr lang="en-US" altLang="ja-JP" i="1" dirty="0" smtClean="0">
                <a:latin typeface="Arial" panose="020B0604020202020204" pitchFamily="34" charset="0"/>
                <a:ea typeface="メイリオ" pitchFamily="50" charset="-128"/>
                <a:cs typeface="Arial" panose="020B0604020202020204" pitchFamily="34" charset="0"/>
              </a:rPr>
              <a:t> </a:t>
            </a:r>
            <a:r>
              <a:rPr lang="en-US" altLang="ja-JP" dirty="0">
                <a:latin typeface="Arial" panose="020B0604020202020204" pitchFamily="34" charset="0"/>
                <a:ea typeface="メイリオ" pitchFamily="50" charset="-128"/>
                <a:cs typeface="Arial" panose="020B0604020202020204" pitchFamily="34" charset="0"/>
              </a:rPr>
              <a:t>[</a:t>
            </a:r>
            <a:r>
              <a:rPr lang="en-US" altLang="ja-JP" dirty="0" smtClean="0">
                <a:latin typeface="Arial" panose="020B0604020202020204" pitchFamily="34" charset="0"/>
                <a:ea typeface="メイリオ" pitchFamily="50" charset="-128"/>
                <a:cs typeface="Arial" panose="020B0604020202020204" pitchFamily="34" charset="0"/>
              </a:rPr>
              <a:t>Å</a:t>
            </a:r>
            <a:r>
              <a:rPr lang="en-US" altLang="ja-JP" dirty="0">
                <a:latin typeface="Arial" panose="020B0604020202020204" pitchFamily="34" charset="0"/>
                <a:ea typeface="メイリオ" pitchFamily="50" charset="-128"/>
                <a:cs typeface="Arial" panose="020B0604020202020204" pitchFamily="34" charset="0"/>
              </a:rPr>
              <a:t>]</a:t>
            </a:r>
            <a:endParaRPr kumimoji="1" lang="ja-JP" altLang="en-US" dirty="0">
              <a:latin typeface="Arial" panose="020B0604020202020204" pitchFamily="34" charset="0"/>
              <a:ea typeface="メイリオ" pitchFamily="50" charset="-128"/>
              <a:cs typeface="Arial" panose="020B0604020202020204" pitchFamily="34" charset="0"/>
            </a:endParaRPr>
          </a:p>
        </p:txBody>
      </p:sp>
      <p:sp>
        <p:nvSpPr>
          <p:cNvPr id="15" name="テキスト ボックス 14"/>
          <p:cNvSpPr txBox="1"/>
          <p:nvPr/>
        </p:nvSpPr>
        <p:spPr>
          <a:xfrm rot="16200000">
            <a:off x="3212278" y="2399287"/>
            <a:ext cx="2880320" cy="369324"/>
          </a:xfrm>
          <a:prstGeom prst="rect">
            <a:avLst/>
          </a:prstGeom>
          <a:noFill/>
        </p:spPr>
        <p:txBody>
          <a:bodyPr wrap="square" lIns="91431" tIns="45716" rIns="91431" bIns="45716" rtlCol="0">
            <a:spAutoFit/>
          </a:bodyPr>
          <a:lstStyle/>
          <a:p>
            <a:pPr algn="ctr"/>
            <a:r>
              <a:rPr lang="en-US" altLang="ja-JP" dirty="0" smtClean="0">
                <a:latin typeface="Arial" panose="020B0604020202020204" pitchFamily="34" charset="0"/>
                <a:ea typeface="メイリオ" pitchFamily="50" charset="-128"/>
                <a:cs typeface="Arial" panose="020B0604020202020204" pitchFamily="34" charset="0"/>
              </a:rPr>
              <a:t>Number density [Å</a:t>
            </a:r>
            <a:r>
              <a:rPr lang="en-US" altLang="ja-JP" baseline="30000" dirty="0" smtClean="0">
                <a:latin typeface="Arial" panose="020B0604020202020204" pitchFamily="34" charset="0"/>
                <a:ea typeface="メイリオ" pitchFamily="50" charset="-128"/>
                <a:cs typeface="Arial" panose="020B0604020202020204" pitchFamily="34" charset="0"/>
              </a:rPr>
              <a:t>-3</a:t>
            </a:r>
            <a:r>
              <a:rPr lang="en-US" altLang="ja-JP" dirty="0" smtClean="0">
                <a:latin typeface="Arial" panose="020B0604020202020204" pitchFamily="34" charset="0"/>
                <a:ea typeface="メイリオ" pitchFamily="50" charset="-128"/>
                <a:cs typeface="Arial" panose="020B0604020202020204" pitchFamily="34" charset="0"/>
              </a:rPr>
              <a:t>]</a:t>
            </a:r>
            <a:endParaRPr kumimoji="1" lang="ja-JP" altLang="en-US" baseline="30000" dirty="0">
              <a:latin typeface="Arial" panose="020B0604020202020204" pitchFamily="34" charset="0"/>
              <a:ea typeface="メイリオ" pitchFamily="50" charset="-128"/>
              <a:cs typeface="Arial" panose="020B0604020202020204" pitchFamily="34" charset="0"/>
            </a:endParaRPr>
          </a:p>
        </p:txBody>
      </p:sp>
      <p:sp>
        <p:nvSpPr>
          <p:cNvPr id="17" name="テキスト ボックス 16"/>
          <p:cNvSpPr txBox="1"/>
          <p:nvPr/>
        </p:nvSpPr>
        <p:spPr>
          <a:xfrm>
            <a:off x="2894169" y="1559776"/>
            <a:ext cx="857256" cy="276999"/>
          </a:xfrm>
          <a:prstGeom prst="rect">
            <a:avLst/>
          </a:prstGeom>
          <a:noFill/>
        </p:spPr>
        <p:txBody>
          <a:bodyPr wrap="square" rtlCol="0">
            <a:spAutoFit/>
          </a:bodyPr>
          <a:lstStyle/>
          <a:p>
            <a:r>
              <a:rPr lang="en-US" altLang="ja-JP" sz="1200" dirty="0" smtClean="0"/>
              <a:t>CH</a:t>
            </a:r>
            <a:r>
              <a:rPr lang="en-US" altLang="ja-JP" sz="1200" baseline="-25000" dirty="0" smtClean="0"/>
              <a:t>3</a:t>
            </a:r>
            <a:r>
              <a:rPr lang="en-US" altLang="ja-JP" sz="1200" dirty="0" smtClean="0"/>
              <a:t>CN</a:t>
            </a:r>
            <a:r>
              <a:rPr lang="en-US" altLang="ja-JP" sz="1200" baseline="30000" dirty="0" smtClean="0"/>
              <a:t>-</a:t>
            </a:r>
            <a:endParaRPr kumimoji="1" lang="ja-JP" altLang="en-US" sz="1200" baseline="30000" dirty="0"/>
          </a:p>
        </p:txBody>
      </p:sp>
      <p:sp>
        <p:nvSpPr>
          <p:cNvPr id="18" name="テキスト ボックス 17"/>
          <p:cNvSpPr txBox="1"/>
          <p:nvPr/>
        </p:nvSpPr>
        <p:spPr>
          <a:xfrm>
            <a:off x="2893272" y="1858207"/>
            <a:ext cx="858153" cy="276999"/>
          </a:xfrm>
          <a:prstGeom prst="rect">
            <a:avLst/>
          </a:prstGeom>
          <a:noFill/>
        </p:spPr>
        <p:txBody>
          <a:bodyPr wrap="square" rtlCol="0">
            <a:spAutoFit/>
          </a:bodyPr>
          <a:lstStyle/>
          <a:p>
            <a:r>
              <a:rPr lang="en-US" altLang="ja-JP" sz="1200" dirty="0" smtClean="0"/>
              <a:t>CH</a:t>
            </a:r>
            <a:r>
              <a:rPr lang="en-US" altLang="ja-JP" sz="1200" baseline="-25000" dirty="0" smtClean="0"/>
              <a:t>3</a:t>
            </a:r>
            <a:r>
              <a:rPr lang="en-US" altLang="ja-JP" sz="1200" baseline="30000" dirty="0" smtClean="0"/>
              <a:t>-</a:t>
            </a:r>
            <a:endParaRPr kumimoji="1" lang="ja-JP" altLang="en-US" sz="1200" baseline="30000" dirty="0"/>
          </a:p>
        </p:txBody>
      </p:sp>
      <p:sp>
        <p:nvSpPr>
          <p:cNvPr id="19" name="テキスト ボックス 18"/>
          <p:cNvSpPr txBox="1"/>
          <p:nvPr/>
        </p:nvSpPr>
        <p:spPr>
          <a:xfrm>
            <a:off x="2893266" y="2149494"/>
            <a:ext cx="822439" cy="276999"/>
          </a:xfrm>
          <a:prstGeom prst="rect">
            <a:avLst/>
          </a:prstGeom>
          <a:noFill/>
        </p:spPr>
        <p:txBody>
          <a:bodyPr wrap="square" rtlCol="0">
            <a:spAutoFit/>
          </a:bodyPr>
          <a:lstStyle/>
          <a:p>
            <a:r>
              <a:rPr lang="en-US" altLang="ja-JP" sz="1200" dirty="0" smtClean="0"/>
              <a:t>CN</a:t>
            </a:r>
            <a:r>
              <a:rPr lang="en-US" altLang="ja-JP" sz="1200" baseline="30000" dirty="0" smtClean="0"/>
              <a:t>-</a:t>
            </a:r>
            <a:endParaRPr kumimoji="1" lang="ja-JP" altLang="en-US" sz="1200" baseline="30000" dirty="0"/>
          </a:p>
        </p:txBody>
      </p:sp>
      <p:sp>
        <p:nvSpPr>
          <p:cNvPr id="20" name="テキスト ボックス 19"/>
          <p:cNvSpPr txBox="1"/>
          <p:nvPr/>
        </p:nvSpPr>
        <p:spPr>
          <a:xfrm>
            <a:off x="2914698" y="2447925"/>
            <a:ext cx="1200270" cy="276999"/>
          </a:xfrm>
          <a:prstGeom prst="rect">
            <a:avLst/>
          </a:prstGeom>
          <a:noFill/>
        </p:spPr>
        <p:txBody>
          <a:bodyPr wrap="square" rtlCol="0">
            <a:spAutoFit/>
          </a:bodyPr>
          <a:lstStyle/>
          <a:p>
            <a:r>
              <a:rPr kumimoji="1" lang="en-US" altLang="ja-JP" sz="1200" dirty="0" err="1" smtClean="0"/>
              <a:t>dec</a:t>
            </a:r>
            <a:r>
              <a:rPr kumimoji="1" lang="en-US" altLang="ja-JP" sz="1200" dirty="0" smtClean="0"/>
              <a:t>-FSA</a:t>
            </a:r>
            <a:r>
              <a:rPr kumimoji="1" lang="en-US" altLang="ja-JP" sz="1200" baseline="30000" dirty="0" smtClean="0"/>
              <a:t>-</a:t>
            </a:r>
            <a:endParaRPr kumimoji="1" lang="ja-JP" altLang="en-US" sz="1200" baseline="30000" dirty="0"/>
          </a:p>
        </p:txBody>
      </p:sp>
      <p:sp>
        <p:nvSpPr>
          <p:cNvPr id="21" name="テキスト ボックス 20"/>
          <p:cNvSpPr txBox="1"/>
          <p:nvPr/>
        </p:nvSpPr>
        <p:spPr>
          <a:xfrm>
            <a:off x="2914698" y="2755205"/>
            <a:ext cx="718036" cy="276999"/>
          </a:xfrm>
          <a:prstGeom prst="rect">
            <a:avLst/>
          </a:prstGeom>
          <a:noFill/>
        </p:spPr>
        <p:txBody>
          <a:bodyPr wrap="square" rtlCol="0">
            <a:spAutoFit/>
          </a:bodyPr>
          <a:lstStyle/>
          <a:p>
            <a:r>
              <a:rPr kumimoji="1" lang="en-US" altLang="ja-JP" sz="1200" dirty="0" smtClean="0"/>
              <a:t>F</a:t>
            </a:r>
            <a:r>
              <a:rPr kumimoji="1" lang="en-US" altLang="ja-JP" sz="1200" baseline="30000" dirty="0" smtClean="0"/>
              <a:t>-</a:t>
            </a:r>
            <a:endParaRPr kumimoji="1" lang="ja-JP" altLang="en-US" sz="1200" baseline="30000" dirty="0"/>
          </a:p>
        </p:txBody>
      </p:sp>
      <p:sp>
        <p:nvSpPr>
          <p:cNvPr id="22" name="テキスト ボックス 21"/>
          <p:cNvSpPr txBox="1"/>
          <p:nvPr/>
        </p:nvSpPr>
        <p:spPr>
          <a:xfrm>
            <a:off x="1153978" y="4344606"/>
            <a:ext cx="2880320" cy="369324"/>
          </a:xfrm>
          <a:prstGeom prst="rect">
            <a:avLst/>
          </a:prstGeom>
          <a:noFill/>
        </p:spPr>
        <p:txBody>
          <a:bodyPr wrap="square" lIns="91431" tIns="45716" rIns="91431" bIns="45716" rtlCol="0">
            <a:spAutoFit/>
          </a:bodyPr>
          <a:lstStyle/>
          <a:p>
            <a:pPr algn="ctr"/>
            <a:r>
              <a:rPr lang="en-US" altLang="ja-JP" i="1" dirty="0">
                <a:latin typeface="Arial" panose="020B0604020202020204" pitchFamily="34" charset="0"/>
                <a:ea typeface="メイリオ" pitchFamily="50" charset="-128"/>
                <a:cs typeface="Arial" panose="020B0604020202020204" pitchFamily="34" charset="0"/>
              </a:rPr>
              <a:t>z</a:t>
            </a:r>
            <a:r>
              <a:rPr lang="en-US" altLang="ja-JP" i="1" dirty="0" smtClean="0">
                <a:latin typeface="Arial" panose="020B0604020202020204" pitchFamily="34" charset="0"/>
                <a:ea typeface="メイリオ" pitchFamily="50" charset="-128"/>
                <a:cs typeface="Arial" panose="020B0604020202020204" pitchFamily="34" charset="0"/>
              </a:rPr>
              <a:t> </a:t>
            </a:r>
            <a:r>
              <a:rPr lang="en-US" altLang="ja-JP" dirty="0">
                <a:latin typeface="Arial" panose="020B0604020202020204" pitchFamily="34" charset="0"/>
                <a:ea typeface="メイリオ" pitchFamily="50" charset="-128"/>
                <a:cs typeface="Arial" panose="020B0604020202020204" pitchFamily="34" charset="0"/>
              </a:rPr>
              <a:t>[</a:t>
            </a:r>
            <a:r>
              <a:rPr lang="en-US" altLang="ja-JP" dirty="0" smtClean="0">
                <a:latin typeface="Arial" panose="020B0604020202020204" pitchFamily="34" charset="0"/>
                <a:ea typeface="メイリオ" pitchFamily="50" charset="-128"/>
                <a:cs typeface="Arial" panose="020B0604020202020204" pitchFamily="34" charset="0"/>
              </a:rPr>
              <a:t>Å</a:t>
            </a:r>
            <a:r>
              <a:rPr lang="en-US" altLang="ja-JP" dirty="0">
                <a:latin typeface="Arial" panose="020B0604020202020204" pitchFamily="34" charset="0"/>
                <a:ea typeface="メイリオ" pitchFamily="50" charset="-128"/>
                <a:cs typeface="Arial" panose="020B0604020202020204" pitchFamily="34" charset="0"/>
              </a:rPr>
              <a:t>]</a:t>
            </a:r>
            <a:endParaRPr kumimoji="1" lang="ja-JP" altLang="en-US" dirty="0">
              <a:latin typeface="Arial" panose="020B0604020202020204" pitchFamily="34" charset="0"/>
              <a:ea typeface="メイリオ" pitchFamily="50" charset="-128"/>
              <a:cs typeface="Arial" panose="020B0604020202020204" pitchFamily="34" charset="0"/>
            </a:endParaRPr>
          </a:p>
        </p:txBody>
      </p:sp>
      <p:sp>
        <p:nvSpPr>
          <p:cNvPr id="24" name="テキスト ボックス 23"/>
          <p:cNvSpPr txBox="1"/>
          <p:nvPr/>
        </p:nvSpPr>
        <p:spPr>
          <a:xfrm>
            <a:off x="1393987" y="4745855"/>
            <a:ext cx="2400302" cy="369332"/>
          </a:xfrm>
          <a:prstGeom prst="rect">
            <a:avLst/>
          </a:prstGeom>
          <a:noFill/>
        </p:spPr>
        <p:txBody>
          <a:bodyPr wrap="square" rtlCol="0">
            <a:spAutoFit/>
          </a:bodyPr>
          <a:lstStyle/>
          <a:p>
            <a:pPr algn="ctr"/>
            <a:r>
              <a:rPr kumimoji="1" lang="en-US" altLang="ja-JP" dirty="0" smtClean="0"/>
              <a:t>(a)</a:t>
            </a:r>
            <a:r>
              <a:rPr lang="ja-JP" altLang="en-US" dirty="0" smtClean="0"/>
              <a:t> </a:t>
            </a:r>
            <a:r>
              <a:rPr lang="en-US" altLang="ja-JP" dirty="0" smtClean="0"/>
              <a:t>Low concentration</a:t>
            </a:r>
            <a:endParaRPr kumimoji="1" lang="ja-JP" altLang="en-US" dirty="0"/>
          </a:p>
        </p:txBody>
      </p:sp>
      <p:sp>
        <p:nvSpPr>
          <p:cNvPr id="28" name="正方形/長方形 27"/>
          <p:cNvSpPr/>
          <p:nvPr/>
        </p:nvSpPr>
        <p:spPr>
          <a:xfrm>
            <a:off x="275458" y="5294269"/>
            <a:ext cx="8623325" cy="646331"/>
          </a:xfrm>
          <a:prstGeom prst="rect">
            <a:avLst/>
          </a:prstGeom>
        </p:spPr>
        <p:txBody>
          <a:bodyPr wrap="square">
            <a:spAutoFit/>
          </a:bodyPr>
          <a:lstStyle/>
          <a:p>
            <a:pPr marL="342900" indent="-342900" algn="just">
              <a:buFont typeface="Wingdings" panose="05000000000000000000" pitchFamily="2" charset="2"/>
              <a:buChar char="p"/>
            </a:pPr>
            <a:r>
              <a:rPr lang="en-US" altLang="ja-JP" dirty="0" smtClean="0">
                <a:latin typeface="Arial" panose="020B0604020202020204" pitchFamily="34" charset="0"/>
                <a:ea typeface="メイリオ" panose="020B0604030504040204" pitchFamily="50" charset="-128"/>
                <a:cs typeface="Arial" panose="020B0604020202020204" pitchFamily="34" charset="0"/>
              </a:rPr>
              <a:t>The </a:t>
            </a:r>
            <a:r>
              <a:rPr lang="en-US" altLang="ja-JP" dirty="0" smtClean="0">
                <a:solidFill>
                  <a:srgbClr val="FF9900"/>
                </a:solidFill>
                <a:latin typeface="Arial" panose="020B0604020202020204" pitchFamily="34" charset="0"/>
                <a:ea typeface="メイリオ" panose="020B0604030504040204" pitchFamily="50" charset="-128"/>
                <a:cs typeface="Arial" panose="020B0604020202020204" pitchFamily="34" charset="0"/>
              </a:rPr>
              <a:t>CH</a:t>
            </a:r>
            <a:r>
              <a:rPr lang="en-US" altLang="ja-JP" baseline="-25000" dirty="0" smtClean="0">
                <a:solidFill>
                  <a:srgbClr val="FF9900"/>
                </a:solidFill>
                <a:latin typeface="Arial" panose="020B0604020202020204" pitchFamily="34" charset="0"/>
                <a:ea typeface="メイリオ" panose="020B0604030504040204" pitchFamily="50" charset="-128"/>
                <a:cs typeface="Arial" panose="020B0604020202020204" pitchFamily="34" charset="0"/>
              </a:rPr>
              <a:t>3</a:t>
            </a:r>
            <a:r>
              <a:rPr lang="ja-JP" altLang="en-US" dirty="0" smtClean="0">
                <a:latin typeface="Arial" panose="020B0604020202020204" pitchFamily="34" charset="0"/>
                <a:ea typeface="メイリオ" panose="020B0604030504040204" pitchFamily="50" charset="-128"/>
                <a:cs typeface="Arial" panose="020B0604020202020204" pitchFamily="34" charset="0"/>
              </a:rPr>
              <a:t> </a:t>
            </a:r>
            <a:r>
              <a:rPr lang="en-US" altLang="ja-JP" dirty="0" smtClean="0">
                <a:latin typeface="Arial" panose="020B0604020202020204" pitchFamily="34" charset="0"/>
                <a:ea typeface="メイリオ" panose="020B0604030504040204" pitchFamily="50" charset="-128"/>
                <a:cs typeface="Arial" panose="020B0604020202020204" pitchFamily="34" charset="0"/>
              </a:rPr>
              <a:t>and </a:t>
            </a:r>
            <a:r>
              <a:rPr lang="en-US" altLang="ja-JP" dirty="0" smtClean="0">
                <a:solidFill>
                  <a:srgbClr val="C00000"/>
                </a:solidFill>
                <a:latin typeface="Arial" panose="020B0604020202020204" pitchFamily="34" charset="0"/>
                <a:ea typeface="メイリオ" panose="020B0604030504040204" pitchFamily="50" charset="-128"/>
                <a:cs typeface="Arial" panose="020B0604020202020204" pitchFamily="34" charset="0"/>
              </a:rPr>
              <a:t>CN</a:t>
            </a:r>
            <a:r>
              <a:rPr lang="en-US" altLang="ja-JP" baseline="30000" dirty="0" smtClean="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en-US" altLang="ja-JP" dirty="0" smtClean="0">
                <a:latin typeface="Arial" panose="020B0604020202020204" pitchFamily="34" charset="0"/>
                <a:ea typeface="メイリオ" panose="020B0604030504040204" pitchFamily="50" charset="-128"/>
                <a:cs typeface="Arial" panose="020B0604020202020204" pitchFamily="34" charset="0"/>
              </a:rPr>
              <a:t>anions were mainly distributed near the anode surface. On the other hand, </a:t>
            </a:r>
            <a:r>
              <a:rPr lang="en-US" altLang="ja-JP" dirty="0" smtClean="0">
                <a:solidFill>
                  <a:srgbClr val="FFC000"/>
                </a:solidFill>
                <a:latin typeface="Arial" panose="020B0604020202020204" pitchFamily="34" charset="0"/>
                <a:ea typeface="メイリオ" panose="020B0604030504040204" pitchFamily="50" charset="-128"/>
                <a:cs typeface="Arial" panose="020B0604020202020204" pitchFamily="34" charset="0"/>
              </a:rPr>
              <a:t>CH</a:t>
            </a:r>
            <a:r>
              <a:rPr lang="en-US" altLang="ja-JP" baseline="-25000" dirty="0" smtClean="0">
                <a:solidFill>
                  <a:srgbClr val="FFC000"/>
                </a:solidFill>
                <a:latin typeface="Arial" panose="020B0604020202020204" pitchFamily="34" charset="0"/>
                <a:ea typeface="メイリオ" panose="020B0604030504040204" pitchFamily="50" charset="-128"/>
                <a:cs typeface="Arial" panose="020B0604020202020204" pitchFamily="34" charset="0"/>
              </a:rPr>
              <a:t>3</a:t>
            </a:r>
            <a:r>
              <a:rPr lang="en-US" altLang="ja-JP" dirty="0" smtClean="0">
                <a:solidFill>
                  <a:srgbClr val="FFC000"/>
                </a:solidFill>
                <a:latin typeface="Arial" panose="020B0604020202020204" pitchFamily="34" charset="0"/>
                <a:ea typeface="メイリオ" panose="020B0604030504040204" pitchFamily="50" charset="-128"/>
                <a:cs typeface="Arial" panose="020B0604020202020204" pitchFamily="34" charset="0"/>
              </a:rPr>
              <a:t>CN</a:t>
            </a:r>
            <a:r>
              <a:rPr lang="en-US" altLang="ja-JP" baseline="30000" dirty="0" smtClean="0">
                <a:solidFill>
                  <a:srgbClr val="FFC000"/>
                </a:solidFill>
                <a:latin typeface="Arial" panose="020B0604020202020204" pitchFamily="34" charset="0"/>
                <a:ea typeface="メイリオ" panose="020B0604030504040204" pitchFamily="50" charset="-128"/>
                <a:cs typeface="Arial" panose="020B0604020202020204" pitchFamily="34" charset="0"/>
              </a:rPr>
              <a:t>- </a:t>
            </a:r>
            <a:r>
              <a:rPr lang="en-US" altLang="ja-JP" dirty="0" smtClean="0">
                <a:latin typeface="Arial" panose="020B0604020202020204" pitchFamily="34" charset="0"/>
                <a:ea typeface="メイリオ" panose="020B0604030504040204" pitchFamily="50" charset="-128"/>
                <a:cs typeface="Arial" panose="020B0604020202020204" pitchFamily="34" charset="0"/>
              </a:rPr>
              <a:t>were existing at the outside of </a:t>
            </a:r>
            <a:r>
              <a:rPr lang="en-US" altLang="ja-JP" dirty="0" smtClean="0">
                <a:solidFill>
                  <a:srgbClr val="FF9900"/>
                </a:solidFill>
                <a:latin typeface="Arial" panose="020B0604020202020204" pitchFamily="34" charset="0"/>
                <a:ea typeface="メイリオ" panose="020B0604030504040204" pitchFamily="50" charset="-128"/>
                <a:cs typeface="Arial" panose="020B0604020202020204" pitchFamily="34" charset="0"/>
              </a:rPr>
              <a:t>CH</a:t>
            </a:r>
            <a:r>
              <a:rPr lang="en-US" altLang="ja-JP" baseline="-25000" dirty="0" smtClean="0">
                <a:solidFill>
                  <a:srgbClr val="FF9900"/>
                </a:solidFill>
                <a:latin typeface="Arial" panose="020B0604020202020204" pitchFamily="34" charset="0"/>
                <a:ea typeface="メイリオ" panose="020B0604030504040204" pitchFamily="50" charset="-128"/>
                <a:cs typeface="Arial" panose="020B0604020202020204" pitchFamily="34" charset="0"/>
              </a:rPr>
              <a:t>3</a:t>
            </a:r>
            <a:r>
              <a:rPr lang="en-US" altLang="ja-JP" baseline="30000" dirty="0" smtClean="0">
                <a:solidFill>
                  <a:srgbClr val="FF9900"/>
                </a:solidFill>
                <a:latin typeface="Arial" panose="020B0604020202020204" pitchFamily="34" charset="0"/>
                <a:ea typeface="メイリオ" panose="020B0604030504040204" pitchFamily="50" charset="-128"/>
                <a:cs typeface="Arial" panose="020B0604020202020204" pitchFamily="34" charset="0"/>
              </a:rPr>
              <a:t>-</a:t>
            </a:r>
            <a:r>
              <a:rPr lang="ja-JP" altLang="en-US" dirty="0" smtClean="0">
                <a:latin typeface="Arial" panose="020B0604020202020204" pitchFamily="34" charset="0"/>
                <a:ea typeface="メイリオ" panose="020B0604030504040204" pitchFamily="50" charset="-128"/>
                <a:cs typeface="Arial" panose="020B0604020202020204" pitchFamily="34" charset="0"/>
              </a:rPr>
              <a:t> </a:t>
            </a:r>
            <a:r>
              <a:rPr lang="en-US" altLang="ja-JP" dirty="0">
                <a:latin typeface="Arial" panose="020B0604020202020204" pitchFamily="34" charset="0"/>
                <a:ea typeface="メイリオ" panose="020B0604030504040204" pitchFamily="50" charset="-128"/>
                <a:cs typeface="Arial" panose="020B0604020202020204" pitchFamily="34" charset="0"/>
              </a:rPr>
              <a:t>and </a:t>
            </a:r>
            <a:r>
              <a:rPr lang="en-US" altLang="ja-JP" dirty="0" smtClean="0">
                <a:solidFill>
                  <a:srgbClr val="C00000"/>
                </a:solidFill>
                <a:latin typeface="Arial" panose="020B0604020202020204" pitchFamily="34" charset="0"/>
                <a:ea typeface="メイリオ" panose="020B0604030504040204" pitchFamily="50" charset="-128"/>
                <a:cs typeface="Arial" panose="020B0604020202020204" pitchFamily="34" charset="0"/>
              </a:rPr>
              <a:t>CN</a:t>
            </a:r>
            <a:r>
              <a:rPr lang="en-US" altLang="ja-JP" baseline="30000" dirty="0" smtClean="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en-US" altLang="ja-JP" dirty="0" smtClean="0">
                <a:latin typeface="Arial" panose="020B0604020202020204" pitchFamily="34" charset="0"/>
                <a:ea typeface="メイリオ" panose="020B0604030504040204" pitchFamily="50" charset="-128"/>
                <a:cs typeface="Arial" panose="020B0604020202020204" pitchFamily="34" charset="0"/>
              </a:rPr>
              <a:t>.</a:t>
            </a:r>
          </a:p>
        </p:txBody>
      </p:sp>
      <p:sp>
        <p:nvSpPr>
          <p:cNvPr id="29" name="正方形/長方形 28"/>
          <p:cNvSpPr/>
          <p:nvPr/>
        </p:nvSpPr>
        <p:spPr>
          <a:xfrm>
            <a:off x="275458" y="6131753"/>
            <a:ext cx="8853183" cy="369332"/>
          </a:xfrm>
          <a:prstGeom prst="rect">
            <a:avLst/>
          </a:prstGeom>
        </p:spPr>
        <p:txBody>
          <a:bodyPr wrap="square">
            <a:spAutoFit/>
          </a:bodyPr>
          <a:lstStyle/>
          <a:p>
            <a:pPr marL="342900" indent="-342900" algn="just">
              <a:buFont typeface="Wingdings" panose="05000000000000000000" pitchFamily="2" charset="2"/>
              <a:buChar char="p"/>
            </a:pPr>
            <a:r>
              <a:rPr lang="en-US" altLang="ja-JP" dirty="0" smtClean="0">
                <a:latin typeface="Arial" panose="020B0604020202020204" pitchFamily="34" charset="0"/>
                <a:ea typeface="メイリオ" panose="020B0604030504040204" pitchFamily="50" charset="-128"/>
                <a:cs typeface="Arial" panose="020B0604020202020204" pitchFamily="34" charset="0"/>
              </a:rPr>
              <a:t>At the </a:t>
            </a:r>
            <a:r>
              <a:rPr lang="en-US" altLang="ja-JP" u="sng" dirty="0" smtClean="0">
                <a:latin typeface="Arial" panose="020B0604020202020204" pitchFamily="34" charset="0"/>
                <a:ea typeface="メイリオ" panose="020B0604030504040204" pitchFamily="50" charset="-128"/>
                <a:cs typeface="Arial" panose="020B0604020202020204" pitchFamily="34" charset="0"/>
              </a:rPr>
              <a:t>high concentration</a:t>
            </a:r>
            <a:r>
              <a:rPr lang="en-US" altLang="ja-JP" dirty="0" smtClean="0">
                <a:latin typeface="Arial" panose="020B0604020202020204" pitchFamily="34" charset="0"/>
                <a:ea typeface="メイリオ" panose="020B0604030504040204" pitchFamily="50" charset="-128"/>
                <a:cs typeface="Arial" panose="020B0604020202020204" pitchFamily="34" charset="0"/>
              </a:rPr>
              <a:t>, there was a stable film of </a:t>
            </a:r>
            <a:r>
              <a:rPr lang="en-US" altLang="ja-JP" dirty="0" err="1" smtClean="0">
                <a:solidFill>
                  <a:srgbClr val="92D050"/>
                </a:solidFill>
                <a:latin typeface="Arial" panose="020B0604020202020204" pitchFamily="34" charset="0"/>
                <a:ea typeface="メイリオ" panose="020B0604030504040204" pitchFamily="50" charset="-128"/>
                <a:cs typeface="Arial" panose="020B0604020202020204" pitchFamily="34" charset="0"/>
              </a:rPr>
              <a:t>dec</a:t>
            </a:r>
            <a:r>
              <a:rPr lang="en-US" altLang="ja-JP" dirty="0" smtClean="0">
                <a:solidFill>
                  <a:srgbClr val="92D050"/>
                </a:solidFill>
                <a:latin typeface="Arial" panose="020B0604020202020204" pitchFamily="34" charset="0"/>
                <a:ea typeface="メイリオ" panose="020B0604030504040204" pitchFamily="50" charset="-128"/>
                <a:cs typeface="Arial" panose="020B0604020202020204" pitchFamily="34" charset="0"/>
              </a:rPr>
              <a:t>-FSA</a:t>
            </a:r>
            <a:r>
              <a:rPr lang="en-US" altLang="ja-JP" baseline="30000" dirty="0" smtClean="0">
                <a:solidFill>
                  <a:srgbClr val="92D050"/>
                </a:solidFill>
                <a:latin typeface="Arial" panose="020B0604020202020204" pitchFamily="34" charset="0"/>
                <a:ea typeface="メイリオ" panose="020B0604030504040204" pitchFamily="50" charset="-128"/>
                <a:cs typeface="Arial" panose="020B0604020202020204" pitchFamily="34" charset="0"/>
              </a:rPr>
              <a:t>-</a:t>
            </a:r>
            <a:r>
              <a:rPr lang="en-US" altLang="ja-JP" dirty="0" smtClean="0">
                <a:latin typeface="Arial" panose="020B0604020202020204" pitchFamily="34" charset="0"/>
                <a:ea typeface="メイリオ" panose="020B0604030504040204" pitchFamily="50" charset="-128"/>
                <a:cs typeface="Arial" panose="020B0604020202020204" pitchFamily="34" charset="0"/>
              </a:rPr>
              <a:t> in the outer region.</a:t>
            </a:r>
            <a:endParaRPr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31" name="テキスト ボックス 30"/>
          <p:cNvSpPr txBox="1"/>
          <p:nvPr/>
        </p:nvSpPr>
        <p:spPr>
          <a:xfrm rot="16200000">
            <a:off x="-1191063" y="2518323"/>
            <a:ext cx="2880320" cy="369324"/>
          </a:xfrm>
          <a:prstGeom prst="rect">
            <a:avLst/>
          </a:prstGeom>
          <a:noFill/>
        </p:spPr>
        <p:txBody>
          <a:bodyPr wrap="square" lIns="91431" tIns="45716" rIns="91431" bIns="45716" rtlCol="0">
            <a:spAutoFit/>
          </a:bodyPr>
          <a:lstStyle/>
          <a:p>
            <a:pPr algn="ctr"/>
            <a:r>
              <a:rPr lang="en-US" altLang="ja-JP" dirty="0" smtClean="0">
                <a:latin typeface="Arial" panose="020B0604020202020204" pitchFamily="34" charset="0"/>
                <a:ea typeface="メイリオ" pitchFamily="50" charset="-128"/>
                <a:cs typeface="Arial" panose="020B0604020202020204" pitchFamily="34" charset="0"/>
              </a:rPr>
              <a:t>Number density [Å</a:t>
            </a:r>
            <a:r>
              <a:rPr lang="en-US" altLang="ja-JP" baseline="30000" dirty="0" smtClean="0">
                <a:latin typeface="Arial" panose="020B0604020202020204" pitchFamily="34" charset="0"/>
                <a:ea typeface="メイリオ" pitchFamily="50" charset="-128"/>
                <a:cs typeface="Arial" panose="020B0604020202020204" pitchFamily="34" charset="0"/>
              </a:rPr>
              <a:t>-3</a:t>
            </a:r>
            <a:r>
              <a:rPr lang="en-US" altLang="ja-JP" dirty="0" smtClean="0">
                <a:latin typeface="Arial" panose="020B0604020202020204" pitchFamily="34" charset="0"/>
                <a:ea typeface="メイリオ" pitchFamily="50" charset="-128"/>
                <a:cs typeface="Arial" panose="020B0604020202020204" pitchFamily="34" charset="0"/>
              </a:rPr>
              <a:t>]</a:t>
            </a:r>
            <a:endParaRPr kumimoji="1" lang="ja-JP" altLang="en-US" baseline="30000" dirty="0">
              <a:latin typeface="Arial" panose="020B0604020202020204" pitchFamily="34" charset="0"/>
              <a:ea typeface="メイリオ" pitchFamily="50" charset="-128"/>
              <a:cs typeface="Arial" panose="020B0604020202020204" pitchFamily="34" charset="0"/>
            </a:endParaRPr>
          </a:p>
        </p:txBody>
      </p:sp>
    </p:spTree>
    <p:extLst>
      <p:ext uri="{BB962C8B-B14F-4D97-AF65-F5344CB8AC3E}">
        <p14:creationId xmlns:p14="http://schemas.microsoft.com/office/powerpoint/2010/main" val="657148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6685"/>
            <a:ext cx="2133600" cy="361315"/>
          </a:xfrm>
        </p:spPr>
        <p:txBody>
          <a:bodyPr/>
          <a:lstStyle/>
          <a:p>
            <a:pPr>
              <a:defRPr/>
            </a:pPr>
            <a:fld id="{F3EAE5E9-71BD-40AE-BD3A-F48128C08950}" type="slidenum">
              <a:rPr lang="en-US" altLang="ja-JP" smtClean="0">
                <a:solidFill>
                  <a:srgbClr val="000000"/>
                </a:solidFill>
              </a:rPr>
              <a:pPr>
                <a:defRPr/>
              </a:pPr>
              <a:t>13</a:t>
            </a:fld>
            <a:endParaRPr lang="en-US" altLang="ja-JP">
              <a:solidFill>
                <a:srgbClr val="00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7862" y="634656"/>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2346" y="18942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Summary</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sp>
        <p:nvSpPr>
          <p:cNvPr id="7" name="正方形/長方形 6"/>
          <p:cNvSpPr/>
          <p:nvPr/>
        </p:nvSpPr>
        <p:spPr>
          <a:xfrm>
            <a:off x="260336" y="1388382"/>
            <a:ext cx="8623325" cy="923330"/>
          </a:xfrm>
          <a:prstGeom prst="rect">
            <a:avLst/>
          </a:prstGeom>
        </p:spPr>
        <p:txBody>
          <a:bodyPr wrap="square">
            <a:spAutoFit/>
          </a:bodyPr>
          <a:lstStyle/>
          <a:p>
            <a:pPr marL="342900" indent="-342900" algn="just">
              <a:buFont typeface="Wingdings" panose="05000000000000000000" pitchFamily="2" charset="2"/>
              <a:buChar char="p"/>
            </a:pPr>
            <a:r>
              <a:rPr lang="en-US" altLang="ja-JP" dirty="0" smtClean="0">
                <a:latin typeface="Arial" panose="020B0604020202020204" pitchFamily="34" charset="0"/>
                <a:ea typeface="メイリオ" panose="020B0604030504040204" pitchFamily="50" charset="-128"/>
                <a:cs typeface="Arial" panose="020B0604020202020204" pitchFamily="34" charset="0"/>
              </a:rPr>
              <a:t>In the present study, the salt concentration effect on the SEI film formation was investigated in the AN/FSA electrolytes by using the hybrid MC/MD reaction method.</a:t>
            </a:r>
            <a:endParaRPr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10" name="正方形/長方形 9"/>
          <p:cNvSpPr/>
          <p:nvPr/>
        </p:nvSpPr>
        <p:spPr>
          <a:xfrm>
            <a:off x="260337" y="2761998"/>
            <a:ext cx="8623325" cy="923330"/>
          </a:xfrm>
          <a:prstGeom prst="rect">
            <a:avLst/>
          </a:prstGeom>
        </p:spPr>
        <p:txBody>
          <a:bodyPr wrap="square">
            <a:spAutoFit/>
          </a:bodyPr>
          <a:lstStyle/>
          <a:p>
            <a:pPr marL="342900" indent="-342900" algn="just">
              <a:buFont typeface="Wingdings" panose="05000000000000000000" pitchFamily="2" charset="2"/>
              <a:buChar char="p"/>
            </a:pPr>
            <a:r>
              <a:rPr lang="en-US" altLang="ja-JP" dirty="0" smtClean="0">
                <a:latin typeface="Arial" panose="020B0604020202020204" pitchFamily="34" charset="0"/>
                <a:ea typeface="メイリオ" panose="020B0604030504040204" pitchFamily="50" charset="-128"/>
                <a:cs typeface="Arial" panose="020B0604020202020204" pitchFamily="34" charset="0"/>
              </a:rPr>
              <a:t>At the </a:t>
            </a:r>
            <a:r>
              <a:rPr lang="en-US" altLang="ja-JP" b="1" u="sng" dirty="0" smtClean="0">
                <a:latin typeface="Arial" panose="020B0604020202020204" pitchFamily="34" charset="0"/>
                <a:ea typeface="メイリオ" panose="020B0604030504040204" pitchFamily="50" charset="-128"/>
                <a:cs typeface="Arial" panose="020B0604020202020204" pitchFamily="34" charset="0"/>
              </a:rPr>
              <a:t>low concentration</a:t>
            </a:r>
            <a:r>
              <a:rPr lang="en-US" altLang="ja-JP" dirty="0" smtClean="0">
                <a:latin typeface="Arial" panose="020B0604020202020204" pitchFamily="34" charset="0"/>
                <a:ea typeface="メイリオ" panose="020B0604030504040204" pitchFamily="50" charset="-128"/>
                <a:cs typeface="Arial" panose="020B0604020202020204" pitchFamily="34" charset="0"/>
              </a:rPr>
              <a:t>, since the </a:t>
            </a:r>
            <a:r>
              <a:rPr lang="en-US" altLang="ja-JP" dirty="0">
                <a:latin typeface="Arial" panose="020B0604020202020204" pitchFamily="34" charset="0"/>
                <a:ea typeface="メイリオ" panose="020B0604030504040204" pitchFamily="50" charset="-128"/>
                <a:cs typeface="Arial" panose="020B0604020202020204" pitchFamily="34" charset="0"/>
              </a:rPr>
              <a:t>aggregation of </a:t>
            </a:r>
            <a:r>
              <a:rPr lang="en-US" altLang="ja-JP" dirty="0" smtClean="0">
                <a:latin typeface="Arial" panose="020B0604020202020204" pitchFamily="34" charset="0"/>
                <a:ea typeface="メイリオ" panose="020B0604030504040204" pitchFamily="50" charset="-128"/>
                <a:cs typeface="Arial" panose="020B0604020202020204" pitchFamily="34" charset="0"/>
              </a:rPr>
              <a:t>reaction products was </a:t>
            </a:r>
            <a:r>
              <a:rPr lang="en-US" altLang="ja-JP" dirty="0">
                <a:latin typeface="Arial" panose="020B0604020202020204" pitchFamily="34" charset="0"/>
                <a:ea typeface="メイリオ" panose="020B0604030504040204" pitchFamily="50" charset="-128"/>
                <a:cs typeface="Arial" panose="020B0604020202020204" pitchFamily="34" charset="0"/>
              </a:rPr>
              <a:t>insufficient, they were found to </a:t>
            </a:r>
            <a:r>
              <a:rPr lang="en-US" altLang="ja-JP" dirty="0" smtClean="0">
                <a:latin typeface="Arial" panose="020B0604020202020204" pitchFamily="34" charset="0"/>
                <a:ea typeface="メイリオ" panose="020B0604030504040204" pitchFamily="50" charset="-128"/>
                <a:cs typeface="Arial" panose="020B0604020202020204" pitchFamily="34" charset="0"/>
              </a:rPr>
              <a:t>drift </a:t>
            </a:r>
            <a:r>
              <a:rPr lang="en-US" altLang="ja-JP" dirty="0">
                <a:latin typeface="Arial" panose="020B0604020202020204" pitchFamily="34" charset="0"/>
                <a:ea typeface="メイリオ" panose="020B0604030504040204" pitchFamily="50" charset="-128"/>
                <a:cs typeface="Arial" panose="020B0604020202020204" pitchFamily="34" charset="0"/>
              </a:rPr>
              <a:t>away from the SEI </a:t>
            </a:r>
            <a:r>
              <a:rPr lang="en-US" altLang="ja-JP" dirty="0" smtClean="0">
                <a:latin typeface="Arial" panose="020B0604020202020204" pitchFamily="34" charset="0"/>
                <a:ea typeface="メイリオ" panose="020B0604030504040204" pitchFamily="50" charset="-128"/>
                <a:cs typeface="Arial" panose="020B0604020202020204" pitchFamily="34" charset="0"/>
              </a:rPr>
              <a:t>film, showing that the irreversible capacity increases.</a:t>
            </a:r>
            <a:endParaRPr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2" name="正方形/長方形 1"/>
          <p:cNvSpPr/>
          <p:nvPr/>
        </p:nvSpPr>
        <p:spPr>
          <a:xfrm>
            <a:off x="260337" y="4048139"/>
            <a:ext cx="8623325" cy="1200329"/>
          </a:xfrm>
          <a:prstGeom prst="rect">
            <a:avLst/>
          </a:prstGeom>
        </p:spPr>
        <p:txBody>
          <a:bodyPr wrap="square">
            <a:spAutoFit/>
          </a:bodyPr>
          <a:lstStyle/>
          <a:p>
            <a:pPr marL="342900" indent="-342900" algn="just">
              <a:buFont typeface="Wingdings" panose="05000000000000000000" pitchFamily="2" charset="2"/>
              <a:buChar char="p"/>
            </a:pPr>
            <a:r>
              <a:rPr lang="en-US" altLang="ja-JP" dirty="0">
                <a:latin typeface="Arial" panose="020B0604020202020204" pitchFamily="34" charset="0"/>
                <a:ea typeface="メイリオ" panose="020B0604030504040204" pitchFamily="50" charset="-128"/>
                <a:cs typeface="Arial" panose="020B0604020202020204" pitchFamily="34" charset="0"/>
              </a:rPr>
              <a:t> On the other hand, at the </a:t>
            </a:r>
            <a:r>
              <a:rPr lang="en-US" altLang="ja-JP" b="1" u="sng" dirty="0">
                <a:latin typeface="Arial" panose="020B0604020202020204" pitchFamily="34" charset="0"/>
                <a:ea typeface="メイリオ" panose="020B0604030504040204" pitchFamily="50" charset="-128"/>
                <a:cs typeface="Arial" panose="020B0604020202020204" pitchFamily="34" charset="0"/>
              </a:rPr>
              <a:t>high concentration</a:t>
            </a:r>
            <a:r>
              <a:rPr lang="en-US" altLang="ja-JP" dirty="0">
                <a:latin typeface="Arial" panose="020B0604020202020204" pitchFamily="34" charset="0"/>
                <a:ea typeface="メイリオ" panose="020B0604030504040204" pitchFamily="50" charset="-128"/>
                <a:cs typeface="Arial" panose="020B0604020202020204" pitchFamily="34" charset="0"/>
              </a:rPr>
              <a:t>, </a:t>
            </a:r>
            <a:r>
              <a:rPr lang="en-US" altLang="ja-JP" dirty="0" smtClean="0">
                <a:latin typeface="Arial" panose="020B0604020202020204" pitchFamily="34" charset="0"/>
                <a:ea typeface="メイリオ" panose="020B0604030504040204" pitchFamily="50" charset="-128"/>
                <a:cs typeface="Arial" panose="020B0604020202020204" pitchFamily="34" charset="0"/>
              </a:rPr>
              <a:t>the </a:t>
            </a:r>
            <a:r>
              <a:rPr lang="en-US" altLang="ja-JP" dirty="0">
                <a:latin typeface="Arial" panose="020B0604020202020204" pitchFamily="34" charset="0"/>
                <a:ea typeface="メイリオ" panose="020B0604030504040204" pitchFamily="50" charset="-128"/>
                <a:cs typeface="Arial" panose="020B0604020202020204" pitchFamily="34" charset="0"/>
              </a:rPr>
              <a:t>dissolution </a:t>
            </a:r>
            <a:r>
              <a:rPr lang="en-US" altLang="ja-JP" dirty="0" smtClean="0">
                <a:latin typeface="Arial" panose="020B0604020202020204" pitchFamily="34" charset="0"/>
                <a:ea typeface="メイリオ" panose="020B0604030504040204" pitchFamily="50" charset="-128"/>
                <a:cs typeface="Arial" panose="020B0604020202020204" pitchFamily="34" charset="0"/>
              </a:rPr>
              <a:t>of reaction products was </a:t>
            </a:r>
            <a:r>
              <a:rPr lang="en-US" altLang="ja-JP" dirty="0">
                <a:latin typeface="Arial" panose="020B0604020202020204" pitchFamily="34" charset="0"/>
                <a:ea typeface="メイリオ" panose="020B0604030504040204" pitchFamily="50" charset="-128"/>
                <a:cs typeface="Arial" panose="020B0604020202020204" pitchFamily="34" charset="0"/>
              </a:rPr>
              <a:t>clearly </a:t>
            </a:r>
            <a:r>
              <a:rPr lang="en-US" altLang="ja-JP" dirty="0" smtClean="0">
                <a:latin typeface="Arial" panose="020B0604020202020204" pitchFamily="34" charset="0"/>
                <a:ea typeface="メイリオ" panose="020B0604030504040204" pitchFamily="50" charset="-128"/>
                <a:cs typeface="Arial" panose="020B0604020202020204" pitchFamily="34" charset="0"/>
              </a:rPr>
              <a:t>suppressed owing to the presence of stable film originated from the salt decomposition. As a result, the surface of SEI film became smoother at the </a:t>
            </a:r>
            <a:r>
              <a:rPr lang="en-US" altLang="ja-JP" b="1" u="sng" dirty="0" smtClean="0">
                <a:latin typeface="Arial" panose="020B0604020202020204" pitchFamily="34" charset="0"/>
                <a:ea typeface="メイリオ" panose="020B0604030504040204" pitchFamily="50" charset="-128"/>
                <a:cs typeface="Arial" panose="020B0604020202020204" pitchFamily="34" charset="0"/>
              </a:rPr>
              <a:t>high concentration</a:t>
            </a:r>
            <a:r>
              <a:rPr lang="en-US" altLang="ja-JP" dirty="0" smtClean="0">
                <a:latin typeface="Arial" panose="020B0604020202020204" pitchFamily="34" charset="0"/>
                <a:ea typeface="メイリオ" panose="020B0604030504040204" pitchFamily="50" charset="-128"/>
                <a:cs typeface="Arial" panose="020B0604020202020204" pitchFamily="34" charset="0"/>
              </a:rPr>
              <a:t>.</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1" name="正方形/長方形 10"/>
          <p:cNvSpPr/>
          <p:nvPr/>
        </p:nvSpPr>
        <p:spPr>
          <a:xfrm>
            <a:off x="260335" y="5573355"/>
            <a:ext cx="8623325" cy="923330"/>
          </a:xfrm>
          <a:prstGeom prst="rect">
            <a:avLst/>
          </a:prstGeom>
        </p:spPr>
        <p:txBody>
          <a:bodyPr wrap="square">
            <a:spAutoFit/>
          </a:bodyPr>
          <a:lstStyle/>
          <a:p>
            <a:pPr marL="342900" indent="-342900" algn="just">
              <a:buFont typeface="Wingdings" panose="05000000000000000000" pitchFamily="2" charset="2"/>
              <a:buChar char="p"/>
            </a:pPr>
            <a:r>
              <a:rPr lang="en-US" altLang="ja-JP" dirty="0">
                <a:latin typeface="Arial" panose="020B0604020202020204" pitchFamily="34" charset="0"/>
                <a:ea typeface="メイリオ" panose="020B0604030504040204" pitchFamily="50" charset="-128"/>
                <a:cs typeface="Arial" panose="020B0604020202020204" pitchFamily="34" charset="0"/>
              </a:rPr>
              <a:t> </a:t>
            </a:r>
            <a:r>
              <a:rPr lang="en-US" altLang="ja-JP" dirty="0" smtClean="0">
                <a:latin typeface="Arial" panose="020B0604020202020204" pitchFamily="34" charset="0"/>
                <a:ea typeface="メイリオ" panose="020B0604030504040204" pitchFamily="50" charset="-128"/>
                <a:cs typeface="Arial" panose="020B0604020202020204" pitchFamily="34" charset="0"/>
              </a:rPr>
              <a:t>It was concluded that the high concentration AN/FSA electrolytes can improve the SEI film formation so as to suppress the decomposition and dissolution of the salts.</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672076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38119"/>
            <a:ext cx="2133600" cy="319881"/>
          </a:xfrm>
        </p:spPr>
        <p:txBody>
          <a:bodyPr/>
          <a:lstStyle/>
          <a:p>
            <a:pPr>
              <a:defRPr/>
            </a:pPr>
            <a:fld id="{F3EAE5E9-71BD-40AE-BD3A-F48128C08950}" type="slidenum">
              <a:rPr lang="en-US" altLang="ja-JP" smtClean="0">
                <a:solidFill>
                  <a:srgbClr val="000000"/>
                </a:solidFill>
              </a:rPr>
              <a:pPr>
                <a:defRPr/>
              </a:pPr>
              <a:t>2</a:t>
            </a:fld>
            <a:endParaRPr lang="en-US" altLang="ja-JP" dirty="0">
              <a:solidFill>
                <a:srgbClr val="000000"/>
              </a:solidFill>
            </a:endParaRPr>
          </a:p>
        </p:txBody>
      </p:sp>
      <p:sp>
        <p:nvSpPr>
          <p:cNvPr id="7" name="テキスト ボックス 6"/>
          <p:cNvSpPr txBox="1"/>
          <p:nvPr/>
        </p:nvSpPr>
        <p:spPr>
          <a:xfrm>
            <a:off x="486978" y="5987235"/>
            <a:ext cx="4935129" cy="461665"/>
          </a:xfrm>
          <a:prstGeom prst="rect">
            <a:avLst/>
          </a:prstGeom>
          <a:noFill/>
        </p:spPr>
        <p:txBody>
          <a:bodyPr wrap="square" rtlCol="0">
            <a:spAutoFit/>
          </a:bodyPr>
          <a:lstStyle/>
          <a:p>
            <a:r>
              <a:rPr lang="en-US" altLang="ja-JP" sz="1200" dirty="0" smtClean="0">
                <a:latin typeface="+mj-lt"/>
              </a:rPr>
              <a:t>[1] Y</a:t>
            </a:r>
            <a:r>
              <a:rPr kumimoji="1" lang="en-US" altLang="ja-JP" sz="1200" dirty="0" smtClean="0">
                <a:latin typeface="+mj-lt"/>
              </a:rPr>
              <a:t>. </a:t>
            </a:r>
            <a:r>
              <a:rPr lang="en-US" altLang="ja-JP" sz="1200" dirty="0" smtClean="0">
                <a:latin typeface="+mj-lt"/>
              </a:rPr>
              <a:t>Yamada</a:t>
            </a:r>
            <a:r>
              <a:rPr kumimoji="1" lang="en-US" altLang="ja-JP" sz="1200" dirty="0" smtClean="0">
                <a:latin typeface="+mj-lt"/>
              </a:rPr>
              <a:t> et al., </a:t>
            </a:r>
            <a:r>
              <a:rPr lang="en-US" altLang="ja-JP" sz="1200" i="1" dirty="0" smtClean="0">
                <a:latin typeface="+mj-lt"/>
              </a:rPr>
              <a:t>J. Am. Chem. Soc.</a:t>
            </a:r>
            <a:r>
              <a:rPr kumimoji="1" lang="en-US" altLang="ja-JP" sz="1200" dirty="0" smtClean="0">
                <a:latin typeface="+mj-lt"/>
              </a:rPr>
              <a:t>, </a:t>
            </a:r>
            <a:r>
              <a:rPr lang="en-US" altLang="ja-JP" sz="1200" b="1" dirty="0" smtClean="0">
                <a:latin typeface="+mj-lt"/>
              </a:rPr>
              <a:t>136</a:t>
            </a:r>
            <a:r>
              <a:rPr kumimoji="1" lang="en-US" altLang="ja-JP" sz="1200" dirty="0" smtClean="0">
                <a:latin typeface="+mj-lt"/>
              </a:rPr>
              <a:t>, 5039 (2014).</a:t>
            </a:r>
          </a:p>
          <a:p>
            <a:r>
              <a:rPr lang="en-US" altLang="ja-JP" sz="1200" dirty="0" smtClean="0">
                <a:latin typeface="+mj-lt"/>
              </a:rPr>
              <a:t>[2] Y. Yamada et al., </a:t>
            </a:r>
            <a:r>
              <a:rPr lang="en-US" altLang="ja-JP" sz="1200" i="1" dirty="0" smtClean="0">
                <a:latin typeface="+mj-lt"/>
              </a:rPr>
              <a:t>J. </a:t>
            </a:r>
            <a:r>
              <a:rPr lang="en-US" altLang="ja-JP" sz="1200" i="1" dirty="0" err="1" smtClean="0">
                <a:latin typeface="+mj-lt"/>
              </a:rPr>
              <a:t>Electrochem</a:t>
            </a:r>
            <a:r>
              <a:rPr lang="en-US" altLang="ja-JP" sz="1200" i="1" dirty="0" smtClean="0">
                <a:latin typeface="+mj-lt"/>
              </a:rPr>
              <a:t>. Soc.</a:t>
            </a:r>
            <a:r>
              <a:rPr lang="en-US" altLang="ja-JP" sz="1200" dirty="0" smtClean="0">
                <a:latin typeface="+mj-lt"/>
              </a:rPr>
              <a:t>, </a:t>
            </a:r>
            <a:r>
              <a:rPr lang="en-US" altLang="ja-JP" sz="1200" b="1" dirty="0" smtClean="0">
                <a:latin typeface="+mj-lt"/>
              </a:rPr>
              <a:t>162</a:t>
            </a:r>
            <a:r>
              <a:rPr lang="en-US" altLang="ja-JP" sz="1200" dirty="0" smtClean="0">
                <a:latin typeface="+mj-lt"/>
              </a:rPr>
              <a:t>, A2406 (2015).</a:t>
            </a:r>
            <a:endParaRPr kumimoji="1" lang="ja-JP" altLang="en-US" sz="1200" i="1" dirty="0">
              <a:latin typeface="+mj-lt"/>
            </a:endParaRPr>
          </a:p>
        </p:txBody>
      </p:sp>
      <p:pic>
        <p:nvPicPr>
          <p:cNvPr id="9" name="図 8"/>
          <p:cNvPicPr>
            <a:picLocks noChangeAspect="1"/>
          </p:cNvPicPr>
          <p:nvPr/>
        </p:nvPicPr>
        <p:blipFill>
          <a:blip r:embed="rId3"/>
          <a:stretch>
            <a:fillRect/>
          </a:stretch>
        </p:blipFill>
        <p:spPr>
          <a:xfrm>
            <a:off x="6180116" y="1179884"/>
            <a:ext cx="2525582" cy="1917286"/>
          </a:xfrm>
          <a:prstGeom prst="rect">
            <a:avLst/>
          </a:prstGeom>
        </p:spPr>
      </p:pic>
      <p:sp>
        <p:nvSpPr>
          <p:cNvPr id="13" name="正方形/長方形 38"/>
          <p:cNvSpPr/>
          <p:nvPr/>
        </p:nvSpPr>
        <p:spPr>
          <a:xfrm>
            <a:off x="215515" y="4078718"/>
            <a:ext cx="8541619" cy="646331"/>
          </a:xfrm>
          <a:prstGeom prst="rect">
            <a:avLst/>
          </a:prstGeom>
        </p:spPr>
        <p:txBody>
          <a:bodyPr wrap="square">
            <a:spAutoFit/>
          </a:bodyPr>
          <a:lstStyle/>
          <a:p>
            <a:pPr marL="342900" indent="-342900" algn="just">
              <a:spcBef>
                <a:spcPts val="600"/>
              </a:spcBef>
              <a:buFont typeface="Wingdings" panose="05000000000000000000" pitchFamily="2" charset="2"/>
              <a:buChar char="p"/>
            </a:pPr>
            <a:r>
              <a:rPr lang="en-US" altLang="ja-JP" dirty="0" smtClean="0">
                <a:latin typeface="Arial" panose="020B0604020202020204" pitchFamily="34" charset="0"/>
                <a:cs typeface="Arial" panose="020B0604020202020204" pitchFamily="34" charset="0"/>
              </a:rPr>
              <a:t>Superconcentration solutions are emerging as a new class of liquid electrolytes with various unusual functionalities for advanced battery applications [1,2]. </a:t>
            </a:r>
          </a:p>
        </p:txBody>
      </p:sp>
      <p:sp>
        <p:nvSpPr>
          <p:cNvPr id="14" name="正方形/長方形 38"/>
          <p:cNvSpPr/>
          <p:nvPr/>
        </p:nvSpPr>
        <p:spPr>
          <a:xfrm>
            <a:off x="215515" y="5095596"/>
            <a:ext cx="8541619" cy="646331"/>
          </a:xfrm>
          <a:prstGeom prst="rect">
            <a:avLst/>
          </a:prstGeom>
        </p:spPr>
        <p:txBody>
          <a:bodyPr wrap="square">
            <a:spAutoFit/>
          </a:bodyPr>
          <a:lstStyle/>
          <a:p>
            <a:pPr marL="285750" indent="-285750" algn="just">
              <a:spcBef>
                <a:spcPts val="600"/>
              </a:spcBef>
              <a:buFont typeface="Wingdings" panose="05000000000000000000" pitchFamily="2" charset="2"/>
              <a:buChar char="p"/>
            </a:pPr>
            <a:r>
              <a:rPr lang="en-US" altLang="ja-JP" dirty="0" smtClean="0">
                <a:latin typeface="Arial" panose="020B0604020202020204" pitchFamily="34" charset="0"/>
                <a:cs typeface="Arial" panose="020B0604020202020204" pitchFamily="34" charset="0"/>
              </a:rPr>
              <a:t>It was reported that </a:t>
            </a:r>
            <a:r>
              <a:rPr lang="en-US" altLang="ja-JP" u="sng" dirty="0" smtClean="0">
                <a:latin typeface="Arial" panose="020B0604020202020204" pitchFamily="34" charset="0"/>
                <a:cs typeface="Arial" panose="020B0604020202020204" pitchFamily="34" charset="0"/>
              </a:rPr>
              <a:t>a highly concentrated acetonitrile (AN) solutions </a:t>
            </a:r>
            <a:r>
              <a:rPr lang="en-US" altLang="ja-JP" u="sng" dirty="0" smtClean="0">
                <a:solidFill>
                  <a:srgbClr val="C00000"/>
                </a:solidFill>
                <a:latin typeface="Arial" panose="020B0604020202020204" pitchFamily="34" charset="0"/>
                <a:cs typeface="Arial" panose="020B0604020202020204" pitchFamily="34" charset="0"/>
              </a:rPr>
              <a:t>(&gt; 4 M</a:t>
            </a:r>
            <a:r>
              <a:rPr lang="en-US" altLang="ja-JP" u="sng" dirty="0" smtClean="0">
                <a:latin typeface="Arial" panose="020B0604020202020204" pitchFamily="34" charset="0"/>
                <a:cs typeface="Arial" panose="020B0604020202020204" pitchFamily="34" charset="0"/>
              </a:rPr>
              <a:t>) shows the  enhanced reductive stability</a:t>
            </a:r>
            <a:r>
              <a:rPr lang="en-US" altLang="ja-JP" dirty="0" smtClean="0">
                <a:latin typeface="Arial" panose="020B0604020202020204" pitchFamily="34" charset="0"/>
                <a:cs typeface="Arial" panose="020B0604020202020204" pitchFamily="34" charset="0"/>
              </a:rPr>
              <a:t> in lithium-ion batteries.</a:t>
            </a:r>
          </a:p>
        </p:txBody>
      </p:sp>
      <p:pic>
        <p:nvPicPr>
          <p:cNvPr id="1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516" y="577125"/>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0" y="132804"/>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Stability of Highly Concentrated Electrolyte</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5"/>
          <a:stretch>
            <a:fillRect/>
          </a:stretch>
        </p:blipFill>
        <p:spPr>
          <a:xfrm>
            <a:off x="215515" y="1288800"/>
            <a:ext cx="5892397" cy="1568018"/>
          </a:xfrm>
          <a:prstGeom prst="rect">
            <a:avLst/>
          </a:prstGeom>
        </p:spPr>
      </p:pic>
      <p:sp>
        <p:nvSpPr>
          <p:cNvPr id="4" name="テキスト ボックス 3"/>
          <p:cNvSpPr txBox="1"/>
          <p:nvPr/>
        </p:nvSpPr>
        <p:spPr>
          <a:xfrm>
            <a:off x="280185" y="3078041"/>
            <a:ext cx="5763055" cy="584775"/>
          </a:xfrm>
          <a:prstGeom prst="rect">
            <a:avLst/>
          </a:prstGeom>
          <a:noFill/>
        </p:spPr>
        <p:txBody>
          <a:bodyPr wrap="square" rtlCol="0">
            <a:spAutoFit/>
          </a:bodyPr>
          <a:lstStyle/>
          <a:p>
            <a:r>
              <a:rPr kumimoji="1" lang="en-US" altLang="ja-JP" sz="1600" dirty="0" smtClean="0"/>
              <a:t>Fig. 1 Reactivity of Li metal and </a:t>
            </a:r>
            <a:r>
              <a:rPr kumimoji="1" lang="en-US" altLang="ja-JP" sz="1600" dirty="0" err="1" smtClean="0"/>
              <a:t>LiTFSA</a:t>
            </a:r>
            <a:r>
              <a:rPr kumimoji="1" lang="en-US" altLang="ja-JP" sz="1600" dirty="0" smtClean="0"/>
              <a:t>/AN solutions at 1.0 M and 4.2 M at room temperature.</a:t>
            </a:r>
            <a:endParaRPr kumimoji="1" lang="ja-JP" altLang="en-US" sz="1600" dirty="0"/>
          </a:p>
        </p:txBody>
      </p:sp>
      <p:sp>
        <p:nvSpPr>
          <p:cNvPr id="16" name="テキスト ボックス 15"/>
          <p:cNvSpPr txBox="1"/>
          <p:nvPr/>
        </p:nvSpPr>
        <p:spPr>
          <a:xfrm>
            <a:off x="6204706" y="3063085"/>
            <a:ext cx="2680914" cy="338554"/>
          </a:xfrm>
          <a:prstGeom prst="rect">
            <a:avLst/>
          </a:prstGeom>
          <a:noFill/>
        </p:spPr>
        <p:txBody>
          <a:bodyPr wrap="square" rtlCol="0">
            <a:spAutoFit/>
          </a:bodyPr>
          <a:lstStyle/>
          <a:p>
            <a:r>
              <a:rPr kumimoji="1" lang="en-US" altLang="ja-JP" sz="1600" dirty="0" smtClean="0"/>
              <a:t>Fig. 2 Reversible capacity</a:t>
            </a:r>
            <a:endParaRPr kumimoji="1" lang="ja-JP" altLang="en-US" sz="1600" dirty="0"/>
          </a:p>
        </p:txBody>
      </p:sp>
      <p:sp>
        <p:nvSpPr>
          <p:cNvPr id="5" name="テキスト ボックス 4"/>
          <p:cNvSpPr txBox="1"/>
          <p:nvPr/>
        </p:nvSpPr>
        <p:spPr>
          <a:xfrm>
            <a:off x="8279606" y="1452216"/>
            <a:ext cx="750094" cy="369332"/>
          </a:xfrm>
          <a:prstGeom prst="rect">
            <a:avLst/>
          </a:prstGeom>
          <a:noFill/>
        </p:spPr>
        <p:txBody>
          <a:bodyPr wrap="square" rtlCol="0">
            <a:spAutoFit/>
          </a:bodyPr>
          <a:lstStyle/>
          <a:p>
            <a:r>
              <a:rPr kumimoji="1" lang="en-US" altLang="ja-JP" dirty="0" smtClean="0">
                <a:solidFill>
                  <a:srgbClr val="FF0000"/>
                </a:solidFill>
              </a:rPr>
              <a:t>good</a:t>
            </a:r>
            <a:endParaRPr kumimoji="1" lang="ja-JP" altLang="en-US" dirty="0">
              <a:solidFill>
                <a:srgbClr val="FF0000"/>
              </a:solidFill>
            </a:endParaRPr>
          </a:p>
        </p:txBody>
      </p:sp>
      <p:sp>
        <p:nvSpPr>
          <p:cNvPr id="17" name="テキスト ボックス 16"/>
          <p:cNvSpPr txBox="1"/>
          <p:nvPr/>
        </p:nvSpPr>
        <p:spPr>
          <a:xfrm>
            <a:off x="8279607" y="2230843"/>
            <a:ext cx="750094" cy="369332"/>
          </a:xfrm>
          <a:prstGeom prst="rect">
            <a:avLst/>
          </a:prstGeom>
          <a:noFill/>
        </p:spPr>
        <p:txBody>
          <a:bodyPr wrap="square" rtlCol="0">
            <a:spAutoFit/>
          </a:bodyPr>
          <a:lstStyle/>
          <a:p>
            <a:r>
              <a:rPr lang="en-US" altLang="ja-JP" dirty="0" smtClean="0"/>
              <a:t>bad</a:t>
            </a:r>
            <a:endParaRPr kumimoji="1" lang="ja-JP" altLang="en-US" dirty="0"/>
          </a:p>
        </p:txBody>
      </p:sp>
    </p:spTree>
    <p:extLst>
      <p:ext uri="{BB962C8B-B14F-4D97-AF65-F5344CB8AC3E}">
        <p14:creationId xmlns:p14="http://schemas.microsoft.com/office/powerpoint/2010/main" val="1779149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30975"/>
            <a:ext cx="2133600" cy="327025"/>
          </a:xfrm>
        </p:spPr>
        <p:txBody>
          <a:bodyPr/>
          <a:lstStyle/>
          <a:p>
            <a:pPr>
              <a:defRPr/>
            </a:pPr>
            <a:fld id="{F3EAE5E9-71BD-40AE-BD3A-F48128C08950}" type="slidenum">
              <a:rPr lang="en-US" altLang="ja-JP" smtClean="0">
                <a:solidFill>
                  <a:srgbClr val="000000"/>
                </a:solidFill>
              </a:rPr>
              <a:pPr>
                <a:defRPr/>
              </a:pPr>
              <a:t>3</a:t>
            </a:fld>
            <a:endParaRPr lang="en-US" altLang="ja-JP" dirty="0">
              <a:solidFill>
                <a:srgbClr val="000000"/>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516" y="577125"/>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0" y="131896"/>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Previous DFT-MD </a:t>
            </a:r>
            <a:r>
              <a:rPr kumimoji="0" lang="en-US" altLang="ja-JP" sz="2800" b="1" dirty="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S</a:t>
            </a: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tudy</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4"/>
          <a:stretch>
            <a:fillRect/>
          </a:stretch>
        </p:blipFill>
        <p:spPr>
          <a:xfrm>
            <a:off x="447123" y="1306423"/>
            <a:ext cx="3406365" cy="1760291"/>
          </a:xfrm>
          <a:prstGeom prst="rect">
            <a:avLst/>
          </a:prstGeom>
        </p:spPr>
      </p:pic>
      <p:sp>
        <p:nvSpPr>
          <p:cNvPr id="8" name="テキスト ボックス 7"/>
          <p:cNvSpPr txBox="1"/>
          <p:nvPr/>
        </p:nvSpPr>
        <p:spPr>
          <a:xfrm>
            <a:off x="232810" y="3173459"/>
            <a:ext cx="3881989" cy="523220"/>
          </a:xfrm>
          <a:prstGeom prst="rect">
            <a:avLst/>
          </a:prstGeom>
          <a:noFill/>
        </p:spPr>
        <p:txBody>
          <a:bodyPr wrap="square" rtlCol="0">
            <a:spAutoFit/>
          </a:bodyPr>
          <a:lstStyle/>
          <a:p>
            <a:pPr algn="just"/>
            <a:r>
              <a:rPr kumimoji="1" lang="en-US" altLang="ja-JP" sz="1400" dirty="0" smtClean="0"/>
              <a:t>Fig. 3. Supercells used in DFT MD simulations at (a) 4.2 M and (b) 0.4 M TFSA/AN electrolyte.</a:t>
            </a:r>
            <a:endParaRPr kumimoji="1" lang="ja-JP" altLang="en-US" sz="1400" dirty="0"/>
          </a:p>
        </p:txBody>
      </p:sp>
      <p:pic>
        <p:nvPicPr>
          <p:cNvPr id="9" name="図 8"/>
          <p:cNvPicPr>
            <a:picLocks noChangeAspect="1"/>
          </p:cNvPicPr>
          <p:nvPr/>
        </p:nvPicPr>
        <p:blipFill>
          <a:blip r:embed="rId5"/>
          <a:stretch>
            <a:fillRect/>
          </a:stretch>
        </p:blipFill>
        <p:spPr>
          <a:xfrm>
            <a:off x="4015412" y="1347843"/>
            <a:ext cx="2416970" cy="1677450"/>
          </a:xfrm>
          <a:prstGeom prst="rect">
            <a:avLst/>
          </a:prstGeom>
        </p:spPr>
      </p:pic>
      <p:sp>
        <p:nvSpPr>
          <p:cNvPr id="10" name="テキスト ボックス 9"/>
          <p:cNvSpPr txBox="1"/>
          <p:nvPr/>
        </p:nvSpPr>
        <p:spPr>
          <a:xfrm>
            <a:off x="4671461" y="3173459"/>
            <a:ext cx="3834990" cy="523220"/>
          </a:xfrm>
          <a:prstGeom prst="rect">
            <a:avLst/>
          </a:prstGeom>
          <a:noFill/>
        </p:spPr>
        <p:txBody>
          <a:bodyPr wrap="square" rtlCol="0">
            <a:spAutoFit/>
          </a:bodyPr>
          <a:lstStyle/>
          <a:p>
            <a:pPr algn="just"/>
            <a:r>
              <a:rPr kumimoji="1" lang="en-US" altLang="ja-JP" sz="1400" dirty="0" smtClean="0"/>
              <a:t>Fig. 4. Projected density of states (PDOS) at (a) 4.2 M and (b) 0.4 M.</a:t>
            </a:r>
            <a:endParaRPr kumimoji="1" lang="ja-JP" altLang="en-US" sz="1400" dirty="0"/>
          </a:p>
        </p:txBody>
      </p:sp>
      <p:pic>
        <p:nvPicPr>
          <p:cNvPr id="11" name="図 10"/>
          <p:cNvPicPr>
            <a:picLocks noChangeAspect="1"/>
          </p:cNvPicPr>
          <p:nvPr/>
        </p:nvPicPr>
        <p:blipFill>
          <a:blip r:embed="rId6"/>
          <a:stretch>
            <a:fillRect/>
          </a:stretch>
        </p:blipFill>
        <p:spPr>
          <a:xfrm>
            <a:off x="6489532" y="1385842"/>
            <a:ext cx="2267603" cy="1601452"/>
          </a:xfrm>
          <a:prstGeom prst="rect">
            <a:avLst/>
          </a:prstGeom>
        </p:spPr>
      </p:pic>
      <p:sp>
        <p:nvSpPr>
          <p:cNvPr id="12" name="テキスト ボックス 11"/>
          <p:cNvSpPr txBox="1"/>
          <p:nvPr/>
        </p:nvSpPr>
        <p:spPr>
          <a:xfrm>
            <a:off x="5918032" y="1577137"/>
            <a:ext cx="500062" cy="307777"/>
          </a:xfrm>
          <a:prstGeom prst="rect">
            <a:avLst/>
          </a:prstGeom>
          <a:noFill/>
        </p:spPr>
        <p:txBody>
          <a:bodyPr wrap="square" rtlCol="0">
            <a:spAutoFit/>
          </a:bodyPr>
          <a:lstStyle/>
          <a:p>
            <a:r>
              <a:rPr kumimoji="1" lang="en-US" altLang="ja-JP" sz="1400" dirty="0" smtClean="0"/>
              <a:t>(a)</a:t>
            </a:r>
            <a:endParaRPr kumimoji="1" lang="ja-JP" altLang="en-US" sz="1400" dirty="0"/>
          </a:p>
        </p:txBody>
      </p:sp>
      <p:sp>
        <p:nvSpPr>
          <p:cNvPr id="13" name="テキスト ボックス 12"/>
          <p:cNvSpPr txBox="1"/>
          <p:nvPr/>
        </p:nvSpPr>
        <p:spPr>
          <a:xfrm>
            <a:off x="8070683" y="1513365"/>
            <a:ext cx="500062" cy="307777"/>
          </a:xfrm>
          <a:prstGeom prst="rect">
            <a:avLst/>
          </a:prstGeom>
          <a:noFill/>
        </p:spPr>
        <p:txBody>
          <a:bodyPr wrap="square" rtlCol="0">
            <a:spAutoFit/>
          </a:bodyPr>
          <a:lstStyle/>
          <a:p>
            <a:r>
              <a:rPr kumimoji="1" lang="en-US" altLang="ja-JP" sz="1400" dirty="0" smtClean="0"/>
              <a:t>(b)</a:t>
            </a:r>
            <a:endParaRPr kumimoji="1" lang="ja-JP" altLang="en-US" sz="1400" dirty="0"/>
          </a:p>
        </p:txBody>
      </p:sp>
      <p:sp>
        <p:nvSpPr>
          <p:cNvPr id="14" name="正方形/長方形 38"/>
          <p:cNvSpPr/>
          <p:nvPr/>
        </p:nvSpPr>
        <p:spPr>
          <a:xfrm>
            <a:off x="232811" y="4101802"/>
            <a:ext cx="8541619" cy="923330"/>
          </a:xfrm>
          <a:prstGeom prst="rect">
            <a:avLst/>
          </a:prstGeom>
        </p:spPr>
        <p:txBody>
          <a:bodyPr wrap="square">
            <a:spAutoFit/>
          </a:bodyPr>
          <a:lstStyle/>
          <a:p>
            <a:pPr marL="285750" indent="-285750" algn="just">
              <a:spcBef>
                <a:spcPts val="600"/>
              </a:spcBef>
              <a:buFont typeface="Wingdings" panose="05000000000000000000" pitchFamily="2" charset="2"/>
              <a:buChar char="p"/>
            </a:pPr>
            <a:r>
              <a:rPr lang="en-US" altLang="ja-JP" dirty="0" smtClean="0">
                <a:latin typeface="Arial" panose="020B0604020202020204" pitchFamily="34" charset="0"/>
                <a:cs typeface="Arial" panose="020B0604020202020204" pitchFamily="34" charset="0"/>
              </a:rPr>
              <a:t>DFT-MD study shows the </a:t>
            </a:r>
            <a:r>
              <a:rPr lang="en-US" altLang="ja-JP" u="sng" dirty="0" smtClean="0">
                <a:latin typeface="Arial" panose="020B0604020202020204" pitchFamily="34" charset="0"/>
                <a:cs typeface="Arial" panose="020B0604020202020204" pitchFamily="34" charset="0"/>
              </a:rPr>
              <a:t>TFSA anions sacrificially accept the reductive electron at high concentration condition</a:t>
            </a:r>
            <a:r>
              <a:rPr lang="en-US" altLang="ja-JP" dirty="0" smtClean="0">
                <a:latin typeface="Arial" panose="020B0604020202020204" pitchFamily="34" charset="0"/>
                <a:cs typeface="Arial" panose="020B0604020202020204" pitchFamily="34" charset="0"/>
              </a:rPr>
              <a:t>, which is ascribe to the shift of electron affinity of anions [1,3].</a:t>
            </a:r>
          </a:p>
        </p:txBody>
      </p:sp>
      <p:sp>
        <p:nvSpPr>
          <p:cNvPr id="15" name="正方形/長方形 38"/>
          <p:cNvSpPr/>
          <p:nvPr/>
        </p:nvSpPr>
        <p:spPr>
          <a:xfrm>
            <a:off x="232811" y="5353363"/>
            <a:ext cx="8541619" cy="646331"/>
          </a:xfrm>
          <a:prstGeom prst="rect">
            <a:avLst/>
          </a:prstGeom>
        </p:spPr>
        <p:txBody>
          <a:bodyPr wrap="square">
            <a:spAutoFit/>
          </a:bodyPr>
          <a:lstStyle/>
          <a:p>
            <a:pPr marL="285750" indent="-285750" algn="just">
              <a:spcBef>
                <a:spcPts val="600"/>
              </a:spcBef>
              <a:buFont typeface="Wingdings" panose="05000000000000000000" pitchFamily="2" charset="2"/>
              <a:buChar char="p"/>
            </a:pPr>
            <a:r>
              <a:rPr lang="en-US" altLang="ja-JP" dirty="0" smtClean="0">
                <a:latin typeface="Arial" panose="020B0604020202020204" pitchFamily="34" charset="0"/>
                <a:cs typeface="Arial" panose="020B0604020202020204" pitchFamily="34" charset="0"/>
              </a:rPr>
              <a:t>This is attributed to the strong interaction between the TFSA anion and Li cation, as a consequence of high concentration concept.</a:t>
            </a:r>
          </a:p>
        </p:txBody>
      </p:sp>
      <p:sp>
        <p:nvSpPr>
          <p:cNvPr id="16" name="正方形/長方形 15"/>
          <p:cNvSpPr/>
          <p:nvPr/>
        </p:nvSpPr>
        <p:spPr>
          <a:xfrm>
            <a:off x="507744" y="6185696"/>
            <a:ext cx="4779034" cy="276999"/>
          </a:xfrm>
          <a:prstGeom prst="rect">
            <a:avLst/>
          </a:prstGeom>
        </p:spPr>
        <p:txBody>
          <a:bodyPr wrap="square">
            <a:spAutoFit/>
          </a:bodyPr>
          <a:lstStyle/>
          <a:p>
            <a:r>
              <a:rPr lang="en-US" altLang="ja-JP" sz="1200" dirty="0" smtClean="0"/>
              <a:t>[3] K. </a:t>
            </a:r>
            <a:r>
              <a:rPr lang="en-US" altLang="ja-JP" sz="1200" dirty="0" err="1" smtClean="0"/>
              <a:t>Sodeyama</a:t>
            </a:r>
            <a:r>
              <a:rPr lang="en-US" altLang="ja-JP" sz="1200" dirty="0" smtClean="0"/>
              <a:t> </a:t>
            </a:r>
            <a:r>
              <a:rPr lang="en-US" altLang="ja-JP" sz="1200" dirty="0"/>
              <a:t>et al., </a:t>
            </a:r>
            <a:r>
              <a:rPr lang="en-US" altLang="ja-JP" sz="1200" i="1" dirty="0"/>
              <a:t>J. </a:t>
            </a:r>
            <a:r>
              <a:rPr lang="en-US" altLang="ja-JP" sz="1200" i="1" dirty="0" smtClean="0"/>
              <a:t>Phys. Chem. </a:t>
            </a:r>
            <a:r>
              <a:rPr lang="en-US" altLang="ja-JP" sz="1200" i="1" dirty="0"/>
              <a:t>C</a:t>
            </a:r>
            <a:r>
              <a:rPr lang="en-US" altLang="ja-JP" sz="1200" dirty="0" smtClean="0"/>
              <a:t>, </a:t>
            </a:r>
            <a:r>
              <a:rPr lang="en-US" altLang="ja-JP" sz="1200" b="1" dirty="0" smtClean="0"/>
              <a:t>118</a:t>
            </a:r>
            <a:r>
              <a:rPr lang="en-US" altLang="ja-JP" sz="1200" dirty="0" smtClean="0"/>
              <a:t>, 14091 </a:t>
            </a:r>
            <a:r>
              <a:rPr lang="en-US" altLang="ja-JP" sz="1200" dirty="0"/>
              <a:t>(</a:t>
            </a:r>
            <a:r>
              <a:rPr lang="en-US" altLang="ja-JP" sz="1200" dirty="0" smtClean="0"/>
              <a:t>2014).</a:t>
            </a:r>
            <a:endParaRPr lang="ja-JP" altLang="en-US" sz="1200" i="1" dirty="0"/>
          </a:p>
        </p:txBody>
      </p:sp>
    </p:spTree>
    <p:extLst>
      <p:ext uri="{BB962C8B-B14F-4D97-AF65-F5344CB8AC3E}">
        <p14:creationId xmlns:p14="http://schemas.microsoft.com/office/powerpoint/2010/main" val="1710049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23091"/>
            <a:ext cx="2133600" cy="334909"/>
          </a:xfrm>
        </p:spPr>
        <p:txBody>
          <a:bodyPr/>
          <a:lstStyle/>
          <a:p>
            <a:pPr>
              <a:defRPr/>
            </a:pPr>
            <a:fld id="{F3EAE5E9-71BD-40AE-BD3A-F48128C08950}" type="slidenum">
              <a:rPr lang="en-US" altLang="ja-JP" smtClean="0">
                <a:solidFill>
                  <a:srgbClr val="000000"/>
                </a:solidFill>
              </a:rPr>
              <a:pPr>
                <a:defRPr/>
              </a:pPr>
              <a:t>4</a:t>
            </a:fld>
            <a:endParaRPr lang="en-US" altLang="ja-JP" dirty="0">
              <a:solidFill>
                <a:srgbClr val="000000"/>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516" y="577125"/>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0" y="131896"/>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Purpose of this study</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sp>
        <p:nvSpPr>
          <p:cNvPr id="7" name="正方形/長方形 6"/>
          <p:cNvSpPr/>
          <p:nvPr/>
        </p:nvSpPr>
        <p:spPr>
          <a:xfrm>
            <a:off x="323528" y="1576083"/>
            <a:ext cx="8496944" cy="646331"/>
          </a:xfrm>
          <a:prstGeom prst="rect">
            <a:avLst/>
          </a:prstGeom>
        </p:spPr>
        <p:txBody>
          <a:bodyPr wrap="square">
            <a:spAutoFit/>
          </a:bodyPr>
          <a:lstStyle/>
          <a:p>
            <a:pPr marL="285750" indent="-285750" algn="just">
              <a:buFont typeface="Wingdings" panose="05000000000000000000" pitchFamily="2" charset="2"/>
              <a:buChar char="p"/>
            </a:pPr>
            <a:r>
              <a:rPr lang="en-US" altLang="ja-JP" dirty="0" smtClean="0">
                <a:solidFill>
                  <a:srgbClr val="000000"/>
                </a:solidFill>
                <a:latin typeface="Arial"/>
                <a:ea typeface="メイリオ"/>
              </a:rPr>
              <a:t>Salt concentration has been recently proposed as an important control parameter of reduction stability of electrolytes.</a:t>
            </a:r>
            <a:endParaRPr lang="en-US" altLang="ja-JP" dirty="0">
              <a:solidFill>
                <a:srgbClr val="000000"/>
              </a:solidFill>
              <a:latin typeface="Arial"/>
              <a:ea typeface="メイリオ"/>
            </a:endParaRPr>
          </a:p>
        </p:txBody>
      </p:sp>
      <p:sp>
        <p:nvSpPr>
          <p:cNvPr id="8" name="正方形/長方形 7"/>
          <p:cNvSpPr/>
          <p:nvPr/>
        </p:nvSpPr>
        <p:spPr>
          <a:xfrm>
            <a:off x="323528" y="2793918"/>
            <a:ext cx="8496944" cy="923330"/>
          </a:xfrm>
          <a:prstGeom prst="rect">
            <a:avLst/>
          </a:prstGeom>
        </p:spPr>
        <p:txBody>
          <a:bodyPr wrap="square">
            <a:spAutoFit/>
          </a:bodyPr>
          <a:lstStyle/>
          <a:p>
            <a:pPr marL="342900" indent="-342900" algn="just">
              <a:buFont typeface="Wingdings" panose="05000000000000000000" pitchFamily="2" charset="2"/>
              <a:buChar char="p"/>
            </a:pPr>
            <a:r>
              <a:rPr lang="en-US" altLang="ja-JP" dirty="0" smtClean="0">
                <a:solidFill>
                  <a:srgbClr val="000000"/>
                </a:solidFill>
                <a:latin typeface="Arial"/>
                <a:ea typeface="メイリオ"/>
              </a:rPr>
              <a:t>In the previous studies, the decomposition mechanism of electrolytes has been investigated by using the quantum chemical calculations and DFT-MD simulations. However, its effect on the SEI film formation is still not found.</a:t>
            </a:r>
            <a:endParaRPr lang="en-US" altLang="ja-JP" dirty="0">
              <a:solidFill>
                <a:srgbClr val="000000"/>
              </a:solidFill>
              <a:latin typeface="Arial"/>
              <a:ea typeface="メイリオ"/>
            </a:endParaRPr>
          </a:p>
        </p:txBody>
      </p:sp>
      <p:sp>
        <p:nvSpPr>
          <p:cNvPr id="9" name="正方形/長方形 8"/>
          <p:cNvSpPr/>
          <p:nvPr/>
        </p:nvSpPr>
        <p:spPr>
          <a:xfrm>
            <a:off x="323528" y="5505282"/>
            <a:ext cx="8496944" cy="646331"/>
          </a:xfrm>
          <a:prstGeom prst="rect">
            <a:avLst/>
          </a:prstGeom>
        </p:spPr>
        <p:txBody>
          <a:bodyPr wrap="square">
            <a:spAutoFit/>
          </a:bodyPr>
          <a:lstStyle/>
          <a:p>
            <a:pPr marL="342900" indent="-342900" algn="just">
              <a:buFont typeface="Wingdings" panose="05000000000000000000" pitchFamily="2" charset="2"/>
              <a:buChar char="p"/>
            </a:pPr>
            <a:r>
              <a:rPr lang="en-US" altLang="ja-JP" dirty="0" smtClean="0">
                <a:solidFill>
                  <a:srgbClr val="000000"/>
                </a:solidFill>
                <a:latin typeface="Arial"/>
                <a:ea typeface="メイリオ"/>
              </a:rPr>
              <a:t>In the present study, </a:t>
            </a:r>
            <a:r>
              <a:rPr lang="en-US" altLang="ja-JP" u="sng" dirty="0" smtClean="0">
                <a:solidFill>
                  <a:srgbClr val="000000"/>
                </a:solidFill>
                <a:latin typeface="Arial"/>
                <a:ea typeface="メイリオ"/>
              </a:rPr>
              <a:t>the effect of salt concentration on the SEI film formation</a:t>
            </a:r>
            <a:r>
              <a:rPr lang="en-US" altLang="ja-JP" dirty="0" smtClean="0">
                <a:solidFill>
                  <a:srgbClr val="000000"/>
                </a:solidFill>
                <a:latin typeface="Arial"/>
                <a:ea typeface="メイリオ"/>
              </a:rPr>
              <a:t> is investigated by using the hybrid MC/MD reaction method. </a:t>
            </a:r>
            <a:endParaRPr lang="en-US" altLang="ja-JP" dirty="0">
              <a:solidFill>
                <a:srgbClr val="000000"/>
              </a:solidFill>
              <a:latin typeface="Arial"/>
              <a:ea typeface="メイリオ"/>
            </a:endParaRPr>
          </a:p>
        </p:txBody>
      </p:sp>
      <p:sp>
        <p:nvSpPr>
          <p:cNvPr id="10" name="正方形/長方形 9"/>
          <p:cNvSpPr/>
          <p:nvPr/>
        </p:nvSpPr>
        <p:spPr>
          <a:xfrm>
            <a:off x="323528" y="4288752"/>
            <a:ext cx="8496944" cy="646331"/>
          </a:xfrm>
          <a:prstGeom prst="rect">
            <a:avLst/>
          </a:prstGeom>
        </p:spPr>
        <p:txBody>
          <a:bodyPr wrap="square">
            <a:spAutoFit/>
          </a:bodyPr>
          <a:lstStyle/>
          <a:p>
            <a:pPr marL="342900" indent="-342900" algn="just">
              <a:buFont typeface="Wingdings" panose="05000000000000000000" pitchFamily="2" charset="2"/>
              <a:buChar char="p"/>
            </a:pPr>
            <a:r>
              <a:rPr lang="en-US" altLang="ja-JP" dirty="0" smtClean="0">
                <a:solidFill>
                  <a:srgbClr val="000000"/>
                </a:solidFill>
                <a:latin typeface="Arial"/>
                <a:ea typeface="メイリオ"/>
              </a:rPr>
              <a:t>On the other hand, the use of high concentration electrolyte is becoming the important strategy to develop the sodium-ion battery.</a:t>
            </a:r>
            <a:endParaRPr lang="en-US" altLang="ja-JP" dirty="0">
              <a:solidFill>
                <a:srgbClr val="000000"/>
              </a:solidFill>
              <a:latin typeface="Arial"/>
              <a:ea typeface="メイリオ"/>
            </a:endParaRPr>
          </a:p>
        </p:txBody>
      </p:sp>
    </p:spTree>
    <p:extLst>
      <p:ext uri="{BB962C8B-B14F-4D97-AF65-F5344CB8AC3E}">
        <p14:creationId xmlns:p14="http://schemas.microsoft.com/office/powerpoint/2010/main" val="1103414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37308"/>
            <a:ext cx="2133600" cy="320692"/>
          </a:xfrm>
        </p:spPr>
        <p:txBody>
          <a:bodyPr/>
          <a:lstStyle/>
          <a:p>
            <a:pPr>
              <a:defRPr/>
            </a:pPr>
            <a:fld id="{F3EAE5E9-71BD-40AE-BD3A-F48128C08950}" type="slidenum">
              <a:rPr lang="en-US" altLang="ja-JP" smtClean="0">
                <a:solidFill>
                  <a:srgbClr val="000000"/>
                </a:solidFill>
              </a:rPr>
              <a:pPr>
                <a:defRPr/>
              </a:pPr>
              <a:t>5</a:t>
            </a:fld>
            <a:endParaRPr lang="en-US" altLang="ja-JP" dirty="0">
              <a:solidFill>
                <a:srgbClr val="000000"/>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516" y="577125"/>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0" y="131896"/>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Target system</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4"/>
          <a:stretch>
            <a:fillRect/>
          </a:stretch>
        </p:blipFill>
        <p:spPr>
          <a:xfrm>
            <a:off x="6442" y="2534260"/>
            <a:ext cx="4096573" cy="1943207"/>
          </a:xfrm>
          <a:prstGeom prst="rect">
            <a:avLst/>
          </a:prstGeom>
        </p:spPr>
      </p:pic>
      <p:sp>
        <p:nvSpPr>
          <p:cNvPr id="9" name="テキスト ボックス 8"/>
          <p:cNvSpPr txBox="1"/>
          <p:nvPr/>
        </p:nvSpPr>
        <p:spPr>
          <a:xfrm>
            <a:off x="517235" y="4544918"/>
            <a:ext cx="3214688" cy="338554"/>
          </a:xfrm>
          <a:prstGeom prst="rect">
            <a:avLst/>
          </a:prstGeom>
          <a:noFill/>
        </p:spPr>
        <p:txBody>
          <a:bodyPr wrap="square" rtlCol="0">
            <a:spAutoFit/>
          </a:bodyPr>
          <a:lstStyle/>
          <a:p>
            <a:pPr algn="ctr"/>
            <a:r>
              <a:rPr kumimoji="1" lang="en-US" altLang="ja-JP" sz="1600" dirty="0" smtClean="0"/>
              <a:t>(a) Low concentration (1.0 M)</a:t>
            </a:r>
            <a:endParaRPr kumimoji="1" lang="ja-JP" altLang="en-US" sz="1600" dirty="0"/>
          </a:p>
        </p:txBody>
      </p:sp>
      <p:sp>
        <p:nvSpPr>
          <p:cNvPr id="10" name="テキスト ボックス 9"/>
          <p:cNvSpPr txBox="1"/>
          <p:nvPr/>
        </p:nvSpPr>
        <p:spPr>
          <a:xfrm>
            <a:off x="5055456" y="4544918"/>
            <a:ext cx="3214688" cy="338554"/>
          </a:xfrm>
          <a:prstGeom prst="rect">
            <a:avLst/>
          </a:prstGeom>
          <a:noFill/>
        </p:spPr>
        <p:txBody>
          <a:bodyPr wrap="square" rtlCol="0">
            <a:spAutoFit/>
          </a:bodyPr>
          <a:lstStyle/>
          <a:p>
            <a:pPr algn="ctr"/>
            <a:r>
              <a:rPr kumimoji="1" lang="en-US" altLang="ja-JP" sz="1600" dirty="0" smtClean="0"/>
              <a:t>(b) High concentration (4.5 M)</a:t>
            </a:r>
            <a:endParaRPr kumimoji="1" lang="ja-JP" altLang="en-US" sz="1600" dirty="0"/>
          </a:p>
        </p:txBody>
      </p:sp>
      <p:sp>
        <p:nvSpPr>
          <p:cNvPr id="11" name="正方形/長方形 10"/>
          <p:cNvSpPr/>
          <p:nvPr/>
        </p:nvSpPr>
        <p:spPr>
          <a:xfrm>
            <a:off x="333833" y="5890977"/>
            <a:ext cx="8453744" cy="646331"/>
          </a:xfrm>
          <a:prstGeom prst="rect">
            <a:avLst/>
          </a:prstGeom>
        </p:spPr>
        <p:txBody>
          <a:bodyPr wrap="square">
            <a:spAutoFit/>
          </a:bodyPr>
          <a:lstStyle/>
          <a:p>
            <a:pPr marL="285750" indent="-285750" algn="just">
              <a:buFont typeface="Wingdings" panose="05000000000000000000" pitchFamily="2" charset="2"/>
              <a:buChar char="p"/>
            </a:pPr>
            <a:r>
              <a:rPr lang="en-US" altLang="ja-JP" dirty="0" smtClean="0">
                <a:latin typeface="Arial" panose="020B0604020202020204" pitchFamily="34" charset="0"/>
                <a:cs typeface="Arial" panose="020B0604020202020204" pitchFamily="34" charset="0"/>
              </a:rPr>
              <a:t>For this purpose, I employed the electrolyte solutions consisting of </a:t>
            </a:r>
            <a:r>
              <a:rPr lang="en-US" altLang="ja-JP" dirty="0" smtClean="0">
                <a:solidFill>
                  <a:srgbClr val="7030A0"/>
                </a:solidFill>
                <a:latin typeface="Arial" panose="020B0604020202020204" pitchFamily="34" charset="0"/>
                <a:cs typeface="Arial" panose="020B0604020202020204" pitchFamily="34" charset="0"/>
              </a:rPr>
              <a:t>AN-</a:t>
            </a:r>
            <a:r>
              <a:rPr lang="en-US" altLang="ja-JP" dirty="0" err="1" smtClean="0">
                <a:solidFill>
                  <a:srgbClr val="7030A0"/>
                </a:solidFill>
                <a:latin typeface="Arial" panose="020B0604020202020204" pitchFamily="34" charset="0"/>
                <a:cs typeface="Arial" panose="020B0604020202020204" pitchFamily="34" charset="0"/>
              </a:rPr>
              <a:t>NaFSA</a:t>
            </a:r>
            <a:r>
              <a:rPr lang="en-US" altLang="ja-JP" dirty="0" smtClean="0">
                <a:solidFill>
                  <a:srgbClr val="7030A0"/>
                </a:solidFill>
                <a:latin typeface="Arial" panose="020B0604020202020204" pitchFamily="34" charset="0"/>
                <a:cs typeface="Arial" panose="020B0604020202020204" pitchFamily="34" charset="0"/>
              </a:rPr>
              <a:t> electrolyte solution </a:t>
            </a:r>
            <a:r>
              <a:rPr lang="en-US" altLang="ja-JP" dirty="0" smtClean="0">
                <a:latin typeface="Arial" panose="020B0604020202020204" pitchFamily="34" charset="0"/>
                <a:cs typeface="Arial" panose="020B0604020202020204" pitchFamily="34" charset="0"/>
              </a:rPr>
              <a:t>at the  (a) low and (b) high concentration conditions.</a:t>
            </a:r>
            <a:endParaRPr lang="en-US" altLang="ja-JP" dirty="0">
              <a:latin typeface="Arial" panose="020B0604020202020204" pitchFamily="34" charset="0"/>
              <a:cs typeface="Arial" panose="020B0604020202020204" pitchFamily="34" charset="0"/>
            </a:endParaRPr>
          </a:p>
        </p:txBody>
      </p:sp>
      <p:pic>
        <p:nvPicPr>
          <p:cNvPr id="12" name="図 11"/>
          <p:cNvPicPr>
            <a:picLocks noChangeAspect="1"/>
          </p:cNvPicPr>
          <p:nvPr/>
        </p:nvPicPr>
        <p:blipFill>
          <a:blip r:embed="rId5"/>
          <a:stretch>
            <a:fillRect/>
          </a:stretch>
        </p:blipFill>
        <p:spPr>
          <a:xfrm>
            <a:off x="610621" y="1504649"/>
            <a:ext cx="808180" cy="467229"/>
          </a:xfrm>
          <a:prstGeom prst="rect">
            <a:avLst/>
          </a:prstGeom>
        </p:spPr>
      </p:pic>
      <p:sp>
        <p:nvSpPr>
          <p:cNvPr id="13" name="テキスト ボックス 12"/>
          <p:cNvSpPr txBox="1"/>
          <p:nvPr/>
        </p:nvSpPr>
        <p:spPr>
          <a:xfrm>
            <a:off x="1418801" y="1553597"/>
            <a:ext cx="2243138" cy="369332"/>
          </a:xfrm>
          <a:prstGeom prst="rect">
            <a:avLst/>
          </a:prstGeom>
          <a:noFill/>
        </p:spPr>
        <p:txBody>
          <a:bodyPr wrap="square" rtlCol="0">
            <a:spAutoFit/>
          </a:bodyPr>
          <a:lstStyle/>
          <a:p>
            <a:r>
              <a:rPr kumimoji="1" lang="en-US" altLang="ja-JP" dirty="0" smtClean="0"/>
              <a:t>: Acetonitrile </a:t>
            </a:r>
            <a:endParaRPr kumimoji="1" lang="ja-JP" altLang="en-US" dirty="0"/>
          </a:p>
        </p:txBody>
      </p:sp>
      <p:pic>
        <p:nvPicPr>
          <p:cNvPr id="14" name="図 13"/>
          <p:cNvPicPr>
            <a:picLocks noChangeAspect="1"/>
          </p:cNvPicPr>
          <p:nvPr/>
        </p:nvPicPr>
        <p:blipFill>
          <a:blip r:embed="rId6"/>
          <a:stretch>
            <a:fillRect/>
          </a:stretch>
        </p:blipFill>
        <p:spPr>
          <a:xfrm>
            <a:off x="3241185" y="1602526"/>
            <a:ext cx="224449" cy="221456"/>
          </a:xfrm>
          <a:prstGeom prst="rect">
            <a:avLst/>
          </a:prstGeom>
        </p:spPr>
      </p:pic>
      <p:sp>
        <p:nvSpPr>
          <p:cNvPr id="15" name="テキスト ボックス 14"/>
          <p:cNvSpPr txBox="1"/>
          <p:nvPr/>
        </p:nvSpPr>
        <p:spPr>
          <a:xfrm>
            <a:off x="3439136" y="1530971"/>
            <a:ext cx="2243138" cy="369332"/>
          </a:xfrm>
          <a:prstGeom prst="rect">
            <a:avLst/>
          </a:prstGeom>
          <a:noFill/>
        </p:spPr>
        <p:txBody>
          <a:bodyPr wrap="square" rtlCol="0">
            <a:spAutoFit/>
          </a:bodyPr>
          <a:lstStyle/>
          <a:p>
            <a:r>
              <a:rPr kumimoji="1" lang="en-US" altLang="ja-JP" dirty="0" smtClean="0"/>
              <a:t>: Na</a:t>
            </a:r>
            <a:r>
              <a:rPr kumimoji="1" lang="en-US" altLang="ja-JP" baseline="30000" dirty="0" smtClean="0"/>
              <a:t>+</a:t>
            </a:r>
            <a:endParaRPr kumimoji="1" lang="ja-JP" altLang="en-US" baseline="30000" dirty="0"/>
          </a:p>
        </p:txBody>
      </p:sp>
      <p:pic>
        <p:nvPicPr>
          <p:cNvPr id="16" name="図 15"/>
          <p:cNvPicPr>
            <a:picLocks noChangeAspect="1"/>
          </p:cNvPicPr>
          <p:nvPr/>
        </p:nvPicPr>
        <p:blipFill>
          <a:blip r:embed="rId7"/>
          <a:stretch>
            <a:fillRect/>
          </a:stretch>
        </p:blipFill>
        <p:spPr>
          <a:xfrm>
            <a:off x="4628537" y="1411152"/>
            <a:ext cx="925150" cy="604203"/>
          </a:xfrm>
          <a:prstGeom prst="rect">
            <a:avLst/>
          </a:prstGeom>
        </p:spPr>
      </p:pic>
      <p:sp>
        <p:nvSpPr>
          <p:cNvPr id="17" name="テキスト ボックス 16"/>
          <p:cNvSpPr txBox="1"/>
          <p:nvPr/>
        </p:nvSpPr>
        <p:spPr>
          <a:xfrm>
            <a:off x="5553687" y="1504649"/>
            <a:ext cx="2243138" cy="369332"/>
          </a:xfrm>
          <a:prstGeom prst="rect">
            <a:avLst/>
          </a:prstGeom>
          <a:noFill/>
        </p:spPr>
        <p:txBody>
          <a:bodyPr wrap="square" rtlCol="0">
            <a:spAutoFit/>
          </a:bodyPr>
          <a:lstStyle/>
          <a:p>
            <a:r>
              <a:rPr kumimoji="1" lang="en-US" altLang="ja-JP" dirty="0" smtClean="0"/>
              <a:t>: FSA</a:t>
            </a:r>
            <a:r>
              <a:rPr kumimoji="1" lang="en-US" altLang="ja-JP" baseline="30000" dirty="0" smtClean="0"/>
              <a:t>-</a:t>
            </a:r>
            <a:endParaRPr kumimoji="1" lang="ja-JP" altLang="en-US" baseline="30000" dirty="0"/>
          </a:p>
        </p:txBody>
      </p:sp>
      <p:sp>
        <p:nvSpPr>
          <p:cNvPr id="19" name="正方形/長方形 18"/>
          <p:cNvSpPr/>
          <p:nvPr/>
        </p:nvSpPr>
        <p:spPr>
          <a:xfrm>
            <a:off x="6296522" y="1559983"/>
            <a:ext cx="1904689" cy="276999"/>
          </a:xfrm>
          <a:prstGeom prst="rect">
            <a:avLst/>
          </a:prstGeom>
        </p:spPr>
        <p:txBody>
          <a:bodyPr wrap="none">
            <a:spAutoFit/>
          </a:bodyPr>
          <a:lstStyle/>
          <a:p>
            <a:r>
              <a:rPr lang="en-US" altLang="ja-JP" sz="1200" dirty="0" smtClean="0"/>
              <a:t>(</a:t>
            </a:r>
            <a:r>
              <a:rPr lang="en-US" altLang="ja-JP" sz="1200" dirty="0" err="1"/>
              <a:t>bis</a:t>
            </a:r>
            <a:r>
              <a:rPr lang="en-US" altLang="ja-JP" sz="1200" dirty="0"/>
              <a:t>(</a:t>
            </a:r>
            <a:r>
              <a:rPr lang="en-US" altLang="ja-JP" sz="1200" dirty="0" err="1"/>
              <a:t>fluorosulfonyl</a:t>
            </a:r>
            <a:r>
              <a:rPr lang="en-US" altLang="ja-JP" sz="1200" dirty="0"/>
              <a:t>)amide</a:t>
            </a:r>
            <a:r>
              <a:rPr lang="en-US" altLang="ja-JP" sz="1200" dirty="0" smtClean="0"/>
              <a:t>)</a:t>
            </a:r>
            <a:endParaRPr lang="ja-JP" altLang="en-US" sz="1200" dirty="0"/>
          </a:p>
        </p:txBody>
      </p:sp>
      <p:sp>
        <p:nvSpPr>
          <p:cNvPr id="20" name="テキスト ボックス 19"/>
          <p:cNvSpPr txBox="1"/>
          <p:nvPr/>
        </p:nvSpPr>
        <p:spPr>
          <a:xfrm>
            <a:off x="1418801" y="4994685"/>
            <a:ext cx="1522043" cy="738664"/>
          </a:xfrm>
          <a:prstGeom prst="rect">
            <a:avLst/>
          </a:prstGeom>
          <a:noFill/>
        </p:spPr>
        <p:txBody>
          <a:bodyPr wrap="square" rtlCol="0">
            <a:spAutoFit/>
          </a:bodyPr>
          <a:lstStyle/>
          <a:p>
            <a:r>
              <a:rPr kumimoji="1" lang="en-US" altLang="ja-JP" sz="1400" dirty="0" smtClean="0"/>
              <a:t>800 Acetonitrile</a:t>
            </a:r>
          </a:p>
          <a:p>
            <a:r>
              <a:rPr lang="en-US" altLang="ja-JP" sz="1400" dirty="0" smtClean="0"/>
              <a:t>52 Na</a:t>
            </a:r>
            <a:r>
              <a:rPr lang="en-US" altLang="ja-JP" sz="1400" baseline="30000" dirty="0" smtClean="0"/>
              <a:t>+</a:t>
            </a:r>
            <a:endParaRPr lang="en-US" altLang="ja-JP" sz="1400" dirty="0" smtClean="0"/>
          </a:p>
          <a:p>
            <a:r>
              <a:rPr kumimoji="1" lang="en-US" altLang="ja-JP" sz="1400" dirty="0" smtClean="0"/>
              <a:t>50 FSA</a:t>
            </a:r>
            <a:r>
              <a:rPr kumimoji="1" lang="en-US" altLang="ja-JP" sz="1400" baseline="30000" dirty="0" smtClean="0"/>
              <a:t>-</a:t>
            </a:r>
            <a:r>
              <a:rPr kumimoji="1" lang="en-US" altLang="ja-JP" sz="1400" dirty="0" smtClean="0"/>
              <a:t> </a:t>
            </a:r>
            <a:endParaRPr kumimoji="1" lang="ja-JP" altLang="en-US" sz="1400" dirty="0"/>
          </a:p>
        </p:txBody>
      </p:sp>
      <p:sp>
        <p:nvSpPr>
          <p:cNvPr id="21" name="テキスト ボックス 20"/>
          <p:cNvSpPr txBox="1"/>
          <p:nvPr/>
        </p:nvSpPr>
        <p:spPr>
          <a:xfrm>
            <a:off x="6096855" y="4994685"/>
            <a:ext cx="1522043" cy="738664"/>
          </a:xfrm>
          <a:prstGeom prst="rect">
            <a:avLst/>
          </a:prstGeom>
          <a:noFill/>
        </p:spPr>
        <p:txBody>
          <a:bodyPr wrap="square" rtlCol="0">
            <a:spAutoFit/>
          </a:bodyPr>
          <a:lstStyle/>
          <a:p>
            <a:r>
              <a:rPr kumimoji="1" lang="en-US" altLang="ja-JP" sz="1400" dirty="0" smtClean="0"/>
              <a:t>800 Acetonitrile</a:t>
            </a:r>
          </a:p>
          <a:p>
            <a:r>
              <a:rPr lang="en-US" altLang="ja-JP" sz="1400" dirty="0" smtClean="0"/>
              <a:t>302 Na</a:t>
            </a:r>
            <a:r>
              <a:rPr lang="en-US" altLang="ja-JP" sz="1400" baseline="30000" dirty="0" smtClean="0"/>
              <a:t>+</a:t>
            </a:r>
            <a:endParaRPr lang="en-US" altLang="ja-JP" sz="1400" dirty="0" smtClean="0"/>
          </a:p>
          <a:p>
            <a:r>
              <a:rPr lang="en-US" altLang="ja-JP" sz="1400" dirty="0" smtClean="0"/>
              <a:t>300</a:t>
            </a:r>
            <a:r>
              <a:rPr kumimoji="1" lang="en-US" altLang="ja-JP" sz="1400" dirty="0" smtClean="0"/>
              <a:t> FSA</a:t>
            </a:r>
            <a:r>
              <a:rPr kumimoji="1" lang="en-US" altLang="ja-JP" sz="1400" baseline="30000" dirty="0" smtClean="0"/>
              <a:t>-</a:t>
            </a:r>
            <a:r>
              <a:rPr kumimoji="1" lang="en-US" altLang="ja-JP" sz="1400" dirty="0" smtClean="0"/>
              <a:t> </a:t>
            </a:r>
            <a:endParaRPr kumimoji="1" lang="ja-JP" altLang="en-US" sz="1400" dirty="0"/>
          </a:p>
        </p:txBody>
      </p:sp>
      <p:sp>
        <p:nvSpPr>
          <p:cNvPr id="22" name="テキスト ボックス 21"/>
          <p:cNvSpPr txBox="1"/>
          <p:nvPr/>
        </p:nvSpPr>
        <p:spPr>
          <a:xfrm>
            <a:off x="40049" y="2261753"/>
            <a:ext cx="2057400" cy="276999"/>
          </a:xfrm>
          <a:prstGeom prst="rect">
            <a:avLst/>
          </a:prstGeom>
          <a:noFill/>
        </p:spPr>
        <p:txBody>
          <a:bodyPr wrap="square" rtlCol="0">
            <a:spAutoFit/>
          </a:bodyPr>
          <a:lstStyle/>
          <a:p>
            <a:pPr algn="ctr"/>
            <a:r>
              <a:rPr lang="en-US" altLang="ja-JP" sz="1200" dirty="0" smtClean="0"/>
              <a:t>Negative charge: -2e</a:t>
            </a:r>
            <a:endParaRPr kumimoji="1" lang="ja-JP" altLang="en-US" sz="1200" dirty="0"/>
          </a:p>
        </p:txBody>
      </p:sp>
      <p:sp>
        <p:nvSpPr>
          <p:cNvPr id="23" name="テキスト ボックス 22"/>
          <p:cNvSpPr txBox="1"/>
          <p:nvPr/>
        </p:nvSpPr>
        <p:spPr>
          <a:xfrm>
            <a:off x="4239510" y="2257348"/>
            <a:ext cx="2057400" cy="276999"/>
          </a:xfrm>
          <a:prstGeom prst="rect">
            <a:avLst/>
          </a:prstGeom>
          <a:noFill/>
        </p:spPr>
        <p:txBody>
          <a:bodyPr wrap="square" rtlCol="0">
            <a:spAutoFit/>
          </a:bodyPr>
          <a:lstStyle/>
          <a:p>
            <a:pPr algn="ctr"/>
            <a:r>
              <a:rPr lang="en-US" altLang="ja-JP" sz="1200" dirty="0" smtClean="0"/>
              <a:t>Negative charge: -2e</a:t>
            </a:r>
            <a:endParaRPr kumimoji="1" lang="ja-JP" altLang="en-US" sz="1200" dirty="0"/>
          </a:p>
        </p:txBody>
      </p:sp>
      <p:pic>
        <p:nvPicPr>
          <p:cNvPr id="2" name="図 1"/>
          <p:cNvPicPr>
            <a:picLocks noChangeAspect="1"/>
          </p:cNvPicPr>
          <p:nvPr/>
        </p:nvPicPr>
        <p:blipFill>
          <a:blip r:embed="rId8"/>
          <a:stretch>
            <a:fillRect/>
          </a:stretch>
        </p:blipFill>
        <p:spPr>
          <a:xfrm>
            <a:off x="4310126" y="2495621"/>
            <a:ext cx="4620239" cy="1875886"/>
          </a:xfrm>
          <a:prstGeom prst="rect">
            <a:avLst/>
          </a:prstGeom>
        </p:spPr>
      </p:pic>
    </p:spTree>
    <p:extLst>
      <p:ext uri="{BB962C8B-B14F-4D97-AF65-F5344CB8AC3E}">
        <p14:creationId xmlns:p14="http://schemas.microsoft.com/office/powerpoint/2010/main" val="3433911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12492"/>
            <a:ext cx="2133600" cy="353983"/>
          </a:xfrm>
        </p:spPr>
        <p:txBody>
          <a:bodyPr/>
          <a:lstStyle/>
          <a:p>
            <a:pPr>
              <a:defRPr/>
            </a:pPr>
            <a:fld id="{F3EAE5E9-71BD-40AE-BD3A-F48128C08950}" type="slidenum">
              <a:rPr lang="en-US" altLang="ja-JP" smtClean="0">
                <a:solidFill>
                  <a:srgbClr val="000000"/>
                </a:solidFill>
              </a:rPr>
              <a:pPr>
                <a:defRPr/>
              </a:pPr>
              <a:t>6</a:t>
            </a:fld>
            <a:endParaRPr lang="en-US" altLang="ja-JP" dirty="0">
              <a:solidFill>
                <a:srgbClr val="000000"/>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862" y="634656"/>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2346" y="18942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Elementary reactions for MC/MD simulation</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4"/>
          <a:stretch>
            <a:fillRect/>
          </a:stretch>
        </p:blipFill>
        <p:spPr>
          <a:xfrm>
            <a:off x="421170" y="2564767"/>
            <a:ext cx="1275240" cy="758840"/>
          </a:xfrm>
          <a:prstGeom prst="rect">
            <a:avLst/>
          </a:prstGeom>
        </p:spPr>
      </p:pic>
      <p:sp>
        <p:nvSpPr>
          <p:cNvPr id="8" name="テキスト ボックス 7"/>
          <p:cNvSpPr txBox="1"/>
          <p:nvPr/>
        </p:nvSpPr>
        <p:spPr>
          <a:xfrm>
            <a:off x="307192" y="3316646"/>
            <a:ext cx="1414463" cy="369332"/>
          </a:xfrm>
          <a:prstGeom prst="rect">
            <a:avLst/>
          </a:prstGeom>
          <a:noFill/>
        </p:spPr>
        <p:txBody>
          <a:bodyPr wrap="square" rtlCol="0">
            <a:spAutoFit/>
          </a:bodyPr>
          <a:lstStyle/>
          <a:p>
            <a:pPr algn="ctr"/>
            <a:r>
              <a:rPr kumimoji="1" lang="en-US" altLang="ja-JP" dirty="0" smtClean="0"/>
              <a:t>CH</a:t>
            </a:r>
            <a:r>
              <a:rPr kumimoji="1" lang="en-US" altLang="ja-JP" baseline="-25000" dirty="0" smtClean="0"/>
              <a:t>3</a:t>
            </a:r>
            <a:r>
              <a:rPr kumimoji="1" lang="en-US" altLang="ja-JP" dirty="0" smtClean="0"/>
              <a:t>CN</a:t>
            </a:r>
            <a:endParaRPr kumimoji="1" lang="ja-JP" altLang="en-US" baseline="-25000" dirty="0"/>
          </a:p>
        </p:txBody>
      </p:sp>
      <p:cxnSp>
        <p:nvCxnSpPr>
          <p:cNvPr id="10" name="直線矢印コネクタ 9"/>
          <p:cNvCxnSpPr/>
          <p:nvPr/>
        </p:nvCxnSpPr>
        <p:spPr>
          <a:xfrm>
            <a:off x="1800221" y="2906706"/>
            <a:ext cx="67151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621640" y="2542376"/>
            <a:ext cx="985838" cy="369332"/>
          </a:xfrm>
          <a:prstGeom prst="rect">
            <a:avLst/>
          </a:prstGeom>
          <a:noFill/>
        </p:spPr>
        <p:txBody>
          <a:bodyPr wrap="square" rtlCol="0">
            <a:spAutoFit/>
          </a:bodyPr>
          <a:lstStyle/>
          <a:p>
            <a:pPr algn="ctr"/>
            <a:r>
              <a:rPr kumimoji="1" lang="en-US" altLang="ja-JP" dirty="0" smtClean="0"/>
              <a:t>+ </a:t>
            </a:r>
            <a:r>
              <a:rPr kumimoji="1" lang="en-US" altLang="ja-JP" i="1" dirty="0" smtClean="0"/>
              <a:t>e</a:t>
            </a:r>
            <a:r>
              <a:rPr kumimoji="1" lang="en-US" altLang="ja-JP" baseline="30000" dirty="0" smtClean="0"/>
              <a:t>-</a:t>
            </a:r>
            <a:endParaRPr kumimoji="1" lang="ja-JP" altLang="en-US" baseline="30000" dirty="0"/>
          </a:p>
        </p:txBody>
      </p:sp>
      <p:pic>
        <p:nvPicPr>
          <p:cNvPr id="17" name="図 16"/>
          <p:cNvPicPr>
            <a:picLocks noChangeAspect="1"/>
          </p:cNvPicPr>
          <p:nvPr/>
        </p:nvPicPr>
        <p:blipFill>
          <a:blip r:embed="rId5"/>
          <a:stretch>
            <a:fillRect/>
          </a:stretch>
        </p:blipFill>
        <p:spPr>
          <a:xfrm>
            <a:off x="2631246" y="2542376"/>
            <a:ext cx="1214859" cy="774270"/>
          </a:xfrm>
          <a:prstGeom prst="rect">
            <a:avLst/>
          </a:prstGeom>
        </p:spPr>
      </p:pic>
      <p:sp>
        <p:nvSpPr>
          <p:cNvPr id="18" name="テキスト ボックス 17"/>
          <p:cNvSpPr txBox="1"/>
          <p:nvPr/>
        </p:nvSpPr>
        <p:spPr>
          <a:xfrm>
            <a:off x="2371719" y="3338077"/>
            <a:ext cx="1647856" cy="369332"/>
          </a:xfrm>
          <a:prstGeom prst="rect">
            <a:avLst/>
          </a:prstGeom>
          <a:noFill/>
        </p:spPr>
        <p:txBody>
          <a:bodyPr wrap="square" rtlCol="0">
            <a:spAutoFit/>
          </a:bodyPr>
          <a:lstStyle/>
          <a:p>
            <a:pPr algn="ctr"/>
            <a:r>
              <a:rPr lang="en-US" altLang="ja-JP" dirty="0" smtClean="0"/>
              <a:t>CH</a:t>
            </a:r>
            <a:r>
              <a:rPr lang="en-US" altLang="ja-JP" baseline="-25000" dirty="0" smtClean="0"/>
              <a:t>3</a:t>
            </a:r>
            <a:r>
              <a:rPr lang="en-US" altLang="ja-JP" dirty="0" smtClean="0"/>
              <a:t>CN</a:t>
            </a:r>
            <a:r>
              <a:rPr lang="en-US" altLang="ja-JP" baseline="30000" dirty="0" smtClean="0"/>
              <a:t>-</a:t>
            </a:r>
            <a:endParaRPr kumimoji="1" lang="ja-JP" altLang="en-US" baseline="30000" dirty="0"/>
          </a:p>
        </p:txBody>
      </p:sp>
      <p:cxnSp>
        <p:nvCxnSpPr>
          <p:cNvPr id="19" name="直線矢印コネクタ 18"/>
          <p:cNvCxnSpPr/>
          <p:nvPr/>
        </p:nvCxnSpPr>
        <p:spPr>
          <a:xfrm flipV="1">
            <a:off x="4005618" y="2268641"/>
            <a:ext cx="1109633" cy="390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761590" y="2209128"/>
            <a:ext cx="985838" cy="369332"/>
          </a:xfrm>
          <a:prstGeom prst="rect">
            <a:avLst/>
          </a:prstGeom>
          <a:noFill/>
        </p:spPr>
        <p:txBody>
          <a:bodyPr wrap="square" rtlCol="0">
            <a:spAutoFit/>
          </a:bodyPr>
          <a:lstStyle/>
          <a:p>
            <a:pPr algn="ctr"/>
            <a:r>
              <a:rPr kumimoji="1" lang="en-US" altLang="ja-JP" dirty="0" smtClean="0"/>
              <a:t>+ </a:t>
            </a:r>
            <a:r>
              <a:rPr kumimoji="1" lang="en-US" altLang="ja-JP" i="1" dirty="0" smtClean="0"/>
              <a:t>e</a:t>
            </a:r>
            <a:r>
              <a:rPr kumimoji="1" lang="en-US" altLang="ja-JP" baseline="30000" dirty="0" smtClean="0"/>
              <a:t>-</a:t>
            </a:r>
            <a:endParaRPr kumimoji="1" lang="ja-JP" altLang="en-US" baseline="30000" dirty="0"/>
          </a:p>
        </p:txBody>
      </p:sp>
      <p:pic>
        <p:nvPicPr>
          <p:cNvPr id="21" name="図 20"/>
          <p:cNvPicPr>
            <a:picLocks noChangeAspect="1"/>
          </p:cNvPicPr>
          <p:nvPr/>
        </p:nvPicPr>
        <p:blipFill>
          <a:blip r:embed="rId6"/>
          <a:stretch>
            <a:fillRect/>
          </a:stretch>
        </p:blipFill>
        <p:spPr>
          <a:xfrm>
            <a:off x="5274764" y="2134101"/>
            <a:ext cx="619148" cy="269081"/>
          </a:xfrm>
          <a:prstGeom prst="rect">
            <a:avLst/>
          </a:prstGeom>
        </p:spPr>
      </p:pic>
      <p:sp>
        <p:nvSpPr>
          <p:cNvPr id="22" name="テキスト ボックス 21"/>
          <p:cNvSpPr txBox="1"/>
          <p:nvPr/>
        </p:nvSpPr>
        <p:spPr>
          <a:xfrm>
            <a:off x="5683168" y="2083975"/>
            <a:ext cx="750093" cy="369332"/>
          </a:xfrm>
          <a:prstGeom prst="rect">
            <a:avLst/>
          </a:prstGeom>
          <a:noFill/>
        </p:spPr>
        <p:txBody>
          <a:bodyPr wrap="square" rtlCol="0">
            <a:spAutoFit/>
          </a:bodyPr>
          <a:lstStyle/>
          <a:p>
            <a:pPr algn="ctr"/>
            <a:r>
              <a:rPr kumimoji="1" lang="en-US" altLang="ja-JP" dirty="0" smtClean="0"/>
              <a:t>+</a:t>
            </a:r>
            <a:endParaRPr kumimoji="1" lang="ja-JP" altLang="en-US" dirty="0"/>
          </a:p>
        </p:txBody>
      </p:sp>
      <p:cxnSp>
        <p:nvCxnSpPr>
          <p:cNvPr id="24" name="直線矢印コネクタ 23"/>
          <p:cNvCxnSpPr/>
          <p:nvPr/>
        </p:nvCxnSpPr>
        <p:spPr>
          <a:xfrm>
            <a:off x="4019575" y="3046059"/>
            <a:ext cx="1095676" cy="455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064635" y="4147476"/>
            <a:ext cx="1200270" cy="369332"/>
          </a:xfrm>
          <a:prstGeom prst="rect">
            <a:avLst/>
          </a:prstGeom>
          <a:noFill/>
        </p:spPr>
        <p:txBody>
          <a:bodyPr wrap="square" rtlCol="0">
            <a:spAutoFit/>
          </a:bodyPr>
          <a:lstStyle/>
          <a:p>
            <a:pPr algn="ctr"/>
            <a:r>
              <a:rPr kumimoji="1" lang="en-US" altLang="ja-JP" dirty="0" err="1" smtClean="0"/>
              <a:t>dec</a:t>
            </a:r>
            <a:r>
              <a:rPr kumimoji="1" lang="en-US" altLang="ja-JP" dirty="0" smtClean="0"/>
              <a:t>-FSA</a:t>
            </a:r>
            <a:r>
              <a:rPr kumimoji="1" lang="en-US" altLang="ja-JP" baseline="30000" dirty="0" smtClean="0"/>
              <a:t>-</a:t>
            </a:r>
            <a:endParaRPr kumimoji="1" lang="ja-JP" altLang="en-US" baseline="30000" dirty="0"/>
          </a:p>
        </p:txBody>
      </p:sp>
      <p:pic>
        <p:nvPicPr>
          <p:cNvPr id="27" name="図 26"/>
          <p:cNvPicPr>
            <a:picLocks noChangeAspect="1"/>
          </p:cNvPicPr>
          <p:nvPr/>
        </p:nvPicPr>
        <p:blipFill>
          <a:blip r:embed="rId4"/>
          <a:stretch>
            <a:fillRect/>
          </a:stretch>
        </p:blipFill>
        <p:spPr>
          <a:xfrm>
            <a:off x="5317286" y="3401202"/>
            <a:ext cx="1215640" cy="723375"/>
          </a:xfrm>
          <a:prstGeom prst="rect">
            <a:avLst/>
          </a:prstGeom>
        </p:spPr>
      </p:pic>
      <p:sp>
        <p:nvSpPr>
          <p:cNvPr id="28" name="テキスト ボックス 27"/>
          <p:cNvSpPr txBox="1"/>
          <p:nvPr/>
        </p:nvSpPr>
        <p:spPr>
          <a:xfrm>
            <a:off x="5186679" y="4147476"/>
            <a:ext cx="1414463" cy="369332"/>
          </a:xfrm>
          <a:prstGeom prst="rect">
            <a:avLst/>
          </a:prstGeom>
          <a:noFill/>
        </p:spPr>
        <p:txBody>
          <a:bodyPr wrap="square" rtlCol="0">
            <a:spAutoFit/>
          </a:bodyPr>
          <a:lstStyle/>
          <a:p>
            <a:pPr algn="ctr"/>
            <a:r>
              <a:rPr kumimoji="1" lang="en-US" altLang="ja-JP" dirty="0" smtClean="0"/>
              <a:t>CH</a:t>
            </a:r>
            <a:r>
              <a:rPr kumimoji="1" lang="en-US" altLang="ja-JP" baseline="-25000" dirty="0" smtClean="0"/>
              <a:t>3</a:t>
            </a:r>
            <a:r>
              <a:rPr kumimoji="1" lang="en-US" altLang="ja-JP" dirty="0" smtClean="0"/>
              <a:t>CN</a:t>
            </a:r>
            <a:endParaRPr kumimoji="1" lang="ja-JP" altLang="en-US" baseline="-25000" dirty="0"/>
          </a:p>
        </p:txBody>
      </p:sp>
      <p:sp>
        <p:nvSpPr>
          <p:cNvPr id="29" name="テキスト ボックス 28"/>
          <p:cNvSpPr txBox="1"/>
          <p:nvPr/>
        </p:nvSpPr>
        <p:spPr>
          <a:xfrm>
            <a:off x="4785405" y="2490011"/>
            <a:ext cx="1647856" cy="369332"/>
          </a:xfrm>
          <a:prstGeom prst="rect">
            <a:avLst/>
          </a:prstGeom>
          <a:noFill/>
        </p:spPr>
        <p:txBody>
          <a:bodyPr wrap="square" rtlCol="0">
            <a:spAutoFit/>
          </a:bodyPr>
          <a:lstStyle/>
          <a:p>
            <a:pPr algn="ctr"/>
            <a:r>
              <a:rPr lang="en-US" altLang="ja-JP" dirty="0" smtClean="0"/>
              <a:t>CN</a:t>
            </a:r>
            <a:r>
              <a:rPr lang="en-US" altLang="ja-JP" baseline="30000" dirty="0" smtClean="0"/>
              <a:t>-</a:t>
            </a:r>
            <a:endParaRPr kumimoji="1" lang="ja-JP" altLang="en-US" baseline="30000" dirty="0"/>
          </a:p>
        </p:txBody>
      </p:sp>
      <p:pic>
        <p:nvPicPr>
          <p:cNvPr id="30" name="図 29"/>
          <p:cNvPicPr>
            <a:picLocks noChangeAspect="1"/>
          </p:cNvPicPr>
          <p:nvPr/>
        </p:nvPicPr>
        <p:blipFill>
          <a:blip r:embed="rId7"/>
          <a:stretch>
            <a:fillRect/>
          </a:stretch>
        </p:blipFill>
        <p:spPr>
          <a:xfrm>
            <a:off x="6274896" y="2067906"/>
            <a:ext cx="726282" cy="401470"/>
          </a:xfrm>
          <a:prstGeom prst="rect">
            <a:avLst/>
          </a:prstGeom>
        </p:spPr>
      </p:pic>
      <p:sp>
        <p:nvSpPr>
          <p:cNvPr id="31" name="テキスト ボックス 30"/>
          <p:cNvSpPr txBox="1"/>
          <p:nvPr/>
        </p:nvSpPr>
        <p:spPr>
          <a:xfrm>
            <a:off x="5828397" y="2464071"/>
            <a:ext cx="1647856" cy="369332"/>
          </a:xfrm>
          <a:prstGeom prst="rect">
            <a:avLst/>
          </a:prstGeom>
          <a:noFill/>
        </p:spPr>
        <p:txBody>
          <a:bodyPr wrap="square" rtlCol="0">
            <a:spAutoFit/>
          </a:bodyPr>
          <a:lstStyle/>
          <a:p>
            <a:pPr algn="ctr"/>
            <a:r>
              <a:rPr lang="en-US" altLang="ja-JP" dirty="0" smtClean="0"/>
              <a:t>CH</a:t>
            </a:r>
            <a:r>
              <a:rPr lang="en-US" altLang="ja-JP" baseline="-25000" dirty="0" smtClean="0"/>
              <a:t>3</a:t>
            </a:r>
            <a:r>
              <a:rPr lang="en-US" altLang="ja-JP" baseline="30000" dirty="0" smtClean="0"/>
              <a:t>-</a:t>
            </a:r>
            <a:endParaRPr kumimoji="1" lang="ja-JP" altLang="en-US" baseline="30000" dirty="0"/>
          </a:p>
        </p:txBody>
      </p:sp>
      <p:pic>
        <p:nvPicPr>
          <p:cNvPr id="32" name="図 31"/>
          <p:cNvPicPr>
            <a:picLocks noChangeAspect="1"/>
          </p:cNvPicPr>
          <p:nvPr/>
        </p:nvPicPr>
        <p:blipFill>
          <a:blip r:embed="rId8"/>
          <a:stretch>
            <a:fillRect/>
          </a:stretch>
        </p:blipFill>
        <p:spPr>
          <a:xfrm>
            <a:off x="6895013" y="3264900"/>
            <a:ext cx="1464927" cy="861239"/>
          </a:xfrm>
          <a:prstGeom prst="rect">
            <a:avLst/>
          </a:prstGeom>
        </p:spPr>
      </p:pic>
      <p:sp>
        <p:nvSpPr>
          <p:cNvPr id="33" name="テキスト ボックス 32"/>
          <p:cNvSpPr txBox="1"/>
          <p:nvPr/>
        </p:nvSpPr>
        <p:spPr>
          <a:xfrm>
            <a:off x="6346336" y="3572843"/>
            <a:ext cx="750093" cy="369332"/>
          </a:xfrm>
          <a:prstGeom prst="rect">
            <a:avLst/>
          </a:prstGeom>
          <a:noFill/>
        </p:spPr>
        <p:txBody>
          <a:bodyPr wrap="square" rtlCol="0">
            <a:spAutoFit/>
          </a:bodyPr>
          <a:lstStyle/>
          <a:p>
            <a:pPr algn="ctr"/>
            <a:r>
              <a:rPr kumimoji="1" lang="en-US" altLang="ja-JP" dirty="0" smtClean="0"/>
              <a:t>+</a:t>
            </a:r>
            <a:endParaRPr kumimoji="1" lang="ja-JP" altLang="en-US" dirty="0"/>
          </a:p>
        </p:txBody>
      </p:sp>
      <p:sp>
        <p:nvSpPr>
          <p:cNvPr id="34" name="正方形/長方形 33"/>
          <p:cNvSpPr/>
          <p:nvPr/>
        </p:nvSpPr>
        <p:spPr>
          <a:xfrm>
            <a:off x="4222936" y="2859343"/>
            <a:ext cx="832279" cy="369332"/>
          </a:xfrm>
          <a:prstGeom prst="rect">
            <a:avLst/>
          </a:prstGeom>
        </p:spPr>
        <p:txBody>
          <a:bodyPr wrap="none">
            <a:spAutoFit/>
          </a:bodyPr>
          <a:lstStyle/>
          <a:p>
            <a:pPr algn="ctr"/>
            <a:r>
              <a:rPr lang="en-US" altLang="ja-JP" dirty="0" smtClean="0"/>
              <a:t>+ FSA</a:t>
            </a:r>
            <a:endParaRPr lang="ja-JP" altLang="en-US" baseline="30000" dirty="0"/>
          </a:p>
        </p:txBody>
      </p:sp>
      <p:sp>
        <p:nvSpPr>
          <p:cNvPr id="35" name="テキスト ボックス 34"/>
          <p:cNvSpPr txBox="1"/>
          <p:nvPr/>
        </p:nvSpPr>
        <p:spPr>
          <a:xfrm>
            <a:off x="8056073" y="3608397"/>
            <a:ext cx="750093" cy="369332"/>
          </a:xfrm>
          <a:prstGeom prst="rect">
            <a:avLst/>
          </a:prstGeom>
          <a:noFill/>
        </p:spPr>
        <p:txBody>
          <a:bodyPr wrap="square" rtlCol="0">
            <a:spAutoFit/>
          </a:bodyPr>
          <a:lstStyle/>
          <a:p>
            <a:pPr algn="ctr"/>
            <a:r>
              <a:rPr kumimoji="1" lang="en-US" altLang="ja-JP" dirty="0" smtClean="0"/>
              <a:t>+</a:t>
            </a:r>
            <a:endParaRPr kumimoji="1" lang="ja-JP" altLang="en-US" dirty="0"/>
          </a:p>
        </p:txBody>
      </p:sp>
      <p:pic>
        <p:nvPicPr>
          <p:cNvPr id="36" name="図 35"/>
          <p:cNvPicPr>
            <a:picLocks noChangeAspect="1"/>
          </p:cNvPicPr>
          <p:nvPr/>
        </p:nvPicPr>
        <p:blipFill>
          <a:blip r:embed="rId9"/>
          <a:stretch>
            <a:fillRect/>
          </a:stretch>
        </p:blipFill>
        <p:spPr>
          <a:xfrm>
            <a:off x="8722027" y="3655678"/>
            <a:ext cx="260914" cy="251759"/>
          </a:xfrm>
          <a:prstGeom prst="rect">
            <a:avLst/>
          </a:prstGeom>
        </p:spPr>
      </p:pic>
      <p:sp>
        <p:nvSpPr>
          <p:cNvPr id="37" name="テキスト ボックス 36"/>
          <p:cNvSpPr txBox="1"/>
          <p:nvPr/>
        </p:nvSpPr>
        <p:spPr>
          <a:xfrm>
            <a:off x="8493466" y="3965319"/>
            <a:ext cx="718036" cy="369332"/>
          </a:xfrm>
          <a:prstGeom prst="rect">
            <a:avLst/>
          </a:prstGeom>
          <a:noFill/>
        </p:spPr>
        <p:txBody>
          <a:bodyPr wrap="square" rtlCol="0">
            <a:spAutoFit/>
          </a:bodyPr>
          <a:lstStyle/>
          <a:p>
            <a:pPr algn="ctr"/>
            <a:r>
              <a:rPr kumimoji="1" lang="en-US" altLang="ja-JP" dirty="0" smtClean="0"/>
              <a:t>F</a:t>
            </a:r>
            <a:r>
              <a:rPr kumimoji="1" lang="en-US" altLang="ja-JP" baseline="30000" dirty="0" smtClean="0"/>
              <a:t>-</a:t>
            </a:r>
            <a:endParaRPr kumimoji="1" lang="ja-JP" altLang="en-US" baseline="30000" dirty="0"/>
          </a:p>
        </p:txBody>
      </p:sp>
      <p:cxnSp>
        <p:nvCxnSpPr>
          <p:cNvPr id="38" name="直線矢印コネクタ 37"/>
          <p:cNvCxnSpPr/>
          <p:nvPr/>
        </p:nvCxnSpPr>
        <p:spPr>
          <a:xfrm flipV="1">
            <a:off x="2021682" y="3904682"/>
            <a:ext cx="3098234" cy="584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2913971" y="4295349"/>
            <a:ext cx="1186542" cy="369332"/>
          </a:xfrm>
          <a:prstGeom prst="rect">
            <a:avLst/>
          </a:prstGeom>
        </p:spPr>
        <p:txBody>
          <a:bodyPr wrap="none">
            <a:spAutoFit/>
          </a:bodyPr>
          <a:lstStyle/>
          <a:p>
            <a:pPr algn="ctr"/>
            <a:r>
              <a:rPr lang="en-US" altLang="ja-JP" dirty="0" smtClean="0"/>
              <a:t>+ CH</a:t>
            </a:r>
            <a:r>
              <a:rPr lang="en-US" altLang="ja-JP" baseline="-25000" dirty="0" smtClean="0"/>
              <a:t>3</a:t>
            </a:r>
            <a:r>
              <a:rPr lang="en-US" altLang="ja-JP" dirty="0" smtClean="0"/>
              <a:t>CN</a:t>
            </a:r>
            <a:r>
              <a:rPr lang="en-US" altLang="ja-JP" baseline="30000" dirty="0" smtClean="0"/>
              <a:t>-</a:t>
            </a:r>
            <a:endParaRPr lang="ja-JP" altLang="en-US" baseline="30000" dirty="0"/>
          </a:p>
        </p:txBody>
      </p:sp>
      <p:pic>
        <p:nvPicPr>
          <p:cNvPr id="45" name="図 44"/>
          <p:cNvPicPr>
            <a:picLocks noChangeAspect="1"/>
          </p:cNvPicPr>
          <p:nvPr/>
        </p:nvPicPr>
        <p:blipFill>
          <a:blip r:embed="rId10"/>
          <a:stretch>
            <a:fillRect/>
          </a:stretch>
        </p:blipFill>
        <p:spPr>
          <a:xfrm>
            <a:off x="354772" y="4196738"/>
            <a:ext cx="1455628" cy="887853"/>
          </a:xfrm>
          <a:prstGeom prst="rect">
            <a:avLst/>
          </a:prstGeom>
        </p:spPr>
      </p:pic>
      <p:sp>
        <p:nvSpPr>
          <p:cNvPr id="46" name="テキスト ボックス 45"/>
          <p:cNvSpPr txBox="1"/>
          <p:nvPr/>
        </p:nvSpPr>
        <p:spPr>
          <a:xfrm>
            <a:off x="395937" y="5099923"/>
            <a:ext cx="1414463" cy="369332"/>
          </a:xfrm>
          <a:prstGeom prst="rect">
            <a:avLst/>
          </a:prstGeom>
          <a:noFill/>
        </p:spPr>
        <p:txBody>
          <a:bodyPr wrap="square" rtlCol="0">
            <a:spAutoFit/>
          </a:bodyPr>
          <a:lstStyle/>
          <a:p>
            <a:pPr algn="ctr"/>
            <a:r>
              <a:rPr kumimoji="1" lang="en-US" altLang="ja-JP" dirty="0" smtClean="0"/>
              <a:t>FSA</a:t>
            </a:r>
            <a:endParaRPr kumimoji="1" lang="ja-JP" altLang="en-US" baseline="-25000" dirty="0"/>
          </a:p>
        </p:txBody>
      </p:sp>
      <p:cxnSp>
        <p:nvCxnSpPr>
          <p:cNvPr id="47" name="直線矢印コネクタ 46"/>
          <p:cNvCxnSpPr/>
          <p:nvPr/>
        </p:nvCxnSpPr>
        <p:spPr>
          <a:xfrm>
            <a:off x="2021682" y="4875591"/>
            <a:ext cx="1021556" cy="747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810400" y="5253953"/>
            <a:ext cx="985838" cy="369332"/>
          </a:xfrm>
          <a:prstGeom prst="rect">
            <a:avLst/>
          </a:prstGeom>
          <a:noFill/>
        </p:spPr>
        <p:txBody>
          <a:bodyPr wrap="square" rtlCol="0">
            <a:spAutoFit/>
          </a:bodyPr>
          <a:lstStyle/>
          <a:p>
            <a:pPr algn="ctr"/>
            <a:r>
              <a:rPr kumimoji="1" lang="en-US" altLang="ja-JP" dirty="0" smtClean="0"/>
              <a:t>+ </a:t>
            </a:r>
            <a:r>
              <a:rPr kumimoji="1" lang="en-US" altLang="ja-JP" i="1" dirty="0" smtClean="0"/>
              <a:t>e</a:t>
            </a:r>
            <a:r>
              <a:rPr kumimoji="1" lang="en-US" altLang="ja-JP" baseline="30000" dirty="0" smtClean="0"/>
              <a:t>-</a:t>
            </a:r>
            <a:endParaRPr kumimoji="1" lang="ja-JP" altLang="en-US" baseline="30000" dirty="0"/>
          </a:p>
        </p:txBody>
      </p:sp>
      <p:sp>
        <p:nvSpPr>
          <p:cNvPr id="51" name="テキスト ボックス 50"/>
          <p:cNvSpPr txBox="1"/>
          <p:nvPr/>
        </p:nvSpPr>
        <p:spPr>
          <a:xfrm>
            <a:off x="3283263" y="6007424"/>
            <a:ext cx="1200270" cy="369332"/>
          </a:xfrm>
          <a:prstGeom prst="rect">
            <a:avLst/>
          </a:prstGeom>
          <a:noFill/>
        </p:spPr>
        <p:txBody>
          <a:bodyPr wrap="square" rtlCol="0">
            <a:spAutoFit/>
          </a:bodyPr>
          <a:lstStyle/>
          <a:p>
            <a:pPr algn="ctr"/>
            <a:r>
              <a:rPr kumimoji="1" lang="en-US" altLang="ja-JP" dirty="0" err="1" smtClean="0"/>
              <a:t>dec</a:t>
            </a:r>
            <a:r>
              <a:rPr kumimoji="1" lang="en-US" altLang="ja-JP" dirty="0" smtClean="0"/>
              <a:t>-FSA</a:t>
            </a:r>
            <a:r>
              <a:rPr kumimoji="1" lang="en-US" altLang="ja-JP" baseline="30000" dirty="0" smtClean="0"/>
              <a:t>-</a:t>
            </a:r>
            <a:endParaRPr kumimoji="1" lang="ja-JP" altLang="en-US" baseline="30000" dirty="0"/>
          </a:p>
        </p:txBody>
      </p:sp>
      <p:pic>
        <p:nvPicPr>
          <p:cNvPr id="52" name="図 51"/>
          <p:cNvPicPr>
            <a:picLocks noChangeAspect="1"/>
          </p:cNvPicPr>
          <p:nvPr/>
        </p:nvPicPr>
        <p:blipFill>
          <a:blip r:embed="rId8"/>
          <a:stretch>
            <a:fillRect/>
          </a:stretch>
        </p:blipFill>
        <p:spPr>
          <a:xfrm>
            <a:off x="3113641" y="5124848"/>
            <a:ext cx="1464927" cy="861239"/>
          </a:xfrm>
          <a:prstGeom prst="rect">
            <a:avLst/>
          </a:prstGeom>
        </p:spPr>
      </p:pic>
      <p:sp>
        <p:nvSpPr>
          <p:cNvPr id="53" name="テキスト ボックス 52"/>
          <p:cNvSpPr txBox="1"/>
          <p:nvPr/>
        </p:nvSpPr>
        <p:spPr>
          <a:xfrm>
            <a:off x="4274701" y="5468345"/>
            <a:ext cx="750093" cy="369332"/>
          </a:xfrm>
          <a:prstGeom prst="rect">
            <a:avLst/>
          </a:prstGeom>
          <a:noFill/>
        </p:spPr>
        <p:txBody>
          <a:bodyPr wrap="square" rtlCol="0">
            <a:spAutoFit/>
          </a:bodyPr>
          <a:lstStyle/>
          <a:p>
            <a:pPr algn="ctr"/>
            <a:r>
              <a:rPr kumimoji="1" lang="en-US" altLang="ja-JP" dirty="0" smtClean="0"/>
              <a:t>+</a:t>
            </a:r>
            <a:endParaRPr kumimoji="1" lang="ja-JP" altLang="en-US" dirty="0"/>
          </a:p>
        </p:txBody>
      </p:sp>
      <p:pic>
        <p:nvPicPr>
          <p:cNvPr id="54" name="図 53"/>
          <p:cNvPicPr>
            <a:picLocks noChangeAspect="1"/>
          </p:cNvPicPr>
          <p:nvPr/>
        </p:nvPicPr>
        <p:blipFill>
          <a:blip r:embed="rId9"/>
          <a:stretch>
            <a:fillRect/>
          </a:stretch>
        </p:blipFill>
        <p:spPr>
          <a:xfrm>
            <a:off x="4940655" y="5515626"/>
            <a:ext cx="260914" cy="251759"/>
          </a:xfrm>
          <a:prstGeom prst="rect">
            <a:avLst/>
          </a:prstGeom>
        </p:spPr>
      </p:pic>
      <p:sp>
        <p:nvSpPr>
          <p:cNvPr id="55" name="テキスト ボックス 54"/>
          <p:cNvSpPr txBox="1"/>
          <p:nvPr/>
        </p:nvSpPr>
        <p:spPr>
          <a:xfrm>
            <a:off x="4712094" y="5825267"/>
            <a:ext cx="718036" cy="369332"/>
          </a:xfrm>
          <a:prstGeom prst="rect">
            <a:avLst/>
          </a:prstGeom>
          <a:noFill/>
        </p:spPr>
        <p:txBody>
          <a:bodyPr wrap="square" rtlCol="0">
            <a:spAutoFit/>
          </a:bodyPr>
          <a:lstStyle/>
          <a:p>
            <a:pPr algn="ctr"/>
            <a:r>
              <a:rPr kumimoji="1" lang="en-US" altLang="ja-JP" dirty="0" smtClean="0"/>
              <a:t>F</a:t>
            </a:r>
            <a:r>
              <a:rPr kumimoji="1" lang="en-US" altLang="ja-JP" baseline="30000" dirty="0" smtClean="0"/>
              <a:t>-</a:t>
            </a:r>
            <a:endParaRPr kumimoji="1" lang="ja-JP" altLang="en-US" baseline="30000" dirty="0"/>
          </a:p>
        </p:txBody>
      </p:sp>
      <p:sp>
        <p:nvSpPr>
          <p:cNvPr id="39" name="正方形/長方形 38"/>
          <p:cNvSpPr/>
          <p:nvPr/>
        </p:nvSpPr>
        <p:spPr>
          <a:xfrm>
            <a:off x="301478" y="1216690"/>
            <a:ext cx="8632885" cy="646331"/>
          </a:xfrm>
          <a:prstGeom prst="rect">
            <a:avLst/>
          </a:prstGeom>
        </p:spPr>
        <p:txBody>
          <a:bodyPr wrap="square">
            <a:spAutoFit/>
          </a:bodyPr>
          <a:lstStyle/>
          <a:p>
            <a:pPr marL="285750" indent="-285750" algn="just">
              <a:buFont typeface="Wingdings" panose="05000000000000000000" pitchFamily="2" charset="2"/>
              <a:buChar char="p"/>
            </a:pPr>
            <a:r>
              <a:rPr lang="en-US" altLang="ja-JP" dirty="0" smtClean="0">
                <a:latin typeface="Arial" panose="020B0604020202020204" pitchFamily="34" charset="0"/>
                <a:cs typeface="Arial" panose="020B0604020202020204" pitchFamily="34" charset="0"/>
              </a:rPr>
              <a:t>These elementary reaction processes are considered for the hybrid MC/MD reaction simulation.</a:t>
            </a:r>
            <a:endParaRPr lang="en-US" altLang="ja-JP" dirty="0">
              <a:latin typeface="Arial" panose="020B0604020202020204" pitchFamily="34" charset="0"/>
              <a:cs typeface="Arial" panose="020B0604020202020204" pitchFamily="34" charset="0"/>
            </a:endParaRPr>
          </a:p>
        </p:txBody>
      </p:sp>
      <p:sp>
        <p:nvSpPr>
          <p:cNvPr id="40" name="テキスト ボックス 39"/>
          <p:cNvSpPr txBox="1"/>
          <p:nvPr/>
        </p:nvSpPr>
        <p:spPr>
          <a:xfrm>
            <a:off x="125516" y="6449830"/>
            <a:ext cx="3959472" cy="253916"/>
          </a:xfrm>
          <a:prstGeom prst="rect">
            <a:avLst/>
          </a:prstGeom>
          <a:noFill/>
        </p:spPr>
        <p:txBody>
          <a:bodyPr wrap="square" rtlCol="0">
            <a:spAutoFit/>
          </a:bodyPr>
          <a:lstStyle/>
          <a:p>
            <a:pPr algn="ctr"/>
            <a:r>
              <a:rPr lang="en-US" altLang="ja-JP" sz="1050" dirty="0" smtClean="0">
                <a:latin typeface="+mj-lt"/>
              </a:rPr>
              <a:t>[1] Y</a:t>
            </a:r>
            <a:r>
              <a:rPr kumimoji="1" lang="en-US" altLang="ja-JP" sz="1050" dirty="0" smtClean="0">
                <a:latin typeface="+mj-lt"/>
              </a:rPr>
              <a:t>. </a:t>
            </a:r>
            <a:r>
              <a:rPr lang="en-US" altLang="ja-JP" sz="1050" dirty="0" smtClean="0">
                <a:latin typeface="+mj-lt"/>
              </a:rPr>
              <a:t>Yamada</a:t>
            </a:r>
            <a:r>
              <a:rPr kumimoji="1" lang="en-US" altLang="ja-JP" sz="1050" dirty="0" smtClean="0">
                <a:latin typeface="+mj-lt"/>
              </a:rPr>
              <a:t> et al., </a:t>
            </a:r>
            <a:r>
              <a:rPr lang="en-US" altLang="ja-JP" sz="1050" i="1" dirty="0" smtClean="0">
                <a:latin typeface="+mj-lt"/>
              </a:rPr>
              <a:t>J. Am. Chem. Soc.</a:t>
            </a:r>
            <a:r>
              <a:rPr kumimoji="1" lang="en-US" altLang="ja-JP" sz="1050" dirty="0" smtClean="0">
                <a:latin typeface="+mj-lt"/>
              </a:rPr>
              <a:t>, </a:t>
            </a:r>
            <a:r>
              <a:rPr lang="en-US" altLang="ja-JP" sz="1050" b="1" dirty="0" smtClean="0">
                <a:latin typeface="+mj-lt"/>
              </a:rPr>
              <a:t>136</a:t>
            </a:r>
            <a:r>
              <a:rPr kumimoji="1" lang="en-US" altLang="ja-JP" sz="1050" dirty="0" smtClean="0">
                <a:latin typeface="+mj-lt"/>
              </a:rPr>
              <a:t>, 5039 (2014).</a:t>
            </a:r>
            <a:endParaRPr kumimoji="1" lang="ja-JP" altLang="en-US" sz="1050" dirty="0">
              <a:latin typeface="+mj-lt"/>
            </a:endParaRPr>
          </a:p>
        </p:txBody>
      </p:sp>
      <p:sp>
        <p:nvSpPr>
          <p:cNvPr id="9" name="テキスト ボックス 8"/>
          <p:cNvSpPr txBox="1"/>
          <p:nvPr/>
        </p:nvSpPr>
        <p:spPr>
          <a:xfrm>
            <a:off x="1543369" y="3072477"/>
            <a:ext cx="1300473" cy="307777"/>
          </a:xfrm>
          <a:prstGeom prst="rect">
            <a:avLst/>
          </a:prstGeom>
          <a:noFill/>
        </p:spPr>
        <p:txBody>
          <a:bodyPr wrap="square" rtlCol="0">
            <a:spAutoFit/>
          </a:bodyPr>
          <a:lstStyle/>
          <a:p>
            <a:pPr algn="ctr"/>
            <a:r>
              <a:rPr kumimoji="1" lang="en-US" altLang="ja-JP" sz="1400" dirty="0" smtClean="0">
                <a:solidFill>
                  <a:srgbClr val="C00000"/>
                </a:solidFill>
              </a:rPr>
              <a:t>47.1 kcal/</a:t>
            </a:r>
            <a:r>
              <a:rPr kumimoji="1" lang="en-US" altLang="ja-JP" sz="1400" dirty="0" err="1" smtClean="0">
                <a:solidFill>
                  <a:srgbClr val="C00000"/>
                </a:solidFill>
              </a:rPr>
              <a:t>mol</a:t>
            </a:r>
            <a:endParaRPr kumimoji="1" lang="ja-JP" altLang="en-US" sz="1400" dirty="0">
              <a:solidFill>
                <a:srgbClr val="C00000"/>
              </a:solidFill>
            </a:endParaRPr>
          </a:p>
        </p:txBody>
      </p:sp>
      <p:sp>
        <p:nvSpPr>
          <p:cNvPr id="44" name="テキスト ボックス 43"/>
          <p:cNvSpPr txBox="1"/>
          <p:nvPr/>
        </p:nvSpPr>
        <p:spPr>
          <a:xfrm>
            <a:off x="3733179" y="1729750"/>
            <a:ext cx="1300473" cy="307777"/>
          </a:xfrm>
          <a:prstGeom prst="rect">
            <a:avLst/>
          </a:prstGeom>
          <a:noFill/>
        </p:spPr>
        <p:txBody>
          <a:bodyPr wrap="square" rtlCol="0">
            <a:spAutoFit/>
          </a:bodyPr>
          <a:lstStyle/>
          <a:p>
            <a:pPr algn="ctr"/>
            <a:r>
              <a:rPr kumimoji="1" lang="en-US" altLang="ja-JP" sz="1400" dirty="0" smtClean="0">
                <a:solidFill>
                  <a:srgbClr val="C00000"/>
                </a:solidFill>
              </a:rPr>
              <a:t>26.8 kcal/</a:t>
            </a:r>
            <a:r>
              <a:rPr kumimoji="1" lang="en-US" altLang="ja-JP" sz="1400" dirty="0" err="1" smtClean="0">
                <a:solidFill>
                  <a:srgbClr val="C00000"/>
                </a:solidFill>
              </a:rPr>
              <a:t>mol</a:t>
            </a:r>
            <a:endParaRPr kumimoji="1" lang="ja-JP" altLang="en-US" sz="1400" dirty="0">
              <a:solidFill>
                <a:srgbClr val="C00000"/>
              </a:solidFill>
            </a:endParaRPr>
          </a:p>
        </p:txBody>
      </p:sp>
      <p:sp>
        <p:nvSpPr>
          <p:cNvPr id="48" name="テキスト ボックス 47"/>
          <p:cNvSpPr txBox="1"/>
          <p:nvPr/>
        </p:nvSpPr>
        <p:spPr>
          <a:xfrm>
            <a:off x="1575456" y="5574892"/>
            <a:ext cx="1300473" cy="307777"/>
          </a:xfrm>
          <a:prstGeom prst="rect">
            <a:avLst/>
          </a:prstGeom>
          <a:noFill/>
        </p:spPr>
        <p:txBody>
          <a:bodyPr wrap="square" rtlCol="0">
            <a:spAutoFit/>
          </a:bodyPr>
          <a:lstStyle/>
          <a:p>
            <a:pPr algn="ctr"/>
            <a:r>
              <a:rPr kumimoji="1" lang="en-US" altLang="ja-JP" sz="1400" dirty="0" smtClean="0">
                <a:solidFill>
                  <a:srgbClr val="C00000"/>
                </a:solidFill>
              </a:rPr>
              <a:t>64.9 kcal/</a:t>
            </a:r>
            <a:r>
              <a:rPr kumimoji="1" lang="en-US" altLang="ja-JP" sz="1400" dirty="0" err="1" smtClean="0">
                <a:solidFill>
                  <a:srgbClr val="C00000"/>
                </a:solidFill>
              </a:rPr>
              <a:t>mol</a:t>
            </a:r>
            <a:endParaRPr kumimoji="1" lang="ja-JP" altLang="en-US" sz="1400" dirty="0">
              <a:solidFill>
                <a:srgbClr val="C00000"/>
              </a:solidFill>
            </a:endParaRPr>
          </a:p>
        </p:txBody>
      </p:sp>
      <p:sp>
        <p:nvSpPr>
          <p:cNvPr id="49" name="テキスト ボックス 48"/>
          <p:cNvSpPr txBox="1"/>
          <p:nvPr/>
        </p:nvSpPr>
        <p:spPr>
          <a:xfrm>
            <a:off x="2206769" y="3792238"/>
            <a:ext cx="1300473" cy="307777"/>
          </a:xfrm>
          <a:prstGeom prst="rect">
            <a:avLst/>
          </a:prstGeom>
          <a:noFill/>
        </p:spPr>
        <p:txBody>
          <a:bodyPr wrap="square" rtlCol="0">
            <a:spAutoFit/>
          </a:bodyPr>
          <a:lstStyle/>
          <a:p>
            <a:pPr algn="ctr"/>
            <a:r>
              <a:rPr kumimoji="1" lang="en-US" altLang="ja-JP" sz="1400" dirty="0" smtClean="0">
                <a:solidFill>
                  <a:srgbClr val="C00000"/>
                </a:solidFill>
              </a:rPr>
              <a:t>17.8 kcal/</a:t>
            </a:r>
            <a:r>
              <a:rPr kumimoji="1" lang="en-US" altLang="ja-JP" sz="1400" dirty="0" err="1" smtClean="0">
                <a:solidFill>
                  <a:srgbClr val="C00000"/>
                </a:solidFill>
              </a:rPr>
              <a:t>mol</a:t>
            </a:r>
            <a:endParaRPr kumimoji="1" lang="ja-JP" altLang="en-US" sz="1400" dirty="0">
              <a:solidFill>
                <a:srgbClr val="C00000"/>
              </a:solidFill>
            </a:endParaRPr>
          </a:p>
        </p:txBody>
      </p:sp>
      <p:sp>
        <p:nvSpPr>
          <p:cNvPr id="56" name="テキスト ボックス 55"/>
          <p:cNvSpPr txBox="1"/>
          <p:nvPr/>
        </p:nvSpPr>
        <p:spPr>
          <a:xfrm>
            <a:off x="3731425" y="3373345"/>
            <a:ext cx="1300473" cy="307777"/>
          </a:xfrm>
          <a:prstGeom prst="rect">
            <a:avLst/>
          </a:prstGeom>
          <a:noFill/>
        </p:spPr>
        <p:txBody>
          <a:bodyPr wrap="square" rtlCol="0">
            <a:spAutoFit/>
          </a:bodyPr>
          <a:lstStyle/>
          <a:p>
            <a:pPr algn="ctr"/>
            <a:r>
              <a:rPr kumimoji="1" lang="en-US" altLang="ja-JP" sz="1400" dirty="0" smtClean="0">
                <a:solidFill>
                  <a:srgbClr val="C00000"/>
                </a:solidFill>
              </a:rPr>
              <a:t>17.8 kcal/</a:t>
            </a:r>
            <a:r>
              <a:rPr kumimoji="1" lang="en-US" altLang="ja-JP" sz="1400" dirty="0" err="1" smtClean="0">
                <a:solidFill>
                  <a:srgbClr val="C00000"/>
                </a:solidFill>
              </a:rPr>
              <a:t>mol</a:t>
            </a:r>
            <a:endParaRPr kumimoji="1" lang="ja-JP" altLang="en-US" sz="1400" dirty="0">
              <a:solidFill>
                <a:srgbClr val="C00000"/>
              </a:solidFill>
            </a:endParaRPr>
          </a:p>
        </p:txBody>
      </p:sp>
      <p:sp>
        <p:nvSpPr>
          <p:cNvPr id="11" name="テキスト ボックス 10"/>
          <p:cNvSpPr txBox="1"/>
          <p:nvPr/>
        </p:nvSpPr>
        <p:spPr>
          <a:xfrm>
            <a:off x="5537836" y="4752346"/>
            <a:ext cx="3117186" cy="338554"/>
          </a:xfrm>
          <a:prstGeom prst="rect">
            <a:avLst/>
          </a:prstGeom>
          <a:noFill/>
        </p:spPr>
        <p:txBody>
          <a:bodyPr wrap="square" rtlCol="0">
            <a:spAutoFit/>
          </a:bodyPr>
          <a:lstStyle/>
          <a:p>
            <a:r>
              <a:rPr kumimoji="1" lang="en-US" altLang="ja-JP" sz="1600" dirty="0" smtClean="0">
                <a:solidFill>
                  <a:srgbClr val="C00000"/>
                </a:solidFill>
              </a:rPr>
              <a:t>Red: Potential energy difference</a:t>
            </a:r>
            <a:endParaRPr kumimoji="1" lang="ja-JP" altLang="en-US" sz="1600" dirty="0">
              <a:solidFill>
                <a:srgbClr val="C00000"/>
              </a:solidFill>
            </a:endParaRPr>
          </a:p>
        </p:txBody>
      </p:sp>
      <p:sp>
        <p:nvSpPr>
          <p:cNvPr id="57" name="テキスト ボックス 56"/>
          <p:cNvSpPr txBox="1"/>
          <p:nvPr/>
        </p:nvSpPr>
        <p:spPr>
          <a:xfrm>
            <a:off x="1506207" y="3308390"/>
            <a:ext cx="1300473" cy="307777"/>
          </a:xfrm>
          <a:prstGeom prst="rect">
            <a:avLst/>
          </a:prstGeom>
          <a:noFill/>
        </p:spPr>
        <p:txBody>
          <a:bodyPr wrap="square" rtlCol="0">
            <a:spAutoFit/>
          </a:bodyPr>
          <a:lstStyle/>
          <a:p>
            <a:pPr algn="ctr"/>
            <a:r>
              <a:rPr kumimoji="1" lang="en-US" altLang="ja-JP" sz="1400" dirty="0" smtClean="0">
                <a:solidFill>
                  <a:srgbClr val="0070C0"/>
                </a:solidFill>
              </a:rPr>
              <a:t>-13.6 kcal/</a:t>
            </a:r>
            <a:r>
              <a:rPr kumimoji="1" lang="en-US" altLang="ja-JP" sz="1400" dirty="0" err="1" smtClean="0">
                <a:solidFill>
                  <a:srgbClr val="0070C0"/>
                </a:solidFill>
              </a:rPr>
              <a:t>mol</a:t>
            </a:r>
            <a:endParaRPr kumimoji="1" lang="ja-JP" altLang="en-US" sz="1400" dirty="0">
              <a:solidFill>
                <a:srgbClr val="0070C0"/>
              </a:solidFill>
            </a:endParaRPr>
          </a:p>
        </p:txBody>
      </p:sp>
      <p:sp>
        <p:nvSpPr>
          <p:cNvPr id="58" name="テキスト ボックス 57"/>
          <p:cNvSpPr txBox="1"/>
          <p:nvPr/>
        </p:nvSpPr>
        <p:spPr>
          <a:xfrm>
            <a:off x="5537836" y="5061804"/>
            <a:ext cx="3117186" cy="584775"/>
          </a:xfrm>
          <a:prstGeom prst="rect">
            <a:avLst/>
          </a:prstGeom>
          <a:noFill/>
        </p:spPr>
        <p:txBody>
          <a:bodyPr wrap="square" rtlCol="0">
            <a:spAutoFit/>
          </a:bodyPr>
          <a:lstStyle/>
          <a:p>
            <a:r>
              <a:rPr kumimoji="1" lang="en-US" altLang="ja-JP" sz="1600" dirty="0" smtClean="0">
                <a:solidFill>
                  <a:srgbClr val="0070C0"/>
                </a:solidFill>
              </a:rPr>
              <a:t>Blue: Free energy difference  </a:t>
            </a:r>
          </a:p>
          <a:p>
            <a:r>
              <a:rPr lang="en-US" altLang="ja-JP" sz="1600" dirty="0">
                <a:solidFill>
                  <a:srgbClr val="0070C0"/>
                </a:solidFill>
              </a:rPr>
              <a:t> </a:t>
            </a:r>
            <a:r>
              <a:rPr lang="en-US" altLang="ja-JP" sz="1600" dirty="0" smtClean="0">
                <a:solidFill>
                  <a:srgbClr val="0070C0"/>
                </a:solidFill>
              </a:rPr>
              <a:t>        </a:t>
            </a:r>
            <a:r>
              <a:rPr kumimoji="1" lang="en-US" altLang="ja-JP" sz="1600" dirty="0" smtClean="0">
                <a:solidFill>
                  <a:srgbClr val="0070C0"/>
                </a:solidFill>
              </a:rPr>
              <a:t>with SMD model</a:t>
            </a:r>
            <a:endParaRPr kumimoji="1" lang="ja-JP" altLang="en-US" sz="1600" dirty="0">
              <a:solidFill>
                <a:srgbClr val="0070C0"/>
              </a:solidFill>
            </a:endParaRPr>
          </a:p>
        </p:txBody>
      </p:sp>
      <p:sp>
        <p:nvSpPr>
          <p:cNvPr id="13" name="テキスト ボックス 12"/>
          <p:cNvSpPr txBox="1"/>
          <p:nvPr/>
        </p:nvSpPr>
        <p:spPr>
          <a:xfrm>
            <a:off x="5518072" y="5725750"/>
            <a:ext cx="3027520" cy="307777"/>
          </a:xfrm>
          <a:prstGeom prst="rect">
            <a:avLst/>
          </a:prstGeom>
          <a:noFill/>
        </p:spPr>
        <p:txBody>
          <a:bodyPr wrap="square" rtlCol="0">
            <a:spAutoFit/>
          </a:bodyPr>
          <a:lstStyle/>
          <a:p>
            <a:r>
              <a:rPr kumimoji="1" lang="en-US" altLang="ja-JP" sz="1400" b="1" dirty="0" smtClean="0"/>
              <a:t>Calculation level</a:t>
            </a:r>
            <a:r>
              <a:rPr kumimoji="1" lang="en-US" altLang="ja-JP" sz="1400" dirty="0" smtClean="0"/>
              <a:t>: B3LYP/cc-</a:t>
            </a:r>
            <a:r>
              <a:rPr kumimoji="1" lang="en-US" altLang="ja-JP" sz="1400" dirty="0" err="1" smtClean="0"/>
              <a:t>pvdz</a:t>
            </a:r>
            <a:endParaRPr kumimoji="1" lang="ja-JP" altLang="en-US" sz="1400" dirty="0"/>
          </a:p>
        </p:txBody>
      </p:sp>
      <p:sp>
        <p:nvSpPr>
          <p:cNvPr id="59" name="テキスト ボックス 58"/>
          <p:cNvSpPr txBox="1"/>
          <p:nvPr/>
        </p:nvSpPr>
        <p:spPr>
          <a:xfrm>
            <a:off x="3697454" y="1966291"/>
            <a:ext cx="1300473" cy="307777"/>
          </a:xfrm>
          <a:prstGeom prst="rect">
            <a:avLst/>
          </a:prstGeom>
          <a:noFill/>
        </p:spPr>
        <p:txBody>
          <a:bodyPr wrap="square" rtlCol="0">
            <a:spAutoFit/>
          </a:bodyPr>
          <a:lstStyle/>
          <a:p>
            <a:pPr algn="ctr"/>
            <a:r>
              <a:rPr kumimoji="1" lang="en-US" altLang="ja-JP" sz="1400" dirty="0" smtClean="0">
                <a:solidFill>
                  <a:srgbClr val="0070C0"/>
                </a:solidFill>
              </a:rPr>
              <a:t>-54.4 kcal/</a:t>
            </a:r>
            <a:r>
              <a:rPr kumimoji="1" lang="en-US" altLang="ja-JP" sz="1400" dirty="0" err="1" smtClean="0">
                <a:solidFill>
                  <a:srgbClr val="0070C0"/>
                </a:solidFill>
              </a:rPr>
              <a:t>mol</a:t>
            </a:r>
            <a:endParaRPr kumimoji="1" lang="ja-JP" altLang="en-US" sz="1400" dirty="0">
              <a:solidFill>
                <a:srgbClr val="0070C0"/>
              </a:solidFill>
            </a:endParaRPr>
          </a:p>
        </p:txBody>
      </p:sp>
      <p:sp>
        <p:nvSpPr>
          <p:cNvPr id="60" name="テキスト ボックス 59"/>
          <p:cNvSpPr txBox="1"/>
          <p:nvPr/>
        </p:nvSpPr>
        <p:spPr>
          <a:xfrm>
            <a:off x="1549484" y="5810584"/>
            <a:ext cx="1300473" cy="307777"/>
          </a:xfrm>
          <a:prstGeom prst="rect">
            <a:avLst/>
          </a:prstGeom>
          <a:noFill/>
        </p:spPr>
        <p:txBody>
          <a:bodyPr wrap="square" rtlCol="0">
            <a:spAutoFit/>
          </a:bodyPr>
          <a:lstStyle/>
          <a:p>
            <a:pPr algn="ctr"/>
            <a:r>
              <a:rPr kumimoji="1" lang="en-US" altLang="ja-JP" sz="1400" dirty="0" smtClean="0">
                <a:solidFill>
                  <a:srgbClr val="0070C0"/>
                </a:solidFill>
              </a:rPr>
              <a:t>-28.8 kcal/</a:t>
            </a:r>
            <a:r>
              <a:rPr kumimoji="1" lang="en-US" altLang="ja-JP" sz="1400" dirty="0" err="1" smtClean="0">
                <a:solidFill>
                  <a:srgbClr val="0070C0"/>
                </a:solidFill>
              </a:rPr>
              <a:t>mol</a:t>
            </a:r>
            <a:endParaRPr kumimoji="1" lang="ja-JP" altLang="en-US" sz="1400" dirty="0">
              <a:solidFill>
                <a:srgbClr val="0070C0"/>
              </a:solidFill>
            </a:endParaRPr>
          </a:p>
        </p:txBody>
      </p:sp>
      <p:sp>
        <p:nvSpPr>
          <p:cNvPr id="61" name="テキスト ボックス 60"/>
          <p:cNvSpPr txBox="1"/>
          <p:nvPr/>
        </p:nvSpPr>
        <p:spPr>
          <a:xfrm>
            <a:off x="3718890" y="3603600"/>
            <a:ext cx="1300473" cy="307777"/>
          </a:xfrm>
          <a:prstGeom prst="rect">
            <a:avLst/>
          </a:prstGeom>
          <a:noFill/>
        </p:spPr>
        <p:txBody>
          <a:bodyPr wrap="square" rtlCol="0">
            <a:spAutoFit/>
          </a:bodyPr>
          <a:lstStyle/>
          <a:p>
            <a:pPr algn="ctr"/>
            <a:r>
              <a:rPr kumimoji="1" lang="en-US" altLang="ja-JP" sz="1400" dirty="0" smtClean="0">
                <a:solidFill>
                  <a:srgbClr val="0070C0"/>
                </a:solidFill>
              </a:rPr>
              <a:t>-15.2 kcal/</a:t>
            </a:r>
            <a:r>
              <a:rPr kumimoji="1" lang="en-US" altLang="ja-JP" sz="1400" dirty="0" err="1" smtClean="0">
                <a:solidFill>
                  <a:srgbClr val="0070C0"/>
                </a:solidFill>
              </a:rPr>
              <a:t>mol</a:t>
            </a:r>
            <a:endParaRPr kumimoji="1" lang="ja-JP" altLang="en-US" sz="1400" dirty="0">
              <a:solidFill>
                <a:srgbClr val="0070C0"/>
              </a:solidFill>
            </a:endParaRPr>
          </a:p>
        </p:txBody>
      </p:sp>
      <p:sp>
        <p:nvSpPr>
          <p:cNvPr id="62" name="テキスト ボックス 61"/>
          <p:cNvSpPr txBox="1"/>
          <p:nvPr/>
        </p:nvSpPr>
        <p:spPr>
          <a:xfrm>
            <a:off x="2170957" y="4007691"/>
            <a:ext cx="1300473" cy="307777"/>
          </a:xfrm>
          <a:prstGeom prst="rect">
            <a:avLst/>
          </a:prstGeom>
          <a:noFill/>
        </p:spPr>
        <p:txBody>
          <a:bodyPr wrap="square" rtlCol="0">
            <a:spAutoFit/>
          </a:bodyPr>
          <a:lstStyle/>
          <a:p>
            <a:pPr algn="ctr"/>
            <a:r>
              <a:rPr kumimoji="1" lang="en-US" altLang="ja-JP" sz="1400" dirty="0" smtClean="0">
                <a:solidFill>
                  <a:srgbClr val="0070C0"/>
                </a:solidFill>
              </a:rPr>
              <a:t>-15.2 kcal/</a:t>
            </a:r>
            <a:r>
              <a:rPr kumimoji="1" lang="en-US" altLang="ja-JP" sz="1400" dirty="0" err="1" smtClean="0">
                <a:solidFill>
                  <a:srgbClr val="0070C0"/>
                </a:solidFill>
              </a:rPr>
              <a:t>mol</a:t>
            </a:r>
            <a:endParaRPr kumimoji="1" lang="ja-JP" altLang="en-US" sz="1400" dirty="0">
              <a:solidFill>
                <a:srgbClr val="0070C0"/>
              </a:solidFill>
            </a:endParaRPr>
          </a:p>
        </p:txBody>
      </p:sp>
    </p:spTree>
    <p:extLst>
      <p:ext uri="{BB962C8B-B14F-4D97-AF65-F5344CB8AC3E}">
        <p14:creationId xmlns:p14="http://schemas.microsoft.com/office/powerpoint/2010/main" val="2360736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88112"/>
            <a:ext cx="2133600" cy="369888"/>
          </a:xfrm>
        </p:spPr>
        <p:txBody>
          <a:bodyPr/>
          <a:lstStyle/>
          <a:p>
            <a:pPr>
              <a:defRPr/>
            </a:pPr>
            <a:fld id="{F3EAE5E9-71BD-40AE-BD3A-F48128C08950}" type="slidenum">
              <a:rPr lang="en-US" altLang="ja-JP" smtClean="0">
                <a:solidFill>
                  <a:srgbClr val="000000"/>
                </a:solidFill>
              </a:rPr>
              <a:pPr>
                <a:defRPr/>
              </a:pPr>
              <a:t>7</a:t>
            </a:fld>
            <a:endParaRPr lang="en-US" altLang="ja-JP" dirty="0">
              <a:solidFill>
                <a:srgbClr val="000000"/>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5516" y="628209"/>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0" y="1829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SEI</a:t>
            </a:r>
            <a:r>
              <a:rPr kumimoji="0" lang="ja-JP" altLang="en-US"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 </a:t>
            </a: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film Formation </a:t>
            </a:r>
            <a:r>
              <a:rPr kumimoji="0" lang="en-US" altLang="ja-JP" sz="2800" b="1" dirty="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S</a:t>
            </a: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imulations</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7852228" y="6488112"/>
            <a:ext cx="667657" cy="369332"/>
          </a:xfrm>
          <a:prstGeom prst="rect">
            <a:avLst/>
          </a:prstGeom>
          <a:noFill/>
        </p:spPr>
        <p:txBody>
          <a:bodyPr wrap="square" rtlCol="0">
            <a:spAutoFit/>
          </a:bodyPr>
          <a:lstStyle/>
          <a:p>
            <a:pPr algn="ctr"/>
            <a:r>
              <a:rPr lang="en-US" altLang="ja-JP" dirty="0" smtClean="0">
                <a:solidFill>
                  <a:schemeClr val="bg1"/>
                </a:solidFill>
              </a:rPr>
              <a:t>on</a:t>
            </a:r>
            <a:endParaRPr kumimoji="1" lang="ja-JP" altLang="en-US" dirty="0">
              <a:solidFill>
                <a:schemeClr val="bg1"/>
              </a:solidFill>
            </a:endParaRPr>
          </a:p>
        </p:txBody>
      </p:sp>
      <p:sp>
        <p:nvSpPr>
          <p:cNvPr id="15" name="正方形/長方形 14"/>
          <p:cNvSpPr/>
          <p:nvPr/>
        </p:nvSpPr>
        <p:spPr>
          <a:xfrm>
            <a:off x="215516" y="4979193"/>
            <a:ext cx="8712968" cy="185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679656" y="2307431"/>
            <a:ext cx="135732" cy="2728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620044" y="4795598"/>
            <a:ext cx="2493161" cy="369332"/>
          </a:xfrm>
          <a:prstGeom prst="rect">
            <a:avLst/>
          </a:prstGeom>
          <a:noFill/>
        </p:spPr>
        <p:txBody>
          <a:bodyPr wrap="square" rtlCol="0">
            <a:spAutoFit/>
          </a:bodyPr>
          <a:lstStyle/>
          <a:p>
            <a:pPr algn="ctr"/>
            <a:r>
              <a:rPr kumimoji="1" lang="en-US" altLang="ja-JP" dirty="0" smtClean="0"/>
              <a:t>(b)</a:t>
            </a:r>
            <a:r>
              <a:rPr lang="ja-JP" altLang="en-US" dirty="0"/>
              <a:t> </a:t>
            </a:r>
            <a:r>
              <a:rPr lang="en-US" altLang="ja-JP" dirty="0" smtClean="0"/>
              <a:t>High concentration</a:t>
            </a:r>
            <a:endParaRPr kumimoji="1" lang="ja-JP" altLang="en-US" dirty="0"/>
          </a:p>
        </p:txBody>
      </p:sp>
      <p:sp>
        <p:nvSpPr>
          <p:cNvPr id="18" name="テキスト ボックス 17"/>
          <p:cNvSpPr txBox="1"/>
          <p:nvPr/>
        </p:nvSpPr>
        <p:spPr>
          <a:xfrm>
            <a:off x="807521" y="4795598"/>
            <a:ext cx="2400302" cy="369332"/>
          </a:xfrm>
          <a:prstGeom prst="rect">
            <a:avLst/>
          </a:prstGeom>
          <a:noFill/>
        </p:spPr>
        <p:txBody>
          <a:bodyPr wrap="square" rtlCol="0">
            <a:spAutoFit/>
          </a:bodyPr>
          <a:lstStyle/>
          <a:p>
            <a:pPr algn="ctr"/>
            <a:r>
              <a:rPr kumimoji="1" lang="en-US" altLang="ja-JP" dirty="0" smtClean="0"/>
              <a:t>(a)</a:t>
            </a:r>
            <a:r>
              <a:rPr lang="ja-JP" altLang="en-US" dirty="0" smtClean="0"/>
              <a:t> </a:t>
            </a:r>
            <a:r>
              <a:rPr lang="en-US" altLang="ja-JP" dirty="0" smtClean="0"/>
              <a:t>Low concentration</a:t>
            </a:r>
            <a:endParaRPr kumimoji="1" lang="ja-JP" altLang="en-US" dirty="0"/>
          </a:p>
        </p:txBody>
      </p:sp>
      <p:sp>
        <p:nvSpPr>
          <p:cNvPr id="19" name="テキスト ボックス 18"/>
          <p:cNvSpPr txBox="1"/>
          <p:nvPr/>
        </p:nvSpPr>
        <p:spPr>
          <a:xfrm>
            <a:off x="676323" y="1911444"/>
            <a:ext cx="7795692" cy="369332"/>
          </a:xfrm>
          <a:prstGeom prst="rect">
            <a:avLst/>
          </a:prstGeom>
          <a:noFill/>
        </p:spPr>
        <p:txBody>
          <a:bodyPr wrap="square" rtlCol="0">
            <a:spAutoFit/>
          </a:bodyPr>
          <a:lstStyle/>
          <a:p>
            <a:pPr algn="ctr"/>
            <a:r>
              <a:rPr lang="en-US" altLang="ja-JP" dirty="0" smtClean="0">
                <a:solidFill>
                  <a:srgbClr val="FF9900"/>
                </a:solidFill>
              </a:rPr>
              <a:t>Orange: CH</a:t>
            </a:r>
            <a:r>
              <a:rPr lang="en-US" altLang="ja-JP" baseline="-25000" dirty="0" smtClean="0">
                <a:solidFill>
                  <a:srgbClr val="FF9900"/>
                </a:solidFill>
              </a:rPr>
              <a:t>3</a:t>
            </a:r>
            <a:r>
              <a:rPr lang="en-US" altLang="ja-JP" baseline="30000" dirty="0" smtClean="0">
                <a:solidFill>
                  <a:srgbClr val="FF9900"/>
                </a:solidFill>
              </a:rPr>
              <a:t>-</a:t>
            </a:r>
            <a:r>
              <a:rPr lang="en-US" altLang="ja-JP" dirty="0" smtClean="0"/>
              <a:t>, </a:t>
            </a:r>
            <a:r>
              <a:rPr lang="en-US" altLang="ja-JP" dirty="0" smtClean="0">
                <a:solidFill>
                  <a:srgbClr val="C00000"/>
                </a:solidFill>
              </a:rPr>
              <a:t>Red: CN</a:t>
            </a:r>
            <a:r>
              <a:rPr lang="en-US" altLang="ja-JP" baseline="30000" dirty="0" smtClean="0">
                <a:solidFill>
                  <a:srgbClr val="C00000"/>
                </a:solidFill>
              </a:rPr>
              <a:t>-</a:t>
            </a:r>
            <a:r>
              <a:rPr lang="en-US" altLang="ja-JP" dirty="0" smtClean="0"/>
              <a:t>, </a:t>
            </a:r>
            <a:r>
              <a:rPr lang="en-US" altLang="ja-JP" dirty="0" smtClean="0">
                <a:solidFill>
                  <a:srgbClr val="FFC000"/>
                </a:solidFill>
              </a:rPr>
              <a:t>Yellow: CH</a:t>
            </a:r>
            <a:r>
              <a:rPr lang="en-US" altLang="ja-JP" baseline="-25000" dirty="0" smtClean="0">
                <a:solidFill>
                  <a:srgbClr val="FFC000"/>
                </a:solidFill>
              </a:rPr>
              <a:t>3</a:t>
            </a:r>
            <a:r>
              <a:rPr lang="en-US" altLang="ja-JP" dirty="0" smtClean="0">
                <a:solidFill>
                  <a:srgbClr val="FFC000"/>
                </a:solidFill>
              </a:rPr>
              <a:t>CN</a:t>
            </a:r>
            <a:r>
              <a:rPr lang="en-US" altLang="ja-JP" baseline="30000" dirty="0" smtClean="0">
                <a:solidFill>
                  <a:srgbClr val="FFC000"/>
                </a:solidFill>
              </a:rPr>
              <a:t>-</a:t>
            </a:r>
            <a:r>
              <a:rPr lang="en-US" altLang="ja-JP" dirty="0" smtClean="0"/>
              <a:t>, </a:t>
            </a:r>
            <a:r>
              <a:rPr lang="en-US" altLang="ja-JP" dirty="0" smtClean="0">
                <a:solidFill>
                  <a:srgbClr val="FF66FF"/>
                </a:solidFill>
              </a:rPr>
              <a:t>Pink: F</a:t>
            </a:r>
            <a:r>
              <a:rPr lang="en-US" altLang="ja-JP" baseline="30000" dirty="0" smtClean="0">
                <a:solidFill>
                  <a:srgbClr val="FF66FF"/>
                </a:solidFill>
              </a:rPr>
              <a:t>-</a:t>
            </a:r>
            <a:r>
              <a:rPr lang="en-US" altLang="ja-JP" dirty="0" smtClean="0"/>
              <a:t>, </a:t>
            </a:r>
            <a:r>
              <a:rPr lang="en-US" altLang="ja-JP" dirty="0" smtClean="0">
                <a:solidFill>
                  <a:srgbClr val="92D050"/>
                </a:solidFill>
              </a:rPr>
              <a:t>Right green: </a:t>
            </a:r>
            <a:r>
              <a:rPr lang="en-US" altLang="ja-JP" dirty="0" err="1" smtClean="0">
                <a:solidFill>
                  <a:srgbClr val="92D050"/>
                </a:solidFill>
              </a:rPr>
              <a:t>dec</a:t>
            </a:r>
            <a:r>
              <a:rPr lang="en-US" altLang="ja-JP" dirty="0" smtClean="0">
                <a:solidFill>
                  <a:srgbClr val="92D050"/>
                </a:solidFill>
              </a:rPr>
              <a:t>-FSA</a:t>
            </a:r>
            <a:r>
              <a:rPr lang="en-US" altLang="ja-JP" baseline="30000" dirty="0" smtClean="0">
                <a:solidFill>
                  <a:srgbClr val="92D050"/>
                </a:solidFill>
              </a:rPr>
              <a:t>-</a:t>
            </a:r>
            <a:endParaRPr kumimoji="1" lang="ja-JP" altLang="en-US" baseline="30000" dirty="0">
              <a:solidFill>
                <a:srgbClr val="92D050"/>
              </a:solidFill>
            </a:endParaRPr>
          </a:p>
        </p:txBody>
      </p:sp>
    </p:spTree>
    <p:extLst>
      <p:ext uri="{BB962C8B-B14F-4D97-AF65-F5344CB8AC3E}">
        <p14:creationId xmlns:p14="http://schemas.microsoft.com/office/powerpoint/2010/main" val="186054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862" y="634656"/>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a:xfrm>
            <a:off x="7010400" y="6566694"/>
            <a:ext cx="2133600" cy="291306"/>
          </a:xfrm>
        </p:spPr>
        <p:txBody>
          <a:bodyPr/>
          <a:lstStyle/>
          <a:p>
            <a:pPr>
              <a:defRPr/>
            </a:pPr>
            <a:fld id="{F3EAE5E9-71BD-40AE-BD3A-F48128C08950}" type="slidenum">
              <a:rPr lang="en-US" altLang="ja-JP" smtClean="0">
                <a:solidFill>
                  <a:srgbClr val="000000"/>
                </a:solidFill>
              </a:rPr>
              <a:pPr>
                <a:defRPr/>
              </a:pPr>
              <a:t>8</a:t>
            </a:fld>
            <a:endParaRPr lang="en-US" altLang="ja-JP" dirty="0">
              <a:solidFill>
                <a:srgbClr val="000000"/>
              </a:solidFill>
            </a:endParaRPr>
          </a:p>
        </p:txBody>
      </p:sp>
      <p:sp>
        <p:nvSpPr>
          <p:cNvPr id="8" name="Text Box 4"/>
          <p:cNvSpPr txBox="1">
            <a:spLocks noChangeArrowheads="1"/>
          </p:cNvSpPr>
          <p:nvPr/>
        </p:nvSpPr>
        <p:spPr bwMode="auto">
          <a:xfrm>
            <a:off x="2346" y="18942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Change in number of molecules during simulations</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graphicFrame>
        <p:nvGraphicFramePr>
          <p:cNvPr id="5" name="グラフ 4"/>
          <p:cNvGraphicFramePr>
            <a:graphicFrameLocks noGrp="1"/>
          </p:cNvGraphicFramePr>
          <p:nvPr>
            <p:extLst>
              <p:ext uri="{D42A27DB-BD31-4B8C-83A1-F6EECF244321}">
                <p14:modId xmlns:p14="http://schemas.microsoft.com/office/powerpoint/2010/main" val="2202740487"/>
              </p:ext>
            </p:extLst>
          </p:nvPr>
        </p:nvGraphicFramePr>
        <p:xfrm>
          <a:off x="417439" y="1313850"/>
          <a:ext cx="4106862" cy="34501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p:cNvGraphicFramePr>
            <a:graphicFrameLocks noGrp="1"/>
          </p:cNvGraphicFramePr>
          <p:nvPr>
            <p:extLst>
              <p:ext uri="{D42A27DB-BD31-4B8C-83A1-F6EECF244321}">
                <p14:modId xmlns:p14="http://schemas.microsoft.com/office/powerpoint/2010/main" val="256526980"/>
              </p:ext>
            </p:extLst>
          </p:nvPr>
        </p:nvGraphicFramePr>
        <p:xfrm>
          <a:off x="4957540" y="1313266"/>
          <a:ext cx="4105719" cy="3438043"/>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直線矢印コネクタ 3"/>
          <p:cNvCxnSpPr/>
          <p:nvPr/>
        </p:nvCxnSpPr>
        <p:spPr>
          <a:xfrm>
            <a:off x="6525290" y="2085606"/>
            <a:ext cx="1888296" cy="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659723" y="2170828"/>
            <a:ext cx="2241929" cy="0"/>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834847" y="4117938"/>
            <a:ext cx="949096" cy="276999"/>
          </a:xfrm>
          <a:prstGeom prst="rect">
            <a:avLst/>
          </a:prstGeom>
          <a:noFill/>
        </p:spPr>
        <p:txBody>
          <a:bodyPr wrap="square" rtlCol="0">
            <a:spAutoFit/>
          </a:bodyPr>
          <a:lstStyle/>
          <a:p>
            <a:r>
              <a:rPr lang="en-US" altLang="ja-JP" sz="1200" dirty="0" smtClean="0">
                <a:solidFill>
                  <a:srgbClr val="FF9900"/>
                </a:solidFill>
              </a:rPr>
              <a:t>CH</a:t>
            </a:r>
            <a:r>
              <a:rPr lang="en-US" altLang="ja-JP" sz="1200" baseline="-25000" dirty="0" smtClean="0">
                <a:solidFill>
                  <a:srgbClr val="FF9900"/>
                </a:solidFill>
              </a:rPr>
              <a:t>3</a:t>
            </a:r>
            <a:r>
              <a:rPr lang="en-US" altLang="ja-JP" sz="1200" baseline="30000" dirty="0" smtClean="0">
                <a:solidFill>
                  <a:srgbClr val="FF9900"/>
                </a:solidFill>
              </a:rPr>
              <a:t>-</a:t>
            </a:r>
            <a:r>
              <a:rPr lang="en-US" altLang="ja-JP" sz="1200" dirty="0" smtClean="0">
                <a:solidFill>
                  <a:srgbClr val="FF9900"/>
                </a:solidFill>
              </a:rPr>
              <a:t>, CN</a:t>
            </a:r>
            <a:r>
              <a:rPr lang="en-US" altLang="ja-JP" sz="1200" baseline="30000" dirty="0" smtClean="0">
                <a:solidFill>
                  <a:srgbClr val="FF9900"/>
                </a:solidFill>
              </a:rPr>
              <a:t>-</a:t>
            </a:r>
            <a:endParaRPr kumimoji="1" lang="ja-JP" altLang="en-US" sz="1200" baseline="30000" dirty="0">
              <a:solidFill>
                <a:srgbClr val="FF9900"/>
              </a:solidFill>
            </a:endParaRPr>
          </a:p>
        </p:txBody>
      </p:sp>
      <p:sp>
        <p:nvSpPr>
          <p:cNvPr id="12" name="テキスト ボックス 11"/>
          <p:cNvSpPr txBox="1"/>
          <p:nvPr/>
        </p:nvSpPr>
        <p:spPr>
          <a:xfrm>
            <a:off x="7469438" y="3468593"/>
            <a:ext cx="1200270" cy="276999"/>
          </a:xfrm>
          <a:prstGeom prst="rect">
            <a:avLst/>
          </a:prstGeom>
          <a:noFill/>
        </p:spPr>
        <p:txBody>
          <a:bodyPr wrap="square" rtlCol="0">
            <a:spAutoFit/>
          </a:bodyPr>
          <a:lstStyle/>
          <a:p>
            <a:r>
              <a:rPr kumimoji="1" lang="en-US" altLang="ja-JP" sz="1200" dirty="0" smtClean="0">
                <a:solidFill>
                  <a:srgbClr val="92D050"/>
                </a:solidFill>
              </a:rPr>
              <a:t>F</a:t>
            </a:r>
            <a:r>
              <a:rPr kumimoji="1" lang="en-US" altLang="ja-JP" sz="1200" baseline="30000" dirty="0" smtClean="0">
                <a:solidFill>
                  <a:srgbClr val="92D050"/>
                </a:solidFill>
              </a:rPr>
              <a:t>-</a:t>
            </a:r>
            <a:r>
              <a:rPr kumimoji="1" lang="en-US" altLang="ja-JP" sz="1200" dirty="0" smtClean="0">
                <a:solidFill>
                  <a:srgbClr val="92D050"/>
                </a:solidFill>
              </a:rPr>
              <a:t>,</a:t>
            </a:r>
            <a:r>
              <a:rPr kumimoji="1" lang="ja-JP" altLang="en-US" sz="1200" dirty="0" smtClean="0">
                <a:solidFill>
                  <a:srgbClr val="92D050"/>
                </a:solidFill>
              </a:rPr>
              <a:t> </a:t>
            </a:r>
            <a:r>
              <a:rPr kumimoji="1" lang="en-US" altLang="ja-JP" sz="1200" dirty="0" err="1" smtClean="0">
                <a:solidFill>
                  <a:srgbClr val="92D050"/>
                </a:solidFill>
              </a:rPr>
              <a:t>dec</a:t>
            </a:r>
            <a:r>
              <a:rPr kumimoji="1" lang="en-US" altLang="ja-JP" sz="1200" dirty="0" smtClean="0">
                <a:solidFill>
                  <a:srgbClr val="92D050"/>
                </a:solidFill>
              </a:rPr>
              <a:t>-FSA</a:t>
            </a:r>
            <a:r>
              <a:rPr kumimoji="1" lang="en-US" altLang="ja-JP" sz="1200" baseline="30000" dirty="0" smtClean="0">
                <a:solidFill>
                  <a:srgbClr val="92D050"/>
                </a:solidFill>
              </a:rPr>
              <a:t>-</a:t>
            </a:r>
            <a:endParaRPr kumimoji="1" lang="ja-JP" altLang="en-US" sz="1200" baseline="30000" dirty="0">
              <a:solidFill>
                <a:srgbClr val="92D050"/>
              </a:solidFill>
            </a:endParaRPr>
          </a:p>
        </p:txBody>
      </p:sp>
      <p:sp>
        <p:nvSpPr>
          <p:cNvPr id="14" name="テキスト ボックス 13"/>
          <p:cNvSpPr txBox="1"/>
          <p:nvPr/>
        </p:nvSpPr>
        <p:spPr>
          <a:xfrm>
            <a:off x="7713529" y="3124949"/>
            <a:ext cx="1200270" cy="276999"/>
          </a:xfrm>
          <a:prstGeom prst="rect">
            <a:avLst/>
          </a:prstGeom>
          <a:noFill/>
        </p:spPr>
        <p:txBody>
          <a:bodyPr wrap="square" rtlCol="0">
            <a:spAutoFit/>
          </a:bodyPr>
          <a:lstStyle/>
          <a:p>
            <a:r>
              <a:rPr kumimoji="1" lang="en-US" altLang="ja-JP" sz="1200" dirty="0" smtClean="0">
                <a:solidFill>
                  <a:srgbClr val="FFC000"/>
                </a:solidFill>
              </a:rPr>
              <a:t>CH</a:t>
            </a:r>
            <a:r>
              <a:rPr kumimoji="1" lang="en-US" altLang="ja-JP" sz="1200" baseline="-25000" dirty="0" smtClean="0">
                <a:solidFill>
                  <a:srgbClr val="FFC000"/>
                </a:solidFill>
              </a:rPr>
              <a:t>3</a:t>
            </a:r>
            <a:r>
              <a:rPr kumimoji="1" lang="en-US" altLang="ja-JP" sz="1200" dirty="0" smtClean="0">
                <a:solidFill>
                  <a:srgbClr val="FFC000"/>
                </a:solidFill>
              </a:rPr>
              <a:t>CN</a:t>
            </a:r>
            <a:r>
              <a:rPr kumimoji="1" lang="en-US" altLang="ja-JP" sz="1200" baseline="30000" dirty="0" smtClean="0">
                <a:solidFill>
                  <a:srgbClr val="FFC000"/>
                </a:solidFill>
              </a:rPr>
              <a:t>-</a:t>
            </a:r>
            <a:endParaRPr kumimoji="1" lang="ja-JP" altLang="en-US" sz="1200" baseline="30000" dirty="0">
              <a:solidFill>
                <a:srgbClr val="FFC000"/>
              </a:solidFill>
            </a:endParaRPr>
          </a:p>
        </p:txBody>
      </p:sp>
      <p:sp>
        <p:nvSpPr>
          <p:cNvPr id="15" name="テキスト ボックス 14"/>
          <p:cNvSpPr txBox="1"/>
          <p:nvPr/>
        </p:nvSpPr>
        <p:spPr>
          <a:xfrm>
            <a:off x="5925154" y="1665828"/>
            <a:ext cx="1632933" cy="276999"/>
          </a:xfrm>
          <a:prstGeom prst="rect">
            <a:avLst/>
          </a:prstGeom>
          <a:noFill/>
        </p:spPr>
        <p:txBody>
          <a:bodyPr wrap="square" rtlCol="0">
            <a:spAutoFit/>
          </a:bodyPr>
          <a:lstStyle/>
          <a:p>
            <a:r>
              <a:rPr kumimoji="1" lang="en-US" altLang="ja-JP" sz="1200" dirty="0" smtClean="0">
                <a:solidFill>
                  <a:srgbClr val="0070C0"/>
                </a:solidFill>
              </a:rPr>
              <a:t>CH</a:t>
            </a:r>
            <a:r>
              <a:rPr kumimoji="1" lang="en-US" altLang="ja-JP" sz="1200" baseline="-25000" dirty="0" smtClean="0">
                <a:solidFill>
                  <a:srgbClr val="0070C0"/>
                </a:solidFill>
              </a:rPr>
              <a:t>3</a:t>
            </a:r>
            <a:r>
              <a:rPr kumimoji="1" lang="en-US" altLang="ja-JP" sz="1200" dirty="0" smtClean="0">
                <a:solidFill>
                  <a:srgbClr val="0070C0"/>
                </a:solidFill>
              </a:rPr>
              <a:t>CN (or AN)</a:t>
            </a:r>
            <a:endParaRPr kumimoji="1" lang="ja-JP" altLang="en-US" sz="1200" baseline="30000" dirty="0">
              <a:solidFill>
                <a:srgbClr val="0070C0"/>
              </a:solidFill>
            </a:endParaRPr>
          </a:p>
        </p:txBody>
      </p:sp>
      <p:sp>
        <p:nvSpPr>
          <p:cNvPr id="30" name="テキスト ボックス 29"/>
          <p:cNvSpPr txBox="1"/>
          <p:nvPr/>
        </p:nvSpPr>
        <p:spPr>
          <a:xfrm>
            <a:off x="5810129" y="2361350"/>
            <a:ext cx="1200270" cy="276999"/>
          </a:xfrm>
          <a:prstGeom prst="rect">
            <a:avLst/>
          </a:prstGeom>
          <a:noFill/>
        </p:spPr>
        <p:txBody>
          <a:bodyPr wrap="square" rtlCol="0">
            <a:spAutoFit/>
          </a:bodyPr>
          <a:lstStyle/>
          <a:p>
            <a:r>
              <a:rPr kumimoji="1" lang="en-US" altLang="ja-JP" sz="1200" dirty="0" smtClean="0">
                <a:solidFill>
                  <a:srgbClr val="00B0F0"/>
                </a:solidFill>
              </a:rPr>
              <a:t>FSA</a:t>
            </a:r>
            <a:r>
              <a:rPr kumimoji="1" lang="en-US" altLang="ja-JP" sz="1200" baseline="30000" dirty="0" smtClean="0">
                <a:solidFill>
                  <a:srgbClr val="00B0F0"/>
                </a:solidFill>
              </a:rPr>
              <a:t>-</a:t>
            </a:r>
            <a:endParaRPr kumimoji="1" lang="ja-JP" altLang="en-US" sz="1200" baseline="30000" dirty="0">
              <a:solidFill>
                <a:srgbClr val="00B0F0"/>
              </a:solidFill>
            </a:endParaRPr>
          </a:p>
        </p:txBody>
      </p:sp>
      <p:sp>
        <p:nvSpPr>
          <p:cNvPr id="31" name="テキスト ボックス 30"/>
          <p:cNvSpPr txBox="1"/>
          <p:nvPr/>
        </p:nvSpPr>
        <p:spPr>
          <a:xfrm>
            <a:off x="1889105" y="3789268"/>
            <a:ext cx="949096" cy="276999"/>
          </a:xfrm>
          <a:prstGeom prst="rect">
            <a:avLst/>
          </a:prstGeom>
          <a:noFill/>
        </p:spPr>
        <p:txBody>
          <a:bodyPr wrap="square" rtlCol="0">
            <a:spAutoFit/>
          </a:bodyPr>
          <a:lstStyle/>
          <a:p>
            <a:r>
              <a:rPr lang="en-US" altLang="ja-JP" sz="1200" dirty="0" smtClean="0">
                <a:solidFill>
                  <a:srgbClr val="FF9900"/>
                </a:solidFill>
              </a:rPr>
              <a:t>CH</a:t>
            </a:r>
            <a:r>
              <a:rPr lang="en-US" altLang="ja-JP" sz="1200" baseline="-25000" dirty="0" smtClean="0">
                <a:solidFill>
                  <a:srgbClr val="FF9900"/>
                </a:solidFill>
              </a:rPr>
              <a:t>3</a:t>
            </a:r>
            <a:r>
              <a:rPr lang="en-US" altLang="ja-JP" sz="1200" baseline="30000" dirty="0" smtClean="0">
                <a:solidFill>
                  <a:srgbClr val="FF9900"/>
                </a:solidFill>
              </a:rPr>
              <a:t>-</a:t>
            </a:r>
            <a:r>
              <a:rPr lang="en-US" altLang="ja-JP" sz="1200" dirty="0" smtClean="0">
                <a:solidFill>
                  <a:srgbClr val="FF9900"/>
                </a:solidFill>
              </a:rPr>
              <a:t>, CN</a:t>
            </a:r>
            <a:r>
              <a:rPr lang="en-US" altLang="ja-JP" sz="1200" baseline="30000" dirty="0" smtClean="0">
                <a:solidFill>
                  <a:srgbClr val="FF9900"/>
                </a:solidFill>
              </a:rPr>
              <a:t>-</a:t>
            </a:r>
            <a:endParaRPr kumimoji="1" lang="ja-JP" altLang="en-US" sz="1200" baseline="30000" dirty="0">
              <a:solidFill>
                <a:srgbClr val="FF9900"/>
              </a:solidFill>
            </a:endParaRPr>
          </a:p>
        </p:txBody>
      </p:sp>
      <p:sp>
        <p:nvSpPr>
          <p:cNvPr id="32" name="テキスト ボックス 31"/>
          <p:cNvSpPr txBox="1"/>
          <p:nvPr/>
        </p:nvSpPr>
        <p:spPr>
          <a:xfrm>
            <a:off x="2806565" y="3939419"/>
            <a:ext cx="1200270" cy="276999"/>
          </a:xfrm>
          <a:prstGeom prst="rect">
            <a:avLst/>
          </a:prstGeom>
          <a:noFill/>
        </p:spPr>
        <p:txBody>
          <a:bodyPr wrap="square" rtlCol="0">
            <a:spAutoFit/>
          </a:bodyPr>
          <a:lstStyle/>
          <a:p>
            <a:r>
              <a:rPr kumimoji="1" lang="en-US" altLang="ja-JP" sz="1200" dirty="0" smtClean="0">
                <a:solidFill>
                  <a:srgbClr val="92D050"/>
                </a:solidFill>
              </a:rPr>
              <a:t>F</a:t>
            </a:r>
            <a:r>
              <a:rPr kumimoji="1" lang="en-US" altLang="ja-JP" sz="1200" baseline="30000" dirty="0" smtClean="0">
                <a:solidFill>
                  <a:srgbClr val="92D050"/>
                </a:solidFill>
              </a:rPr>
              <a:t>-</a:t>
            </a:r>
            <a:r>
              <a:rPr kumimoji="1" lang="en-US" altLang="ja-JP" sz="1200" dirty="0" smtClean="0">
                <a:solidFill>
                  <a:srgbClr val="92D050"/>
                </a:solidFill>
              </a:rPr>
              <a:t>,</a:t>
            </a:r>
            <a:r>
              <a:rPr kumimoji="1" lang="ja-JP" altLang="en-US" sz="1200" dirty="0" smtClean="0">
                <a:solidFill>
                  <a:srgbClr val="92D050"/>
                </a:solidFill>
              </a:rPr>
              <a:t> </a:t>
            </a:r>
            <a:r>
              <a:rPr kumimoji="1" lang="en-US" altLang="ja-JP" sz="1200" dirty="0" err="1" smtClean="0">
                <a:solidFill>
                  <a:srgbClr val="92D050"/>
                </a:solidFill>
              </a:rPr>
              <a:t>dec</a:t>
            </a:r>
            <a:r>
              <a:rPr kumimoji="1" lang="en-US" altLang="ja-JP" sz="1200" dirty="0" smtClean="0">
                <a:solidFill>
                  <a:srgbClr val="92D050"/>
                </a:solidFill>
              </a:rPr>
              <a:t>-FSA</a:t>
            </a:r>
            <a:r>
              <a:rPr kumimoji="1" lang="en-US" altLang="ja-JP" sz="1200" baseline="30000" dirty="0" smtClean="0">
                <a:solidFill>
                  <a:srgbClr val="92D050"/>
                </a:solidFill>
              </a:rPr>
              <a:t>-</a:t>
            </a:r>
            <a:endParaRPr kumimoji="1" lang="ja-JP" altLang="en-US" sz="1200" baseline="30000" dirty="0">
              <a:solidFill>
                <a:srgbClr val="92D050"/>
              </a:solidFill>
            </a:endParaRPr>
          </a:p>
        </p:txBody>
      </p:sp>
      <p:sp>
        <p:nvSpPr>
          <p:cNvPr id="33" name="テキスト ボックス 32"/>
          <p:cNvSpPr txBox="1"/>
          <p:nvPr/>
        </p:nvSpPr>
        <p:spPr>
          <a:xfrm>
            <a:off x="2603871" y="3382918"/>
            <a:ext cx="1200270" cy="276999"/>
          </a:xfrm>
          <a:prstGeom prst="rect">
            <a:avLst/>
          </a:prstGeom>
          <a:noFill/>
        </p:spPr>
        <p:txBody>
          <a:bodyPr wrap="square" rtlCol="0">
            <a:spAutoFit/>
          </a:bodyPr>
          <a:lstStyle/>
          <a:p>
            <a:r>
              <a:rPr kumimoji="1" lang="en-US" altLang="ja-JP" sz="1200" dirty="0" smtClean="0">
                <a:solidFill>
                  <a:srgbClr val="FFC000"/>
                </a:solidFill>
              </a:rPr>
              <a:t>CH</a:t>
            </a:r>
            <a:r>
              <a:rPr kumimoji="1" lang="en-US" altLang="ja-JP" sz="1200" baseline="-25000" dirty="0" smtClean="0">
                <a:solidFill>
                  <a:srgbClr val="FFC000"/>
                </a:solidFill>
              </a:rPr>
              <a:t>3</a:t>
            </a:r>
            <a:r>
              <a:rPr kumimoji="1" lang="en-US" altLang="ja-JP" sz="1200" dirty="0" smtClean="0">
                <a:solidFill>
                  <a:srgbClr val="FFC000"/>
                </a:solidFill>
              </a:rPr>
              <a:t>CN</a:t>
            </a:r>
            <a:r>
              <a:rPr kumimoji="1" lang="en-US" altLang="ja-JP" sz="1200" baseline="30000" dirty="0" smtClean="0">
                <a:solidFill>
                  <a:srgbClr val="FFC000"/>
                </a:solidFill>
              </a:rPr>
              <a:t>-</a:t>
            </a:r>
            <a:endParaRPr kumimoji="1" lang="ja-JP" altLang="en-US" sz="1200" baseline="30000" dirty="0">
              <a:solidFill>
                <a:srgbClr val="FFC000"/>
              </a:solidFill>
            </a:endParaRPr>
          </a:p>
        </p:txBody>
      </p:sp>
      <p:sp>
        <p:nvSpPr>
          <p:cNvPr id="34" name="テキスト ボックス 33"/>
          <p:cNvSpPr txBox="1"/>
          <p:nvPr/>
        </p:nvSpPr>
        <p:spPr>
          <a:xfrm>
            <a:off x="1136695" y="1815248"/>
            <a:ext cx="1349330" cy="276999"/>
          </a:xfrm>
          <a:prstGeom prst="rect">
            <a:avLst/>
          </a:prstGeom>
          <a:noFill/>
        </p:spPr>
        <p:txBody>
          <a:bodyPr wrap="square" rtlCol="0">
            <a:spAutoFit/>
          </a:bodyPr>
          <a:lstStyle/>
          <a:p>
            <a:r>
              <a:rPr kumimoji="1" lang="en-US" altLang="ja-JP" sz="1200" dirty="0" smtClean="0">
                <a:solidFill>
                  <a:srgbClr val="0070C0"/>
                </a:solidFill>
              </a:rPr>
              <a:t>CH</a:t>
            </a:r>
            <a:r>
              <a:rPr kumimoji="1" lang="en-US" altLang="ja-JP" sz="1200" baseline="-25000" dirty="0" smtClean="0">
                <a:solidFill>
                  <a:srgbClr val="0070C0"/>
                </a:solidFill>
              </a:rPr>
              <a:t>3</a:t>
            </a:r>
            <a:r>
              <a:rPr kumimoji="1" lang="en-US" altLang="ja-JP" sz="1200" dirty="0" smtClean="0">
                <a:solidFill>
                  <a:srgbClr val="0070C0"/>
                </a:solidFill>
              </a:rPr>
              <a:t>CN (or AN)</a:t>
            </a:r>
            <a:endParaRPr kumimoji="1" lang="ja-JP" altLang="en-US" sz="1200" baseline="30000" dirty="0">
              <a:solidFill>
                <a:srgbClr val="0070C0"/>
              </a:solidFill>
            </a:endParaRPr>
          </a:p>
        </p:txBody>
      </p:sp>
      <p:sp>
        <p:nvSpPr>
          <p:cNvPr id="35" name="テキスト ボックス 34"/>
          <p:cNvSpPr txBox="1"/>
          <p:nvPr/>
        </p:nvSpPr>
        <p:spPr>
          <a:xfrm>
            <a:off x="1102214" y="3846305"/>
            <a:ext cx="1200270" cy="276999"/>
          </a:xfrm>
          <a:prstGeom prst="rect">
            <a:avLst/>
          </a:prstGeom>
          <a:noFill/>
        </p:spPr>
        <p:txBody>
          <a:bodyPr wrap="square" rtlCol="0">
            <a:spAutoFit/>
          </a:bodyPr>
          <a:lstStyle/>
          <a:p>
            <a:r>
              <a:rPr kumimoji="1" lang="en-US" altLang="ja-JP" sz="1200" dirty="0" smtClean="0">
                <a:solidFill>
                  <a:srgbClr val="00B0F0"/>
                </a:solidFill>
              </a:rPr>
              <a:t>FSA</a:t>
            </a:r>
            <a:r>
              <a:rPr kumimoji="1" lang="en-US" altLang="ja-JP" sz="1200" baseline="30000" dirty="0" smtClean="0">
                <a:solidFill>
                  <a:srgbClr val="00B0F0"/>
                </a:solidFill>
              </a:rPr>
              <a:t>-</a:t>
            </a:r>
            <a:endParaRPr kumimoji="1" lang="ja-JP" altLang="en-US" sz="1200" baseline="30000" dirty="0">
              <a:solidFill>
                <a:srgbClr val="00B0F0"/>
              </a:solidFill>
            </a:endParaRPr>
          </a:p>
        </p:txBody>
      </p:sp>
      <p:sp>
        <p:nvSpPr>
          <p:cNvPr id="37" name="テキスト ボックス 36"/>
          <p:cNvSpPr txBox="1"/>
          <p:nvPr/>
        </p:nvSpPr>
        <p:spPr>
          <a:xfrm>
            <a:off x="1335490" y="4762238"/>
            <a:ext cx="2255520" cy="307777"/>
          </a:xfrm>
          <a:prstGeom prst="rect">
            <a:avLst/>
          </a:prstGeom>
          <a:noFill/>
        </p:spPr>
        <p:txBody>
          <a:bodyPr wrap="square" rtlCol="0">
            <a:spAutoFit/>
          </a:bodyPr>
          <a:lstStyle/>
          <a:p>
            <a:pPr algn="ctr"/>
            <a:r>
              <a:rPr kumimoji="1" lang="en-US" altLang="ja-JP" sz="1400" dirty="0" smtClean="0"/>
              <a:t>MC/MD cycle</a:t>
            </a:r>
            <a:endParaRPr kumimoji="1" lang="ja-JP" altLang="en-US" sz="1400" dirty="0"/>
          </a:p>
        </p:txBody>
      </p:sp>
      <p:sp>
        <p:nvSpPr>
          <p:cNvPr id="38" name="テキスト ボックス 37"/>
          <p:cNvSpPr txBox="1"/>
          <p:nvPr/>
        </p:nvSpPr>
        <p:spPr>
          <a:xfrm>
            <a:off x="5895521" y="4767753"/>
            <a:ext cx="2255520" cy="307777"/>
          </a:xfrm>
          <a:prstGeom prst="rect">
            <a:avLst/>
          </a:prstGeom>
          <a:noFill/>
        </p:spPr>
        <p:txBody>
          <a:bodyPr wrap="square" rtlCol="0">
            <a:spAutoFit/>
          </a:bodyPr>
          <a:lstStyle/>
          <a:p>
            <a:pPr algn="ctr"/>
            <a:r>
              <a:rPr kumimoji="1" lang="en-US" altLang="ja-JP" sz="1400" dirty="0" smtClean="0"/>
              <a:t>MC/MD cycle</a:t>
            </a:r>
            <a:endParaRPr kumimoji="1" lang="ja-JP" altLang="en-US" sz="1400" dirty="0"/>
          </a:p>
        </p:txBody>
      </p:sp>
      <p:sp>
        <p:nvSpPr>
          <p:cNvPr id="39" name="テキスト ボックス 38"/>
          <p:cNvSpPr txBox="1"/>
          <p:nvPr/>
        </p:nvSpPr>
        <p:spPr>
          <a:xfrm rot="16200000">
            <a:off x="-1156080" y="2736970"/>
            <a:ext cx="2880320" cy="369324"/>
          </a:xfrm>
          <a:prstGeom prst="rect">
            <a:avLst/>
          </a:prstGeom>
          <a:noFill/>
        </p:spPr>
        <p:txBody>
          <a:bodyPr wrap="square" lIns="91431" tIns="45716" rIns="91431" bIns="45716" rtlCol="0">
            <a:spAutoFit/>
          </a:bodyPr>
          <a:lstStyle/>
          <a:p>
            <a:pPr algn="ctr"/>
            <a:r>
              <a:rPr lang="en-US" altLang="ja-JP" dirty="0" smtClean="0">
                <a:latin typeface="Arial" panose="020B0604020202020204" pitchFamily="34" charset="0"/>
                <a:ea typeface="メイリオ" pitchFamily="50" charset="-128"/>
                <a:cs typeface="Arial" panose="020B0604020202020204" pitchFamily="34" charset="0"/>
              </a:rPr>
              <a:t>Number of molecule</a:t>
            </a:r>
            <a:endParaRPr kumimoji="1" lang="ja-JP" altLang="en-US" baseline="30000" dirty="0">
              <a:latin typeface="Arial" panose="020B0604020202020204" pitchFamily="34" charset="0"/>
              <a:ea typeface="メイリオ" pitchFamily="50" charset="-128"/>
              <a:cs typeface="Arial" panose="020B0604020202020204" pitchFamily="34" charset="0"/>
            </a:endParaRPr>
          </a:p>
        </p:txBody>
      </p:sp>
      <p:sp>
        <p:nvSpPr>
          <p:cNvPr id="40" name="テキスト ボックス 39"/>
          <p:cNvSpPr txBox="1"/>
          <p:nvPr/>
        </p:nvSpPr>
        <p:spPr>
          <a:xfrm rot="16200000">
            <a:off x="3423036" y="2736969"/>
            <a:ext cx="2880320" cy="369324"/>
          </a:xfrm>
          <a:prstGeom prst="rect">
            <a:avLst/>
          </a:prstGeom>
          <a:noFill/>
        </p:spPr>
        <p:txBody>
          <a:bodyPr wrap="square" lIns="91431" tIns="45716" rIns="91431" bIns="45716" rtlCol="0">
            <a:spAutoFit/>
          </a:bodyPr>
          <a:lstStyle/>
          <a:p>
            <a:pPr algn="ctr"/>
            <a:r>
              <a:rPr lang="en-US" altLang="ja-JP" dirty="0" smtClean="0">
                <a:latin typeface="Arial" panose="020B0604020202020204" pitchFamily="34" charset="0"/>
                <a:ea typeface="メイリオ" pitchFamily="50" charset="-128"/>
                <a:cs typeface="Arial" panose="020B0604020202020204" pitchFamily="34" charset="0"/>
              </a:rPr>
              <a:t>Number of molecule</a:t>
            </a:r>
            <a:endParaRPr kumimoji="1" lang="ja-JP" altLang="en-US" baseline="30000" dirty="0">
              <a:latin typeface="Arial" panose="020B0604020202020204" pitchFamily="34" charset="0"/>
              <a:ea typeface="メイリオ" pitchFamily="50" charset="-128"/>
              <a:cs typeface="Arial" panose="020B0604020202020204" pitchFamily="34" charset="0"/>
            </a:endParaRPr>
          </a:p>
        </p:txBody>
      </p:sp>
      <p:sp>
        <p:nvSpPr>
          <p:cNvPr id="41" name="正方形/長方形 40"/>
          <p:cNvSpPr/>
          <p:nvPr/>
        </p:nvSpPr>
        <p:spPr>
          <a:xfrm>
            <a:off x="497318" y="5617026"/>
            <a:ext cx="7965210" cy="1077218"/>
          </a:xfrm>
          <a:prstGeom prst="rect">
            <a:avLst/>
          </a:prstGeom>
        </p:spPr>
        <p:txBody>
          <a:bodyPr wrap="square">
            <a:spAutoFit/>
          </a:bodyPr>
          <a:lstStyle/>
          <a:p>
            <a:pPr marL="342900" indent="-342900" algn="just">
              <a:buFont typeface="Wingdings" panose="05000000000000000000" pitchFamily="2" charset="2"/>
              <a:buChar char="p"/>
            </a:pPr>
            <a:r>
              <a:rPr lang="en-US" altLang="ja-JP" dirty="0" smtClean="0">
                <a:latin typeface="Arial" panose="020B0604020202020204" pitchFamily="34" charset="0"/>
                <a:ea typeface="メイリオ" panose="020B0604030504040204" pitchFamily="50" charset="-128"/>
                <a:cs typeface="Arial" panose="020B0604020202020204" pitchFamily="34" charset="0"/>
              </a:rPr>
              <a:t>At the </a:t>
            </a:r>
            <a:r>
              <a:rPr lang="en-US" altLang="ja-JP" b="1" u="sng" dirty="0" smtClean="0">
                <a:latin typeface="Arial" panose="020B0604020202020204" pitchFamily="34" charset="0"/>
                <a:ea typeface="メイリオ" panose="020B0604030504040204" pitchFamily="50" charset="-128"/>
                <a:cs typeface="Arial" panose="020B0604020202020204" pitchFamily="34" charset="0"/>
              </a:rPr>
              <a:t>low concentration</a:t>
            </a:r>
            <a:r>
              <a:rPr lang="en-US" altLang="ja-JP" dirty="0" smtClean="0">
                <a:latin typeface="Arial" panose="020B0604020202020204" pitchFamily="34" charset="0"/>
                <a:ea typeface="メイリオ" panose="020B0604030504040204" pitchFamily="50" charset="-128"/>
                <a:cs typeface="Arial" panose="020B0604020202020204" pitchFamily="34" charset="0"/>
              </a:rPr>
              <a:t>, the </a:t>
            </a:r>
            <a:r>
              <a:rPr lang="en-US" altLang="ja-JP" dirty="0" smtClean="0">
                <a:solidFill>
                  <a:srgbClr val="00B0F0"/>
                </a:solidFill>
                <a:latin typeface="Arial" panose="020B0604020202020204" pitchFamily="34" charset="0"/>
                <a:ea typeface="メイリオ" panose="020B0604030504040204" pitchFamily="50" charset="-128"/>
                <a:cs typeface="Arial" panose="020B0604020202020204" pitchFamily="34" charset="0"/>
              </a:rPr>
              <a:t>FSA anions </a:t>
            </a:r>
            <a:r>
              <a:rPr lang="en-US" altLang="ja-JP" dirty="0" smtClean="0">
                <a:latin typeface="Arial" panose="020B0604020202020204" pitchFamily="34" charset="0"/>
                <a:ea typeface="メイリオ" panose="020B0604030504040204" pitchFamily="50" charset="-128"/>
                <a:cs typeface="Arial" panose="020B0604020202020204" pitchFamily="34" charset="0"/>
              </a:rPr>
              <a:t>were continue to be reduced.</a:t>
            </a:r>
          </a:p>
          <a:p>
            <a:pPr marL="342900" indent="-342900" algn="just">
              <a:spcBef>
                <a:spcPts val="1200"/>
              </a:spcBef>
              <a:buFont typeface="Wingdings" panose="05000000000000000000" pitchFamily="2" charset="2"/>
              <a:buChar char="p"/>
            </a:pPr>
            <a:r>
              <a:rPr lang="en-US" altLang="ja-JP" dirty="0">
                <a:latin typeface="Arial" panose="020B0604020202020204" pitchFamily="34" charset="0"/>
                <a:ea typeface="メイリオ" panose="020B0604030504040204" pitchFamily="50" charset="-128"/>
                <a:cs typeface="Arial" panose="020B0604020202020204" pitchFamily="34" charset="0"/>
              </a:rPr>
              <a:t>A</a:t>
            </a:r>
            <a:r>
              <a:rPr lang="en-US" altLang="ja-JP" dirty="0" smtClean="0">
                <a:latin typeface="Arial" panose="020B0604020202020204" pitchFamily="34" charset="0"/>
                <a:ea typeface="メイリオ" panose="020B0604030504040204" pitchFamily="50" charset="-128"/>
                <a:cs typeface="Arial" panose="020B0604020202020204" pitchFamily="34" charset="0"/>
              </a:rPr>
              <a:t>t </a:t>
            </a:r>
            <a:r>
              <a:rPr lang="en-US" altLang="ja-JP" dirty="0">
                <a:latin typeface="Arial" panose="020B0604020202020204" pitchFamily="34" charset="0"/>
                <a:ea typeface="メイリオ" panose="020B0604030504040204" pitchFamily="50" charset="-128"/>
                <a:cs typeface="Arial" panose="020B0604020202020204" pitchFamily="34" charset="0"/>
              </a:rPr>
              <a:t>the </a:t>
            </a:r>
            <a:r>
              <a:rPr lang="en-US" altLang="ja-JP" b="1" u="sng" dirty="0">
                <a:latin typeface="Arial" panose="020B0604020202020204" pitchFamily="34" charset="0"/>
                <a:ea typeface="メイリオ" panose="020B0604030504040204" pitchFamily="50" charset="-128"/>
                <a:cs typeface="Arial" panose="020B0604020202020204" pitchFamily="34" charset="0"/>
              </a:rPr>
              <a:t>high concentration</a:t>
            </a:r>
            <a:r>
              <a:rPr lang="en-US" altLang="ja-JP" dirty="0">
                <a:latin typeface="Arial" panose="020B0604020202020204" pitchFamily="34" charset="0"/>
                <a:ea typeface="メイリオ" panose="020B0604030504040204" pitchFamily="50" charset="-128"/>
                <a:cs typeface="Arial" panose="020B0604020202020204" pitchFamily="34" charset="0"/>
              </a:rPr>
              <a:t>, the </a:t>
            </a:r>
            <a:r>
              <a:rPr lang="en-US" altLang="ja-JP" dirty="0" smtClean="0">
                <a:solidFill>
                  <a:srgbClr val="00B0F0"/>
                </a:solidFill>
                <a:latin typeface="Arial" panose="020B0604020202020204" pitchFamily="34" charset="0"/>
                <a:ea typeface="メイリオ" panose="020B0604030504040204" pitchFamily="50" charset="-128"/>
                <a:cs typeface="Arial" panose="020B0604020202020204" pitchFamily="34" charset="0"/>
              </a:rPr>
              <a:t>FSA </a:t>
            </a:r>
            <a:r>
              <a:rPr lang="en-US" altLang="ja-JP" dirty="0">
                <a:solidFill>
                  <a:srgbClr val="00B0F0"/>
                </a:solidFill>
                <a:latin typeface="Arial" panose="020B0604020202020204" pitchFamily="34" charset="0"/>
                <a:ea typeface="メイリオ" panose="020B0604030504040204" pitchFamily="50" charset="-128"/>
                <a:cs typeface="Arial" panose="020B0604020202020204" pitchFamily="34" charset="0"/>
              </a:rPr>
              <a:t>anions </a:t>
            </a:r>
            <a:r>
              <a:rPr lang="en-US" altLang="ja-JP" dirty="0">
                <a:latin typeface="Arial" panose="020B0604020202020204" pitchFamily="34" charset="0"/>
                <a:ea typeface="メイリオ" panose="020B0604030504040204" pitchFamily="50" charset="-128"/>
                <a:cs typeface="Arial" panose="020B0604020202020204" pitchFamily="34" charset="0"/>
              </a:rPr>
              <a:t>were </a:t>
            </a:r>
            <a:r>
              <a:rPr lang="en-US" altLang="ja-JP" dirty="0" smtClean="0">
                <a:latin typeface="Arial" panose="020B0604020202020204" pitchFamily="34" charset="0"/>
                <a:ea typeface="メイリオ" panose="020B0604030504040204" pitchFamily="50" charset="-128"/>
                <a:cs typeface="Arial" panose="020B0604020202020204" pitchFamily="34" charset="0"/>
              </a:rPr>
              <a:t>reduced </a:t>
            </a:r>
            <a:r>
              <a:rPr lang="en-US" altLang="ja-JP" b="1" dirty="0" smtClean="0">
                <a:latin typeface="Arial" panose="020B0604020202020204" pitchFamily="34" charset="0"/>
                <a:ea typeface="メイリオ" panose="020B0604030504040204" pitchFamily="50" charset="-128"/>
                <a:cs typeface="Arial" panose="020B0604020202020204" pitchFamily="34" charset="0"/>
              </a:rPr>
              <a:t>in first stage</a:t>
            </a:r>
            <a:r>
              <a:rPr lang="en-US" altLang="ja-JP" dirty="0" smtClean="0">
                <a:latin typeface="Arial" panose="020B0604020202020204" pitchFamily="34" charset="0"/>
                <a:ea typeface="メイリオ" panose="020B0604030504040204" pitchFamily="50" charset="-128"/>
                <a:cs typeface="Arial" panose="020B0604020202020204" pitchFamily="34" charset="0"/>
              </a:rPr>
              <a:t>.</a:t>
            </a:r>
          </a:p>
          <a:p>
            <a:pPr algn="just"/>
            <a:r>
              <a:rPr lang="en-US" altLang="ja-JP" dirty="0">
                <a:latin typeface="Arial" panose="020B0604020202020204" pitchFamily="34" charset="0"/>
                <a:ea typeface="メイリオ" panose="020B0604030504040204" pitchFamily="50" charset="-128"/>
                <a:cs typeface="Arial" panose="020B0604020202020204" pitchFamily="34" charset="0"/>
              </a:rPr>
              <a:t> </a:t>
            </a:r>
            <a:r>
              <a:rPr lang="en-US" altLang="ja-JP" dirty="0" smtClean="0">
                <a:latin typeface="Arial" panose="020B0604020202020204" pitchFamily="34" charset="0"/>
                <a:ea typeface="メイリオ" panose="020B0604030504040204" pitchFamily="50" charset="-128"/>
                <a:cs typeface="Arial" panose="020B0604020202020204" pitchFamily="34" charset="0"/>
              </a:rPr>
              <a:t>    Then</a:t>
            </a:r>
            <a:r>
              <a:rPr lang="en-US" altLang="ja-JP" dirty="0">
                <a:latin typeface="Arial" panose="020B0604020202020204" pitchFamily="34" charset="0"/>
                <a:ea typeface="メイリオ" panose="020B0604030504040204" pitchFamily="50" charset="-128"/>
                <a:cs typeface="Arial" panose="020B0604020202020204" pitchFamily="34" charset="0"/>
              </a:rPr>
              <a:t>, the </a:t>
            </a:r>
            <a:r>
              <a:rPr lang="en-US" altLang="ja-JP" dirty="0">
                <a:solidFill>
                  <a:srgbClr val="0070C0"/>
                </a:solidFill>
                <a:latin typeface="Arial" panose="020B0604020202020204" pitchFamily="34" charset="0"/>
                <a:ea typeface="メイリオ" panose="020B0604030504040204" pitchFamily="50" charset="-128"/>
                <a:cs typeface="Arial" panose="020B0604020202020204" pitchFamily="34" charset="0"/>
              </a:rPr>
              <a:t>solvent AN molecules </a:t>
            </a:r>
            <a:r>
              <a:rPr lang="en-US" altLang="ja-JP" dirty="0">
                <a:latin typeface="Arial" panose="020B0604020202020204" pitchFamily="34" charset="0"/>
                <a:ea typeface="メイリオ" panose="020B0604030504040204" pitchFamily="50" charset="-128"/>
                <a:cs typeface="Arial" panose="020B0604020202020204" pitchFamily="34" charset="0"/>
              </a:rPr>
              <a:t>were reduced </a:t>
            </a:r>
            <a:r>
              <a:rPr lang="en-US" altLang="ja-JP" b="1" dirty="0">
                <a:latin typeface="Arial" panose="020B0604020202020204" pitchFamily="34" charset="0"/>
                <a:ea typeface="メイリオ" panose="020B0604030504040204" pitchFamily="50" charset="-128"/>
                <a:cs typeface="Arial" panose="020B0604020202020204" pitchFamily="34" charset="0"/>
              </a:rPr>
              <a:t>in </a:t>
            </a:r>
            <a:r>
              <a:rPr lang="en-US" altLang="ja-JP" b="1" dirty="0" smtClean="0">
                <a:latin typeface="Arial" panose="020B0604020202020204" pitchFamily="34" charset="0"/>
                <a:ea typeface="メイリオ" panose="020B0604030504040204" pitchFamily="50" charset="-128"/>
                <a:cs typeface="Arial" panose="020B0604020202020204" pitchFamily="34" charset="0"/>
              </a:rPr>
              <a:t>second </a:t>
            </a:r>
            <a:r>
              <a:rPr lang="en-US" altLang="ja-JP" b="1" dirty="0">
                <a:latin typeface="Arial" panose="020B0604020202020204" pitchFamily="34" charset="0"/>
                <a:ea typeface="メイリオ" panose="020B0604030504040204" pitchFamily="50" charset="-128"/>
                <a:cs typeface="Arial" panose="020B0604020202020204" pitchFamily="34" charset="0"/>
              </a:rPr>
              <a:t>stage</a:t>
            </a:r>
            <a:r>
              <a:rPr lang="en-US" altLang="ja-JP" dirty="0" smtClean="0">
                <a:latin typeface="Arial" panose="020B0604020202020204" pitchFamily="34" charset="0"/>
                <a:ea typeface="メイリオ" panose="020B0604030504040204" pitchFamily="50" charset="-128"/>
                <a:cs typeface="Arial" panose="020B0604020202020204" pitchFamily="34" charset="0"/>
              </a:rPr>
              <a:t>.</a:t>
            </a:r>
            <a:endParaRPr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25" name="テキスト ボックス 24"/>
          <p:cNvSpPr txBox="1"/>
          <p:nvPr/>
        </p:nvSpPr>
        <p:spPr>
          <a:xfrm>
            <a:off x="865355" y="5087435"/>
            <a:ext cx="3214688" cy="369332"/>
          </a:xfrm>
          <a:prstGeom prst="rect">
            <a:avLst/>
          </a:prstGeom>
          <a:noFill/>
        </p:spPr>
        <p:txBody>
          <a:bodyPr wrap="square" rtlCol="0">
            <a:spAutoFit/>
          </a:bodyPr>
          <a:lstStyle/>
          <a:p>
            <a:pPr algn="ctr"/>
            <a:r>
              <a:rPr kumimoji="1" lang="en-US" altLang="ja-JP" dirty="0" smtClean="0"/>
              <a:t>(a) Low concentration (1.0 M)</a:t>
            </a:r>
            <a:endParaRPr kumimoji="1" lang="ja-JP" altLang="en-US" dirty="0"/>
          </a:p>
        </p:txBody>
      </p:sp>
      <p:sp>
        <p:nvSpPr>
          <p:cNvPr id="26" name="テキスト ボックス 25"/>
          <p:cNvSpPr txBox="1"/>
          <p:nvPr/>
        </p:nvSpPr>
        <p:spPr>
          <a:xfrm>
            <a:off x="5425006" y="5087435"/>
            <a:ext cx="3244702" cy="369332"/>
          </a:xfrm>
          <a:prstGeom prst="rect">
            <a:avLst/>
          </a:prstGeom>
          <a:noFill/>
        </p:spPr>
        <p:txBody>
          <a:bodyPr wrap="square" rtlCol="0">
            <a:spAutoFit/>
          </a:bodyPr>
          <a:lstStyle/>
          <a:p>
            <a:pPr algn="ctr"/>
            <a:r>
              <a:rPr kumimoji="1" lang="en-US" altLang="ja-JP" dirty="0" smtClean="0"/>
              <a:t>(b) High concentration (4.5 M)</a:t>
            </a:r>
            <a:endParaRPr kumimoji="1" lang="ja-JP" altLang="en-US" dirty="0"/>
          </a:p>
        </p:txBody>
      </p:sp>
    </p:spTree>
    <p:extLst>
      <p:ext uri="{BB962C8B-B14F-4D97-AF65-F5344CB8AC3E}">
        <p14:creationId xmlns:p14="http://schemas.microsoft.com/office/powerpoint/2010/main" val="3846945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509544"/>
            <a:ext cx="2133600" cy="348456"/>
          </a:xfrm>
        </p:spPr>
        <p:txBody>
          <a:bodyPr/>
          <a:lstStyle/>
          <a:p>
            <a:pPr>
              <a:defRPr/>
            </a:pPr>
            <a:fld id="{F3EAE5E9-71BD-40AE-BD3A-F48128C08950}" type="slidenum">
              <a:rPr lang="en-US" altLang="ja-JP" smtClean="0">
                <a:solidFill>
                  <a:srgbClr val="000000"/>
                </a:solidFill>
              </a:rPr>
              <a:pPr>
                <a:defRPr/>
              </a:pPr>
              <a:t>9</a:t>
            </a:fld>
            <a:endParaRPr lang="en-US" altLang="ja-JP">
              <a:solidFill>
                <a:srgbClr val="000000"/>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862" y="634656"/>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2346" y="189427"/>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kumimoji="0" lang="en-US" altLang="ja-JP" sz="2800" b="1"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rPr>
              <a:t>Discussion on first stage</a:t>
            </a:r>
            <a:endParaRPr kumimoji="0" lang="en-US" altLang="ja-JP" sz="2800" b="1" baseline="30000" dirty="0" smtClean="0">
              <a:solidFill>
                <a:srgbClr val="333399">
                  <a:lumMod val="75000"/>
                </a:srgbClr>
              </a:solidFill>
              <a:effectLst>
                <a:outerShdw blurRad="38100" dist="38100" dir="2700000" algn="tl">
                  <a:srgbClr val="000000">
                    <a:alpha val="43137"/>
                  </a:srgbClr>
                </a:outerShdw>
              </a:effectLst>
              <a:latin typeface="+mj-lt"/>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519104" y="5360286"/>
            <a:ext cx="3367092" cy="369332"/>
          </a:xfrm>
          <a:prstGeom prst="rect">
            <a:avLst/>
          </a:prstGeom>
          <a:noFill/>
        </p:spPr>
        <p:txBody>
          <a:bodyPr wrap="square" rtlCol="0">
            <a:spAutoFit/>
          </a:bodyPr>
          <a:lstStyle/>
          <a:p>
            <a:pPr algn="ctr"/>
            <a:r>
              <a:rPr kumimoji="1" lang="en-US" altLang="ja-JP" dirty="0" smtClean="0"/>
              <a:t>(a)</a:t>
            </a:r>
            <a:r>
              <a:rPr lang="ja-JP" altLang="en-US" dirty="0" smtClean="0"/>
              <a:t> </a:t>
            </a:r>
            <a:r>
              <a:rPr lang="en-US" altLang="ja-JP" dirty="0" smtClean="0"/>
              <a:t>Low concentration (1.0 M)</a:t>
            </a:r>
            <a:endParaRPr kumimoji="1" lang="ja-JP" altLang="en-US" dirty="0"/>
          </a:p>
        </p:txBody>
      </p:sp>
      <p:sp>
        <p:nvSpPr>
          <p:cNvPr id="13" name="テキスト ボックス 12"/>
          <p:cNvSpPr txBox="1"/>
          <p:nvPr/>
        </p:nvSpPr>
        <p:spPr>
          <a:xfrm>
            <a:off x="5275417" y="5329941"/>
            <a:ext cx="3582834" cy="369332"/>
          </a:xfrm>
          <a:prstGeom prst="rect">
            <a:avLst/>
          </a:prstGeom>
          <a:noFill/>
        </p:spPr>
        <p:txBody>
          <a:bodyPr wrap="square" rtlCol="0">
            <a:spAutoFit/>
          </a:bodyPr>
          <a:lstStyle/>
          <a:p>
            <a:pPr algn="ctr"/>
            <a:r>
              <a:rPr kumimoji="1" lang="en-US" altLang="ja-JP" dirty="0" smtClean="0"/>
              <a:t>(a)</a:t>
            </a:r>
            <a:r>
              <a:rPr lang="ja-JP" altLang="en-US" dirty="0" smtClean="0"/>
              <a:t> </a:t>
            </a:r>
            <a:r>
              <a:rPr lang="en-US" altLang="ja-JP" dirty="0" smtClean="0"/>
              <a:t>High concentration (4.5 M)</a:t>
            </a:r>
            <a:endParaRPr kumimoji="1" lang="ja-JP" altLang="en-US" dirty="0"/>
          </a:p>
        </p:txBody>
      </p:sp>
      <p:pic>
        <p:nvPicPr>
          <p:cNvPr id="16" name="図 15"/>
          <p:cNvPicPr>
            <a:picLocks noChangeAspect="1"/>
          </p:cNvPicPr>
          <p:nvPr/>
        </p:nvPicPr>
        <p:blipFill>
          <a:blip r:embed="rId4"/>
          <a:stretch>
            <a:fillRect/>
          </a:stretch>
        </p:blipFill>
        <p:spPr>
          <a:xfrm>
            <a:off x="661056" y="1181397"/>
            <a:ext cx="2201200" cy="1849373"/>
          </a:xfrm>
          <a:prstGeom prst="rect">
            <a:avLst/>
          </a:prstGeom>
        </p:spPr>
      </p:pic>
      <p:pic>
        <p:nvPicPr>
          <p:cNvPr id="17" name="図 16"/>
          <p:cNvPicPr>
            <a:picLocks noChangeAspect="1"/>
          </p:cNvPicPr>
          <p:nvPr/>
        </p:nvPicPr>
        <p:blipFill>
          <a:blip r:embed="rId5"/>
          <a:stretch>
            <a:fillRect/>
          </a:stretch>
        </p:blipFill>
        <p:spPr>
          <a:xfrm>
            <a:off x="6199666" y="1087483"/>
            <a:ext cx="2237097" cy="1872894"/>
          </a:xfrm>
          <a:prstGeom prst="rect">
            <a:avLst/>
          </a:prstGeom>
        </p:spPr>
      </p:pic>
      <p:pic>
        <p:nvPicPr>
          <p:cNvPr id="18" name="図 17"/>
          <p:cNvPicPr>
            <a:picLocks noChangeAspect="1"/>
          </p:cNvPicPr>
          <p:nvPr/>
        </p:nvPicPr>
        <p:blipFill>
          <a:blip r:embed="rId6"/>
          <a:stretch>
            <a:fillRect/>
          </a:stretch>
        </p:blipFill>
        <p:spPr>
          <a:xfrm>
            <a:off x="5275416" y="3263280"/>
            <a:ext cx="3399794" cy="1989927"/>
          </a:xfrm>
          <a:prstGeom prst="rect">
            <a:avLst/>
          </a:prstGeom>
        </p:spPr>
      </p:pic>
      <p:cxnSp>
        <p:nvCxnSpPr>
          <p:cNvPr id="20" name="直線コネクタ 19"/>
          <p:cNvCxnSpPr/>
          <p:nvPr/>
        </p:nvCxnSpPr>
        <p:spPr>
          <a:xfrm>
            <a:off x="6810774" y="1204644"/>
            <a:ext cx="0" cy="15411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237644" y="1286495"/>
            <a:ext cx="0" cy="15411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7" name="図 26"/>
          <p:cNvPicPr>
            <a:picLocks noChangeAspect="1"/>
          </p:cNvPicPr>
          <p:nvPr/>
        </p:nvPicPr>
        <p:blipFill>
          <a:blip r:embed="rId7"/>
          <a:stretch>
            <a:fillRect/>
          </a:stretch>
        </p:blipFill>
        <p:spPr>
          <a:xfrm>
            <a:off x="521862" y="3169875"/>
            <a:ext cx="3514051" cy="2190411"/>
          </a:xfrm>
          <a:prstGeom prst="rect">
            <a:avLst/>
          </a:prstGeom>
        </p:spPr>
      </p:pic>
      <p:sp>
        <p:nvSpPr>
          <p:cNvPr id="28" name="正方形/長方形 27"/>
          <p:cNvSpPr/>
          <p:nvPr/>
        </p:nvSpPr>
        <p:spPr>
          <a:xfrm>
            <a:off x="307505" y="5847391"/>
            <a:ext cx="8623325" cy="646331"/>
          </a:xfrm>
          <a:prstGeom prst="rect">
            <a:avLst/>
          </a:prstGeom>
        </p:spPr>
        <p:txBody>
          <a:bodyPr wrap="square">
            <a:spAutoFit/>
          </a:bodyPr>
          <a:lstStyle/>
          <a:p>
            <a:pPr marL="342900" indent="-342900" algn="just">
              <a:buFont typeface="Wingdings" panose="05000000000000000000" pitchFamily="2" charset="2"/>
              <a:buChar char="p"/>
            </a:pPr>
            <a:r>
              <a:rPr lang="en-US" altLang="ja-JP" dirty="0" smtClean="0">
                <a:latin typeface="Arial" panose="020B0604020202020204" pitchFamily="34" charset="0"/>
                <a:ea typeface="メイリオ" panose="020B0604030504040204" pitchFamily="50" charset="-128"/>
                <a:cs typeface="Arial" panose="020B0604020202020204" pitchFamily="34" charset="0"/>
              </a:rPr>
              <a:t>In the first stage, at the </a:t>
            </a:r>
            <a:r>
              <a:rPr lang="en-US" altLang="ja-JP" b="1" u="sng" dirty="0" smtClean="0">
                <a:latin typeface="Arial" panose="020B0604020202020204" pitchFamily="34" charset="0"/>
                <a:ea typeface="メイリオ" panose="020B0604030504040204" pitchFamily="50" charset="-128"/>
                <a:cs typeface="Arial" panose="020B0604020202020204" pitchFamily="34" charset="0"/>
              </a:rPr>
              <a:t>high concentration</a:t>
            </a:r>
            <a:r>
              <a:rPr lang="en-US" altLang="ja-JP" dirty="0" smtClean="0">
                <a:latin typeface="Arial" panose="020B0604020202020204" pitchFamily="34" charset="0"/>
                <a:ea typeface="メイリオ" panose="020B0604030504040204" pitchFamily="50" charset="-128"/>
                <a:cs typeface="Arial" panose="020B0604020202020204" pitchFamily="34" charset="0"/>
              </a:rPr>
              <a:t>, the </a:t>
            </a:r>
            <a:r>
              <a:rPr lang="en-US" altLang="ja-JP" dirty="0" err="1" smtClean="0">
                <a:solidFill>
                  <a:srgbClr val="92D050"/>
                </a:solidFill>
                <a:latin typeface="Arial" panose="020B0604020202020204" pitchFamily="34" charset="0"/>
                <a:ea typeface="メイリオ" panose="020B0604030504040204" pitchFamily="50" charset="-128"/>
                <a:cs typeface="Arial" panose="020B0604020202020204" pitchFamily="34" charset="0"/>
              </a:rPr>
              <a:t>dec</a:t>
            </a:r>
            <a:r>
              <a:rPr lang="en-US" altLang="ja-JP" dirty="0" smtClean="0">
                <a:solidFill>
                  <a:srgbClr val="92D050"/>
                </a:solidFill>
                <a:latin typeface="Arial" panose="020B0604020202020204" pitchFamily="34" charset="0"/>
                <a:ea typeface="メイリオ" panose="020B0604030504040204" pitchFamily="50" charset="-128"/>
                <a:cs typeface="Arial" panose="020B0604020202020204" pitchFamily="34" charset="0"/>
              </a:rPr>
              <a:t>-FSA</a:t>
            </a:r>
            <a:r>
              <a:rPr lang="en-US" altLang="ja-JP" baseline="30000" dirty="0" smtClean="0">
                <a:solidFill>
                  <a:srgbClr val="92D050"/>
                </a:solidFill>
                <a:latin typeface="Arial" panose="020B0604020202020204" pitchFamily="34" charset="0"/>
                <a:ea typeface="メイリオ" panose="020B0604030504040204" pitchFamily="50" charset="-128"/>
                <a:cs typeface="Arial" panose="020B0604020202020204" pitchFamily="34" charset="0"/>
              </a:rPr>
              <a:t>-</a:t>
            </a:r>
            <a:r>
              <a:rPr lang="en-US" altLang="ja-JP" baseline="30000" dirty="0" smtClean="0">
                <a:latin typeface="Arial" panose="020B0604020202020204" pitchFamily="34" charset="0"/>
                <a:ea typeface="メイリオ" panose="020B0604030504040204" pitchFamily="50" charset="-128"/>
                <a:cs typeface="Arial" panose="020B0604020202020204" pitchFamily="34" charset="0"/>
              </a:rPr>
              <a:t> </a:t>
            </a:r>
            <a:r>
              <a:rPr lang="en-US" altLang="ja-JP" dirty="0" smtClean="0">
                <a:latin typeface="Arial" panose="020B0604020202020204" pitchFamily="34" charset="0"/>
                <a:ea typeface="メイリオ" panose="020B0604030504040204" pitchFamily="50" charset="-128"/>
                <a:cs typeface="Arial" panose="020B0604020202020204" pitchFamily="34" charset="0"/>
              </a:rPr>
              <a:t>formed the stable film to prevent the further decomposition of FSA anions.</a:t>
            </a:r>
          </a:p>
        </p:txBody>
      </p:sp>
      <p:sp>
        <p:nvSpPr>
          <p:cNvPr id="29" name="テキスト ボックス 28"/>
          <p:cNvSpPr txBox="1"/>
          <p:nvPr/>
        </p:nvSpPr>
        <p:spPr>
          <a:xfrm>
            <a:off x="3056358" y="1826428"/>
            <a:ext cx="3031283" cy="923330"/>
          </a:xfrm>
          <a:prstGeom prst="rect">
            <a:avLst/>
          </a:prstGeom>
          <a:noFill/>
        </p:spPr>
        <p:txBody>
          <a:bodyPr wrap="square" rtlCol="0">
            <a:spAutoFit/>
          </a:bodyPr>
          <a:lstStyle/>
          <a:p>
            <a:pPr algn="ctr"/>
            <a:r>
              <a:rPr lang="en-US" altLang="ja-JP" dirty="0" smtClean="0">
                <a:solidFill>
                  <a:srgbClr val="FF9900"/>
                </a:solidFill>
              </a:rPr>
              <a:t>Orange: CH</a:t>
            </a:r>
            <a:r>
              <a:rPr lang="en-US" altLang="ja-JP" baseline="-25000" dirty="0" smtClean="0">
                <a:solidFill>
                  <a:srgbClr val="FF9900"/>
                </a:solidFill>
              </a:rPr>
              <a:t>3</a:t>
            </a:r>
            <a:r>
              <a:rPr lang="en-US" altLang="ja-JP" baseline="30000" dirty="0" smtClean="0">
                <a:solidFill>
                  <a:srgbClr val="FF9900"/>
                </a:solidFill>
              </a:rPr>
              <a:t>-</a:t>
            </a:r>
            <a:r>
              <a:rPr lang="en-US" altLang="ja-JP" dirty="0" smtClean="0"/>
              <a:t>, </a:t>
            </a:r>
            <a:r>
              <a:rPr lang="en-US" altLang="ja-JP" dirty="0" smtClean="0">
                <a:solidFill>
                  <a:srgbClr val="C00000"/>
                </a:solidFill>
              </a:rPr>
              <a:t>Red: CN</a:t>
            </a:r>
            <a:r>
              <a:rPr lang="en-US" altLang="ja-JP" baseline="30000" dirty="0" smtClean="0">
                <a:solidFill>
                  <a:srgbClr val="C00000"/>
                </a:solidFill>
              </a:rPr>
              <a:t>-</a:t>
            </a:r>
            <a:r>
              <a:rPr lang="en-US" altLang="ja-JP" dirty="0" smtClean="0"/>
              <a:t>, </a:t>
            </a:r>
            <a:r>
              <a:rPr lang="en-US" altLang="ja-JP" dirty="0" smtClean="0">
                <a:solidFill>
                  <a:srgbClr val="FFC000"/>
                </a:solidFill>
              </a:rPr>
              <a:t>Yellow: CH</a:t>
            </a:r>
            <a:r>
              <a:rPr lang="en-US" altLang="ja-JP" baseline="-25000" dirty="0" smtClean="0">
                <a:solidFill>
                  <a:srgbClr val="FFC000"/>
                </a:solidFill>
              </a:rPr>
              <a:t>3</a:t>
            </a:r>
            <a:r>
              <a:rPr lang="en-US" altLang="ja-JP" dirty="0" smtClean="0">
                <a:solidFill>
                  <a:srgbClr val="FFC000"/>
                </a:solidFill>
              </a:rPr>
              <a:t>CN</a:t>
            </a:r>
            <a:r>
              <a:rPr lang="en-US" altLang="ja-JP" baseline="30000" dirty="0" smtClean="0">
                <a:solidFill>
                  <a:srgbClr val="FFC000"/>
                </a:solidFill>
              </a:rPr>
              <a:t>-</a:t>
            </a:r>
            <a:r>
              <a:rPr lang="en-US" altLang="ja-JP" dirty="0" smtClean="0"/>
              <a:t>, </a:t>
            </a:r>
            <a:r>
              <a:rPr lang="en-US" altLang="ja-JP" dirty="0" smtClean="0">
                <a:solidFill>
                  <a:srgbClr val="FF66FF"/>
                </a:solidFill>
              </a:rPr>
              <a:t>Pink: F</a:t>
            </a:r>
            <a:r>
              <a:rPr lang="en-US" altLang="ja-JP" baseline="30000" dirty="0" smtClean="0">
                <a:solidFill>
                  <a:srgbClr val="FF66FF"/>
                </a:solidFill>
              </a:rPr>
              <a:t>-</a:t>
            </a:r>
            <a:r>
              <a:rPr lang="en-US" altLang="ja-JP" dirty="0" smtClean="0"/>
              <a:t>, </a:t>
            </a:r>
            <a:r>
              <a:rPr lang="en-US" altLang="ja-JP" dirty="0" smtClean="0">
                <a:solidFill>
                  <a:srgbClr val="92D050"/>
                </a:solidFill>
              </a:rPr>
              <a:t>Right green: </a:t>
            </a:r>
            <a:r>
              <a:rPr lang="en-US" altLang="ja-JP" dirty="0" err="1" smtClean="0">
                <a:solidFill>
                  <a:srgbClr val="92D050"/>
                </a:solidFill>
              </a:rPr>
              <a:t>dec</a:t>
            </a:r>
            <a:r>
              <a:rPr lang="en-US" altLang="ja-JP" dirty="0" smtClean="0">
                <a:solidFill>
                  <a:srgbClr val="92D050"/>
                </a:solidFill>
              </a:rPr>
              <a:t>-FSA</a:t>
            </a:r>
            <a:r>
              <a:rPr lang="en-US" altLang="ja-JP" baseline="30000" dirty="0" smtClean="0">
                <a:solidFill>
                  <a:srgbClr val="92D050"/>
                </a:solidFill>
              </a:rPr>
              <a:t>-</a:t>
            </a:r>
            <a:endParaRPr kumimoji="1" lang="ja-JP" altLang="en-US" baseline="30000" dirty="0">
              <a:solidFill>
                <a:srgbClr val="92D050"/>
              </a:solidFill>
            </a:endParaRPr>
          </a:p>
        </p:txBody>
      </p:sp>
      <p:sp>
        <p:nvSpPr>
          <p:cNvPr id="2" name="右中かっこ 1"/>
          <p:cNvSpPr/>
          <p:nvPr/>
        </p:nvSpPr>
        <p:spPr>
          <a:xfrm rot="16200000">
            <a:off x="7100736" y="2945108"/>
            <a:ext cx="238830" cy="81875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p:cNvSpPr txBox="1"/>
          <p:nvPr/>
        </p:nvSpPr>
        <p:spPr>
          <a:xfrm>
            <a:off x="5662613" y="2953842"/>
            <a:ext cx="3095623" cy="307777"/>
          </a:xfrm>
          <a:prstGeom prst="rect">
            <a:avLst/>
          </a:prstGeom>
          <a:noFill/>
        </p:spPr>
        <p:txBody>
          <a:bodyPr wrap="square" rtlCol="0">
            <a:spAutoFit/>
          </a:bodyPr>
          <a:lstStyle/>
          <a:p>
            <a:pPr algn="ctr"/>
            <a:r>
              <a:rPr lang="en-US" altLang="ja-JP" sz="1400" dirty="0" smtClean="0">
                <a:solidFill>
                  <a:srgbClr val="C00000"/>
                </a:solidFill>
              </a:rPr>
              <a:t>Decomposed products from salts</a:t>
            </a:r>
            <a:endParaRPr kumimoji="1" lang="ja-JP" altLang="en-US" sz="1400" dirty="0">
              <a:solidFill>
                <a:srgbClr val="C00000"/>
              </a:solidFill>
            </a:endParaRPr>
          </a:p>
        </p:txBody>
      </p:sp>
    </p:spTree>
    <p:extLst>
      <p:ext uri="{BB962C8B-B14F-4D97-AF65-F5344CB8AC3E}">
        <p14:creationId xmlns:p14="http://schemas.microsoft.com/office/powerpoint/2010/main" val="2356331983"/>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8650</TotalTime>
  <Words>2040</Words>
  <Application>Microsoft Office PowerPoint</Application>
  <PresentationFormat>画面に合わせる (4:3)</PresentationFormat>
  <Paragraphs>185</Paragraphs>
  <Slides>13</Slides>
  <Notes>11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ＭＳ Ｐゴシック</vt:lpstr>
      <vt:lpstr>メイリオ</vt:lpstr>
      <vt:lpstr>Arial</vt:lpstr>
      <vt:lpstr>Calibri</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Norio Takenaka</dc:creator>
  <cp:lastModifiedBy>Norio Takenaka</cp:lastModifiedBy>
  <cp:revision>412</cp:revision>
  <cp:lastPrinted>2016-03-18T03:59:17Z</cp:lastPrinted>
  <dcterms:created xsi:type="dcterms:W3CDTF">2015-07-03T08:33:25Z</dcterms:created>
  <dcterms:modified xsi:type="dcterms:W3CDTF">2016-03-31T03:02:13Z</dcterms:modified>
</cp:coreProperties>
</file>