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43" r:id="rId2"/>
    <p:sldId id="344" r:id="rId3"/>
    <p:sldId id="361" r:id="rId4"/>
    <p:sldId id="362" r:id="rId5"/>
    <p:sldId id="347" r:id="rId6"/>
    <p:sldId id="363" r:id="rId7"/>
    <p:sldId id="349" r:id="rId8"/>
    <p:sldId id="342" r:id="rId9"/>
    <p:sldId id="358" r:id="rId10"/>
    <p:sldId id="364" r:id="rId11"/>
    <p:sldId id="365" r:id="rId12"/>
    <p:sldId id="366" r:id="rId13"/>
    <p:sldId id="370" r:id="rId14"/>
    <p:sldId id="367" r:id="rId15"/>
    <p:sldId id="368" r:id="rId16"/>
    <p:sldId id="354" r:id="rId17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EE85-8512-42AD-B8DD-93478261C4E7}" type="datetimeFigureOut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23F36-C9A3-4772-A4D6-D6C50E972C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77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F6B36-B689-46A9-86A5-D08F9DFDBC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75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02F51-DE71-407D-9208-54BBAE5DD5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04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652-2435-4CDC-A97D-FC49373E9F49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38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8B52-FC14-4325-9CB2-222FADC4778D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78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E7ED-E092-42F4-9B7D-E9159E03F277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70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1F5C-117E-4E7A-8866-F79B4F8A5D03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27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E8F-F7F8-4E8D-9FFF-349A7ACAE58C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CE4D-C62B-4FB7-936B-B250794B4E66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64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D706-545F-4518-BC85-375C7693D0D6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3C4A-4D01-4978-A6E1-334356F27E77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8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2A54-D06A-4E17-9DA0-4CDBCA5B4CC2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1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0F4F-8E40-4F11-B979-DD1DEEF34D7B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5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86DE-1387-444A-96D9-0DE88419168D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92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BFBB-567D-499B-8345-18B7994A0ED8}" type="datetime1">
              <a:rPr kumimoji="1" lang="ja-JP" altLang="en-US" smtClean="0"/>
              <a:t>2016/6/1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A5B6-7A2B-4E54-93D6-98ADC48FA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37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3.jpg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2548" y="3665406"/>
            <a:ext cx="4150896" cy="974558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ja-JP" sz="1500" dirty="0">
                <a:latin typeface="Comic Sans MS" panose="030F0702030302020204" pitchFamily="66" charset="0"/>
              </a:rPr>
              <a:t>CREST Workshop</a:t>
            </a: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kumimoji="0" lang="en-US" altLang="ja-JP" sz="1500" dirty="0">
                <a:latin typeface="Comic Sans MS" panose="030F0702030302020204" pitchFamily="66" charset="0"/>
              </a:rPr>
              <a:t/>
            </a:r>
            <a:br>
              <a:rPr kumimoji="0" lang="en-US" altLang="ja-JP" sz="1500" dirty="0">
                <a:latin typeface="Comic Sans MS" panose="030F0702030302020204" pitchFamily="66" charset="0"/>
              </a:rPr>
            </a:br>
            <a:r>
              <a:rPr lang="en-US" altLang="ja-JP" sz="1500" dirty="0" smtClean="0">
                <a:latin typeface="Comic Sans MS" panose="030F0702030302020204" pitchFamily="66" charset="0"/>
              </a:rPr>
              <a:t>Uppula </a:t>
            </a:r>
            <a:r>
              <a:rPr lang="en-US" altLang="ja-JP" sz="1500" dirty="0">
                <a:latin typeface="Comic Sans MS" panose="030F0702030302020204" pitchFamily="66" charset="0"/>
              </a:rPr>
              <a:t>Purushotham</a:t>
            </a:r>
            <a:endParaRPr kumimoji="0" lang="ja-JP" altLang="ja-JP" sz="1500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19B1-97ED-41BC-940D-16009DD58587}" type="slidenum">
              <a:rPr kumimoji="1" lang="ja-JP" altLang="en-US" smtClean="0">
                <a:solidFill>
                  <a:schemeClr val="tx1"/>
                </a:solidFill>
              </a:rPr>
              <a:t>1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999" y="1167777"/>
            <a:ext cx="820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Graphene </a:t>
            </a:r>
            <a:r>
              <a:rPr kumimoji="0" lang="en-US" altLang="ja-JP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Electrode Dependency on the Reduction Mechanism of Propylene Carbonate in Sodium-ion Batteries: A Density</a:t>
            </a: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Functional Theory Study</a:t>
            </a:r>
          </a:p>
        </p:txBody>
      </p:sp>
    </p:spTree>
    <p:extLst>
      <p:ext uri="{BB962C8B-B14F-4D97-AF65-F5344CB8AC3E}">
        <p14:creationId xmlns:p14="http://schemas.microsoft.com/office/powerpoint/2010/main" val="40162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88854" y="1317173"/>
            <a:ext cx="2408254" cy="2514600"/>
            <a:chOff x="6329229" y="2762162"/>
            <a:chExt cx="2408254" cy="2514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6" t="2999" r="3505" b="15556"/>
            <a:stretch/>
          </p:blipFill>
          <p:spPr>
            <a:xfrm>
              <a:off x="6329229" y="2762162"/>
              <a:ext cx="2408254" cy="25146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7662545" y="3394023"/>
              <a:ext cx="148642" cy="44525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445300" y="3258088"/>
              <a:ext cx="88056" cy="37890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32490" y="334916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3.384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0689" y="32846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2.228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8289" y="3858369"/>
            <a:ext cx="1744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S6 (RE = 0.00 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2691" y="3861430"/>
            <a:ext cx="2022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S9 (RE = -57.416 kcal/mol)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16411" y="3036840"/>
            <a:ext cx="1499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9574" y="2729063"/>
            <a:ext cx="1481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Electron transfer</a:t>
            </a:r>
            <a:endParaRPr kumimoji="1" lang="ja-JP" altLang="en-US" sz="1400" baseline="30000" dirty="0">
              <a:latin typeface="Cambria" panose="020405030504060302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35001" y="1326349"/>
            <a:ext cx="2473903" cy="2520000"/>
            <a:chOff x="5535001" y="692035"/>
            <a:chExt cx="2473903" cy="2520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" t="3131" r="7797" b="20812"/>
            <a:stretch/>
          </p:blipFill>
          <p:spPr>
            <a:xfrm>
              <a:off x="5535001" y="692035"/>
              <a:ext cx="2473903" cy="25200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6680508" y="1286463"/>
              <a:ext cx="211449" cy="27923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89789" y="13519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6526197" y="1286463"/>
              <a:ext cx="59717" cy="48152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72480" y="125022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3.285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85974" y="4230112"/>
            <a:ext cx="88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 smtClean="0">
                <a:latin typeface="Cambria" panose="02040503050406030204" pitchFamily="18" charset="0"/>
              </a:rPr>
              <a:t>S6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 and the intermediate after another electron reduction (S9) along with their reaction energies </a:t>
            </a:r>
            <a:r>
              <a:rPr lang="el-GR" altLang="ja-JP" sz="1400" dirty="0" smtClean="0">
                <a:latin typeface="Cambria" panose="02040503050406030204" pitchFamily="18" charset="0"/>
              </a:rPr>
              <a:t>(ΔΕ)</a:t>
            </a:r>
            <a:r>
              <a:rPr lang="en-US" altLang="ja-JP" sz="1400" dirty="0" smtClean="0">
                <a:latin typeface="Cambria" panose="02040503050406030204" pitchFamily="18" charset="0"/>
              </a:rPr>
              <a:t> in kcal/mol.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974" y="5156980"/>
            <a:ext cx="8717473" cy="584775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negative reaction energy suggests </a:t>
            </a:r>
            <a:r>
              <a:rPr lang="en-US" altLang="ja-JP" sz="1600" dirty="0">
                <a:latin typeface="Cambria" panose="02040503050406030204" pitchFamily="18" charset="0"/>
              </a:rPr>
              <a:t>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second electron transfer </a:t>
            </a:r>
            <a:r>
              <a:rPr lang="en-US" altLang="ja-JP" sz="1600" dirty="0">
                <a:latin typeface="Cambria" panose="02040503050406030204" pitchFamily="18" charset="0"/>
              </a:rPr>
              <a:t>on the graphene </a:t>
            </a:r>
            <a:r>
              <a:rPr lang="en-US" altLang="ja-JP" sz="1600" dirty="0" smtClean="0">
                <a:latin typeface="Cambria" panose="02040503050406030204" pitchFamily="18" charset="0"/>
              </a:rPr>
              <a:t>surface is also thermodynamically </a:t>
            </a:r>
            <a:r>
              <a:rPr lang="en-US" altLang="ja-JP" sz="1600" dirty="0">
                <a:latin typeface="Cambria" panose="02040503050406030204" pitchFamily="18" charset="0"/>
              </a:rPr>
              <a:t>favorable.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58254" y="270044"/>
            <a:ext cx="419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Second Electron Reduction Product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658254" y="151100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One Electron Reduction Products</a:t>
            </a:r>
            <a:endParaRPr lang="ja-JP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2041" y="3630771"/>
            <a:ext cx="1801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S9 (RE = 0.00 kcal/mol)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43161" y="1095690"/>
            <a:ext cx="2473903" cy="2520000"/>
            <a:chOff x="5535001" y="692035"/>
            <a:chExt cx="2473903" cy="2520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" t="3131" r="7797" b="20812"/>
            <a:stretch/>
          </p:blipFill>
          <p:spPr>
            <a:xfrm>
              <a:off x="5535001" y="692035"/>
              <a:ext cx="2473903" cy="2520000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 flipV="1">
              <a:off x="6680508" y="1286463"/>
              <a:ext cx="211449" cy="27923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89789" y="13519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 flipV="1">
              <a:off x="6526197" y="1286463"/>
              <a:ext cx="59717" cy="48152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972480" y="125022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3.285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2898" r="10233" b="19884"/>
          <a:stretch/>
        </p:blipFill>
        <p:spPr>
          <a:xfrm>
            <a:off x="3211971" y="1069812"/>
            <a:ext cx="2459460" cy="2520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450215" y="165769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/>
              <a:t>2.202</a:t>
            </a:r>
            <a:endParaRPr lang="ja-JP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845472" y="162787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/>
              <a:t>3.246</a:t>
            </a:r>
            <a:endParaRPr lang="ja-JP" altLang="en-US" dirty="0"/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4441701" y="1616018"/>
            <a:ext cx="17028" cy="26244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373246" y="1614039"/>
            <a:ext cx="59605" cy="45276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742923" y="1261649"/>
            <a:ext cx="292709" cy="127221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30889" y="106219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1.900</a:t>
            </a:r>
            <a:endParaRPr lang="ja-JP" alt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2658254" y="2776837"/>
            <a:ext cx="512465" cy="2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671431" y="2776837"/>
            <a:ext cx="540123" cy="3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98505" y="2427539"/>
            <a:ext cx="593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1</a:t>
            </a:r>
            <a:endParaRPr lang="ja-JP" alt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140734" y="4095994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S9), transition </a:t>
            </a:r>
            <a:r>
              <a:rPr lang="en-US" altLang="ja-JP" sz="1400" dirty="0">
                <a:latin typeface="Cambria" panose="02040503050406030204" pitchFamily="18" charset="0"/>
              </a:rPr>
              <a:t>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(S10) and product (S11) of </a:t>
            </a:r>
            <a:r>
              <a:rPr lang="en-US" altLang="ja-JP" sz="1400" dirty="0">
                <a:latin typeface="Cambria" panose="02040503050406030204" pitchFamily="18" charset="0"/>
              </a:rPr>
              <a:t>PC </a:t>
            </a: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after two electron reduction on the graphene surface and their relative free energies (RE) at 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0734" y="4911656"/>
            <a:ext cx="8722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cleavage proceeds with activation free energy barrier of 34.693 kcal/mol </a:t>
            </a:r>
            <a:r>
              <a:rPr lang="en-US" altLang="ja-JP" sz="1600" dirty="0">
                <a:latin typeface="Cambria" panose="02040503050406030204" pitchFamily="18" charset="0"/>
              </a:rPr>
              <a:t>through </a:t>
            </a:r>
            <a:r>
              <a:rPr lang="en-US" altLang="ja-JP" sz="1600" dirty="0" smtClean="0">
                <a:latin typeface="Cambria" panose="02040503050406030204" pitchFamily="18" charset="0"/>
              </a:rPr>
              <a:t>S10 transition state.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This pathway also have similar activation barrier energy (34.693 kcal/mol) as earlier two electron reduction cleavage (</a:t>
            </a:r>
            <a:r>
              <a:rPr lang="en-US" altLang="ja-JP" sz="1600" dirty="0">
                <a:latin typeface="Cambria" panose="02040503050406030204" pitchFamily="18" charset="0"/>
              </a:rPr>
              <a:t>32.033 </a:t>
            </a:r>
            <a:r>
              <a:rPr lang="en-US" altLang="ja-JP" sz="1600" dirty="0" smtClean="0">
                <a:latin typeface="Cambria" panose="02040503050406030204" pitchFamily="18" charset="0"/>
              </a:rPr>
              <a:t>kcal/mol) of PC. However, the one electron reduction proceeds with lower activation barrier energy (22.740 kcal/mol).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These </a:t>
            </a:r>
            <a:r>
              <a:rPr lang="en-US" altLang="ja-JP" sz="1600" dirty="0">
                <a:latin typeface="Cambria" panose="02040503050406030204" pitchFamily="18" charset="0"/>
              </a:rPr>
              <a:t>results </a:t>
            </a:r>
            <a:r>
              <a:rPr lang="en-US" altLang="ja-JP" sz="1600" dirty="0" smtClean="0">
                <a:latin typeface="Cambria" panose="02040503050406030204" pitchFamily="18" charset="0"/>
              </a:rPr>
              <a:t>reveals that one electron reduction is favorable than two electron reduction due to its lower activation barrier energy.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8116" r="10365" b="19189"/>
          <a:stretch/>
        </p:blipFill>
        <p:spPr>
          <a:xfrm>
            <a:off x="6235224" y="1095690"/>
            <a:ext cx="2620478" cy="2520000"/>
          </a:xfrm>
          <a:prstGeom prst="rect">
            <a:avLst/>
          </a:prstGeom>
        </p:spPr>
      </p:pic>
      <p:cxnSp>
        <p:nvCxnSpPr>
          <p:cNvPr id="102" name="Straight Connector 101"/>
          <p:cNvCxnSpPr/>
          <p:nvPr/>
        </p:nvCxnSpPr>
        <p:spPr>
          <a:xfrm flipV="1">
            <a:off x="7341588" y="1554406"/>
            <a:ext cx="393507" cy="22382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634296" y="155321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3.174</a:t>
            </a:r>
            <a:endParaRPr lang="ja-JP" altLang="en-US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7647631" y="1554406"/>
            <a:ext cx="87464" cy="40670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931662" y="148242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2.208</a:t>
            </a:r>
            <a:endParaRPr lang="ja-JP" altLang="en-US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8130880" y="1317054"/>
            <a:ext cx="97196" cy="64405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8175469" y="1477440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200" b="1">
                <a:latin typeface="Cambria" panose="02040503050406030204" pitchFamily="18" charset="0"/>
              </a:defRPr>
            </a:lvl1pPr>
          </a:lstStyle>
          <a:p>
            <a:r>
              <a:rPr lang="en-US" altLang="ja-JP" dirty="0" smtClean="0"/>
              <a:t>3.693</a:t>
            </a:r>
            <a:endParaRPr lang="ja-JP" alt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472711" y="3635911"/>
            <a:ext cx="2055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S10 (RE = 34.693 kcal/mol)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33761" y="3642456"/>
            <a:ext cx="2107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S11 (RE = -96.114 kcal/mol) </a:t>
            </a:r>
            <a:r>
              <a:rPr lang="en-US" altLang="ja-JP" sz="1200" baseline="30000" dirty="0" smtClean="0">
                <a:latin typeface="Cambria" panose="02040503050406030204" pitchFamily="18" charset="0"/>
              </a:rPr>
              <a:t> </a:t>
            </a:r>
            <a:endParaRPr kumimoji="1" lang="ja-JP" altLang="en-US" sz="1200" baseline="30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6523" y="133143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Effect of Solvation</a:t>
            </a:r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9009" r="11885" b="16757"/>
          <a:stretch/>
        </p:blipFill>
        <p:spPr>
          <a:xfrm>
            <a:off x="568336" y="590375"/>
            <a:ext cx="2267505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10450" r="11885" b="15915"/>
          <a:stretch/>
        </p:blipFill>
        <p:spPr>
          <a:xfrm>
            <a:off x="3283648" y="602180"/>
            <a:ext cx="228600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0931" r="12127" b="16156"/>
          <a:stretch/>
        </p:blipFill>
        <p:spPr>
          <a:xfrm>
            <a:off x="5913289" y="660971"/>
            <a:ext cx="2316128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4806" r="12370" b="14114"/>
          <a:stretch/>
        </p:blipFill>
        <p:spPr>
          <a:xfrm>
            <a:off x="46771" y="3492187"/>
            <a:ext cx="2092961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9370" r="11885" b="14114"/>
          <a:stretch/>
        </p:blipFill>
        <p:spPr>
          <a:xfrm>
            <a:off x="2217093" y="3439377"/>
            <a:ext cx="2232169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087" y="3005924"/>
            <a:ext cx="1422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S12 (E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-42.513)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188" y="2989430"/>
            <a:ext cx="15584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S12-1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-41.860)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289" y="3005924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S12-2 (E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-42.169 )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71" y="5931086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S12-3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-43.860)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093" y="5931086"/>
            <a:ext cx="1654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S12-4 (E</a:t>
            </a:r>
            <a:r>
              <a:rPr lang="en-US" altLang="ja-JP" sz="1200" baseline="-25000" dirty="0" smtClean="0">
                <a:latin typeface="Cambria" panose="02040503050406030204" pitchFamily="18" charset="0"/>
              </a:rPr>
              <a:t>ads</a:t>
            </a:r>
            <a:r>
              <a:rPr lang="en-US" altLang="ja-JP" sz="1200" dirty="0" smtClean="0">
                <a:latin typeface="Cambria" panose="02040503050406030204" pitchFamily="18" charset="0"/>
              </a:rPr>
              <a:t>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-35.731) 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5566" y="3433052"/>
            <a:ext cx="4458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The systematic search of PC solvated conformers impart </a:t>
            </a:r>
            <a:r>
              <a:rPr lang="en-US" altLang="ja-JP" sz="1400" dirty="0" smtClean="0">
                <a:latin typeface="Cambria" panose="02040503050406030204" pitchFamily="18" charset="0"/>
              </a:rPr>
              <a:t>S12 as most stable structure with strong adsorption.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400" dirty="0">
                <a:latin typeface="Cambria" panose="02040503050406030204" pitchFamily="18" charset="0"/>
              </a:rPr>
              <a:t>The </a:t>
            </a:r>
            <a:r>
              <a:rPr lang="en-US" altLang="ja-JP" sz="1400" dirty="0" smtClean="0">
                <a:latin typeface="Cambria" panose="02040503050406030204" pitchFamily="18" charset="0"/>
              </a:rPr>
              <a:t>adsorption </a:t>
            </a:r>
            <a:r>
              <a:rPr lang="en-US" altLang="ja-JP" sz="1400" dirty="0">
                <a:latin typeface="Cambria" panose="02040503050406030204" pitchFamily="18" charset="0"/>
              </a:rPr>
              <a:t>energy, -</a:t>
            </a:r>
            <a:r>
              <a:rPr lang="en-US" altLang="ja-JP" sz="1400" dirty="0" smtClean="0">
                <a:latin typeface="Cambria" panose="02040503050406030204" pitchFamily="18" charset="0"/>
              </a:rPr>
              <a:t>42.513 </a:t>
            </a:r>
            <a:r>
              <a:rPr lang="en-US" altLang="ja-JP" sz="1400" dirty="0">
                <a:latin typeface="Cambria" panose="02040503050406030204" pitchFamily="18" charset="0"/>
              </a:rPr>
              <a:t>kcal/mol, is </a:t>
            </a:r>
            <a:r>
              <a:rPr lang="en-US" altLang="ja-JP" sz="1400" dirty="0" smtClean="0">
                <a:latin typeface="Cambria" panose="02040503050406030204" pitchFamily="18" charset="0"/>
              </a:rPr>
              <a:t>lower </a:t>
            </a:r>
            <a:r>
              <a:rPr lang="en-US" altLang="ja-JP" sz="1400" dirty="0">
                <a:latin typeface="Cambria" panose="02040503050406030204" pitchFamily="18" charset="0"/>
              </a:rPr>
              <a:t>than </a:t>
            </a:r>
            <a:r>
              <a:rPr lang="en-US" altLang="ja-JP" sz="1400" dirty="0" smtClean="0">
                <a:latin typeface="Cambria" panose="02040503050406030204" pitchFamily="18" charset="0"/>
              </a:rPr>
              <a:t>ADE </a:t>
            </a:r>
            <a:r>
              <a:rPr lang="en-US" altLang="ja-JP" sz="1400" dirty="0">
                <a:latin typeface="Cambria" panose="02040503050406030204" pitchFamily="18" charset="0"/>
              </a:rPr>
              <a:t>of </a:t>
            </a:r>
            <a:r>
              <a:rPr lang="en-US" altLang="ja-JP" sz="1400" dirty="0" smtClean="0">
                <a:latin typeface="Cambria" panose="02040503050406030204" pitchFamily="18" charset="0"/>
              </a:rPr>
              <a:t>mono PC adsorbed GPC-Na-PC complex (-48.614 kcal/mol</a:t>
            </a:r>
            <a:r>
              <a:rPr lang="en-US" altLang="ja-JP" sz="1400" dirty="0">
                <a:latin typeface="Cambria" panose="02040503050406030204" pitchFamily="18" charset="0"/>
              </a:rPr>
              <a:t>). Thereby, the </a:t>
            </a:r>
            <a:r>
              <a:rPr lang="en-US" altLang="ja-JP" sz="1400" dirty="0" smtClean="0">
                <a:latin typeface="Cambria" panose="02040503050406030204" pitchFamily="18" charset="0"/>
              </a:rPr>
              <a:t>addition of PC solvent weakens the adsorption.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In this complex, the charge is shifted from graphene to PC molecules compare to </a:t>
            </a:r>
            <a:r>
              <a:rPr lang="en-US" altLang="ja-JP" sz="1400" dirty="0" smtClean="0">
                <a:latin typeface="Cambria" panose="02040503050406030204" pitchFamily="18" charset="0"/>
              </a:rPr>
              <a:t>GPC-Na-PC complex, may be this facilitates the dissociation of PC.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400" dirty="0" smtClean="0">
                <a:latin typeface="Cambria" panose="02040503050406030204" pitchFamily="18" charset="0"/>
              </a:rPr>
              <a:t>In most stable conformer PC molecules are relatively closer to the graphene than other conformers.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092" y="6232642"/>
            <a:ext cx="8670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IN" altLang="ja-JP" sz="1400" dirty="0" smtClean="0">
                <a:latin typeface="Cambria" panose="02040503050406030204" pitchFamily="18" charset="0"/>
              </a:rPr>
              <a:t>Fig. Optimised structure of GPC-Na-(PC)</a:t>
            </a:r>
            <a:r>
              <a:rPr lang="en-IN" altLang="ja-JP" sz="1400" baseline="-25000" dirty="0" smtClean="0">
                <a:latin typeface="Cambria" panose="02040503050406030204" pitchFamily="18" charset="0"/>
              </a:rPr>
              <a:t>2</a:t>
            </a:r>
            <a:r>
              <a:rPr lang="en-IN" altLang="ja-JP" sz="1400" dirty="0" smtClean="0">
                <a:latin typeface="Cambria" panose="02040503050406030204" pitchFamily="18" charset="0"/>
              </a:rPr>
              <a:t> complexes at B3LYP-D3/6-31G(d) level of theory and their adsorption energy (E</a:t>
            </a:r>
            <a:r>
              <a:rPr lang="en-IN" altLang="ja-JP" sz="1400" baseline="-25000" dirty="0">
                <a:latin typeface="Cambria" panose="02040503050406030204" pitchFamily="18" charset="0"/>
              </a:rPr>
              <a:t>1</a:t>
            </a:r>
            <a:r>
              <a:rPr lang="en-IN" altLang="ja-JP" sz="1400" dirty="0" smtClean="0">
                <a:latin typeface="Cambria" panose="02040503050406030204" pitchFamily="18" charset="0"/>
              </a:rPr>
              <a:t>) in kcal/mol.</a:t>
            </a:r>
            <a:endParaRPr lang="en-IN" altLang="ja-JP" sz="14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684919" y="1087739"/>
            <a:ext cx="313150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6524" y="1087739"/>
            <a:ext cx="345564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57370" y="82326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0758" y="71949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273642" y="961765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3076" y="107092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3.298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384572" y="1065826"/>
            <a:ext cx="358885" cy="26304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056177" y="1065826"/>
            <a:ext cx="343640" cy="26697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62127" y="80574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52446" y="73820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2.240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016516" y="944248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29042" y="113123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118028" y="1131234"/>
            <a:ext cx="291285" cy="24897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819198" y="1197349"/>
            <a:ext cx="259124" cy="20498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695617" y="979792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854180" y="95296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2.241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0834" y="115041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10230" y="110321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3.435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1009901" y="3998948"/>
            <a:ext cx="38315" cy="27141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53399" y="402350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2.300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3357747" y="3897344"/>
            <a:ext cx="44585" cy="32079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6915" y="391923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2.443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" y="207633"/>
            <a:ext cx="7788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Optimized Geometries of PC After One and Two Electron Reduction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376" y="3402307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S12 (</a:t>
            </a:r>
            <a:r>
              <a:rPr lang="el-GR" altLang="ja-JP" sz="1400" dirty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=0.00)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8767" y="3401694"/>
            <a:ext cx="1553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S13 (</a:t>
            </a:r>
            <a:r>
              <a:rPr lang="el-GR" altLang="ja-JP" sz="1400" dirty="0" smtClean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=-93.587)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0486" y="340169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S14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(</a:t>
            </a:r>
            <a:r>
              <a:rPr lang="el-GR" altLang="ja-JP" sz="1400" dirty="0" smtClean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=-131.835 ) 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38" y="5048885"/>
            <a:ext cx="8717473" cy="132343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Similar to non-solvated complexes the one and two electron </a:t>
            </a:r>
            <a:r>
              <a:rPr lang="en-US" altLang="ja-JP" sz="1600" dirty="0">
                <a:latin typeface="Cambria" panose="02040503050406030204" pitchFamily="18" charset="0"/>
              </a:rPr>
              <a:t>transfer </a:t>
            </a:r>
            <a:r>
              <a:rPr lang="en-US" altLang="ja-JP" sz="1600" dirty="0" smtClean="0">
                <a:latin typeface="Cambria" panose="02040503050406030204" pitchFamily="18" charset="0"/>
              </a:rPr>
              <a:t>steps are highly exothermic. The reaction energy after one and two electron transfer is lower than the reaction energy after one and two electron transfer in non-solvated complex.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negative reaction energies suggests </a:t>
            </a:r>
            <a:r>
              <a:rPr lang="en-US" altLang="ja-JP" sz="1600" dirty="0">
                <a:latin typeface="Cambria" panose="02040503050406030204" pitchFamily="18" charset="0"/>
              </a:rPr>
              <a:t>that one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two electron transfer </a:t>
            </a:r>
            <a:r>
              <a:rPr lang="en-US" altLang="ja-JP" sz="1600" dirty="0">
                <a:latin typeface="Cambria" panose="02040503050406030204" pitchFamily="18" charset="0"/>
              </a:rPr>
              <a:t>on the graphene surface </a:t>
            </a:r>
            <a:r>
              <a:rPr lang="en-US" altLang="ja-JP" sz="1600" dirty="0" smtClean="0">
                <a:latin typeface="Cambria" panose="02040503050406030204" pitchFamily="18" charset="0"/>
              </a:rPr>
              <a:t>is thermodynamically </a:t>
            </a:r>
            <a:r>
              <a:rPr lang="en-US" altLang="ja-JP" sz="1600" dirty="0">
                <a:latin typeface="Cambria" panose="02040503050406030204" pitchFamily="18" charset="0"/>
              </a:rPr>
              <a:t>favorable.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1823" y="3712715"/>
            <a:ext cx="88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 smtClean="0">
                <a:latin typeface="Cambria" panose="02040503050406030204" pitchFamily="18" charset="0"/>
              </a:rPr>
              <a:t>S12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 after one electron reduction (S13) and two electron reduction (S14) along with their reaction energies </a:t>
            </a:r>
            <a:r>
              <a:rPr lang="el-GR" altLang="ja-JP" sz="1400" dirty="0" smtClean="0">
                <a:latin typeface="Cambria" panose="02040503050406030204" pitchFamily="18" charset="0"/>
              </a:rPr>
              <a:t>(ΔΕ)</a:t>
            </a:r>
            <a:r>
              <a:rPr lang="en-US" altLang="ja-JP" sz="1400" dirty="0" smtClean="0">
                <a:latin typeface="Cambria" panose="02040503050406030204" pitchFamily="18" charset="0"/>
              </a:rPr>
              <a:t> in kcal/mol.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0116" y="981352"/>
            <a:ext cx="2267505" cy="2286000"/>
            <a:chOff x="502281" y="844192"/>
            <a:chExt cx="2267505" cy="22860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2" t="9009" r="11885" b="16757"/>
            <a:stretch/>
          </p:blipFill>
          <p:spPr>
            <a:xfrm>
              <a:off x="502281" y="844192"/>
              <a:ext cx="2267505" cy="2286000"/>
            </a:xfrm>
            <a:prstGeom prst="rect">
              <a:avLst/>
            </a:prstGeom>
          </p:spPr>
        </p:pic>
        <p:cxnSp>
          <p:nvCxnSpPr>
            <p:cNvPr id="32" name="Straight Connector 31"/>
            <p:cNvCxnSpPr/>
            <p:nvPr/>
          </p:nvCxnSpPr>
          <p:spPr>
            <a:xfrm flipV="1">
              <a:off x="1618864" y="1341556"/>
              <a:ext cx="313150" cy="26304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90469" y="1341556"/>
              <a:ext cx="345564" cy="26304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91315" y="107708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2.234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74703" y="97331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2.233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09968" y="1045169"/>
            <a:ext cx="2301105" cy="2286000"/>
            <a:chOff x="3309968" y="1111073"/>
            <a:chExt cx="2301105" cy="2286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8" t="20300" r="20791" b="25166"/>
            <a:stretch/>
          </p:blipFill>
          <p:spPr>
            <a:xfrm>
              <a:off x="3309968" y="1111073"/>
              <a:ext cx="2301105" cy="22860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 flipV="1">
              <a:off x="4160108" y="1553393"/>
              <a:ext cx="254827" cy="20322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60520" y="1585754"/>
              <a:ext cx="204110" cy="17086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350639" y="125215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02104" y="154720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2.259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3453" r="15757" b="20360"/>
          <a:stretch/>
        </p:blipFill>
        <p:spPr>
          <a:xfrm>
            <a:off x="6154740" y="981352"/>
            <a:ext cx="2331637" cy="2286000"/>
          </a:xfrm>
          <a:prstGeom prst="rect">
            <a:avLst/>
          </a:prstGeom>
        </p:spPr>
      </p:pic>
      <p:cxnSp>
        <p:nvCxnSpPr>
          <p:cNvPr id="52" name="Straight Connector 51"/>
          <p:cNvCxnSpPr/>
          <p:nvPr/>
        </p:nvCxnSpPr>
        <p:spPr>
          <a:xfrm flipV="1">
            <a:off x="7314908" y="1402018"/>
            <a:ext cx="263046" cy="26304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7051861" y="1389492"/>
            <a:ext cx="237995" cy="2880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53722" y="105318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8305" y="139308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2092406" y="1340707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01840" y="144987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3.298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016222" y="1369552"/>
            <a:ext cx="12526" cy="55185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25656" y="147871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3.286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922054" y="1340708"/>
            <a:ext cx="7050" cy="543591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926012" y="1449871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Cambria" panose="02040503050406030204" pitchFamily="18" charset="0"/>
              </a:rPr>
              <a:t>3.264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854" y="3141206"/>
            <a:ext cx="191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S13 (RE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0.000 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707" y="3164419"/>
            <a:ext cx="1999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S15 (RE = 21.407 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2" y="4530875"/>
            <a:ext cx="8941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solvation slightly, decreased the activation free energy barrier (21.407 kcal/mol) in comparison to the barrier of non-solvated GPC-Na-PC decomposition (22.740 kcal/mol).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Addition of electron increased charge density on the graphene</a:t>
            </a:r>
            <a:r>
              <a:rPr lang="en-US" altLang="ja-JP" sz="1600" dirty="0" smtClean="0">
                <a:latin typeface="Cambria" panose="02040503050406030204" pitchFamily="18" charset="0"/>
              </a:rPr>
              <a:t>. In comparison to non-solvated complex (S3) after solvation charge on the PC was increased from 0.06 to 0.12. In solvated TS charges on the graphene and 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 smtClean="0">
                <a:latin typeface="Cambria" panose="02040503050406030204" pitchFamily="18" charset="0"/>
              </a:rPr>
              <a:t> were decreased (~0.05) and the charge on the graphene and PC were virtually equal.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The equivalent charge distribution on the graphene and PC molecules in the solvated complex may facilitates the faster decomposition of the PC decomposition.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19502" y="190783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One Electron Reduction Products</a:t>
            </a:r>
            <a:endParaRPr lang="ja-JP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51761" y="737837"/>
            <a:ext cx="2341879" cy="2286000"/>
            <a:chOff x="374552" y="742194"/>
            <a:chExt cx="2341879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01" t="20180" r="20544" b="25766"/>
            <a:stretch/>
          </p:blipFill>
          <p:spPr>
            <a:xfrm>
              <a:off x="374552" y="742194"/>
              <a:ext cx="2341879" cy="22860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 flipV="1">
              <a:off x="1533468" y="1150417"/>
              <a:ext cx="288099" cy="275573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224742" y="1200522"/>
              <a:ext cx="308726" cy="21294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84808" y="89108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670" y="81633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2.260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95476" y="703905"/>
            <a:ext cx="2959897" cy="2673263"/>
            <a:chOff x="6166649" y="816334"/>
            <a:chExt cx="2959897" cy="26732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5" t="19099" r="22533" b="24324"/>
            <a:stretch/>
          </p:blipFill>
          <p:spPr>
            <a:xfrm>
              <a:off x="6981298" y="816334"/>
              <a:ext cx="2145248" cy="22860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6166649" y="2414162"/>
              <a:ext cx="723208" cy="1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96480" y="3212598"/>
              <a:ext cx="1914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S16 (RE = 8.948 kcal/mol)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7825959" y="1255296"/>
              <a:ext cx="344470" cy="11309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170429" y="1255296"/>
              <a:ext cx="244253" cy="10258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98194" y="96777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2.203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4676" y="125529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2.243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5638" y="851341"/>
            <a:ext cx="3363970" cy="2301737"/>
            <a:chOff x="2711238" y="882975"/>
            <a:chExt cx="3363970" cy="23017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8" t="20901" r="18177" b="21442"/>
            <a:stretch/>
          </p:blipFill>
          <p:spPr>
            <a:xfrm>
              <a:off x="3622521" y="898712"/>
              <a:ext cx="2452687" cy="22860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2803445" y="2427329"/>
              <a:ext cx="723208" cy="131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11238" y="2163497"/>
              <a:ext cx="9076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latin typeface="Cambria" panose="02040503050406030204" pitchFamily="18" charset="0"/>
                </a:rPr>
                <a:t>C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4</a:t>
              </a:r>
              <a:r>
                <a:rPr lang="en-US" altLang="ja-JP" sz="1200" dirty="0">
                  <a:latin typeface="Cambria" panose="02040503050406030204" pitchFamily="18" charset="0"/>
                </a:rPr>
                <a:t>-O</a:t>
              </a:r>
              <a:r>
                <a:rPr lang="en-US" altLang="ja-JP" sz="1200" baseline="-25000" dirty="0">
                  <a:latin typeface="Cambria" panose="02040503050406030204" pitchFamily="18" charset="0"/>
                </a:rPr>
                <a:t>3</a:t>
              </a:r>
              <a:r>
                <a:rPr lang="en-US" altLang="ja-JP" sz="1200" dirty="0">
                  <a:latin typeface="Cambria" panose="02040503050406030204" pitchFamily="18" charset="0"/>
                </a:rPr>
                <a:t>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bond</a:t>
              </a:r>
              <a:endParaRPr lang="ja-JP" altLang="en-US" sz="12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4848864" y="1288203"/>
              <a:ext cx="318243" cy="137787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4673267" y="1301544"/>
              <a:ext cx="175597" cy="124446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738937" y="89662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2.425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8333" y="88297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2.257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1761" y="3499908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S13), transition </a:t>
            </a:r>
            <a:r>
              <a:rPr lang="en-US" altLang="ja-JP" sz="1400" dirty="0">
                <a:latin typeface="Cambria" panose="02040503050406030204" pitchFamily="18" charset="0"/>
              </a:rPr>
              <a:t>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(S14) and product (S15) of </a:t>
            </a:r>
            <a:r>
              <a:rPr lang="en-US" altLang="ja-JP" sz="1400" dirty="0">
                <a:latin typeface="Cambria" panose="02040503050406030204" pitchFamily="18" charset="0"/>
              </a:rPr>
              <a:t>PC 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 after one electron reduction on the graphene surface along with their relative free energies (</a:t>
            </a:r>
            <a:r>
              <a:rPr lang="en-US" altLang="ja-JP" sz="1400" dirty="0">
                <a:latin typeface="Cambria" panose="02040503050406030204" pitchFamily="18" charset="0"/>
              </a:rPr>
              <a:t>R</a:t>
            </a:r>
            <a:r>
              <a:rPr lang="el-GR" altLang="ja-JP" sz="1400" dirty="0" smtClean="0">
                <a:latin typeface="Cambria" panose="02040503050406030204" pitchFamily="18" charset="0"/>
              </a:rPr>
              <a:t>Ε</a:t>
            </a:r>
            <a:r>
              <a:rPr lang="en-US" altLang="ja-JP" sz="1400" dirty="0" smtClean="0">
                <a:latin typeface="Cambria" panose="02040503050406030204" pitchFamily="18" charset="0"/>
              </a:rPr>
              <a:t>) at 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4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052795" y="160227"/>
            <a:ext cx="3696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Two Electron Transfer Products</a:t>
            </a:r>
            <a:endParaRPr lang="ja-JP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13453" r="15757" b="20360"/>
          <a:stretch/>
        </p:blipFill>
        <p:spPr>
          <a:xfrm>
            <a:off x="204025" y="671199"/>
            <a:ext cx="2331637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3453" r="15757" b="18078"/>
          <a:stretch/>
        </p:blipFill>
        <p:spPr>
          <a:xfrm>
            <a:off x="6694827" y="671199"/>
            <a:ext cx="2322095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0" t="12373" r="16604" b="20600"/>
          <a:stretch/>
        </p:blipFill>
        <p:spPr>
          <a:xfrm>
            <a:off x="3782574" y="671203"/>
            <a:ext cx="2236838" cy="2286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43442" y="2081520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28297" y="2151616"/>
            <a:ext cx="1219200" cy="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50621" y="1801769"/>
            <a:ext cx="1399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200" dirty="0">
                <a:latin typeface="Cambria" panose="02040503050406030204" pitchFamily="18" charset="0"/>
              </a:rPr>
              <a:t>/C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200" dirty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bonds</a:t>
            </a:r>
            <a:endParaRPr lang="ja-JP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2434" y="4440240"/>
            <a:ext cx="8941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solvation decreased the activation barrier by 3.232 kcal/mol in comparison to non-solvated GPC-Na-PC decomposition barrier.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Addition of electron increased charge density on the graphene</a:t>
            </a:r>
            <a:r>
              <a:rPr lang="en-US" altLang="ja-JP" sz="1600" dirty="0" smtClean="0">
                <a:latin typeface="Cambria" panose="02040503050406030204" pitchFamily="18" charset="0"/>
              </a:rPr>
              <a:t>. In comparison to non-solvated complex (GPC-Na-2e) after solvation charge on the PC was increased from -1.61 to -1.55. In solvated TS charges on the graphene was decreased (~0.06) and the charge on the PC is more than graphene.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The uneven charge distribution on the graphene and PC molecules in the TS of two electron reduction may responsible for the higher activation barrier than one electron reduction (12.459 kcal/mol).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191" y="2996468"/>
            <a:ext cx="1326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S14  (RE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0.000)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8204" y="3002668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S17 (</a:t>
            </a:r>
            <a:r>
              <a:rPr lang="en-US" altLang="ja-JP" sz="1200" dirty="0">
                <a:latin typeface="Cambria" panose="02040503050406030204" pitchFamily="18" charset="0"/>
              </a:rPr>
              <a:t>RE = </a:t>
            </a:r>
            <a:r>
              <a:rPr lang="en-US" altLang="ja-JP" sz="1200" dirty="0" smtClean="0">
                <a:latin typeface="Cambria" panose="02040503050406030204" pitchFamily="18" charset="0"/>
              </a:rPr>
              <a:t>28.801)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3423" y="2996468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S18 (RE </a:t>
            </a:r>
            <a:r>
              <a:rPr lang="en-US" altLang="ja-JP" sz="1200" dirty="0">
                <a:latin typeface="Cambria" panose="02040503050406030204" pitchFamily="18" charset="0"/>
              </a:rPr>
              <a:t>= </a:t>
            </a:r>
            <a:r>
              <a:rPr lang="en-US" altLang="ja-JP" sz="1200" dirty="0" smtClean="0">
                <a:latin typeface="Cambria" panose="02040503050406030204" pitchFamily="18" charset="0"/>
              </a:rPr>
              <a:t>2.974)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64193" y="1091865"/>
            <a:ext cx="263046" cy="263047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01146" y="1079339"/>
            <a:ext cx="237995" cy="28809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03007" y="74303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590" y="108293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2.302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963676" y="1079339"/>
            <a:ext cx="247136" cy="17760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4674757" y="1091865"/>
            <a:ext cx="226236" cy="165078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509168" y="983813"/>
            <a:ext cx="346706" cy="36219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275287" y="881532"/>
            <a:ext cx="98854" cy="13850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88261" y="111844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2.295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2584" y="1107239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2.348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4177" y="64839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2.293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15562" y="61271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2.870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326" y="3335592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S14), transition </a:t>
            </a:r>
            <a:r>
              <a:rPr lang="en-US" altLang="ja-JP" sz="1400" dirty="0">
                <a:latin typeface="Cambria" panose="02040503050406030204" pitchFamily="18" charset="0"/>
              </a:rPr>
              <a:t>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(S17) and product (S18) of </a:t>
            </a:r>
            <a:r>
              <a:rPr lang="en-US" altLang="ja-JP" sz="1400" dirty="0">
                <a:latin typeface="Cambria" panose="02040503050406030204" pitchFamily="18" charset="0"/>
              </a:rPr>
              <a:t>PC </a:t>
            </a: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after two electron reduction on the graphene surface and their relative free energies (RE in kcal/mol) at 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Rectangle 4"/>
          <p:cNvSpPr/>
          <p:nvPr/>
        </p:nvSpPr>
        <p:spPr>
          <a:xfrm>
            <a:off x="314854" y="666426"/>
            <a:ext cx="83040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In the present study we </a:t>
            </a:r>
            <a:r>
              <a:rPr lang="en-US" altLang="ja-JP" sz="1600" dirty="0" smtClean="0">
                <a:latin typeface="Cambria" panose="02040503050406030204" pitchFamily="18" charset="0"/>
              </a:rPr>
              <a:t>have investigated </a:t>
            </a:r>
            <a:r>
              <a:rPr lang="en-US" altLang="ja-JP" sz="1600" dirty="0">
                <a:latin typeface="Cambria" panose="02040503050406030204" pitchFamily="18" charset="0"/>
              </a:rPr>
              <a:t>the graphene electrode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</a:t>
            </a:r>
            <a:r>
              <a:rPr lang="en-US" altLang="ja-JP" sz="1600" dirty="0">
                <a:latin typeface="Cambria" panose="02040503050406030204" pitchFamily="18" charset="0"/>
              </a:rPr>
              <a:t>solvation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effect on </a:t>
            </a:r>
            <a:r>
              <a:rPr lang="en-US" altLang="ja-JP" sz="1600" dirty="0">
                <a:latin typeface="Cambria" panose="02040503050406030204" pitchFamily="18" charset="0"/>
              </a:rPr>
              <a:t>the reductive decomposition of propylene </a:t>
            </a:r>
            <a:r>
              <a:rPr lang="en-US" altLang="ja-JP" sz="1600" dirty="0" smtClean="0">
                <a:latin typeface="Cambria" panose="02040503050406030204" pitchFamily="18" charset="0"/>
              </a:rPr>
              <a:t>carbonate.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B3LYP-D3/6-31G(d) </a:t>
            </a:r>
            <a:r>
              <a:rPr lang="en-US" altLang="ja-JP" sz="1600" dirty="0">
                <a:latin typeface="Cambria" panose="02040503050406030204" pitchFamily="18" charset="0"/>
              </a:rPr>
              <a:t>method provides reasonable Inter Layer Spacing </a:t>
            </a:r>
            <a:r>
              <a:rPr lang="en-US" altLang="ja-JP" sz="1600" dirty="0" smtClean="0">
                <a:latin typeface="Cambria" panose="02040503050406030204" pitchFamily="18" charset="0"/>
              </a:rPr>
              <a:t>for graphene dimer in comparison to experimental results than various other </a:t>
            </a:r>
            <a:r>
              <a:rPr lang="en-US" altLang="ja-JP" sz="1600" dirty="0">
                <a:latin typeface="Cambria" panose="02040503050406030204" pitchFamily="18" charset="0"/>
              </a:rPr>
              <a:t>methods.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The </a:t>
            </a:r>
            <a:r>
              <a:rPr lang="en-US" altLang="ja-JP" sz="1600" dirty="0">
                <a:latin typeface="Cambria" panose="02040503050406030204" pitchFamily="18" charset="0"/>
              </a:rPr>
              <a:t>graphene surface favors a strong binding of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</a:t>
            </a:r>
            <a:r>
              <a:rPr lang="en-US" altLang="ja-JP" sz="1600" dirty="0" smtClean="0">
                <a:latin typeface="Cambria" panose="02040503050406030204" pitchFamily="18" charset="0"/>
              </a:rPr>
              <a:t>PC complex than that of </a:t>
            </a:r>
            <a:r>
              <a:rPr lang="en-US" altLang="ja-JP" sz="1600" dirty="0">
                <a:latin typeface="Cambria" panose="02040503050406030204" pitchFamily="18" charset="0"/>
              </a:rPr>
              <a:t>non-adsorbed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 due to the presence of various interactions between graphene and PC.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In presence of graphene PC can decompose through one electron reduction mechanism due to its lower activation barrier energy (22.740 kcal/mol) than activation barrier energy (32.023 kcal/mol) in two electron reduction mechanism.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However, along </a:t>
            </a:r>
            <a:r>
              <a:rPr lang="en-US" altLang="ja-JP" sz="1600" dirty="0">
                <a:latin typeface="Cambria" panose="02040503050406030204" pitchFamily="18" charset="0"/>
              </a:rPr>
              <a:t>with </a:t>
            </a:r>
            <a:r>
              <a:rPr lang="en-US" altLang="ja-JP" sz="1600" dirty="0" smtClean="0">
                <a:latin typeface="Cambria" panose="02040503050406030204" pitchFamily="18" charset="0"/>
              </a:rPr>
              <a:t>one </a:t>
            </a:r>
            <a:r>
              <a:rPr lang="en-US" altLang="ja-JP" sz="1600" dirty="0">
                <a:latin typeface="Cambria" panose="02040503050406030204" pitchFamily="18" charset="0"/>
              </a:rPr>
              <a:t>electron reduction decomposition, </a:t>
            </a:r>
            <a:r>
              <a:rPr lang="en-US" altLang="ja-JP" sz="1600" dirty="0" smtClean="0">
                <a:latin typeface="Cambria" panose="02040503050406030204" pitchFamily="18" charset="0"/>
              </a:rPr>
              <a:t>two </a:t>
            </a:r>
            <a:r>
              <a:rPr lang="en-US" altLang="ja-JP" sz="1600" dirty="0">
                <a:latin typeface="Cambria" panose="02040503050406030204" pitchFamily="18" charset="0"/>
              </a:rPr>
              <a:t>electron reduction of PC </a:t>
            </a:r>
            <a:r>
              <a:rPr lang="en-US" altLang="ja-JP" sz="1600" dirty="0" smtClean="0">
                <a:latin typeface="Cambria" panose="02040503050406030204" pitchFamily="18" charset="0"/>
              </a:rPr>
              <a:t>decomposition is also possible due to its reasonable activation barrier energy.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ambria" panose="02040503050406030204" pitchFamily="18" charset="0"/>
              </a:rPr>
              <a:t>In conclusion, first PC decompose through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bond cleavage after one electron transfer and form a radical anion due to lower activation energy which further decompose through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600" dirty="0" smtClean="0">
                <a:latin typeface="Cambria" panose="02040503050406030204" pitchFamily="18" charset="0"/>
              </a:rPr>
              <a:t> bond cleavage after another electron transfer, this give Na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600" dirty="0" smtClean="0">
                <a:latin typeface="Cambria" panose="02040503050406030204" pitchFamily="18" charset="0"/>
              </a:rPr>
              <a:t>CO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and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H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6</a:t>
            </a:r>
            <a:r>
              <a:rPr lang="en-US" altLang="ja-JP" sz="1600" dirty="0" smtClean="0">
                <a:latin typeface="Cambria" panose="02040503050406030204" pitchFamily="18" charset="0"/>
              </a:rPr>
              <a:t> as final products. </a:t>
            </a:r>
            <a:endParaRPr lang="ja-JP" altLang="en-US" sz="1600" dirty="0"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ambria" panose="02040503050406030204" pitchFamily="18" charset="0"/>
              </a:rPr>
              <a:t>The solvation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slightly decreased </a:t>
            </a:r>
            <a:r>
              <a:rPr lang="en-US" altLang="ja-JP" sz="1600" dirty="0">
                <a:latin typeface="Cambria" panose="02040503050406030204" pitchFamily="18" charset="0"/>
              </a:rPr>
              <a:t>the activation </a:t>
            </a:r>
            <a:r>
              <a:rPr lang="en-US" altLang="ja-JP" sz="1600" dirty="0" smtClean="0">
                <a:latin typeface="Cambria" panose="02040503050406030204" pitchFamily="18" charset="0"/>
              </a:rPr>
              <a:t>barrier (~</a:t>
            </a:r>
            <a:r>
              <a:rPr lang="en-US" altLang="ja-JP" sz="1600" dirty="0">
                <a:latin typeface="Cambria" panose="02040503050406030204" pitchFamily="18" charset="0"/>
              </a:rPr>
              <a:t>1.333 kcal/mol)  </a:t>
            </a:r>
            <a:r>
              <a:rPr lang="en-US" altLang="ja-JP" sz="1600" dirty="0" smtClean="0">
                <a:latin typeface="Cambria" panose="02040503050406030204" pitchFamily="18" charset="0"/>
              </a:rPr>
              <a:t>of PC decomposition in comparison </a:t>
            </a:r>
            <a:r>
              <a:rPr lang="en-US" altLang="ja-JP" sz="1600" dirty="0">
                <a:latin typeface="Cambria" panose="02040503050406030204" pitchFamily="18" charset="0"/>
              </a:rPr>
              <a:t>to </a:t>
            </a:r>
            <a:r>
              <a:rPr lang="en-US" altLang="ja-JP" sz="1600" dirty="0" smtClean="0">
                <a:latin typeface="Cambria" panose="02040503050406030204" pitchFamily="18" charset="0"/>
              </a:rPr>
              <a:t>non-solvated </a:t>
            </a:r>
            <a:r>
              <a:rPr lang="en-US" altLang="ja-JP" sz="1600" dirty="0">
                <a:latin typeface="Cambria" panose="02040503050406030204" pitchFamily="18" charset="0"/>
              </a:rPr>
              <a:t>GPC-Na-PC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 </a:t>
            </a:r>
            <a:r>
              <a:rPr lang="en-US" altLang="ja-JP" sz="1600" dirty="0">
                <a:latin typeface="Cambria" panose="02040503050406030204" pitchFamily="18" charset="0"/>
              </a:rPr>
              <a:t>The </a:t>
            </a:r>
            <a:r>
              <a:rPr lang="en-US" altLang="ja-JP" sz="1600" dirty="0" smtClean="0">
                <a:latin typeface="Cambria" panose="02040503050406030204" pitchFamily="18" charset="0"/>
              </a:rPr>
              <a:t>equivalent </a:t>
            </a:r>
            <a:r>
              <a:rPr lang="en-US" altLang="ja-JP" sz="1600" dirty="0">
                <a:latin typeface="Cambria" panose="02040503050406030204" pitchFamily="18" charset="0"/>
              </a:rPr>
              <a:t>charge distribution on the graphene and PC molecules in the solvated complex may facilitates the faster decomposition of the PC decomposition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851" y="15135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Conclusions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5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1437" y="239937"/>
            <a:ext cx="4142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Background of Present Research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0FCF-8F22-4126-9970-10B2ACE95AC6}" type="slidenum">
              <a:rPr lang="ja-JP" alt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ja-JP" alt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4951" y="3792635"/>
            <a:ext cx="8817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Recent </a:t>
            </a:r>
            <a:r>
              <a:rPr lang="en-US" altLang="ja-JP" sz="1600" dirty="0">
                <a:latin typeface="Cambria" panose="02040503050406030204" pitchFamily="18" charset="0"/>
              </a:rPr>
              <a:t>theoretical studies revealed that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electrolyte decomposition is strongly </a:t>
            </a:r>
            <a:r>
              <a:rPr lang="en-US" altLang="ja-JP" sz="1600" dirty="0">
                <a:latin typeface="Cambria" panose="02040503050406030204" pitchFamily="18" charset="0"/>
              </a:rPr>
              <a:t>depend on the electrolyte-electrode interactions in </a:t>
            </a:r>
            <a:r>
              <a:rPr lang="en-US" altLang="ja-JP" sz="1600" dirty="0" smtClean="0">
                <a:latin typeface="Cambria" panose="02040503050406030204" pitchFamily="18" charset="0"/>
              </a:rPr>
              <a:t>presence </a:t>
            </a:r>
            <a:r>
              <a:rPr lang="en-US" altLang="ja-JP" sz="1600" dirty="0">
                <a:latin typeface="Cambria" panose="02040503050406030204" pitchFamily="18" charset="0"/>
              </a:rPr>
              <a:t>of the </a:t>
            </a:r>
            <a:r>
              <a:rPr lang="en-US" altLang="ja-JP" sz="1600" dirty="0" smtClean="0">
                <a:latin typeface="Cambria" panose="02040503050406030204" pitchFamily="18" charset="0"/>
              </a:rPr>
              <a:t>electrode. </a:t>
            </a:r>
            <a:r>
              <a:rPr lang="en-US" altLang="ja-JP" sz="1600" dirty="0">
                <a:latin typeface="Cambria" panose="02040503050406030204" pitchFamily="18" charset="0"/>
              </a:rPr>
              <a:t>[1-2]</a:t>
            </a:r>
            <a:endParaRPr lang="en-US" altLang="ja-JP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Thus</a:t>
            </a:r>
            <a:r>
              <a:rPr lang="en-US" altLang="ja-JP" sz="1600" dirty="0">
                <a:latin typeface="Cambria" panose="02040503050406030204" pitchFamily="18" charset="0"/>
              </a:rPr>
              <a:t>, to investigate the microscopic mechanism of the SEI film formation, it is essential and inevitable to consider explicitly the electrolyte-electrode interactions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ja-JP" sz="16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the present study we have consider the graphene electrode effect on the reductive decomposition of propylene carbonate (PC).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addition, effect of solvation on the PC decomposition has been addressed by using sophisticated computational methods.</a:t>
            </a:r>
            <a:endParaRPr lang="ja-JP" altLang="en-US" sz="1600" dirty="0">
              <a:latin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21" y="1201177"/>
            <a:ext cx="5442056" cy="183941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0115" y="6356351"/>
            <a:ext cx="6761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ja-JP" sz="1200" dirty="0" smtClean="0">
                <a:latin typeface="Cambria" panose="02040503050406030204" pitchFamily="18" charset="0"/>
              </a:rPr>
              <a:t>1. Ma</a:t>
            </a:r>
            <a:r>
              <a:rPr lang="en-IN" altLang="ja-JP" sz="1200" dirty="0">
                <a:latin typeface="Cambria" panose="02040503050406030204" pitchFamily="18" charset="0"/>
              </a:rPr>
              <a:t>, Y.; Balbuena, P. B. J. Electrochem. Soc. 2014, 161, E3097.</a:t>
            </a:r>
          </a:p>
          <a:p>
            <a:r>
              <a:rPr lang="en-IN" altLang="ja-JP" sz="1200" dirty="0" smtClean="0">
                <a:latin typeface="Cambria" panose="02040503050406030204" pitchFamily="18" charset="0"/>
              </a:rPr>
              <a:t>2. Martinez </a:t>
            </a:r>
            <a:r>
              <a:rPr lang="en-IN" altLang="ja-JP" sz="1200" dirty="0">
                <a:latin typeface="Cambria" panose="02040503050406030204" pitchFamily="18" charset="0"/>
              </a:rPr>
              <a:t>de la </a:t>
            </a:r>
            <a:r>
              <a:rPr lang="en-IN" altLang="ja-JP" sz="1200" dirty="0" err="1">
                <a:latin typeface="Cambria" panose="02040503050406030204" pitchFamily="18" charset="0"/>
              </a:rPr>
              <a:t>Hoz</a:t>
            </a:r>
            <a:r>
              <a:rPr lang="en-IN" altLang="ja-JP" sz="1200" dirty="0">
                <a:latin typeface="Cambria" panose="02040503050406030204" pitchFamily="18" charset="0"/>
              </a:rPr>
              <a:t>, J. M.; Leung, K.; and Balbuena, P. B. ACS Appl. Mater. Interfaces, 2013, 5, 13457.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54559" y="3137133"/>
            <a:ext cx="73768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Fig. Reduction mechanisms of ethylene carbonate on </a:t>
            </a:r>
            <a:r>
              <a:rPr lang="en-US" altLang="ja-JP" sz="1400" dirty="0">
                <a:latin typeface="Cambria" panose="02040503050406030204" pitchFamily="18" charset="0"/>
              </a:rPr>
              <a:t>S</a:t>
            </a:r>
            <a:r>
              <a:rPr lang="en-US" altLang="ja-JP" sz="1400" dirty="0" smtClean="0">
                <a:latin typeface="Cambria" panose="02040503050406030204" pitchFamily="18" charset="0"/>
              </a:rPr>
              <a:t>i anodes of lithium-ion batteries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06724"/>
              </p:ext>
            </p:extLst>
          </p:nvPr>
        </p:nvGraphicFramePr>
        <p:xfrm>
          <a:off x="5617612" y="2036898"/>
          <a:ext cx="2833969" cy="162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773"/>
                <a:gridCol w="1312196"/>
              </a:tblGrid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Method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effectLst/>
                          <a:latin typeface="Cambria" panose="02040503050406030204" pitchFamily="18" charset="0"/>
                        </a:rPr>
                        <a:t>ILS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B3LYP-D3/6-31G(d)</a:t>
                      </a:r>
                      <a:endParaRPr lang="en-IN" sz="1200" b="0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3.308 </a:t>
                      </a:r>
                      <a:endParaRPr lang="en-US" altLang="ja-JP" sz="12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B3LYP/6-31G(d)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3.712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M06-2X/6-31G(d)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3.245 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I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HF/6-31G(d)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ja-JP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3.957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5124" y="1270824"/>
            <a:ext cx="453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400">
                <a:solidFill>
                  <a:schemeClr val="dk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altLang="ja-JP" dirty="0"/>
              <a:t>Table: Inter Layer Spacing (ILS in Å) of the 3X3</a:t>
            </a:r>
            <a:r>
              <a:rPr lang="ja-JP" altLang="en-US" dirty="0"/>
              <a:t> </a:t>
            </a:r>
            <a:r>
              <a:rPr lang="en-US" altLang="ja-JP" dirty="0"/>
              <a:t>graphene dimer model system at various level of </a:t>
            </a:r>
            <a:r>
              <a:rPr lang="en-US" altLang="ja-JP" dirty="0" smtClean="0"/>
              <a:t>theories</a:t>
            </a:r>
            <a:endParaRPr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72096" y="4490200"/>
            <a:ext cx="493814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dk1"/>
                </a:solidFill>
                <a:latin typeface="Cambria" panose="02040503050406030204" pitchFamily="18" charset="0"/>
              </a:rPr>
              <a:t>Experimental </a:t>
            </a:r>
            <a:r>
              <a:rPr lang="en-US" altLang="ja-JP" sz="1600" dirty="0" smtClean="0">
                <a:solidFill>
                  <a:schemeClr val="dk1"/>
                </a:solidFill>
                <a:latin typeface="Cambria" panose="02040503050406030204" pitchFamily="18" charset="0"/>
              </a:rPr>
              <a:t>Inter Layer Spacing </a:t>
            </a:r>
            <a:r>
              <a:rPr lang="en-US" altLang="ja-JP" sz="1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ja-JP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̴ </a:t>
            </a:r>
            <a:r>
              <a:rPr lang="en-US" altLang="ja-JP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3.353 (±0.04) Å</a:t>
            </a:r>
            <a:r>
              <a:rPr lang="en-US" altLang="ja-JP" sz="1600" b="1" baseline="30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1754" y="5322353"/>
            <a:ext cx="88625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altLang="ja-JP" sz="16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B3LYP-D3/6-31G(d) method provides reasonable Inter Layer Spacing than other methods. </a:t>
            </a:r>
          </a:p>
          <a:p>
            <a:pPr algn="just"/>
            <a:r>
              <a:rPr lang="en-US" altLang="ja-JP" sz="16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All </a:t>
            </a:r>
            <a:r>
              <a:rPr lang="en-US" altLang="ja-JP" sz="16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geometry optimizations and frequency analysis in this study was carried </a:t>
            </a:r>
            <a:r>
              <a:rPr lang="en-US" altLang="ja-JP" sz="1600" dirty="0" smtClean="0">
                <a:solidFill>
                  <a:sysClr val="windowText" lastClr="000000"/>
                </a:solidFill>
                <a:latin typeface="Cambria" panose="02040503050406030204" pitchFamily="18" charset="0"/>
              </a:rPr>
              <a:t>using above method.</a:t>
            </a:r>
            <a:endParaRPr kumimoji="1" lang="ja-JP" altLang="en-US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9" y="6512133"/>
            <a:ext cx="3527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baseline="30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Y</a:t>
            </a:r>
            <a:r>
              <a:rPr lang="en-US" altLang="ja-JP" sz="1400" dirty="0">
                <a:latin typeface="Cambria" panose="02040503050406030204" pitchFamily="18" charset="0"/>
              </a:rPr>
              <a:t>. </a:t>
            </a:r>
            <a:r>
              <a:rPr lang="en-US" altLang="ja-JP" sz="1400" dirty="0" smtClean="0">
                <a:latin typeface="Cambria" panose="02040503050406030204" pitchFamily="18" charset="0"/>
              </a:rPr>
              <a:t>Baskin et al., Phys</a:t>
            </a:r>
            <a:r>
              <a:rPr lang="en-US" altLang="ja-JP" sz="1400" dirty="0">
                <a:latin typeface="Cambria" panose="02040503050406030204" pitchFamily="18" charset="0"/>
              </a:rPr>
              <a:t>. Rev. </a:t>
            </a:r>
            <a:r>
              <a:rPr lang="en-US" altLang="ja-JP" sz="1400" b="1" dirty="0" smtClean="0">
                <a:latin typeface="Cambria" panose="02040503050406030204" pitchFamily="18" charset="0"/>
              </a:rPr>
              <a:t>1955</a:t>
            </a:r>
            <a:r>
              <a:rPr lang="en-US" altLang="ja-JP" sz="1400" dirty="0" smtClean="0">
                <a:latin typeface="Cambria" panose="02040503050406030204" pitchFamily="18" charset="0"/>
              </a:rPr>
              <a:t>, </a:t>
            </a:r>
            <a:r>
              <a:rPr lang="en-US" altLang="ja-JP" sz="1400" i="1" dirty="0" smtClean="0">
                <a:latin typeface="Cambria" panose="02040503050406030204" pitchFamily="18" charset="0"/>
              </a:rPr>
              <a:t>100</a:t>
            </a:r>
            <a:r>
              <a:rPr lang="en-US" altLang="ja-JP" sz="1400" dirty="0" smtClean="0">
                <a:latin typeface="Cambria" panose="02040503050406030204" pitchFamily="18" charset="0"/>
              </a:rPr>
              <a:t>, 544.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4597" y="6422255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29497" y="3155109"/>
            <a:ext cx="431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Fig. Optimized </a:t>
            </a: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geometry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of graphene dimer at </a:t>
            </a:r>
            <a:r>
              <a:rPr lang="en-US" altLang="ja-JP" sz="1400" dirty="0">
                <a:solidFill>
                  <a:schemeClr val="dk1"/>
                </a:solidFill>
                <a:latin typeface="Cambria" panose="02040503050406030204" pitchFamily="18" charset="0"/>
              </a:rPr>
              <a:t>B3LYP-D3/6-31G(d) level of </a:t>
            </a:r>
            <a:r>
              <a:rPr lang="en-US" altLang="ja-JP" sz="1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theory.</a:t>
            </a:r>
            <a:endParaRPr lang="ja-JP" altLang="en-US" sz="1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807609" y="1703507"/>
            <a:ext cx="3177551" cy="1371600"/>
            <a:chOff x="328040" y="3904225"/>
            <a:chExt cx="4173183" cy="18000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1" t="12831" r="16746" b="23349"/>
            <a:stretch/>
          </p:blipFill>
          <p:spPr>
            <a:xfrm>
              <a:off x="328040" y="3904225"/>
              <a:ext cx="4173183" cy="18000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2414632" y="4673596"/>
              <a:ext cx="902248" cy="2612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3.308</a:t>
              </a:r>
              <a:endParaRPr kumimoji="1" lang="ja-JP" altLang="en-US" sz="1200" b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400118" y="4101871"/>
              <a:ext cx="0" cy="139904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484711" y="1271919"/>
            <a:ext cx="195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  <a:r>
              <a:rPr lang="en-US" altLang="ja-JP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en-US" altLang="ja-JP" sz="1400" baseline="-25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36</a:t>
            </a:r>
            <a:r>
              <a:rPr lang="en-US" altLang="ja-JP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Point Group: </a:t>
            </a:r>
            <a:r>
              <a:rPr lang="en-US" altLang="ja-JP" sz="1400" dirty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>
                <a:solidFill>
                  <a:srgbClr val="C00000"/>
                </a:solidFill>
                <a:latin typeface="Cambria" panose="02040503050406030204" pitchFamily="18" charset="0"/>
              </a:rPr>
              <a:t>2h</a:t>
            </a:r>
            <a:endParaRPr lang="ja-JP" altLang="en-US" sz="1400" baseline="-25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36359" y="206587"/>
            <a:ext cx="2653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Computational </a:t>
            </a:r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Details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1050" y="6441624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2656087" y="155943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Most stable Graphene-Na Complex</a:t>
            </a:r>
            <a:endParaRPr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8775" y="3278196"/>
            <a:ext cx="831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geometry of most stable graphene-Na complex and its adsorption energy in parenthesis at B3LYP-D3/6-31G(d)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9040" y="4035860"/>
            <a:ext cx="8714378" cy="2694454"/>
            <a:chOff x="243927" y="4214486"/>
            <a:chExt cx="8714378" cy="2694454"/>
          </a:xfrm>
        </p:grpSpPr>
        <p:sp>
          <p:nvSpPr>
            <p:cNvPr id="26" name="TextBox 25"/>
            <p:cNvSpPr txBox="1"/>
            <p:nvPr/>
          </p:nvSpPr>
          <p:spPr>
            <a:xfrm>
              <a:off x="2206018" y="4274471"/>
              <a:ext cx="3933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Cambria" panose="02040503050406030204" pitchFamily="18" charset="0"/>
                </a:rPr>
                <a:t>Adsorption energy defined by following equation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326" y="5465328"/>
              <a:ext cx="8343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Adsorption energies of graphene PC-Na</a:t>
              </a:r>
              <a:r>
                <a:rPr kumimoji="1" lang="en-US" altLang="ja-JP" sz="1400" baseline="30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+ 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complex (</a:t>
              </a:r>
              <a:r>
                <a:rPr kumimoji="1" lang="en-US" altLang="ja-JP" sz="1400" i="1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kumimoji="1" lang="en-US" altLang="ja-JP" sz="1400" i="1" baseline="-25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), PC-</a:t>
              </a:r>
              <a:r>
                <a:rPr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Na</a:t>
              </a:r>
              <a:r>
                <a:rPr lang="en-US" altLang="ja-JP" sz="1400" baseline="30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complex (</a:t>
              </a:r>
              <a:r>
                <a:rPr kumimoji="1" lang="en-US" altLang="ja-JP" sz="1400" i="1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kumimoji="1" lang="en-US" altLang="ja-JP" sz="1400" i="1" baseline="-25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) and graphene </a:t>
              </a:r>
              <a:r>
                <a:rPr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Na</a:t>
              </a:r>
              <a:r>
                <a:rPr lang="en-US" altLang="ja-JP" sz="1400" baseline="30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+</a:t>
              </a:r>
              <a:r>
                <a:rPr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complex (</a:t>
              </a:r>
              <a:r>
                <a:rPr kumimoji="1" lang="en-US" altLang="ja-JP" sz="1400" i="1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kumimoji="1" lang="en-US" altLang="ja-JP" sz="1400" i="1" baseline="-250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kumimoji="1" lang="en-US" altLang="ja-JP" sz="1400" dirty="0" smtClean="0">
                  <a:latin typeface="Cambria" panose="02040503050406030204" pitchFamily="18" charset="0"/>
                  <a:ea typeface="Cambria Math" panose="02040503050406030204" pitchFamily="18" charset="0"/>
                </a:rPr>
                <a:t>).</a:t>
              </a:r>
              <a:endParaRPr kumimoji="1" lang="ja-JP" altLang="en-US" sz="1400" dirty="0">
                <a:latin typeface="Cambria" panose="02040503050406030204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37483" y="5825259"/>
              <a:ext cx="3964505" cy="307777"/>
              <a:chOff x="890971" y="4370567"/>
              <a:chExt cx="3964505" cy="307777"/>
            </a:xfrm>
          </p:grpSpPr>
          <p:graphicFrame>
            <p:nvGraphicFramePr>
              <p:cNvPr id="60" name="Object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7041496"/>
                  </p:ext>
                </p:extLst>
              </p:nvPr>
            </p:nvGraphicFramePr>
            <p:xfrm>
              <a:off x="890971" y="4392314"/>
              <a:ext cx="1204913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2" name="Equation" r:id="rId3" imgW="482400" imgH="190440" progId="Equation.DSMT4">
                      <p:embed/>
                    </p:oleObj>
                  </mc:Choice>
                  <mc:Fallback>
                    <p:oleObj name="Equation" r:id="rId3" imgW="48240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90971" y="4392314"/>
                            <a:ext cx="1204913" cy="285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" name="TextBox 60"/>
              <p:cNvSpPr txBox="1"/>
              <p:nvPr/>
            </p:nvSpPr>
            <p:spPr>
              <a:xfrm>
                <a:off x="1910400" y="4370567"/>
                <a:ext cx="29450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ja-JP" sz="1400" dirty="0" smtClean="0">
                    <a:latin typeface="Cambria" panose="02040503050406030204" pitchFamily="18" charset="0"/>
                  </a:rPr>
                  <a:t>Energy </a:t>
                </a:r>
                <a:r>
                  <a:rPr lang="en-US" altLang="ja-JP" sz="1400" dirty="0">
                    <a:latin typeface="Cambria" panose="02040503050406030204" pitchFamily="18" charset="0"/>
                  </a:rPr>
                  <a:t>of </a:t>
                </a:r>
                <a:r>
                  <a:rPr lang="en-US" altLang="ja-JP" sz="1400" dirty="0" smtClean="0">
                    <a:latin typeface="Cambria" panose="02040503050406030204" pitchFamily="18" charset="0"/>
                  </a:rPr>
                  <a:t>graphene PC-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Na</a:t>
                </a:r>
                <a:r>
                  <a:rPr lang="en-US" altLang="ja-JP" sz="1400" baseline="30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1400" dirty="0" smtClean="0">
                    <a:latin typeface="Cambria" panose="02040503050406030204" pitchFamily="18" charset="0"/>
                  </a:rPr>
                  <a:t>complex</a:t>
                </a:r>
                <a:endParaRPr kumimoji="1" lang="ja-JP" altLang="en-US" sz="14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229383" y="5785784"/>
              <a:ext cx="2627442" cy="307777"/>
              <a:chOff x="4674336" y="3960551"/>
              <a:chExt cx="2627442" cy="307777"/>
            </a:xfrm>
          </p:grpSpPr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100885"/>
                  </p:ext>
                </p:extLst>
              </p:nvPr>
            </p:nvGraphicFramePr>
            <p:xfrm>
              <a:off x="4674336" y="3984772"/>
              <a:ext cx="633413" cy="265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3" name="Equation" r:id="rId5" imgW="253800" imgH="177480" progId="Equation.DSMT4">
                      <p:embed/>
                    </p:oleObj>
                  </mc:Choice>
                  <mc:Fallback>
                    <p:oleObj name="Equation" r:id="rId5" imgW="25380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674336" y="3984772"/>
                            <a:ext cx="633413" cy="265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TextBox 58"/>
              <p:cNvSpPr txBox="1"/>
              <p:nvPr/>
            </p:nvSpPr>
            <p:spPr>
              <a:xfrm>
                <a:off x="5156320" y="3960551"/>
                <a:ext cx="2145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sz="1400" dirty="0" smtClean="0">
                    <a:latin typeface="Cambria" panose="02040503050406030204" pitchFamily="18" charset="0"/>
                  </a:rPr>
                  <a:t>Energy of graphene</a:t>
                </a:r>
                <a:endParaRPr kumimoji="1" lang="ja-JP" altLang="en-US" sz="14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093558" y="6085192"/>
              <a:ext cx="2862123" cy="307777"/>
              <a:chOff x="4505559" y="4309387"/>
              <a:chExt cx="2862123" cy="307777"/>
            </a:xfrm>
          </p:grpSpPr>
          <p:graphicFrame>
            <p:nvGraphicFramePr>
              <p:cNvPr id="56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56332317"/>
                  </p:ext>
                </p:extLst>
              </p:nvPr>
            </p:nvGraphicFramePr>
            <p:xfrm>
              <a:off x="4505559" y="4317264"/>
              <a:ext cx="915988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4" name="Equation" r:id="rId7" imgW="368280" imgH="190440" progId="Equation.DSMT4">
                      <p:embed/>
                    </p:oleObj>
                  </mc:Choice>
                  <mc:Fallback>
                    <p:oleObj name="Equation" r:id="rId7" imgW="36828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505559" y="4317264"/>
                            <a:ext cx="915988" cy="285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TextBox 56"/>
              <p:cNvSpPr txBox="1"/>
              <p:nvPr/>
            </p:nvSpPr>
            <p:spPr>
              <a:xfrm>
                <a:off x="5222224" y="4309387"/>
                <a:ext cx="2145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sz="1400" dirty="0" smtClean="0">
                    <a:latin typeface="Cambria" panose="02040503050406030204" pitchFamily="18" charset="0"/>
                  </a:rPr>
                  <a:t>Energy of PC</a:t>
                </a:r>
                <a:endParaRPr kumimoji="1" lang="ja-JP" altLang="en-US" sz="14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143136" y="6459337"/>
              <a:ext cx="2872458" cy="307777"/>
              <a:chOff x="4522185" y="4683532"/>
              <a:chExt cx="2872458" cy="307777"/>
            </a:xfrm>
          </p:grpSpPr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2413506"/>
                  </p:ext>
                </p:extLst>
              </p:nvPr>
            </p:nvGraphicFramePr>
            <p:xfrm>
              <a:off x="4522185" y="4694193"/>
              <a:ext cx="695325" cy="265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5" name="Equation" r:id="rId9" imgW="279360" imgH="177480" progId="Equation.DSMT4">
                      <p:embed/>
                    </p:oleObj>
                  </mc:Choice>
                  <mc:Fallback>
                    <p:oleObj name="Equation" r:id="rId9" imgW="2793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522185" y="4694193"/>
                            <a:ext cx="695325" cy="265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TextBox 54"/>
              <p:cNvSpPr txBox="1"/>
              <p:nvPr/>
            </p:nvSpPr>
            <p:spPr>
              <a:xfrm>
                <a:off x="5249185" y="4683532"/>
                <a:ext cx="2145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ja-JP" sz="1400" dirty="0" smtClean="0">
                    <a:latin typeface="Cambria" panose="02040503050406030204" pitchFamily="18" charset="0"/>
                  </a:rPr>
                  <a:t>Energy of Na</a:t>
                </a:r>
                <a:r>
                  <a:rPr lang="en-US" altLang="ja-JP" sz="1400" baseline="30000" dirty="0" smtClean="0">
                    <a:latin typeface="Cambria" panose="02040503050406030204" pitchFamily="18" charset="0"/>
                  </a:rPr>
                  <a:t>+</a:t>
                </a:r>
                <a:endParaRPr kumimoji="1" lang="ja-JP" altLang="en-US" sz="1400" baseline="300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15258" y="6158279"/>
              <a:ext cx="3228374" cy="307852"/>
              <a:chOff x="953736" y="4370567"/>
              <a:chExt cx="3228374" cy="307852"/>
            </a:xfrm>
          </p:grpSpPr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0809434"/>
                  </p:ext>
                </p:extLst>
              </p:nvPr>
            </p:nvGraphicFramePr>
            <p:xfrm>
              <a:off x="953736" y="4394257"/>
              <a:ext cx="1077913" cy="284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6" name="Equation" r:id="rId11" imgW="431640" imgH="190440" progId="Equation.DSMT4">
                      <p:embed/>
                    </p:oleObj>
                  </mc:Choice>
                  <mc:Fallback>
                    <p:oleObj name="Equation" r:id="rId11" imgW="43164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953736" y="4394257"/>
                            <a:ext cx="1077913" cy="284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TextBox 46"/>
              <p:cNvSpPr txBox="1"/>
              <p:nvPr/>
            </p:nvSpPr>
            <p:spPr>
              <a:xfrm>
                <a:off x="1885685" y="4370567"/>
                <a:ext cx="22964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kumimoji="1" lang="en-US" altLang="ja-JP" sz="1400" dirty="0" smtClean="0">
                    <a:latin typeface="Cambria" panose="02040503050406030204" pitchFamily="18" charset="0"/>
                  </a:rPr>
                  <a:t>Energy </a:t>
                </a:r>
                <a:r>
                  <a:rPr lang="en-US" altLang="ja-JP" sz="1400" dirty="0">
                    <a:latin typeface="Cambria" panose="02040503050406030204" pitchFamily="18" charset="0"/>
                  </a:rPr>
                  <a:t>of </a:t>
                </a:r>
                <a:r>
                  <a:rPr lang="en-US" altLang="ja-JP" sz="1400" dirty="0" smtClean="0">
                    <a:latin typeface="Cambria" panose="02040503050406030204" pitchFamily="18" charset="0"/>
                  </a:rPr>
                  <a:t>PC-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Na</a:t>
                </a:r>
                <a:r>
                  <a:rPr lang="en-US" altLang="ja-JP" sz="1400" baseline="30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ja-JP" sz="1400" dirty="0" smtClean="0">
                    <a:latin typeface="Cambria" panose="02040503050406030204" pitchFamily="18" charset="0"/>
                  </a:rPr>
                  <a:t>complex</a:t>
                </a:r>
                <a:endParaRPr kumimoji="1" lang="ja-JP" altLang="en-US" sz="1400" dirty="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003709" y="6537275"/>
              <a:ext cx="3447835" cy="307777"/>
              <a:chOff x="4227487" y="5693980"/>
              <a:chExt cx="3447835" cy="307777"/>
            </a:xfrm>
          </p:grpSpPr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0741417"/>
                  </p:ext>
                </p:extLst>
              </p:nvPr>
            </p:nvGraphicFramePr>
            <p:xfrm>
              <a:off x="4227487" y="5703731"/>
              <a:ext cx="790575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7" name="Equation" r:id="rId13" imgW="317160" imgH="177480" progId="Equation.DSMT4">
                      <p:embed/>
                    </p:oleObj>
                  </mc:Choice>
                  <mc:Fallback>
                    <p:oleObj name="Equation" r:id="rId13" imgW="31716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4227487" y="5703731"/>
                            <a:ext cx="790575" cy="266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Rectangle 43"/>
              <p:cNvSpPr/>
              <p:nvPr/>
            </p:nvSpPr>
            <p:spPr>
              <a:xfrm>
                <a:off x="4980583" y="5693980"/>
                <a:ext cx="269473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altLang="ja-JP" sz="1400" dirty="0">
                    <a:latin typeface="Cambria" panose="02040503050406030204" pitchFamily="18" charset="0"/>
                  </a:rPr>
                  <a:t>E</a:t>
                </a:r>
                <a:r>
                  <a:rPr lang="en-IN" altLang="ja-JP" sz="1400" dirty="0" smtClean="0">
                    <a:latin typeface="Cambria" panose="02040503050406030204" pitchFamily="18" charset="0"/>
                  </a:rPr>
                  <a:t>nergy </a:t>
                </a:r>
                <a:r>
                  <a:rPr lang="en-IN" altLang="ja-JP" sz="1400" dirty="0">
                    <a:latin typeface="Cambria" panose="02040503050406030204" pitchFamily="18" charset="0"/>
                  </a:rPr>
                  <a:t>of </a:t>
                </a:r>
                <a:r>
                  <a:rPr lang="en-IN" altLang="ja-JP" sz="1400" dirty="0" smtClean="0">
                    <a:latin typeface="Cambria" panose="02040503050406030204" pitchFamily="18" charset="0"/>
                  </a:rPr>
                  <a:t>graphene 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Na</a:t>
                </a:r>
                <a:r>
                  <a:rPr lang="en-US" altLang="ja-JP" sz="1400" baseline="300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altLang="ja-JP" sz="1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IN" altLang="ja-JP" sz="1400" dirty="0" smtClean="0">
                    <a:latin typeface="Cambria" panose="02040503050406030204" pitchFamily="18" charset="0"/>
                  </a:rPr>
                  <a:t>complex</a:t>
                </a:r>
                <a:endParaRPr lang="ja-JP" altLang="en-US" sz="1400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243927" y="4214486"/>
              <a:ext cx="8714378" cy="2694454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43662" y="4680022"/>
              <a:ext cx="7539503" cy="730316"/>
              <a:chOff x="443662" y="4680022"/>
              <a:chExt cx="7539503" cy="730316"/>
            </a:xfrm>
          </p:grpSpPr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3679864"/>
                  </p:ext>
                </p:extLst>
              </p:nvPr>
            </p:nvGraphicFramePr>
            <p:xfrm>
              <a:off x="443662" y="4688406"/>
              <a:ext cx="3008313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8" name="Equation" r:id="rId15" imgW="1206360" imgH="190440" progId="Equation.DSMT4">
                      <p:embed/>
                    </p:oleObj>
                  </mc:Choice>
                  <mc:Fallback>
                    <p:oleObj name="Equation" r:id="rId15" imgW="120636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43662" y="4688406"/>
                            <a:ext cx="3008313" cy="285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875709"/>
                  </p:ext>
                </p:extLst>
              </p:nvPr>
            </p:nvGraphicFramePr>
            <p:xfrm>
              <a:off x="5163765" y="4680022"/>
              <a:ext cx="281940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9" name="Equation" r:id="rId17" imgW="1130040" imgH="190440" progId="Equation.DSMT4">
                      <p:embed/>
                    </p:oleObj>
                  </mc:Choice>
                  <mc:Fallback>
                    <p:oleObj name="Equation" r:id="rId17" imgW="1130040" imgH="1904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5163765" y="4680022"/>
                            <a:ext cx="2819400" cy="285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78336896"/>
                  </p:ext>
                </p:extLst>
              </p:nvPr>
            </p:nvGraphicFramePr>
            <p:xfrm>
              <a:off x="3329939" y="5145226"/>
              <a:ext cx="2216150" cy="265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50" name="Equation" r:id="rId19" imgW="888840" imgH="177480" progId="Equation.DSMT4">
                      <p:embed/>
                    </p:oleObj>
                  </mc:Choice>
                  <mc:Fallback>
                    <p:oleObj name="Equation" r:id="rId19" imgW="888840" imgH="177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3329939" y="5145226"/>
                            <a:ext cx="2216150" cy="2651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5411600"/>
                </p:ext>
              </p:extLst>
            </p:nvPr>
          </p:nvGraphicFramePr>
          <p:xfrm>
            <a:off x="3448012" y="4779700"/>
            <a:ext cx="663575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1" name="Equation" r:id="rId21" imgW="266400" imgH="126720" progId="Equation.DSMT4">
                    <p:embed/>
                  </p:oleObj>
                </mc:Choice>
                <mc:Fallback>
                  <p:oleObj name="Equation" r:id="rId21" imgW="26640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448012" y="4779700"/>
                          <a:ext cx="663575" cy="190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9" y="959506"/>
            <a:ext cx="3424604" cy="18288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01703" y="2872645"/>
            <a:ext cx="213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S1 (E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=-58.640 kcal/mol)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5517" y="1284431"/>
            <a:ext cx="4382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mbria" panose="02040503050406030204" pitchFamily="18" charset="0"/>
              </a:rPr>
              <a:t>A sequential search of possible </a:t>
            </a:r>
            <a:r>
              <a:rPr lang="en-US" altLang="ja-JP" sz="1600" dirty="0" smtClean="0">
                <a:latin typeface="Cambria" panose="02040503050406030204" pitchFamily="18" charset="0"/>
              </a:rPr>
              <a:t>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 </a:t>
            </a:r>
            <a:r>
              <a:rPr lang="en-US" altLang="ja-JP" sz="1600" dirty="0">
                <a:latin typeface="Cambria" panose="02040503050406030204" pitchFamily="18" charset="0"/>
              </a:rPr>
              <a:t>adsorption sites </a:t>
            </a:r>
            <a:r>
              <a:rPr lang="en-US" altLang="ja-JP" sz="1600" dirty="0" smtClean="0">
                <a:latin typeface="Cambria" panose="02040503050406030204" pitchFamily="18" charset="0"/>
              </a:rPr>
              <a:t>(</a:t>
            </a:r>
            <a:r>
              <a:rPr lang="en-US" altLang="ja-JP" sz="1600" dirty="0">
                <a:latin typeface="Cambria" panose="02040503050406030204" pitchFamily="18" charset="0"/>
              </a:rPr>
              <a:t>9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different </a:t>
            </a:r>
            <a:r>
              <a:rPr lang="en-US" altLang="ja-JP" sz="1600" dirty="0" smtClean="0">
                <a:latin typeface="Cambria" panose="02040503050406030204" pitchFamily="18" charset="0"/>
              </a:rPr>
              <a:t>initial conformers</a:t>
            </a:r>
            <a:r>
              <a:rPr lang="en-US" altLang="ja-JP" sz="1600" dirty="0">
                <a:latin typeface="Cambria" panose="02040503050406030204" pitchFamily="18" charset="0"/>
              </a:rPr>
              <a:t>) on the graphene surface </a:t>
            </a:r>
            <a:r>
              <a:rPr lang="en-US" altLang="ja-JP" sz="1600" dirty="0" smtClean="0">
                <a:latin typeface="Cambria" panose="02040503050406030204" pitchFamily="18" charset="0"/>
              </a:rPr>
              <a:t>resulted </a:t>
            </a:r>
            <a:r>
              <a:rPr lang="en-IN" altLang="ja-JP" sz="1600" dirty="0" smtClean="0">
                <a:latin typeface="Cambria" panose="02040503050406030204" pitchFamily="18" charset="0"/>
              </a:rPr>
              <a:t>S1</a:t>
            </a:r>
            <a:r>
              <a:rPr lang="ja-JP" altLang="en-US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as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most </a:t>
            </a:r>
            <a:r>
              <a:rPr lang="en-US" altLang="ja-JP" sz="1600" dirty="0">
                <a:latin typeface="Cambria" panose="02040503050406030204" pitchFamily="18" charset="0"/>
              </a:rPr>
              <a:t>stable conformer with stronger adsorption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1095" y="6401032"/>
            <a:ext cx="2057400" cy="365125"/>
          </a:xfrm>
        </p:spPr>
        <p:txBody>
          <a:bodyPr/>
          <a:lstStyle/>
          <a:p>
            <a:fld id="{DF9FA5B6-7A2B-4E54-93D6-98ADC48FA8A9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443663"/>
              </p:ext>
            </p:extLst>
          </p:nvPr>
        </p:nvGraphicFramePr>
        <p:xfrm>
          <a:off x="459940" y="2129167"/>
          <a:ext cx="2613112" cy="2116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752"/>
                <a:gridCol w="1173360"/>
              </a:tblGrid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Structure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i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US" altLang="ja-JP" sz="1200" i="1" baseline="-250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ja-JP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</a:t>
                      </a:r>
                      <a:endParaRPr lang="en-IN" sz="1200" b="1" i="0" u="none" strike="noStrike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-48.614 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S2-1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-47.513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S2-2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-47.951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S2-3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-46.180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S2-4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-46.808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S2-5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-33.063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S2-6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-33.369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S2-7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-33.404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S2-8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-34.494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6524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S2-9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-33.919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111255" y="1300428"/>
            <a:ext cx="3601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600"/>
              </a:spcBef>
              <a:spcAft>
                <a:spcPts val="600"/>
              </a:spcAft>
            </a:pPr>
            <a:r>
              <a:rPr lang="en-US" altLang="ja-JP" sz="1400" dirty="0">
                <a:latin typeface="Cambria" panose="02040503050406030204" pitchFamily="18" charset="0"/>
              </a:rPr>
              <a:t>Table: </a:t>
            </a:r>
            <a:r>
              <a:rPr lang="en-US" altLang="ja-JP" sz="1400" dirty="0" smtClean="0">
                <a:latin typeface="Cambria" panose="02040503050406030204" pitchFamily="18" charset="0"/>
              </a:rPr>
              <a:t>Adsorption energy (</a:t>
            </a:r>
            <a:r>
              <a:rPr lang="en-US" altLang="ja-JP" sz="1400" i="1" dirty="0" smtClean="0">
                <a:latin typeface="Cambria" panose="02040503050406030204" pitchFamily="18" charset="0"/>
              </a:rPr>
              <a:t>E</a:t>
            </a:r>
            <a:r>
              <a:rPr lang="en-US" altLang="ja-JP" sz="1400" i="1" baseline="-25000" dirty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 in kcal/mol) for possible PC adsorption sites on graphene at B3LYP-D3/6-31G(d) level of theory.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73052" y="162703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/>
              <a:t>Most Stable PC Complex</a:t>
            </a:r>
            <a:endParaRPr lang="ja-JP" altLang="en-US" dirty="0"/>
          </a:p>
        </p:txBody>
      </p:sp>
      <p:sp>
        <p:nvSpPr>
          <p:cNvPr id="24" name="Rectangle 23"/>
          <p:cNvSpPr/>
          <p:nvPr/>
        </p:nvSpPr>
        <p:spPr>
          <a:xfrm>
            <a:off x="5245565" y="4248546"/>
            <a:ext cx="369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IN" altLang="ja-JP" sz="1400" dirty="0" smtClean="0">
                <a:latin typeface="Cambria" panose="02040503050406030204" pitchFamily="18" charset="0"/>
              </a:rPr>
              <a:t>Fig. Optimised structure of S2 complex.</a:t>
            </a:r>
            <a:endParaRPr lang="en-IN" altLang="ja-JP" sz="1400" dirty="0">
              <a:latin typeface="Cambria" panose="0204050305040603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06812" y="1199732"/>
            <a:ext cx="3120385" cy="2880000"/>
            <a:chOff x="5547294" y="2050192"/>
            <a:chExt cx="3120385" cy="288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0" b="16889"/>
            <a:stretch/>
          </p:blipFill>
          <p:spPr>
            <a:xfrm>
              <a:off x="5547294" y="2050192"/>
              <a:ext cx="3120385" cy="2880000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 flipV="1">
              <a:off x="6850210" y="2594297"/>
              <a:ext cx="257276" cy="44868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972300" y="2647295"/>
              <a:ext cx="135186" cy="45453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382497" y="2558461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2.231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36477" y="2635552"/>
              <a:ext cx="649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Cambria" panose="02040503050406030204" pitchFamily="18" charset="0"/>
                </a:rPr>
                <a:t>3.374</a:t>
              </a:r>
              <a:endParaRPr kumimoji="1" lang="ja-JP" altLang="en-US" sz="1400" b="1" dirty="0"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559412"/>
              </p:ext>
            </p:extLst>
          </p:nvPr>
        </p:nvGraphicFramePr>
        <p:xfrm>
          <a:off x="3646952" y="2332980"/>
          <a:ext cx="1598613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CS ChemDraw Drawing" r:id="rId4" imgW="1598228" imgH="1427635" progId="ChemDraw.Document.6.0">
                  <p:embed/>
                </p:oleObj>
              </mc:Choice>
              <mc:Fallback>
                <p:oleObj name="CS ChemDraw Drawing" r:id="rId4" imgW="1598228" imgH="14276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952" y="2332980"/>
                        <a:ext cx="1598613" cy="142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5328" y="570935"/>
            <a:ext cx="890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>
                <a:latin typeface="Cambria" panose="02040503050406030204" pitchFamily="18" charset="0"/>
              </a:rPr>
              <a:t>A sequential search of possible PC adsorption sites (10 different </a:t>
            </a:r>
            <a:r>
              <a:rPr lang="en-US" altLang="ja-JP" sz="1600" dirty="0" smtClean="0">
                <a:latin typeface="Cambria" panose="02040503050406030204" pitchFamily="18" charset="0"/>
              </a:rPr>
              <a:t>initial conformers</a:t>
            </a:r>
            <a:r>
              <a:rPr lang="en-US" altLang="ja-JP" sz="1600" dirty="0">
                <a:latin typeface="Cambria" panose="02040503050406030204" pitchFamily="18" charset="0"/>
              </a:rPr>
              <a:t>) on the graphene surface imparted </a:t>
            </a:r>
            <a:r>
              <a:rPr lang="en-IN" altLang="ja-JP" sz="1600" dirty="0" smtClean="0">
                <a:latin typeface="Cambria" panose="02040503050406030204" pitchFamily="18" charset="0"/>
              </a:rPr>
              <a:t>S2</a:t>
            </a:r>
            <a:r>
              <a:rPr lang="ja-JP" altLang="en-US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as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most </a:t>
            </a:r>
            <a:r>
              <a:rPr lang="en-US" altLang="ja-JP" sz="1600" dirty="0">
                <a:latin typeface="Cambria" panose="02040503050406030204" pitchFamily="18" charset="0"/>
              </a:rPr>
              <a:t>stable conformer with stronger adsorption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328" y="4696046"/>
            <a:ext cx="8905103" cy="2062103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IN" altLang="ja-JP" sz="1600" dirty="0">
                <a:latin typeface="Cambria" panose="02040503050406030204" pitchFamily="18" charset="0"/>
              </a:rPr>
              <a:t>In </a:t>
            </a:r>
            <a:r>
              <a:rPr lang="en-IN" altLang="ja-JP" sz="1600" dirty="0" smtClean="0">
                <a:latin typeface="Cambria" panose="02040503050406030204" pitchFamily="18" charset="0"/>
              </a:rPr>
              <a:t>S2 </a:t>
            </a:r>
            <a:r>
              <a:rPr lang="en-IN" altLang="ja-JP" sz="1600" dirty="0">
                <a:latin typeface="Cambria" panose="02040503050406030204" pitchFamily="18" charset="0"/>
              </a:rPr>
              <a:t>complex, PC moved to between two graphene layers </a:t>
            </a:r>
            <a:r>
              <a:rPr lang="en-IN" altLang="ja-JP" sz="1600" dirty="0" smtClean="0">
                <a:latin typeface="Cambria" panose="02040503050406030204" pitchFamily="18" charset="0"/>
              </a:rPr>
              <a:t>which enables a strong </a:t>
            </a:r>
            <a:r>
              <a:rPr lang="en-IN" altLang="ja-JP" sz="1600" dirty="0">
                <a:latin typeface="Cambria" panose="02040503050406030204" pitchFamily="18" charset="0"/>
              </a:rPr>
              <a:t>interaction of </a:t>
            </a:r>
            <a:r>
              <a:rPr lang="en-IN" altLang="ja-JP" sz="1600" dirty="0" smtClean="0">
                <a:latin typeface="Cambria" panose="02040503050406030204" pitchFamily="18" charset="0"/>
              </a:rPr>
              <a:t>Na</a:t>
            </a:r>
            <a:r>
              <a:rPr lang="en-IN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IN" altLang="ja-JP" sz="1600" dirty="0" smtClean="0">
                <a:latin typeface="Cambria" panose="02040503050406030204" pitchFamily="18" charset="0"/>
              </a:rPr>
              <a:t> </a:t>
            </a:r>
            <a:r>
              <a:rPr lang="en-IN" altLang="ja-JP" sz="1600" dirty="0">
                <a:latin typeface="Cambria" panose="02040503050406030204" pitchFamily="18" charset="0"/>
              </a:rPr>
              <a:t>and carbonyl oxygen with 2.231 Å </a:t>
            </a:r>
            <a:r>
              <a:rPr lang="en-IN" altLang="ja-JP" sz="1600" dirty="0" smtClean="0">
                <a:latin typeface="Cambria" panose="02040503050406030204" pitchFamily="18" charset="0"/>
              </a:rPr>
              <a:t>distance. In addition to that PC </a:t>
            </a:r>
            <a:r>
              <a:rPr lang="en-IN" altLang="ja-JP" sz="1600" dirty="0">
                <a:latin typeface="Cambria" panose="02040503050406030204" pitchFamily="18" charset="0"/>
              </a:rPr>
              <a:t>also moved closer to graphene surface than </a:t>
            </a:r>
            <a:r>
              <a:rPr lang="en-IN" altLang="ja-JP" sz="1600" dirty="0" smtClean="0">
                <a:latin typeface="Cambria" panose="02040503050406030204" pitchFamily="18" charset="0"/>
              </a:rPr>
              <a:t>PC in other conformers increase the stability of this conformer.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adsorption </a:t>
            </a:r>
            <a:r>
              <a:rPr lang="en-US" altLang="ja-JP" sz="1600" dirty="0">
                <a:latin typeface="Cambria" panose="02040503050406030204" pitchFamily="18" charset="0"/>
              </a:rPr>
              <a:t>energy </a:t>
            </a:r>
            <a:r>
              <a:rPr lang="en-US" altLang="ja-JP" sz="1600" dirty="0" smtClean="0">
                <a:latin typeface="Cambria" panose="02040503050406030204" pitchFamily="18" charset="0"/>
              </a:rPr>
              <a:t>(ADE) of S2 complex (E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600" dirty="0" smtClean="0">
                <a:latin typeface="Cambria" panose="02040503050406030204" pitchFamily="18" charset="0"/>
              </a:rPr>
              <a:t>=-48.614 kcal/mol), </a:t>
            </a:r>
            <a:r>
              <a:rPr lang="en-US" altLang="ja-JP" sz="1600" dirty="0">
                <a:latin typeface="Cambria" panose="02040503050406030204" pitchFamily="18" charset="0"/>
              </a:rPr>
              <a:t>is greater than </a:t>
            </a:r>
            <a:r>
              <a:rPr lang="en-US" altLang="ja-JP" sz="1600" dirty="0" smtClean="0">
                <a:latin typeface="Cambria" panose="02040503050406030204" pitchFamily="18" charset="0"/>
              </a:rPr>
              <a:t>the ADE of </a:t>
            </a:r>
            <a:r>
              <a:rPr lang="en-US" altLang="ja-JP" sz="1600" dirty="0">
                <a:latin typeface="Cambria" panose="02040503050406030204" pitchFamily="18" charset="0"/>
              </a:rPr>
              <a:t>non-adsorbed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 (E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2 </a:t>
            </a:r>
            <a:r>
              <a:rPr lang="en-US" altLang="ja-JP" sz="1600" dirty="0">
                <a:latin typeface="Cambria" panose="02040503050406030204" pitchFamily="18" charset="0"/>
              </a:rPr>
              <a:t>=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-43.706 kcal/mol). Thereby, the graphene surface favors a strong binding of Na</a:t>
            </a:r>
            <a:r>
              <a:rPr lang="en-US" altLang="ja-JP" sz="1600" baseline="30000" dirty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</a:t>
            </a:r>
            <a:endParaRPr lang="en-US" altLang="ja-JP" sz="1600" dirty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</a:t>
            </a:r>
            <a:r>
              <a:rPr lang="en-US" altLang="ja-JP" sz="1600" dirty="0">
                <a:latin typeface="Cambria" panose="02040503050406030204" pitchFamily="18" charset="0"/>
              </a:rPr>
              <a:t>the </a:t>
            </a:r>
            <a:r>
              <a:rPr lang="en-US" altLang="ja-JP" sz="1600" dirty="0" smtClean="0">
                <a:latin typeface="Cambria" panose="02040503050406030204" pitchFamily="18" charset="0"/>
              </a:rPr>
              <a:t>above complex</a:t>
            </a:r>
            <a:r>
              <a:rPr lang="en-US" altLang="ja-JP" sz="1600" dirty="0">
                <a:latin typeface="Cambria" panose="02040503050406030204" pitchFamily="18" charset="0"/>
              </a:rPr>
              <a:t>, the C=O bond stretches slightly by ∼0.018 Å, while the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2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2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bonds </a:t>
            </a:r>
            <a:r>
              <a:rPr lang="en-US" altLang="ja-JP" sz="1600" dirty="0">
                <a:latin typeface="Cambria" panose="02040503050406030204" pitchFamily="18" charset="0"/>
              </a:rPr>
              <a:t>shrinks by ~</a:t>
            </a:r>
            <a:r>
              <a:rPr lang="en-US" altLang="ja-JP" sz="1600" dirty="0" smtClean="0">
                <a:latin typeface="Cambria" panose="02040503050406030204" pitchFamily="18" charset="0"/>
              </a:rPr>
              <a:t>0.020 </a:t>
            </a:r>
            <a:r>
              <a:rPr lang="en-US" altLang="ja-JP" sz="1600" dirty="0">
                <a:latin typeface="Cambria" panose="02040503050406030204" pitchFamily="18" charset="0"/>
              </a:rPr>
              <a:t>Å compared to the PC in gas phase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Rectangle 5"/>
          <p:cNvSpPr/>
          <p:nvPr/>
        </p:nvSpPr>
        <p:spPr>
          <a:xfrm>
            <a:off x="539578" y="2624432"/>
            <a:ext cx="784396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dk1"/>
                </a:solidFill>
                <a:latin typeface="Cambria" panose="02040503050406030204" pitchFamily="18" charset="0"/>
              </a:rPr>
              <a:t>A crucial </a:t>
            </a:r>
            <a:r>
              <a:rPr lang="en-US" altLang="ja-JP" sz="2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question </a:t>
            </a:r>
            <a:r>
              <a:rPr lang="en-US" altLang="ja-JP" sz="2400" dirty="0">
                <a:solidFill>
                  <a:schemeClr val="dk1"/>
                </a:solidFill>
                <a:latin typeface="Cambria" panose="02040503050406030204" pitchFamily="18" charset="0"/>
              </a:rPr>
              <a:t>regarding the PC decomposition is: </a:t>
            </a:r>
            <a:r>
              <a:rPr lang="en-US" altLang="ja-JP" sz="2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Is </a:t>
            </a:r>
            <a:r>
              <a:rPr lang="en-US" altLang="ja-JP" sz="2400" dirty="0">
                <a:solidFill>
                  <a:schemeClr val="dk1"/>
                </a:solidFill>
                <a:latin typeface="Cambria" panose="02040503050406030204" pitchFamily="18" charset="0"/>
              </a:rPr>
              <a:t>the ring opening followed by the one- or two- electron </a:t>
            </a:r>
            <a:r>
              <a:rPr lang="en-US" altLang="ja-JP" sz="2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reduction </a:t>
            </a:r>
            <a:r>
              <a:rPr lang="en-US" altLang="ja-JP" sz="2400" dirty="0">
                <a:solidFill>
                  <a:schemeClr val="dk1"/>
                </a:solidFill>
                <a:latin typeface="Cambria" panose="02040503050406030204" pitchFamily="18" charset="0"/>
              </a:rPr>
              <a:t>steps on the graphene surface</a:t>
            </a:r>
            <a:r>
              <a:rPr lang="en-US" altLang="ja-JP" sz="2400" dirty="0" smtClean="0">
                <a:solidFill>
                  <a:schemeClr val="dk1"/>
                </a:solidFill>
                <a:latin typeface="Cambria" panose="02040503050406030204" pitchFamily="18" charset="0"/>
              </a:rPr>
              <a:t>?</a:t>
            </a:r>
            <a:endParaRPr lang="ja-JP" altLang="en-US" sz="24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70134" y="207633"/>
            <a:ext cx="7788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rPr>
              <a:t>Optimized Geometries of PC After One and Two Electron Reduction</a:t>
            </a:r>
            <a:endParaRPr lang="ja-JP" altLang="en-US" sz="2000" b="1" dirty="0">
              <a:latin typeface="Times New Roman" panose="02020603050405020304" pitchFamily="18" charset="0"/>
              <a:ea typeface="メイリオ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6889"/>
          <a:stretch/>
        </p:blipFill>
        <p:spPr>
          <a:xfrm>
            <a:off x="244071" y="981352"/>
            <a:ext cx="2730337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t="3556" b="17000"/>
          <a:stretch/>
        </p:blipFill>
        <p:spPr>
          <a:xfrm>
            <a:off x="6267425" y="912772"/>
            <a:ext cx="2617252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994" y="3599793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Cambria" panose="02040503050406030204" pitchFamily="18" charset="0"/>
              </a:rPr>
              <a:t>S</a:t>
            </a:r>
            <a:r>
              <a:rPr lang="en-US" altLang="ja-JP" sz="1400" dirty="0" smtClean="0">
                <a:latin typeface="Cambria" panose="02040503050406030204" pitchFamily="18" charset="0"/>
              </a:rPr>
              <a:t>2 (</a:t>
            </a:r>
            <a:r>
              <a:rPr lang="el-GR" altLang="ja-JP" sz="1400" dirty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=0.00)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3568" y="3595739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S3 (</a:t>
            </a:r>
            <a:r>
              <a:rPr lang="el-GR" altLang="ja-JP" sz="1400" dirty="0" smtClean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=-97.200)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0053" y="3595738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Cambria" panose="02040503050406030204" pitchFamily="18" charset="0"/>
              </a:rPr>
              <a:t>S4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(</a:t>
            </a:r>
            <a:r>
              <a:rPr lang="el-GR" altLang="ja-JP" sz="1400" dirty="0" smtClean="0">
                <a:latin typeface="Cambria" panose="02040503050406030204" pitchFamily="18" charset="0"/>
              </a:rPr>
              <a:t>ΔΕ</a:t>
            </a:r>
            <a:r>
              <a:rPr lang="en-US" altLang="ja-JP" sz="1400" dirty="0" smtClean="0">
                <a:latin typeface="Cambria" panose="02040503050406030204" pitchFamily="18" charset="0"/>
              </a:rPr>
              <a:t>=-142.362 ) </a:t>
            </a:r>
            <a:endParaRPr lang="ja-JP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369561" y="1507132"/>
            <a:ext cx="190500" cy="33528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76241" y="1507132"/>
            <a:ext cx="83820" cy="41148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0994" y="138307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2.231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8723" y="1150285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3.374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5867" y="981352"/>
            <a:ext cx="2590098" cy="2520000"/>
            <a:chOff x="3325867" y="981352"/>
            <a:chExt cx="2590098" cy="252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4" t="3334" r="2108" b="16778"/>
            <a:stretch/>
          </p:blipFill>
          <p:spPr>
            <a:xfrm>
              <a:off x="3325867" y="981352"/>
              <a:ext cx="2590098" cy="2520000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4006081" y="1507132"/>
              <a:ext cx="220980" cy="335280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40100" y="113161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3.264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60201" y="144870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2.274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539481" y="1414894"/>
              <a:ext cx="118304" cy="427518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492082" y="1383076"/>
              <a:ext cx="69683" cy="60411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72190" y="147961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3.113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 flipV="1">
            <a:off x="7336021" y="1414894"/>
            <a:ext cx="175260" cy="34172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934661" y="135007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2.324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671301" y="1345289"/>
            <a:ext cx="205740" cy="49712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74171" y="1414894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3.234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1918" y="4611562"/>
            <a:ext cx="8717473" cy="1815882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one and two electron </a:t>
            </a:r>
            <a:r>
              <a:rPr lang="en-US" altLang="ja-JP" sz="1600" dirty="0">
                <a:latin typeface="Cambria" panose="02040503050406030204" pitchFamily="18" charset="0"/>
              </a:rPr>
              <a:t>transfer </a:t>
            </a:r>
            <a:r>
              <a:rPr lang="en-US" altLang="ja-JP" sz="1600" dirty="0" smtClean="0">
                <a:latin typeface="Cambria" panose="02040503050406030204" pitchFamily="18" charset="0"/>
              </a:rPr>
              <a:t>steps are highly exothermic. The reaction energy after one electron transfer (</a:t>
            </a:r>
            <a:r>
              <a:rPr lang="el-GR" altLang="ja-JP" sz="1600" dirty="0" smtClean="0">
                <a:latin typeface="Cambria" panose="02040503050406030204" pitchFamily="18" charset="0"/>
              </a:rPr>
              <a:t>ΔΕ</a:t>
            </a:r>
            <a:r>
              <a:rPr lang="en-US" altLang="ja-JP" sz="1600" dirty="0" smtClean="0">
                <a:latin typeface="Cambria" panose="02040503050406030204" pitchFamily="18" charset="0"/>
              </a:rPr>
              <a:t> =−97.200 kcal/mol) is lower than the reaction energy after one electron transfer in non-adsorbed Na</a:t>
            </a:r>
            <a:r>
              <a:rPr lang="en-US" altLang="ja-JP" sz="1600" baseline="30000" dirty="0" smtClean="0">
                <a:latin typeface="Cambria" panose="02040503050406030204" pitchFamily="18" charset="0"/>
              </a:rPr>
              <a:t>+</a:t>
            </a:r>
            <a:r>
              <a:rPr lang="en-US" altLang="ja-JP" sz="1600" dirty="0">
                <a:latin typeface="Cambria" panose="02040503050406030204" pitchFamily="18" charset="0"/>
              </a:rPr>
              <a:t>-PC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 (</a:t>
            </a:r>
            <a:r>
              <a:rPr lang="el-GR" altLang="ja-JP" sz="1600" dirty="0" smtClean="0">
                <a:latin typeface="Cambria" panose="02040503050406030204" pitchFamily="18" charset="0"/>
              </a:rPr>
              <a:t>ΔΕ</a:t>
            </a:r>
            <a:r>
              <a:rPr lang="en-US" altLang="ja-JP" sz="1600" dirty="0" smtClean="0">
                <a:latin typeface="Cambria" panose="02040503050406030204" pitchFamily="18" charset="0"/>
              </a:rPr>
              <a:t> = −</a:t>
            </a:r>
            <a:r>
              <a:rPr lang="en-US" altLang="ja-JP" sz="1600" dirty="0">
                <a:latin typeface="Cambria" panose="02040503050406030204" pitchFamily="18" charset="0"/>
              </a:rPr>
              <a:t>91.371 kcal/mol). </a:t>
            </a:r>
            <a:endParaRPr lang="en-US" altLang="ja-JP" sz="16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In the S3 complex, PC molecule moved closer to the graphene surface than PC molecule in other conformers. This favors the strong adsorption between PC and graphene.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negative reaction energies suggests </a:t>
            </a:r>
            <a:r>
              <a:rPr lang="en-US" altLang="ja-JP" sz="1600" dirty="0">
                <a:latin typeface="Cambria" panose="02040503050406030204" pitchFamily="18" charset="0"/>
              </a:rPr>
              <a:t>that one </a:t>
            </a:r>
            <a:r>
              <a:rPr lang="en-US" altLang="ja-JP" sz="1600" dirty="0" smtClean="0">
                <a:latin typeface="Cambria" panose="02040503050406030204" pitchFamily="18" charset="0"/>
              </a:rPr>
              <a:t>and two electron transfer </a:t>
            </a:r>
            <a:r>
              <a:rPr lang="en-US" altLang="ja-JP" sz="1600" dirty="0">
                <a:latin typeface="Cambria" panose="02040503050406030204" pitchFamily="18" charset="0"/>
              </a:rPr>
              <a:t>on the graphene surface </a:t>
            </a:r>
            <a:r>
              <a:rPr lang="en-US" altLang="ja-JP" sz="1600" dirty="0" smtClean="0">
                <a:latin typeface="Cambria" panose="02040503050406030204" pitchFamily="18" charset="0"/>
              </a:rPr>
              <a:t>is thermodynamically </a:t>
            </a:r>
            <a:r>
              <a:rPr lang="en-US" altLang="ja-JP" sz="1600" dirty="0">
                <a:latin typeface="Cambria" panose="02040503050406030204" pitchFamily="18" charset="0"/>
              </a:rPr>
              <a:t>favorable.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1260" y="3922628"/>
            <a:ext cx="88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Optimized geometries of </a:t>
            </a:r>
            <a:r>
              <a:rPr lang="en-US" altLang="ja-JP" sz="1400" dirty="0" smtClean="0">
                <a:latin typeface="Cambria" panose="02040503050406030204" pitchFamily="18" charset="0"/>
              </a:rPr>
              <a:t>S2</a:t>
            </a:r>
            <a:r>
              <a:rPr lang="en-US" altLang="ja-JP" sz="1400" baseline="30000" dirty="0" smtClean="0">
                <a:latin typeface="Cambria" panose="02040503050406030204" pitchFamily="18" charset="0"/>
              </a:rPr>
              <a:t>  </a:t>
            </a:r>
            <a:r>
              <a:rPr lang="en-US" altLang="ja-JP" sz="1400" dirty="0" smtClean="0">
                <a:latin typeface="Cambria" panose="02040503050406030204" pitchFamily="18" charset="0"/>
              </a:rPr>
              <a:t>complex after one electron reduction (S3) and two electron reduction (S4) along with their reaction energies </a:t>
            </a:r>
            <a:r>
              <a:rPr lang="el-GR" altLang="ja-JP" sz="1400" dirty="0" smtClean="0">
                <a:latin typeface="Cambria" panose="02040503050406030204" pitchFamily="18" charset="0"/>
              </a:rPr>
              <a:t>(ΔΕ)</a:t>
            </a:r>
            <a:r>
              <a:rPr lang="en-US" altLang="ja-JP" sz="1400" dirty="0" smtClean="0">
                <a:latin typeface="Cambria" panose="02040503050406030204" pitchFamily="18" charset="0"/>
              </a:rPr>
              <a:t> in kcal/mol.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96995" y="1479616"/>
            <a:ext cx="214183" cy="438996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52803" y="1509958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3.504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>
                <a:solidFill>
                  <a:schemeClr val="tx1"/>
                </a:solidFill>
              </a:rPr>
              <a:t>8</a:t>
            </a:fld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266" y="578329"/>
            <a:ext cx="8864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1600" dirty="0" smtClean="0">
                <a:latin typeface="Cambria" panose="02040503050406030204" pitchFamily="18" charset="0"/>
              </a:rPr>
              <a:t>After one electron reduction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600" dirty="0" smtClean="0">
                <a:latin typeface="Cambria" panose="02040503050406030204" pitchFamily="18" charset="0"/>
              </a:rPr>
              <a:t> </a:t>
            </a:r>
            <a:r>
              <a:rPr lang="en-US" altLang="ja-JP" sz="1600" dirty="0">
                <a:latin typeface="Cambria" panose="02040503050406030204" pitchFamily="18" charset="0"/>
              </a:rPr>
              <a:t>and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 </a:t>
            </a:r>
            <a:r>
              <a:rPr lang="en-US" altLang="ja-JP" sz="1600" dirty="0">
                <a:latin typeface="Cambria" panose="02040503050406030204" pitchFamily="18" charset="0"/>
              </a:rPr>
              <a:t>bond cleavages have reaction energy 17.714 kcal/mol and 19.139 kcal/mol respectively. </a:t>
            </a:r>
            <a:r>
              <a:rPr lang="en-US" altLang="ja-JP" sz="1600" dirty="0" smtClean="0">
                <a:latin typeface="Cambria" panose="02040503050406030204" pitchFamily="18" charset="0"/>
              </a:rPr>
              <a:t>Based </a:t>
            </a:r>
            <a:r>
              <a:rPr lang="en-US" altLang="ja-JP" sz="1600" dirty="0">
                <a:latin typeface="Cambria" panose="02040503050406030204" pitchFamily="18" charset="0"/>
              </a:rPr>
              <a:t>on the previous studies of PC reductive </a:t>
            </a:r>
            <a:r>
              <a:rPr lang="en-US" altLang="ja-JP" sz="1600" dirty="0" smtClean="0">
                <a:latin typeface="Cambria" panose="02040503050406030204" pitchFamily="18" charset="0"/>
              </a:rPr>
              <a:t>decomposition, we </a:t>
            </a:r>
            <a:r>
              <a:rPr lang="en-US" altLang="ja-JP" sz="1600" dirty="0">
                <a:latin typeface="Cambria" panose="02040503050406030204" pitchFamily="18" charset="0"/>
              </a:rPr>
              <a:t>have considered the 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 </a:t>
            </a:r>
            <a:r>
              <a:rPr lang="en-US" altLang="ja-JP" sz="1600" dirty="0">
                <a:latin typeface="Cambria" panose="02040503050406030204" pitchFamily="18" charset="0"/>
              </a:rPr>
              <a:t>bond cleavage for further calculations</a:t>
            </a:r>
            <a:r>
              <a:rPr lang="en-US" altLang="ja-JP" sz="1600" dirty="0" smtClean="0">
                <a:latin typeface="Cambria" panose="02040503050406030204" pitchFamily="18" charset="0"/>
              </a:rPr>
              <a:t>.</a:t>
            </a:r>
            <a:endParaRPr lang="en-US" altLang="ja-JP" sz="1600" dirty="0">
              <a:latin typeface="Cambria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2741" y="4278949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S3), transition </a:t>
            </a:r>
            <a:r>
              <a:rPr lang="en-US" altLang="ja-JP" sz="1400" dirty="0">
                <a:latin typeface="Cambria" panose="02040503050406030204" pitchFamily="18" charset="0"/>
              </a:rPr>
              <a:t>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(S6) and product (S6) of </a:t>
            </a:r>
            <a:r>
              <a:rPr lang="en-US" altLang="ja-JP" sz="1400" dirty="0">
                <a:latin typeface="Cambria" panose="02040503050406030204" pitchFamily="18" charset="0"/>
              </a:rPr>
              <a:t>PC C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400" dirty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400" dirty="0">
                <a:latin typeface="Cambria" panose="02040503050406030204" pitchFamily="18" charset="0"/>
              </a:rPr>
              <a:t> </a:t>
            </a:r>
            <a:r>
              <a:rPr lang="en-US" altLang="ja-JP" sz="1400" dirty="0" smtClean="0">
                <a:latin typeface="Cambria" panose="02040503050406030204" pitchFamily="18" charset="0"/>
              </a:rPr>
              <a:t>bond cleavage after one electron reduction on the graphene surface and their relative free energies (RE) at 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40734" y="4952846"/>
            <a:ext cx="87227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cleavage proceeds with activation free energy barrier of 22.740 kcal/mol </a:t>
            </a:r>
            <a:r>
              <a:rPr lang="en-US" altLang="ja-JP" sz="1600" dirty="0">
                <a:latin typeface="Cambria" panose="02040503050406030204" pitchFamily="18" charset="0"/>
              </a:rPr>
              <a:t>through </a:t>
            </a:r>
            <a:r>
              <a:rPr lang="en-US" altLang="ja-JP" sz="1600" dirty="0" smtClean="0">
                <a:latin typeface="Cambria" panose="02040503050406030204" pitchFamily="18" charset="0"/>
              </a:rPr>
              <a:t>S5 transition state.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Addition of electron increased the charge density on the graphene and some of this charge injected from graphene to PC in the TS. However the charge on graphene is more (-0.52) than PC (-0.30).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latin typeface="Cambria" panose="02040503050406030204" pitchFamily="18" charset="0"/>
              </a:rPr>
              <a:t>These </a:t>
            </a:r>
            <a:r>
              <a:rPr lang="en-US" altLang="ja-JP" sz="1600" dirty="0">
                <a:latin typeface="Cambria" panose="02040503050406030204" pitchFamily="18" charset="0"/>
              </a:rPr>
              <a:t>results </a:t>
            </a:r>
            <a:r>
              <a:rPr lang="en-US" altLang="ja-JP" sz="1600" dirty="0" smtClean="0">
                <a:latin typeface="Cambria" panose="02040503050406030204" pitchFamily="18" charset="0"/>
              </a:rPr>
              <a:t>reveals that the unequal charge distribution between graphene and PC molecules increase the activation barrier in the </a:t>
            </a:r>
            <a:r>
              <a:rPr lang="en-US" altLang="ja-JP" sz="1600" dirty="0">
                <a:latin typeface="Cambria" panose="02040503050406030204" pitchFamily="18" charset="0"/>
              </a:rPr>
              <a:t>GPC-Na </a:t>
            </a:r>
            <a:r>
              <a:rPr lang="en-US" altLang="ja-JP" sz="1600" dirty="0" smtClean="0">
                <a:latin typeface="Cambria" panose="02040503050406030204" pitchFamily="18" charset="0"/>
              </a:rPr>
              <a:t>complex.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658254" y="151100"/>
            <a:ext cx="3870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One Electron Reduction Products</a:t>
            </a:r>
            <a:endParaRPr lang="ja-JP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0248" y="4004213"/>
            <a:ext cx="1711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S3 (RE= 0.00 </a:t>
            </a:r>
            <a:r>
              <a:rPr lang="en-US" altLang="ja-JP" sz="1200" dirty="0">
                <a:latin typeface="Cambria" panose="02040503050406030204" pitchFamily="18" charset="0"/>
              </a:rPr>
              <a:t>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531651" y="2987413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439444" y="2723581"/>
            <a:ext cx="9076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latin typeface="Cambria" panose="02040503050406030204" pitchFamily="18" charset="0"/>
              </a:rPr>
              <a:t>C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200" dirty="0">
                <a:latin typeface="Cambria" panose="02040503050406030204" pitchFamily="18" charset="0"/>
              </a:rPr>
              <a:t>-O</a:t>
            </a:r>
            <a:r>
              <a:rPr lang="en-US" altLang="ja-JP" sz="12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200" dirty="0">
                <a:latin typeface="Cambria" panose="02040503050406030204" pitchFamily="18" charset="0"/>
              </a:rPr>
              <a:t> </a:t>
            </a:r>
            <a:r>
              <a:rPr lang="en-US" altLang="ja-JP" sz="1200" dirty="0" smtClean="0">
                <a:latin typeface="Cambria" panose="02040503050406030204" pitchFamily="18" charset="0"/>
              </a:rPr>
              <a:t>bond</a:t>
            </a:r>
            <a:endParaRPr lang="ja-JP" altLang="en-US" sz="1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580053" y="1421428"/>
            <a:ext cx="2408254" cy="2514600"/>
            <a:chOff x="6329229" y="2762162"/>
            <a:chExt cx="2408254" cy="25146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6" t="2999" r="3505" b="15556"/>
            <a:stretch/>
          </p:blipFill>
          <p:spPr>
            <a:xfrm>
              <a:off x="6329229" y="2762162"/>
              <a:ext cx="2408254" cy="2514600"/>
            </a:xfrm>
            <a:prstGeom prst="rect">
              <a:avLst/>
            </a:prstGeom>
          </p:spPr>
        </p:pic>
        <p:cxnSp>
          <p:nvCxnSpPr>
            <p:cNvPr id="56" name="Straight Connector 55"/>
            <p:cNvCxnSpPr/>
            <p:nvPr/>
          </p:nvCxnSpPr>
          <p:spPr>
            <a:xfrm flipV="1">
              <a:off x="7662545" y="3394023"/>
              <a:ext cx="148642" cy="445259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445300" y="3258088"/>
              <a:ext cx="88056" cy="378902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732490" y="3349168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3.384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40689" y="3284684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2.228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98726" y="1382897"/>
            <a:ext cx="2637404" cy="2890010"/>
            <a:chOff x="6089668" y="595160"/>
            <a:chExt cx="2637404" cy="2890010"/>
          </a:xfrm>
        </p:grpSpPr>
        <p:sp>
          <p:nvSpPr>
            <p:cNvPr id="83" name="Rectangle 82"/>
            <p:cNvSpPr/>
            <p:nvPr/>
          </p:nvSpPr>
          <p:spPr>
            <a:xfrm>
              <a:off x="7463044" y="914873"/>
              <a:ext cx="19346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3" t="9159" r="10498" b="21160"/>
            <a:stretch/>
          </p:blipFill>
          <p:spPr>
            <a:xfrm>
              <a:off x="6089668" y="595160"/>
              <a:ext cx="2637404" cy="25200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6450928" y="3208171"/>
              <a:ext cx="19148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S5 (RE = 22.740 kcal/mol</a:t>
              </a:r>
              <a:r>
                <a:rPr lang="en-US" altLang="ja-JP" sz="1200" dirty="0">
                  <a:latin typeface="Cambria" panose="02040503050406030204" pitchFamily="18" charset="0"/>
                </a:rPr>
                <a:t>)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flipV="1">
              <a:off x="7408370" y="1027570"/>
              <a:ext cx="248134" cy="341265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6947020" y="964513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2.188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7532437" y="1058479"/>
              <a:ext cx="124067" cy="39615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7637998" y="107493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3.255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>
            <a:off x="5896674" y="2974246"/>
            <a:ext cx="723208" cy="13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19488" y="3987338"/>
            <a:ext cx="191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Cambria" panose="02040503050406030204" pitchFamily="18" charset="0"/>
              </a:rPr>
              <a:t>S6 (RE = 13.211 kcal/mol)</a:t>
            </a:r>
            <a:endParaRPr lang="ja-JP" altLang="en-US" sz="1200" dirty="0">
              <a:latin typeface="Cambria" panose="020405030504060302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t="3334" r="2108" b="16778"/>
          <a:stretch/>
        </p:blipFill>
        <p:spPr>
          <a:xfrm>
            <a:off x="147351" y="1544998"/>
            <a:ext cx="2346103" cy="2286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802850" y="1980941"/>
            <a:ext cx="220980" cy="335778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5551" y="1688086"/>
            <a:ext cx="585417" cy="27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3.264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4590" y="1889476"/>
            <a:ext cx="585417" cy="27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2.274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237394" y="1921518"/>
            <a:ext cx="118304" cy="428153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222947" y="1897891"/>
            <a:ext cx="69683" cy="605014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72895" y="1934454"/>
            <a:ext cx="585417" cy="277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Cambria" panose="02040503050406030204" pitchFamily="18" charset="0"/>
              </a:rPr>
              <a:t>3.113</a:t>
            </a:r>
            <a:endParaRPr kumimoji="1" lang="ja-JP" altLang="en-US" sz="1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A5B6-7A2B-4E54-93D6-98ADC48FA8A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119549" y="4627083"/>
            <a:ext cx="885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sz="1600" dirty="0" smtClean="0">
                <a:latin typeface="Cambria" panose="02040503050406030204" pitchFamily="18" charset="0"/>
              </a:rPr>
              <a:t>In the transition state the charge is more on PC (-1.21) in comparison to graphene (-0.58). This h</a:t>
            </a:r>
            <a:r>
              <a:rPr lang="en-US" altLang="ja-JP" sz="1600" dirty="0" smtClean="0">
                <a:latin typeface="Cambria" panose="02040503050406030204" pitchFamily="18" charset="0"/>
              </a:rPr>
              <a:t>igher charge on the PC may facilitates the decomposition of PC after two electron reduction.</a:t>
            </a:r>
            <a:r>
              <a:rPr kumimoji="1" lang="en-US" altLang="ja-JP" sz="1600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Cambria" panose="02040503050406030204" pitchFamily="18" charset="0"/>
              </a:rPr>
              <a:t>After one electron reduction </a:t>
            </a:r>
            <a:r>
              <a:rPr lang="en-US" altLang="ja-JP" sz="1600" dirty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is favorable than the </a:t>
            </a:r>
            <a:r>
              <a:rPr lang="en-US" altLang="ja-JP" sz="1600" dirty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cleavage </a:t>
            </a:r>
            <a:r>
              <a:rPr lang="en-US" altLang="ja-JP" sz="1600" dirty="0" smtClean="0">
                <a:latin typeface="Cambria" panose="02040503050406030204" pitchFamily="18" charset="0"/>
              </a:rPr>
              <a:t>after two electron reduction in the PC decomposition.</a:t>
            </a:r>
            <a:endParaRPr kumimoji="1" lang="en-US" altLang="ja-JP" sz="1600" dirty="0" smtClean="0"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8254" y="270044"/>
            <a:ext cx="3881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2000" b="1">
                <a:latin typeface="Times New Roman" panose="02020603050405020304" pitchFamily="18" charset="0"/>
                <a:ea typeface="メイリオ" pitchFamily="50" charset="-128"/>
                <a:cs typeface="Times New Roman" panose="02020603050405020304" pitchFamily="18" charset="0"/>
              </a:defRPr>
            </a:lvl1pPr>
          </a:lstStyle>
          <a:p>
            <a:r>
              <a:rPr lang="en-US" altLang="ja-JP" dirty="0" smtClean="0"/>
              <a:t>Two Electron Reduction Products</a:t>
            </a:r>
            <a:endParaRPr lang="ja-JP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08099" y="843152"/>
            <a:ext cx="8817449" cy="2748411"/>
            <a:chOff x="208099" y="843152"/>
            <a:chExt cx="8817449" cy="27484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" t="11005" r="3087" b="22116"/>
            <a:stretch/>
          </p:blipFill>
          <p:spPr>
            <a:xfrm>
              <a:off x="3314093" y="1039354"/>
              <a:ext cx="2624809" cy="2160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3" t="3667" b="16667"/>
            <a:stretch/>
          </p:blipFill>
          <p:spPr>
            <a:xfrm>
              <a:off x="208099" y="1055365"/>
              <a:ext cx="2225051" cy="216000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114880" y="1436365"/>
              <a:ext cx="144780" cy="32709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4243" y="125461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2.324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396820" y="1436365"/>
              <a:ext cx="213360" cy="327094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98465" y="1461412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3.234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80953" y="843152"/>
              <a:ext cx="2544595" cy="2268227"/>
              <a:chOff x="6423287" y="513632"/>
              <a:chExt cx="2544595" cy="226822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70" t="15000" r="6046" b="19000"/>
              <a:stretch/>
            </p:blipFill>
            <p:spPr>
              <a:xfrm>
                <a:off x="6423287" y="621859"/>
                <a:ext cx="2472728" cy="2160000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7505328" y="903799"/>
                <a:ext cx="154323" cy="25146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H="1">
                <a:off x="7659651" y="999049"/>
                <a:ext cx="173337" cy="35814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7779084" y="953894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3.103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07541" y="840726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2.174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7962528" y="840726"/>
                <a:ext cx="182880" cy="63073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733002" y="51363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2.203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8318419" y="790631"/>
                <a:ext cx="124169" cy="56655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8382465" y="904931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latin typeface="Cambria" panose="02040503050406030204" pitchFamily="18" charset="0"/>
                  </a:rPr>
                  <a:t>3.767</a:t>
                </a:r>
                <a:endParaRPr kumimoji="1" lang="ja-JP" altLang="en-US" sz="12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88830" y="3314564"/>
              <a:ext cx="18635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S4 (RE </a:t>
              </a:r>
              <a:r>
                <a:rPr lang="en-US" altLang="ja-JP" sz="1200" dirty="0">
                  <a:latin typeface="Cambria" panose="02040503050406030204" pitchFamily="18" charset="0"/>
                </a:rPr>
                <a:t>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0.000 kcal/mol) 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86605" y="3244618"/>
              <a:ext cx="1900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S8 (RE </a:t>
              </a:r>
              <a:r>
                <a:rPr lang="en-US" altLang="ja-JP" sz="1200" dirty="0">
                  <a:latin typeface="Cambria" panose="02040503050406030204" pitchFamily="18" charset="0"/>
                </a:rPr>
                <a:t>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11.247 </a:t>
              </a:r>
              <a:r>
                <a:rPr lang="en-US" altLang="ja-JP" sz="1200" dirty="0">
                  <a:latin typeface="Cambria" panose="02040503050406030204" pitchFamily="18" charset="0"/>
                </a:rPr>
                <a:t>kcal/mol) 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350985" y="2257854"/>
              <a:ext cx="917079" cy="2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2350985" y="1980855"/>
              <a:ext cx="9957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C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5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-O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1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/C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4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-O</a:t>
              </a:r>
              <a:r>
                <a:rPr lang="en-US" altLang="ja-JP" sz="1200" baseline="-25000" dirty="0" smtClean="0">
                  <a:latin typeface="Cambria" panose="02040503050406030204" pitchFamily="18" charset="0"/>
                </a:rPr>
                <a:t>3</a:t>
              </a:r>
              <a:endParaRPr lang="ja-JP" alt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2223" y="3311238"/>
              <a:ext cx="19485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Cambria" panose="02040503050406030204" pitchFamily="18" charset="0"/>
                </a:rPr>
                <a:t>S7 (RE </a:t>
              </a:r>
              <a:r>
                <a:rPr lang="en-US" altLang="ja-JP" sz="1200" dirty="0">
                  <a:latin typeface="Cambria" panose="02040503050406030204" pitchFamily="18" charset="0"/>
                </a:rPr>
                <a:t>= </a:t>
              </a:r>
              <a:r>
                <a:rPr lang="en-US" altLang="ja-JP" sz="1200" dirty="0" smtClean="0">
                  <a:latin typeface="Cambria" panose="02040503050406030204" pitchFamily="18" charset="0"/>
                </a:rPr>
                <a:t>32.033 </a:t>
              </a:r>
              <a:r>
                <a:rPr lang="en-US" altLang="ja-JP" sz="1200" dirty="0">
                  <a:latin typeface="Cambria" panose="02040503050406030204" pitchFamily="18" charset="0"/>
                </a:rPr>
                <a:t>kcal/mol) </a:t>
              </a:r>
              <a:endParaRPr lang="ja-JP" altLang="en-US" sz="1200" dirty="0">
                <a:latin typeface="Cambria" panose="020405030504060302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842417" y="1293806"/>
              <a:ext cx="232228" cy="2902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505599" y="978339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1.837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4399731" y="1379440"/>
              <a:ext cx="105868" cy="25545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911666" y="1308320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2.216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4701079" y="1446819"/>
              <a:ext cx="0" cy="369501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647333" y="1440236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>
                  <a:latin typeface="Cambria" panose="02040503050406030204" pitchFamily="18" charset="0"/>
                </a:rPr>
                <a:t>3.175</a:t>
              </a:r>
              <a:endParaRPr kumimoji="1" lang="ja-JP" altLang="en-US" sz="12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5823234" y="2267954"/>
              <a:ext cx="634716" cy="23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9656" y="3654857"/>
            <a:ext cx="8801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>
                <a:latin typeface="Cambria" panose="02040503050406030204" pitchFamily="18" charset="0"/>
              </a:rPr>
              <a:t>Fig. Calculated intermediate (</a:t>
            </a:r>
            <a:r>
              <a:rPr lang="en-US" altLang="ja-JP" sz="1400" dirty="0" smtClean="0">
                <a:latin typeface="Cambria" panose="02040503050406030204" pitchFamily="18" charset="0"/>
              </a:rPr>
              <a:t>S4), transition </a:t>
            </a:r>
            <a:r>
              <a:rPr lang="en-US" altLang="ja-JP" sz="1400" dirty="0">
                <a:latin typeface="Cambria" panose="02040503050406030204" pitchFamily="18" charset="0"/>
              </a:rPr>
              <a:t>state </a:t>
            </a:r>
            <a:r>
              <a:rPr lang="en-US" altLang="ja-JP" sz="1400" dirty="0" smtClean="0">
                <a:latin typeface="Cambria" panose="02040503050406030204" pitchFamily="18" charset="0"/>
              </a:rPr>
              <a:t>(S7) and product (S8) of </a:t>
            </a:r>
            <a:r>
              <a:rPr lang="en-US" altLang="ja-JP" sz="1400" dirty="0">
                <a:latin typeface="Cambria" panose="02040503050406030204" pitchFamily="18" charset="0"/>
              </a:rPr>
              <a:t>PC </a:t>
            </a:r>
            <a:r>
              <a:rPr lang="en-US" altLang="ja-JP" sz="1400" dirty="0" smtClean="0">
                <a:latin typeface="Cambria" panose="02040503050406030204" pitchFamily="18" charset="0"/>
              </a:rPr>
              <a:t>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1</a:t>
            </a:r>
            <a:r>
              <a:rPr lang="en-US" altLang="ja-JP" sz="1400" dirty="0" smtClean="0">
                <a:latin typeface="Cambria" panose="02040503050406030204" pitchFamily="18" charset="0"/>
              </a:rPr>
              <a:t>/C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400" dirty="0" smtClean="0">
                <a:latin typeface="Cambria" panose="02040503050406030204" pitchFamily="18" charset="0"/>
              </a:rPr>
              <a:t>-O</a:t>
            </a:r>
            <a:r>
              <a:rPr lang="en-US" altLang="ja-JP" sz="1400" baseline="-25000" dirty="0" smtClean="0">
                <a:latin typeface="Cambria" panose="02040503050406030204" pitchFamily="18" charset="0"/>
              </a:rPr>
              <a:t>3</a:t>
            </a:r>
            <a:r>
              <a:rPr lang="en-US" altLang="ja-JP" sz="1400" dirty="0" smtClean="0">
                <a:latin typeface="Cambria" panose="02040503050406030204" pitchFamily="18" charset="0"/>
              </a:rPr>
              <a:t> bond cleavage after two electron reduction on the graphene surface and their relative free energies (RE) at B3LYP-D3/6-31G(d) </a:t>
            </a:r>
            <a:r>
              <a:rPr kumimoji="1" lang="en-US" altLang="ja-JP" sz="1400" dirty="0" smtClean="0">
                <a:latin typeface="Cambria" panose="02040503050406030204" pitchFamily="18" charset="0"/>
              </a:rPr>
              <a:t> level of theory.</a:t>
            </a:r>
            <a:endParaRPr kumimoji="1" lang="ja-JP" altLang="en-US" sz="1400" dirty="0">
              <a:latin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8576" y="5807676"/>
            <a:ext cx="8368318" cy="5807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 smtClean="0">
                <a:latin typeface="Cambria" panose="02040503050406030204" pitchFamily="18" charset="0"/>
              </a:rPr>
              <a:t>There is an another possibility of </a:t>
            </a:r>
            <a:r>
              <a:rPr lang="en-US" altLang="ja-JP" sz="1600" dirty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5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1</a:t>
            </a:r>
            <a:r>
              <a:rPr lang="en-US" altLang="ja-JP" sz="1600" dirty="0">
                <a:latin typeface="Cambria" panose="02040503050406030204" pitchFamily="18" charset="0"/>
              </a:rPr>
              <a:t>/C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4</a:t>
            </a:r>
            <a:r>
              <a:rPr lang="en-US" altLang="ja-JP" sz="1600" dirty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>
                <a:latin typeface="Cambria" panose="02040503050406030204" pitchFamily="18" charset="0"/>
              </a:rPr>
              <a:t>3</a:t>
            </a:r>
            <a:r>
              <a:rPr lang="en-US" altLang="ja-JP" sz="1600" dirty="0">
                <a:latin typeface="Cambria" panose="02040503050406030204" pitchFamily="18" charset="0"/>
              </a:rPr>
              <a:t> bonds </a:t>
            </a:r>
            <a:r>
              <a:rPr kumimoji="1" lang="en-US" altLang="ja-JP" sz="1600" dirty="0" smtClean="0">
                <a:latin typeface="Cambria" panose="02040503050406030204" pitchFamily="18" charset="0"/>
              </a:rPr>
              <a:t>cleavage i.e. </a:t>
            </a:r>
            <a:r>
              <a:rPr lang="en-US" altLang="ja-JP" sz="1600" dirty="0" smtClean="0">
                <a:latin typeface="Cambria" panose="02040503050406030204" pitchFamily="18" charset="0"/>
              </a:rPr>
              <a:t>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4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3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cleavage after one electron reduction followed by C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5</a:t>
            </a:r>
            <a:r>
              <a:rPr lang="en-US" altLang="ja-JP" sz="1600" dirty="0" smtClean="0">
                <a:latin typeface="Cambria" panose="02040503050406030204" pitchFamily="18" charset="0"/>
              </a:rPr>
              <a:t>-O</a:t>
            </a:r>
            <a:r>
              <a:rPr lang="en-US" altLang="ja-JP" sz="1600" baseline="-25000" dirty="0" smtClean="0">
                <a:latin typeface="Cambria" panose="02040503050406030204" pitchFamily="18" charset="0"/>
              </a:rPr>
              <a:t>1 </a:t>
            </a:r>
            <a:r>
              <a:rPr lang="en-US" altLang="ja-JP" sz="1600" dirty="0" smtClean="0">
                <a:latin typeface="Cambria" panose="02040503050406030204" pitchFamily="18" charset="0"/>
              </a:rPr>
              <a:t>bond cleavage after second electron reduction. </a:t>
            </a:r>
            <a:r>
              <a:rPr kumimoji="1" lang="en-US" altLang="ja-JP" sz="1600" dirty="0" smtClean="0">
                <a:latin typeface="Cambria" panose="020405030504060302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306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8779</TotalTime>
  <Words>2336</Words>
  <Application>Microsoft Office PowerPoint</Application>
  <PresentationFormat>On-screen Show (4:3)</PresentationFormat>
  <Paragraphs>244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メイリオ</vt:lpstr>
      <vt:lpstr>Arial</vt:lpstr>
      <vt:lpstr>Calibri</vt:lpstr>
      <vt:lpstr>Calibri Light</vt:lpstr>
      <vt:lpstr>Cambria</vt:lpstr>
      <vt:lpstr>Cambria Math</vt:lpstr>
      <vt:lpstr>Comic Sans MS</vt:lpstr>
      <vt:lpstr>Times New Roman</vt:lpstr>
      <vt:lpstr>Wingdings</vt:lpstr>
      <vt:lpstr>Office Theme</vt:lpstr>
      <vt:lpstr>Equation</vt:lpstr>
      <vt:lpstr>CS ChemDraw Drawing</vt:lpstr>
      <vt:lpstr>CREST Workshop  Uppula Purushotham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uppula</dc:creator>
  <cp:lastModifiedBy>uppula</cp:lastModifiedBy>
  <cp:revision>1044</cp:revision>
  <cp:lastPrinted>2015-10-05T01:47:39Z</cp:lastPrinted>
  <dcterms:created xsi:type="dcterms:W3CDTF">2015-04-22T01:24:06Z</dcterms:created>
  <dcterms:modified xsi:type="dcterms:W3CDTF">2016-06-01T01:34:36Z</dcterms:modified>
</cp:coreProperties>
</file>