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0" r:id="rId3"/>
    <p:sldId id="270" r:id="rId4"/>
    <p:sldId id="307" r:id="rId5"/>
    <p:sldId id="298" r:id="rId6"/>
    <p:sldId id="303" r:id="rId7"/>
    <p:sldId id="296" r:id="rId8"/>
    <p:sldId id="308" r:id="rId9"/>
    <p:sldId id="306" r:id="rId10"/>
    <p:sldId id="305" r:id="rId11"/>
    <p:sldId id="282" r:id="rId12"/>
    <p:sldId id="299" r:id="rId13"/>
    <p:sldId id="292" r:id="rId14"/>
    <p:sldId id="309" r:id="rId15"/>
    <p:sldId id="297" r:id="rId16"/>
    <p:sldId id="289" r:id="rId17"/>
    <p:sldId id="304" r:id="rId18"/>
    <p:sldId id="302" r:id="rId19"/>
    <p:sldId id="277" r:id="rId20"/>
  </p:sldIdLst>
  <p:sldSz cx="9144000" cy="6858000" type="screen4x3"/>
  <p:notesSz cx="6802438" cy="99377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81" autoAdjust="0"/>
    <p:restoredTop sz="88764" autoAdjust="0"/>
  </p:normalViewPr>
  <p:slideViewPr>
    <p:cSldViewPr>
      <p:cViewPr varScale="1">
        <p:scale>
          <a:sx n="86" d="100"/>
          <a:sy n="86" d="100"/>
        </p:scale>
        <p:origin x="108" y="15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43" d="100"/>
          <a:sy n="143" d="100"/>
        </p:scale>
        <p:origin x="-90" y="-33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NNY\&#30740;&#31350;&#23460;\&#23398;&#20250;\&#31532;17&#29702;&#35542;&#21270;&#23398;&#35342;&#35542;&#20250;\wat_dens_pro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5"/>
          <c:order val="0"/>
          <c:tx>
            <c:strRef>
              <c:f>Data!$G$1</c:f>
              <c:strCache>
                <c:ptCount val="1"/>
                <c:pt idx="0">
                  <c:v>Ave</c:v>
                </c:pt>
              </c:strCache>
            </c:strRef>
          </c:tx>
          <c:spPr>
            <a:ln w="44450">
              <a:solidFill>
                <a:schemeClr val="tx1"/>
              </a:solidFill>
            </a:ln>
          </c:spPr>
          <c:marker>
            <c:symbol val="none"/>
          </c:marker>
          <c:xVal>
            <c:numRef>
              <c:f>Data!$A$2:$A$75</c:f>
              <c:numCache>
                <c:formatCode>General</c:formatCode>
                <c:ptCount val="74"/>
                <c:pt idx="0">
                  <c:v>-73.05</c:v>
                </c:pt>
                <c:pt idx="1">
                  <c:v>-71.05</c:v>
                </c:pt>
                <c:pt idx="2">
                  <c:v>-69.05</c:v>
                </c:pt>
                <c:pt idx="3">
                  <c:v>-67.05</c:v>
                </c:pt>
                <c:pt idx="4">
                  <c:v>-65.05</c:v>
                </c:pt>
                <c:pt idx="5">
                  <c:v>-63.05</c:v>
                </c:pt>
                <c:pt idx="6">
                  <c:v>-61.05</c:v>
                </c:pt>
                <c:pt idx="7">
                  <c:v>-59.05</c:v>
                </c:pt>
                <c:pt idx="8">
                  <c:v>-57.05</c:v>
                </c:pt>
                <c:pt idx="9">
                  <c:v>-55.05</c:v>
                </c:pt>
                <c:pt idx="10">
                  <c:v>-53.05</c:v>
                </c:pt>
                <c:pt idx="11">
                  <c:v>-51.05</c:v>
                </c:pt>
                <c:pt idx="12">
                  <c:v>-49.05</c:v>
                </c:pt>
                <c:pt idx="13">
                  <c:v>-47.05</c:v>
                </c:pt>
                <c:pt idx="14">
                  <c:v>-45.05</c:v>
                </c:pt>
                <c:pt idx="15">
                  <c:v>-43.05</c:v>
                </c:pt>
                <c:pt idx="16">
                  <c:v>-41.05</c:v>
                </c:pt>
                <c:pt idx="17">
                  <c:v>-39.050000000000004</c:v>
                </c:pt>
                <c:pt idx="18">
                  <c:v>-37.050000000000004</c:v>
                </c:pt>
                <c:pt idx="19">
                  <c:v>-35.050000000000004</c:v>
                </c:pt>
                <c:pt idx="20">
                  <c:v>-33.050000000000004</c:v>
                </c:pt>
                <c:pt idx="21">
                  <c:v>-31.05</c:v>
                </c:pt>
                <c:pt idx="22">
                  <c:v>-29.05</c:v>
                </c:pt>
                <c:pt idx="23">
                  <c:v>-27.05</c:v>
                </c:pt>
                <c:pt idx="24">
                  <c:v>-25.05</c:v>
                </c:pt>
                <c:pt idx="25">
                  <c:v>-23.05</c:v>
                </c:pt>
                <c:pt idx="26">
                  <c:v>-21.05</c:v>
                </c:pt>
                <c:pt idx="27">
                  <c:v>-19.05</c:v>
                </c:pt>
                <c:pt idx="28">
                  <c:v>-17.05</c:v>
                </c:pt>
                <c:pt idx="29">
                  <c:v>-15.05</c:v>
                </c:pt>
                <c:pt idx="30">
                  <c:v>-13.05</c:v>
                </c:pt>
                <c:pt idx="31">
                  <c:v>-11.05</c:v>
                </c:pt>
                <c:pt idx="32">
                  <c:v>-9.0500000000000007</c:v>
                </c:pt>
                <c:pt idx="33">
                  <c:v>-7.05</c:v>
                </c:pt>
                <c:pt idx="34">
                  <c:v>-5.05</c:v>
                </c:pt>
                <c:pt idx="35">
                  <c:v>-3.05</c:v>
                </c:pt>
                <c:pt idx="36">
                  <c:v>-1.05</c:v>
                </c:pt>
                <c:pt idx="37">
                  <c:v>0.95000000000000062</c:v>
                </c:pt>
                <c:pt idx="38">
                  <c:v>2.9499999999999997</c:v>
                </c:pt>
                <c:pt idx="39">
                  <c:v>4.95</c:v>
                </c:pt>
                <c:pt idx="40">
                  <c:v>6.95</c:v>
                </c:pt>
                <c:pt idx="41">
                  <c:v>8.9500000000000028</c:v>
                </c:pt>
                <c:pt idx="42">
                  <c:v>10.950000000000006</c:v>
                </c:pt>
                <c:pt idx="43">
                  <c:v>12.950000000000006</c:v>
                </c:pt>
                <c:pt idx="44">
                  <c:v>14.950000000000006</c:v>
                </c:pt>
                <c:pt idx="45">
                  <c:v>16.95</c:v>
                </c:pt>
                <c:pt idx="46">
                  <c:v>18.95</c:v>
                </c:pt>
                <c:pt idx="47">
                  <c:v>20.95</c:v>
                </c:pt>
                <c:pt idx="48">
                  <c:v>22.95</c:v>
                </c:pt>
                <c:pt idx="49">
                  <c:v>24.95</c:v>
                </c:pt>
                <c:pt idx="50">
                  <c:v>26.95</c:v>
                </c:pt>
                <c:pt idx="51">
                  <c:v>28.95</c:v>
                </c:pt>
                <c:pt idx="52">
                  <c:v>30.95</c:v>
                </c:pt>
                <c:pt idx="53">
                  <c:v>32.949999999999996</c:v>
                </c:pt>
                <c:pt idx="54">
                  <c:v>34.949999999999996</c:v>
                </c:pt>
                <c:pt idx="55">
                  <c:v>36.949999999999996</c:v>
                </c:pt>
                <c:pt idx="56">
                  <c:v>38.949999999999996</c:v>
                </c:pt>
                <c:pt idx="57">
                  <c:v>40.949999999999996</c:v>
                </c:pt>
                <c:pt idx="58">
                  <c:v>42.949999999999996</c:v>
                </c:pt>
                <c:pt idx="59">
                  <c:v>44.949999999999996</c:v>
                </c:pt>
                <c:pt idx="60">
                  <c:v>46.949999999999996</c:v>
                </c:pt>
                <c:pt idx="61">
                  <c:v>48.949999999999996</c:v>
                </c:pt>
                <c:pt idx="62">
                  <c:v>50.949999999999996</c:v>
                </c:pt>
                <c:pt idx="63">
                  <c:v>52.949999999999996</c:v>
                </c:pt>
                <c:pt idx="64">
                  <c:v>54.949999999999996</c:v>
                </c:pt>
                <c:pt idx="65">
                  <c:v>56.949999999999996</c:v>
                </c:pt>
                <c:pt idx="66">
                  <c:v>58.949999999999996</c:v>
                </c:pt>
                <c:pt idx="67">
                  <c:v>60.949999999999996</c:v>
                </c:pt>
                <c:pt idx="68">
                  <c:v>62.949999999999996</c:v>
                </c:pt>
                <c:pt idx="69">
                  <c:v>64.95</c:v>
                </c:pt>
                <c:pt idx="70">
                  <c:v>66.95</c:v>
                </c:pt>
                <c:pt idx="71">
                  <c:v>68.95</c:v>
                </c:pt>
                <c:pt idx="72">
                  <c:v>70.95</c:v>
                </c:pt>
                <c:pt idx="73">
                  <c:v>72.95</c:v>
                </c:pt>
              </c:numCache>
            </c:numRef>
          </c:xVal>
          <c:yVal>
            <c:numRef>
              <c:f>Data!$G$2:$G$75</c:f>
              <c:numCache>
                <c:formatCode>General</c:formatCode>
                <c:ptCount val="74"/>
                <c:pt idx="0">
                  <c:v>2.4637800000000078E-2</c:v>
                </c:pt>
                <c:pt idx="1">
                  <c:v>3.3942E-2</c:v>
                </c:pt>
                <c:pt idx="2">
                  <c:v>3.3913866666666702E-2</c:v>
                </c:pt>
                <c:pt idx="3">
                  <c:v>3.392793333333334E-2</c:v>
                </c:pt>
                <c:pt idx="4">
                  <c:v>3.3942E-2</c:v>
                </c:pt>
                <c:pt idx="5">
                  <c:v>3.3956066666666666E-2</c:v>
                </c:pt>
                <c:pt idx="6">
                  <c:v>3.3885733333333355E-2</c:v>
                </c:pt>
                <c:pt idx="7">
                  <c:v>3.3942000000000014E-2</c:v>
                </c:pt>
                <c:pt idx="8">
                  <c:v>3.392793333333334E-2</c:v>
                </c:pt>
                <c:pt idx="9">
                  <c:v>3.392793333333334E-2</c:v>
                </c:pt>
                <c:pt idx="10">
                  <c:v>3.3913866666666702E-2</c:v>
                </c:pt>
                <c:pt idx="11">
                  <c:v>3.3942E-2</c:v>
                </c:pt>
                <c:pt idx="12">
                  <c:v>3.3956066666666666E-2</c:v>
                </c:pt>
                <c:pt idx="13">
                  <c:v>3.3942E-2</c:v>
                </c:pt>
                <c:pt idx="14">
                  <c:v>3.3913866666666702E-2</c:v>
                </c:pt>
                <c:pt idx="15">
                  <c:v>3.3956066666666666E-2</c:v>
                </c:pt>
                <c:pt idx="16">
                  <c:v>3.3942000000000014E-2</c:v>
                </c:pt>
                <c:pt idx="17">
                  <c:v>3.395606666666668E-2</c:v>
                </c:pt>
                <c:pt idx="18">
                  <c:v>3.3913866666666702E-2</c:v>
                </c:pt>
                <c:pt idx="19">
                  <c:v>3.3843600000000043E-2</c:v>
                </c:pt>
                <c:pt idx="20">
                  <c:v>3.3632800000000032E-2</c:v>
                </c:pt>
                <c:pt idx="21">
                  <c:v>3.3028266666666681E-2</c:v>
                </c:pt>
                <c:pt idx="22">
                  <c:v>3.1609000000000088E-2</c:v>
                </c:pt>
                <c:pt idx="23">
                  <c:v>2.8053066666666692E-2</c:v>
                </c:pt>
                <c:pt idx="24">
                  <c:v>2.3049733333333332E-2</c:v>
                </c:pt>
                <c:pt idx="25">
                  <c:v>1.8242933333333357E-2</c:v>
                </c:pt>
                <c:pt idx="26">
                  <c:v>1.3661066666666709E-2</c:v>
                </c:pt>
                <c:pt idx="27">
                  <c:v>1.1384266666666688E-2</c:v>
                </c:pt>
                <c:pt idx="28">
                  <c:v>1.0358199999999998E-2</c:v>
                </c:pt>
                <c:pt idx="29">
                  <c:v>9.9788666666667022E-3</c:v>
                </c:pt>
                <c:pt idx="30">
                  <c:v>9.9224666666667231E-3</c:v>
                </c:pt>
                <c:pt idx="31">
                  <c:v>9.430733333333368E-3</c:v>
                </c:pt>
                <c:pt idx="32">
                  <c:v>9.7961333333333525E-3</c:v>
                </c:pt>
                <c:pt idx="33">
                  <c:v>9.6555333333333895E-3</c:v>
                </c:pt>
                <c:pt idx="34">
                  <c:v>1.0105333333333341E-2</c:v>
                </c:pt>
                <c:pt idx="35">
                  <c:v>9.8242666666666836E-3</c:v>
                </c:pt>
                <c:pt idx="36">
                  <c:v>9.6134000000000341E-3</c:v>
                </c:pt>
                <c:pt idx="37">
                  <c:v>9.248000000000001E-3</c:v>
                </c:pt>
                <c:pt idx="38">
                  <c:v>8.8545333333333795E-3</c:v>
                </c:pt>
                <c:pt idx="39">
                  <c:v>8.7560000000000068E-3</c:v>
                </c:pt>
                <c:pt idx="40">
                  <c:v>8.7702000000000006E-3</c:v>
                </c:pt>
                <c:pt idx="41">
                  <c:v>8.517266666666674E-3</c:v>
                </c:pt>
                <c:pt idx="42">
                  <c:v>8.6999333333333592E-3</c:v>
                </c:pt>
                <c:pt idx="43">
                  <c:v>8.5875333333333657E-3</c:v>
                </c:pt>
                <c:pt idx="44">
                  <c:v>9.276066666666704E-3</c:v>
                </c:pt>
                <c:pt idx="45">
                  <c:v>1.0892400000000003E-2</c:v>
                </c:pt>
                <c:pt idx="46">
                  <c:v>1.3590800000000035E-2</c:v>
                </c:pt>
                <c:pt idx="47">
                  <c:v>1.8369466666666695E-2</c:v>
                </c:pt>
                <c:pt idx="48">
                  <c:v>2.3541466666666681E-2</c:v>
                </c:pt>
                <c:pt idx="49">
                  <c:v>2.8784066666666681E-2</c:v>
                </c:pt>
                <c:pt idx="50">
                  <c:v>3.170726666666672E-2</c:v>
                </c:pt>
                <c:pt idx="51">
                  <c:v>3.3112799999999998E-2</c:v>
                </c:pt>
                <c:pt idx="52">
                  <c:v>3.3632733333333352E-2</c:v>
                </c:pt>
                <c:pt idx="53">
                  <c:v>3.3787400000000002E-2</c:v>
                </c:pt>
                <c:pt idx="54">
                  <c:v>3.3899866666666723E-2</c:v>
                </c:pt>
                <c:pt idx="55">
                  <c:v>3.3885800000000056E-2</c:v>
                </c:pt>
                <c:pt idx="56">
                  <c:v>3.3942000000000014E-2</c:v>
                </c:pt>
                <c:pt idx="57">
                  <c:v>3.392793333333334E-2</c:v>
                </c:pt>
                <c:pt idx="58">
                  <c:v>3.392793333333334E-2</c:v>
                </c:pt>
                <c:pt idx="59">
                  <c:v>3.392793333333334E-2</c:v>
                </c:pt>
                <c:pt idx="60">
                  <c:v>3.392793333333334E-2</c:v>
                </c:pt>
                <c:pt idx="61">
                  <c:v>3.3913866666666702E-2</c:v>
                </c:pt>
                <c:pt idx="62">
                  <c:v>3.3956066666666666E-2</c:v>
                </c:pt>
                <c:pt idx="63">
                  <c:v>3.392793333333334E-2</c:v>
                </c:pt>
                <c:pt idx="64">
                  <c:v>3.3942E-2</c:v>
                </c:pt>
                <c:pt idx="65">
                  <c:v>3.3899800000000042E-2</c:v>
                </c:pt>
                <c:pt idx="66">
                  <c:v>3.3899800000000042E-2</c:v>
                </c:pt>
                <c:pt idx="67">
                  <c:v>3.392793333333334E-2</c:v>
                </c:pt>
                <c:pt idx="68">
                  <c:v>3.3956066666666666E-2</c:v>
                </c:pt>
                <c:pt idx="69">
                  <c:v>3.3913866666666702E-2</c:v>
                </c:pt>
                <c:pt idx="70">
                  <c:v>3.392793333333334E-2</c:v>
                </c:pt>
                <c:pt idx="71">
                  <c:v>3.3942000000000014E-2</c:v>
                </c:pt>
                <c:pt idx="72">
                  <c:v>3.2325733333333342E-2</c:v>
                </c:pt>
                <c:pt idx="73">
                  <c:v>1.0569199999999999E-2</c:v>
                </c:pt>
              </c:numCache>
            </c:numRef>
          </c:yVal>
          <c:smooth val="0"/>
        </c:ser>
        <c:dLbls>
          <c:showLegendKey val="0"/>
          <c:showVal val="0"/>
          <c:showCatName val="0"/>
          <c:showSerName val="0"/>
          <c:showPercent val="0"/>
          <c:showBubbleSize val="0"/>
        </c:dLbls>
        <c:axId val="176786904"/>
        <c:axId val="177657112"/>
      </c:scatterChart>
      <c:valAx>
        <c:axId val="176786904"/>
        <c:scaling>
          <c:orientation val="minMax"/>
          <c:max val="60"/>
          <c:min val="-60"/>
        </c:scaling>
        <c:delete val="0"/>
        <c:axPos val="b"/>
        <c:title>
          <c:tx>
            <c:rich>
              <a:bodyPr/>
              <a:lstStyle/>
              <a:p>
                <a:pPr>
                  <a:defRPr sz="1600">
                    <a:latin typeface="Times New Roman" pitchFamily="18" charset="0"/>
                    <a:cs typeface="Times New Roman" pitchFamily="18" charset="0"/>
                  </a:defRPr>
                </a:pPr>
                <a:r>
                  <a:rPr lang="en-US" altLang="ja-JP" sz="1600" b="1" i="1" baseline="0" dirty="0" smtClean="0">
                    <a:latin typeface="Times New Roman" pitchFamily="18" charset="0"/>
                    <a:cs typeface="Times New Roman" pitchFamily="18" charset="0"/>
                  </a:rPr>
                  <a:t>z</a:t>
                </a:r>
                <a:r>
                  <a:rPr lang="en-US" altLang="ja-JP" sz="1600" b="1" i="0" baseline="0" dirty="0" smtClean="0">
                    <a:latin typeface="Times New Roman" pitchFamily="18" charset="0"/>
                    <a:cs typeface="Times New Roman" pitchFamily="18" charset="0"/>
                  </a:rPr>
                  <a:t> </a:t>
                </a:r>
                <a:r>
                  <a:rPr lang="en-US" altLang="ja-JP" sz="1600" b="1" i="0" baseline="0" dirty="0">
                    <a:latin typeface="Times New Roman" pitchFamily="18" charset="0"/>
                    <a:cs typeface="Times New Roman" pitchFamily="18" charset="0"/>
                  </a:rPr>
                  <a:t>[Å]</a:t>
                </a:r>
                <a:endParaRPr lang="ja-JP" altLang="ja-JP" sz="1600" b="1" i="0" baseline="0" dirty="0">
                  <a:latin typeface="Times New Roman" pitchFamily="18" charset="0"/>
                  <a:cs typeface="Times New Roman" pitchFamily="18" charset="0"/>
                </a:endParaRPr>
              </a:p>
            </c:rich>
          </c:tx>
          <c:layout/>
          <c:overlay val="0"/>
        </c:title>
        <c:numFmt formatCode="General" sourceLinked="1"/>
        <c:majorTickMark val="in"/>
        <c:minorTickMark val="none"/>
        <c:tickLblPos val="nextTo"/>
        <c:txPr>
          <a:bodyPr/>
          <a:lstStyle/>
          <a:p>
            <a:pPr>
              <a:defRPr sz="1400"/>
            </a:pPr>
            <a:endParaRPr lang="ja-JP"/>
          </a:p>
        </c:txPr>
        <c:crossAx val="177657112"/>
        <c:crosses val="autoZero"/>
        <c:crossBetween val="midCat"/>
        <c:majorUnit val="10"/>
        <c:minorUnit val="4"/>
      </c:valAx>
      <c:valAx>
        <c:axId val="177657112"/>
        <c:scaling>
          <c:orientation val="minMax"/>
          <c:max val="5.0000000000000058E-2"/>
          <c:min val="0"/>
        </c:scaling>
        <c:delete val="0"/>
        <c:axPos val="l"/>
        <c:title>
          <c:tx>
            <c:rich>
              <a:bodyPr rot="-5400000" vert="horz"/>
              <a:lstStyle/>
              <a:p>
                <a:pPr>
                  <a:defRPr sz="1600"/>
                </a:pPr>
                <a:r>
                  <a:rPr lang="en-US" altLang="ja-JP" sz="1600" b="1" i="1" baseline="0" dirty="0">
                    <a:latin typeface="Times New Roman" pitchFamily="18" charset="0"/>
                    <a:cs typeface="Times New Roman" pitchFamily="18" charset="0"/>
                  </a:rPr>
                  <a:t>ρ</a:t>
                </a:r>
                <a:r>
                  <a:rPr lang="en-US" altLang="ja-JP" sz="1600" b="1" i="0" baseline="0" dirty="0">
                    <a:latin typeface="Times New Roman" pitchFamily="18" charset="0"/>
                    <a:cs typeface="Times New Roman" pitchFamily="18" charset="0"/>
                  </a:rPr>
                  <a:t> [N/Å</a:t>
                </a:r>
                <a:r>
                  <a:rPr lang="en-US" altLang="ja-JP" sz="1600" b="1" i="0" baseline="30000" dirty="0">
                    <a:latin typeface="Times New Roman" pitchFamily="18" charset="0"/>
                    <a:cs typeface="Times New Roman" pitchFamily="18" charset="0"/>
                  </a:rPr>
                  <a:t>3</a:t>
                </a:r>
                <a:r>
                  <a:rPr lang="en-US" altLang="ja-JP" sz="1600" b="1" i="0" baseline="0" dirty="0">
                    <a:latin typeface="Times New Roman" pitchFamily="18" charset="0"/>
                    <a:cs typeface="Times New Roman" pitchFamily="18" charset="0"/>
                  </a:rPr>
                  <a:t>]</a:t>
                </a:r>
                <a:endParaRPr lang="ja-JP" altLang="ja-JP" sz="1600" b="1" i="0" baseline="0" dirty="0">
                  <a:latin typeface="Times New Roman" pitchFamily="18" charset="0"/>
                  <a:cs typeface="Times New Roman" pitchFamily="18" charset="0"/>
                </a:endParaRPr>
              </a:p>
            </c:rich>
          </c:tx>
          <c:layout/>
          <c:overlay val="0"/>
        </c:title>
        <c:numFmt formatCode="General" sourceLinked="1"/>
        <c:majorTickMark val="in"/>
        <c:minorTickMark val="none"/>
        <c:tickLblPos val="nextTo"/>
        <c:txPr>
          <a:bodyPr/>
          <a:lstStyle/>
          <a:p>
            <a:pPr>
              <a:defRPr sz="1400"/>
            </a:pPr>
            <a:endParaRPr lang="ja-JP"/>
          </a:p>
        </c:txPr>
        <c:crossAx val="176786904"/>
        <c:crossesAt val="-60"/>
        <c:crossBetween val="midCat"/>
        <c:majorUnit val="1.0000000000000023E-2"/>
      </c:valAx>
      <c:spPr>
        <a:noFill/>
        <a:ln>
          <a:solidFill>
            <a:schemeClr val="tx1"/>
          </a:solidFill>
        </a:ln>
      </c:spPr>
    </c:plotArea>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4"/>
            <a:ext cx="2947723" cy="496888"/>
          </a:xfrm>
          <a:prstGeom prst="rect">
            <a:avLst/>
          </a:prstGeom>
        </p:spPr>
        <p:txBody>
          <a:bodyPr vert="horz" lIns="91381" tIns="45690" rIns="91381" bIns="45690" rtlCol="0"/>
          <a:lstStyle>
            <a:lvl1pPr algn="l">
              <a:defRPr sz="1200"/>
            </a:lvl1pPr>
          </a:lstStyle>
          <a:p>
            <a:endParaRPr kumimoji="1" lang="ja-JP" altLang="en-US"/>
          </a:p>
        </p:txBody>
      </p:sp>
      <p:sp>
        <p:nvSpPr>
          <p:cNvPr id="3" name="日付プレースホルダ 2"/>
          <p:cNvSpPr>
            <a:spLocks noGrp="1"/>
          </p:cNvSpPr>
          <p:nvPr>
            <p:ph type="dt" idx="1"/>
          </p:nvPr>
        </p:nvSpPr>
        <p:spPr>
          <a:xfrm>
            <a:off x="3853146" y="4"/>
            <a:ext cx="2947723" cy="496888"/>
          </a:xfrm>
          <a:prstGeom prst="rect">
            <a:avLst/>
          </a:prstGeom>
        </p:spPr>
        <p:txBody>
          <a:bodyPr vert="horz" lIns="91381" tIns="45690" rIns="91381" bIns="45690" rtlCol="0"/>
          <a:lstStyle>
            <a:lvl1pPr algn="r">
              <a:defRPr sz="1200"/>
            </a:lvl1pPr>
          </a:lstStyle>
          <a:p>
            <a:fld id="{D0EBC4B8-D23E-4859-B5D7-D2D32B5794C9}" type="datetimeFigureOut">
              <a:rPr kumimoji="1" lang="ja-JP" altLang="en-US" smtClean="0"/>
              <a:pPr/>
              <a:t>2014/12/17</a:t>
            </a:fld>
            <a:endParaRPr kumimoji="1" lang="ja-JP" altLang="en-US"/>
          </a:p>
        </p:txBody>
      </p:sp>
      <p:sp>
        <p:nvSpPr>
          <p:cNvPr id="4" name="スライド イメージ プレースホルダ 3"/>
          <p:cNvSpPr>
            <a:spLocks noGrp="1" noRot="1" noChangeAspect="1"/>
          </p:cNvSpPr>
          <p:nvPr>
            <p:ph type="sldImg" idx="2"/>
          </p:nvPr>
        </p:nvSpPr>
        <p:spPr>
          <a:xfrm>
            <a:off x="915988" y="744538"/>
            <a:ext cx="4970462" cy="3727450"/>
          </a:xfrm>
          <a:prstGeom prst="rect">
            <a:avLst/>
          </a:prstGeom>
          <a:noFill/>
          <a:ln w="12700">
            <a:solidFill>
              <a:prstClr val="black"/>
            </a:solidFill>
          </a:ln>
        </p:spPr>
        <p:txBody>
          <a:bodyPr vert="horz" lIns="91381" tIns="45690" rIns="91381" bIns="45690" rtlCol="0" anchor="ctr"/>
          <a:lstStyle/>
          <a:p>
            <a:endParaRPr lang="ja-JP" altLang="en-US"/>
          </a:p>
        </p:txBody>
      </p:sp>
      <p:sp>
        <p:nvSpPr>
          <p:cNvPr id="5" name="ノート プレースホルダ 4"/>
          <p:cNvSpPr>
            <a:spLocks noGrp="1"/>
          </p:cNvSpPr>
          <p:nvPr>
            <p:ph type="body" sz="quarter" idx="3"/>
          </p:nvPr>
        </p:nvSpPr>
        <p:spPr>
          <a:xfrm>
            <a:off x="680244" y="4720431"/>
            <a:ext cx="5441950" cy="4471988"/>
          </a:xfrm>
          <a:prstGeom prst="rect">
            <a:avLst/>
          </a:prstGeom>
        </p:spPr>
        <p:txBody>
          <a:bodyPr vert="horz" lIns="91381" tIns="45690" rIns="91381" bIns="4569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3" y="9439139"/>
            <a:ext cx="2947723" cy="496888"/>
          </a:xfrm>
          <a:prstGeom prst="rect">
            <a:avLst/>
          </a:prstGeom>
        </p:spPr>
        <p:txBody>
          <a:bodyPr vert="horz" lIns="91381" tIns="45690" rIns="91381" bIns="4569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3146" y="9439139"/>
            <a:ext cx="2947723" cy="496888"/>
          </a:xfrm>
          <a:prstGeom prst="rect">
            <a:avLst/>
          </a:prstGeom>
        </p:spPr>
        <p:txBody>
          <a:bodyPr vert="horz" lIns="91381" tIns="45690" rIns="91381" bIns="45690" rtlCol="0" anchor="b"/>
          <a:lstStyle>
            <a:lvl1pPr algn="r">
              <a:defRPr sz="1200"/>
            </a:lvl1pPr>
          </a:lstStyle>
          <a:p>
            <a:fld id="{6A1CA1A2-D6EE-4156-BEB0-ACEAC5F4A146}" type="slidenum">
              <a:rPr kumimoji="1" lang="ja-JP" altLang="en-US" smtClean="0"/>
              <a:pPr/>
              <a:t>‹#›</a:t>
            </a:fld>
            <a:endParaRPr kumimoji="1" lang="ja-JP" altLang="en-US"/>
          </a:p>
        </p:txBody>
      </p:sp>
    </p:spTree>
    <p:extLst>
      <p:ext uri="{BB962C8B-B14F-4D97-AF65-F5344CB8AC3E}">
        <p14:creationId xmlns:p14="http://schemas.microsoft.com/office/powerpoint/2010/main" val="7241737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1</a:t>
            </a:fld>
            <a:endParaRPr kumimoji="1" lang="ja-JP" altLang="en-US"/>
          </a:p>
        </p:txBody>
      </p:sp>
    </p:spTree>
    <p:extLst>
      <p:ext uri="{BB962C8B-B14F-4D97-AF65-F5344CB8AC3E}">
        <p14:creationId xmlns:p14="http://schemas.microsoft.com/office/powerpoint/2010/main" val="371480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baseline="0" dirty="0" smtClean="0"/>
          </a:p>
        </p:txBody>
      </p:sp>
      <p:sp>
        <p:nvSpPr>
          <p:cNvPr id="4" name="スライド番号プレースホルダ 3"/>
          <p:cNvSpPr>
            <a:spLocks noGrp="1"/>
          </p:cNvSpPr>
          <p:nvPr>
            <p:ph type="sldNum" sz="quarter" idx="10"/>
          </p:nvPr>
        </p:nvSpPr>
        <p:spPr/>
        <p:txBody>
          <a:bodyPr/>
          <a:lstStyle/>
          <a:p>
            <a:fld id="{447AFC6B-DFFA-44D0-8524-85D91872BA54}" type="slidenum">
              <a:rPr kumimoji="1" lang="ja-JP" altLang="en-US" smtClean="0"/>
              <a:pPr/>
              <a:t>10</a:t>
            </a:fld>
            <a:endParaRPr kumimoji="1" lang="ja-JP" altLang="en-US"/>
          </a:p>
        </p:txBody>
      </p:sp>
    </p:spTree>
    <p:extLst>
      <p:ext uri="{BB962C8B-B14F-4D97-AF65-F5344CB8AC3E}">
        <p14:creationId xmlns:p14="http://schemas.microsoft.com/office/powerpoint/2010/main" val="268394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z="1200" b="0" i="0" u="none" strike="noStrike" cap="none" normalizeH="0" baseline="0" dirty="0" smtClean="0">
              <a:ln>
                <a:noFill/>
              </a:ln>
              <a:solidFill>
                <a:schemeClr val="tx1"/>
              </a:solidFill>
              <a:effectLst/>
              <a:cs typeface="Times New Roman" pitchFamily="18" charset="0"/>
            </a:endParaRPr>
          </a:p>
        </p:txBody>
      </p:sp>
      <p:sp>
        <p:nvSpPr>
          <p:cNvPr id="4" name="スライド番号プレースホルダ 3"/>
          <p:cNvSpPr>
            <a:spLocks noGrp="1"/>
          </p:cNvSpPr>
          <p:nvPr>
            <p:ph type="sldNum" sz="quarter" idx="10"/>
          </p:nvPr>
        </p:nvSpPr>
        <p:spPr/>
        <p:txBody>
          <a:bodyPr/>
          <a:lstStyle/>
          <a:p>
            <a:fld id="{447AFC6B-DFFA-44D0-8524-85D91872BA54}" type="slidenum">
              <a:rPr kumimoji="1" lang="ja-JP" altLang="en-US" smtClean="0"/>
              <a:pPr/>
              <a:t>11</a:t>
            </a:fld>
            <a:endParaRPr kumimoji="1" lang="ja-JP" altLang="en-US"/>
          </a:p>
        </p:txBody>
      </p:sp>
    </p:spTree>
    <p:extLst>
      <p:ext uri="{BB962C8B-B14F-4D97-AF65-F5344CB8AC3E}">
        <p14:creationId xmlns:p14="http://schemas.microsoft.com/office/powerpoint/2010/main" val="347377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12</a:t>
            </a:fld>
            <a:endParaRPr kumimoji="1" lang="ja-JP" altLang="en-US"/>
          </a:p>
        </p:txBody>
      </p:sp>
    </p:spTree>
    <p:extLst>
      <p:ext uri="{BB962C8B-B14F-4D97-AF65-F5344CB8AC3E}">
        <p14:creationId xmlns:p14="http://schemas.microsoft.com/office/powerpoint/2010/main" val="208719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13</a:t>
            </a:fld>
            <a:endParaRPr kumimoji="1" lang="ja-JP" altLang="en-US"/>
          </a:p>
        </p:txBody>
      </p:sp>
    </p:spTree>
    <p:extLst>
      <p:ext uri="{BB962C8B-B14F-4D97-AF65-F5344CB8AC3E}">
        <p14:creationId xmlns:p14="http://schemas.microsoft.com/office/powerpoint/2010/main" val="76959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14</a:t>
            </a:fld>
            <a:endParaRPr kumimoji="1" lang="ja-JP" altLang="en-US"/>
          </a:p>
        </p:txBody>
      </p:sp>
    </p:spTree>
    <p:extLst>
      <p:ext uri="{BB962C8B-B14F-4D97-AF65-F5344CB8AC3E}">
        <p14:creationId xmlns:p14="http://schemas.microsoft.com/office/powerpoint/2010/main" val="226099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0" dirty="0" smtClean="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15</a:t>
            </a:fld>
            <a:endParaRPr kumimoji="1" lang="ja-JP" altLang="en-US"/>
          </a:p>
        </p:txBody>
      </p:sp>
    </p:spTree>
    <p:extLst>
      <p:ext uri="{BB962C8B-B14F-4D97-AF65-F5344CB8AC3E}">
        <p14:creationId xmlns:p14="http://schemas.microsoft.com/office/powerpoint/2010/main" val="1814306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0" i="0" dirty="0" smtClean="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16</a:t>
            </a:fld>
            <a:endParaRPr kumimoji="1" lang="ja-JP" altLang="en-US"/>
          </a:p>
        </p:txBody>
      </p:sp>
    </p:spTree>
    <p:extLst>
      <p:ext uri="{BB962C8B-B14F-4D97-AF65-F5344CB8AC3E}">
        <p14:creationId xmlns:p14="http://schemas.microsoft.com/office/powerpoint/2010/main" val="960600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i="0" baseline="0" dirty="0" smtClean="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17</a:t>
            </a:fld>
            <a:endParaRPr kumimoji="1" lang="ja-JP" altLang="en-US"/>
          </a:p>
        </p:txBody>
      </p:sp>
    </p:spTree>
    <p:extLst>
      <p:ext uri="{BB962C8B-B14F-4D97-AF65-F5344CB8AC3E}">
        <p14:creationId xmlns:p14="http://schemas.microsoft.com/office/powerpoint/2010/main" val="2265792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18</a:t>
            </a:fld>
            <a:endParaRPr kumimoji="1" lang="ja-JP" altLang="en-US"/>
          </a:p>
        </p:txBody>
      </p:sp>
    </p:spTree>
    <p:extLst>
      <p:ext uri="{BB962C8B-B14F-4D97-AF65-F5344CB8AC3E}">
        <p14:creationId xmlns:p14="http://schemas.microsoft.com/office/powerpoint/2010/main" val="2833013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19</a:t>
            </a:fld>
            <a:endParaRPr kumimoji="1" lang="ja-JP" altLang="en-US"/>
          </a:p>
        </p:txBody>
      </p:sp>
    </p:spTree>
    <p:extLst>
      <p:ext uri="{BB962C8B-B14F-4D97-AF65-F5344CB8AC3E}">
        <p14:creationId xmlns:p14="http://schemas.microsoft.com/office/powerpoint/2010/main" val="329593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2</a:t>
            </a:fld>
            <a:endParaRPr kumimoji="1" lang="ja-JP" altLang="en-US" dirty="0"/>
          </a:p>
        </p:txBody>
      </p:sp>
    </p:spTree>
    <p:extLst>
      <p:ext uri="{BB962C8B-B14F-4D97-AF65-F5344CB8AC3E}">
        <p14:creationId xmlns:p14="http://schemas.microsoft.com/office/powerpoint/2010/main" val="230659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AFC6B-DFFA-44D0-8524-85D91872BA54}" type="slidenum">
              <a:rPr kumimoji="1" lang="ja-JP" altLang="en-US" smtClean="0"/>
              <a:pPr/>
              <a:t>3</a:t>
            </a:fld>
            <a:endParaRPr kumimoji="1" lang="ja-JP" altLang="en-US"/>
          </a:p>
        </p:txBody>
      </p:sp>
    </p:spTree>
    <p:extLst>
      <p:ext uri="{BB962C8B-B14F-4D97-AF65-F5344CB8AC3E}">
        <p14:creationId xmlns:p14="http://schemas.microsoft.com/office/powerpoint/2010/main" val="156338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47AFC6B-DFFA-44D0-8524-85D91872BA54}" type="slidenum">
              <a:rPr kumimoji="1" lang="ja-JP" altLang="en-US" smtClean="0"/>
              <a:pPr/>
              <a:t>4</a:t>
            </a:fld>
            <a:endParaRPr kumimoji="1" lang="ja-JP" altLang="en-US"/>
          </a:p>
        </p:txBody>
      </p:sp>
    </p:spTree>
    <p:extLst>
      <p:ext uri="{BB962C8B-B14F-4D97-AF65-F5344CB8AC3E}">
        <p14:creationId xmlns:p14="http://schemas.microsoft.com/office/powerpoint/2010/main" val="27073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361950" indent="-361950">
              <a:buFont typeface="Wingdings" pitchFamily="2" charset="2"/>
              <a:buNone/>
            </a:pPr>
            <a:endParaRPr lang="en-US" altLang="ja-JP" sz="1200" u="none" dirty="0" smtClean="0"/>
          </a:p>
        </p:txBody>
      </p:sp>
      <p:sp>
        <p:nvSpPr>
          <p:cNvPr id="4" name="スライド番号プレースホルダ 3"/>
          <p:cNvSpPr>
            <a:spLocks noGrp="1"/>
          </p:cNvSpPr>
          <p:nvPr>
            <p:ph type="sldNum" sz="quarter" idx="10"/>
          </p:nvPr>
        </p:nvSpPr>
        <p:spPr/>
        <p:txBody>
          <a:bodyPr/>
          <a:lstStyle/>
          <a:p>
            <a:fld id="{447AFC6B-DFFA-44D0-8524-85D91872BA54}" type="slidenum">
              <a:rPr kumimoji="1" lang="ja-JP" altLang="en-US" smtClean="0"/>
              <a:pPr/>
              <a:t>5</a:t>
            </a:fld>
            <a:endParaRPr kumimoji="1" lang="ja-JP" altLang="en-US"/>
          </a:p>
        </p:txBody>
      </p:sp>
    </p:spTree>
    <p:extLst>
      <p:ext uri="{BB962C8B-B14F-4D97-AF65-F5344CB8AC3E}">
        <p14:creationId xmlns:p14="http://schemas.microsoft.com/office/powerpoint/2010/main" val="166067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6</a:t>
            </a:fld>
            <a:endParaRPr kumimoji="1" lang="ja-JP" altLang="en-US"/>
          </a:p>
        </p:txBody>
      </p:sp>
    </p:spTree>
    <p:extLst>
      <p:ext uri="{BB962C8B-B14F-4D97-AF65-F5344CB8AC3E}">
        <p14:creationId xmlns:p14="http://schemas.microsoft.com/office/powerpoint/2010/main" val="172562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baseline="0" dirty="0" smtClean="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7</a:t>
            </a:fld>
            <a:endParaRPr kumimoji="1" lang="ja-JP" altLang="en-US"/>
          </a:p>
        </p:txBody>
      </p:sp>
    </p:spTree>
    <p:extLst>
      <p:ext uri="{BB962C8B-B14F-4D97-AF65-F5344CB8AC3E}">
        <p14:creationId xmlns:p14="http://schemas.microsoft.com/office/powerpoint/2010/main" val="106539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baseline="0" dirty="0" smtClean="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8</a:t>
            </a:fld>
            <a:endParaRPr kumimoji="1" lang="ja-JP" altLang="en-US"/>
          </a:p>
        </p:txBody>
      </p:sp>
    </p:spTree>
    <p:extLst>
      <p:ext uri="{BB962C8B-B14F-4D97-AF65-F5344CB8AC3E}">
        <p14:creationId xmlns:p14="http://schemas.microsoft.com/office/powerpoint/2010/main" val="150884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
        <p:nvSpPr>
          <p:cNvPr id="4" name="スライド番号プレースホルダ 3"/>
          <p:cNvSpPr>
            <a:spLocks noGrp="1"/>
          </p:cNvSpPr>
          <p:nvPr>
            <p:ph type="sldNum" sz="quarter" idx="10"/>
          </p:nvPr>
        </p:nvSpPr>
        <p:spPr/>
        <p:txBody>
          <a:bodyPr/>
          <a:lstStyle/>
          <a:p>
            <a:fld id="{6A1CA1A2-D6EE-4156-BEB0-ACEAC5F4A146}" type="slidenum">
              <a:rPr kumimoji="1" lang="ja-JP" altLang="en-US" smtClean="0"/>
              <a:pPr/>
              <a:t>9</a:t>
            </a:fld>
            <a:endParaRPr kumimoji="1" lang="ja-JP" altLang="en-US"/>
          </a:p>
        </p:txBody>
      </p:sp>
    </p:spTree>
    <p:extLst>
      <p:ext uri="{BB962C8B-B14F-4D97-AF65-F5344CB8AC3E}">
        <p14:creationId xmlns:p14="http://schemas.microsoft.com/office/powerpoint/2010/main" val="42074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3A76181-5870-4C0B-82AD-35AD7C132A9C}" type="datetime1">
              <a:rPr kumimoji="1" lang="ja-JP" altLang="en-US" smtClean="0"/>
              <a:pPr/>
              <a:t>2014/12/17</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テンプレート</a:t>
            </a:r>
            <a:endParaRPr kumimoji="1" lang="ja-JP" altLang="en-US"/>
          </a:p>
        </p:txBody>
      </p:sp>
      <p:sp>
        <p:nvSpPr>
          <p:cNvPr id="6" name="スライド番号プレースホルダ 5"/>
          <p:cNvSpPr>
            <a:spLocks noGrp="1"/>
          </p:cNvSpPr>
          <p:nvPr>
            <p:ph type="sldNum" sz="quarter" idx="12"/>
          </p:nvPr>
        </p:nvSpPr>
        <p:spPr/>
        <p:txBody>
          <a:bodyPr/>
          <a:lstStyle/>
          <a:p>
            <a:fld id="{950260AC-9165-4183-97F2-71BE359D443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206C063-898B-4393-9A44-8463776EEB96}" type="datetime1">
              <a:rPr kumimoji="1" lang="ja-JP" altLang="en-US" smtClean="0"/>
              <a:pPr/>
              <a:t>2014/12/17</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テンプレート</a:t>
            </a:r>
            <a:endParaRPr kumimoji="1" lang="ja-JP" altLang="en-US"/>
          </a:p>
        </p:txBody>
      </p:sp>
      <p:sp>
        <p:nvSpPr>
          <p:cNvPr id="6" name="スライド番号プレースホルダ 5"/>
          <p:cNvSpPr>
            <a:spLocks noGrp="1"/>
          </p:cNvSpPr>
          <p:nvPr>
            <p:ph type="sldNum" sz="quarter" idx="12"/>
          </p:nvPr>
        </p:nvSpPr>
        <p:spPr/>
        <p:txBody>
          <a:bodyPr/>
          <a:lstStyle/>
          <a:p>
            <a:fld id="{950260AC-9165-4183-97F2-71BE359D443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00452A-9752-4FA2-9CFE-564D597785B3}" type="datetime1">
              <a:rPr kumimoji="1" lang="ja-JP" altLang="en-US" smtClean="0"/>
              <a:pPr/>
              <a:t>2014/12/17</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テンプレート</a:t>
            </a:r>
            <a:endParaRPr kumimoji="1" lang="ja-JP" altLang="en-US"/>
          </a:p>
        </p:txBody>
      </p:sp>
      <p:sp>
        <p:nvSpPr>
          <p:cNvPr id="6" name="スライド番号プレースホルダ 5"/>
          <p:cNvSpPr>
            <a:spLocks noGrp="1"/>
          </p:cNvSpPr>
          <p:nvPr>
            <p:ph type="sldNum" sz="quarter" idx="12"/>
          </p:nvPr>
        </p:nvSpPr>
        <p:spPr/>
        <p:txBody>
          <a:bodyPr/>
          <a:lstStyle/>
          <a:p>
            <a:fld id="{950260AC-9165-4183-97F2-71BE359D443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57BE1D-8263-460E-A83E-4DE772102CFC}" type="datetime1">
              <a:rPr kumimoji="1" lang="ja-JP" altLang="en-US" smtClean="0"/>
              <a:pPr/>
              <a:t>2014/12/17</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テンプレート</a:t>
            </a:r>
            <a:endParaRPr kumimoji="1" lang="ja-JP" altLang="en-US"/>
          </a:p>
        </p:txBody>
      </p:sp>
      <p:sp>
        <p:nvSpPr>
          <p:cNvPr id="6" name="スライド番号プレースホルダ 5"/>
          <p:cNvSpPr>
            <a:spLocks noGrp="1"/>
          </p:cNvSpPr>
          <p:nvPr>
            <p:ph type="sldNum" sz="quarter" idx="12"/>
          </p:nvPr>
        </p:nvSpPr>
        <p:spPr/>
        <p:txBody>
          <a:bodyPr/>
          <a:lstStyle/>
          <a:p>
            <a:fld id="{950260AC-9165-4183-97F2-71BE359D443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9CEDF15-9259-4CC0-9128-F5ED9EF81D7C}" type="datetime1">
              <a:rPr kumimoji="1" lang="ja-JP" altLang="en-US" smtClean="0"/>
              <a:pPr/>
              <a:t>2014/12/17</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テンプレート</a:t>
            </a:r>
            <a:endParaRPr kumimoji="1" lang="ja-JP" altLang="en-US"/>
          </a:p>
        </p:txBody>
      </p:sp>
      <p:sp>
        <p:nvSpPr>
          <p:cNvPr id="6" name="スライド番号プレースホルダ 5"/>
          <p:cNvSpPr>
            <a:spLocks noGrp="1"/>
          </p:cNvSpPr>
          <p:nvPr>
            <p:ph type="sldNum" sz="quarter" idx="12"/>
          </p:nvPr>
        </p:nvSpPr>
        <p:spPr/>
        <p:txBody>
          <a:bodyPr/>
          <a:lstStyle/>
          <a:p>
            <a:fld id="{950260AC-9165-4183-97F2-71BE359D443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0AE454E-0BCD-44E6-AF08-1E3370482365}" type="datetime1">
              <a:rPr kumimoji="1" lang="ja-JP" altLang="en-US" smtClean="0"/>
              <a:pPr/>
              <a:t>2014/12/17</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テンプレート</a:t>
            </a:r>
            <a:endParaRPr kumimoji="1" lang="ja-JP" altLang="en-US"/>
          </a:p>
        </p:txBody>
      </p:sp>
      <p:sp>
        <p:nvSpPr>
          <p:cNvPr id="7" name="スライド番号プレースホルダ 6"/>
          <p:cNvSpPr>
            <a:spLocks noGrp="1"/>
          </p:cNvSpPr>
          <p:nvPr>
            <p:ph type="sldNum" sz="quarter" idx="12"/>
          </p:nvPr>
        </p:nvSpPr>
        <p:spPr/>
        <p:txBody>
          <a:bodyPr/>
          <a:lstStyle/>
          <a:p>
            <a:fld id="{950260AC-9165-4183-97F2-71BE359D443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4AFF448-9CEA-40DB-AC9B-1D5919A822CE}" type="datetime1">
              <a:rPr kumimoji="1" lang="ja-JP" altLang="en-US" smtClean="0"/>
              <a:pPr/>
              <a:t>2014/12/17</a:t>
            </a:fld>
            <a:endParaRPr kumimoji="1" lang="ja-JP" altLang="en-US"/>
          </a:p>
        </p:txBody>
      </p:sp>
      <p:sp>
        <p:nvSpPr>
          <p:cNvPr id="8" name="フッター プレースホルダ 7"/>
          <p:cNvSpPr>
            <a:spLocks noGrp="1"/>
          </p:cNvSpPr>
          <p:nvPr>
            <p:ph type="ftr" sz="quarter" idx="11"/>
          </p:nvPr>
        </p:nvSpPr>
        <p:spPr/>
        <p:txBody>
          <a:bodyPr/>
          <a:lstStyle/>
          <a:p>
            <a:r>
              <a:rPr kumimoji="1" lang="ja-JP" altLang="en-US" smtClean="0"/>
              <a:t>テンプレート</a:t>
            </a:r>
            <a:endParaRPr kumimoji="1" lang="ja-JP" altLang="en-US"/>
          </a:p>
        </p:txBody>
      </p:sp>
      <p:sp>
        <p:nvSpPr>
          <p:cNvPr id="9" name="スライド番号プレースホルダ 8"/>
          <p:cNvSpPr>
            <a:spLocks noGrp="1"/>
          </p:cNvSpPr>
          <p:nvPr>
            <p:ph type="sldNum" sz="quarter" idx="12"/>
          </p:nvPr>
        </p:nvSpPr>
        <p:spPr/>
        <p:txBody>
          <a:bodyPr/>
          <a:lstStyle/>
          <a:p>
            <a:fld id="{950260AC-9165-4183-97F2-71BE359D443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81C54F3-C562-4A6E-8D57-DE1F2CD76B2E}" type="datetime1">
              <a:rPr kumimoji="1" lang="ja-JP" altLang="en-US" smtClean="0"/>
              <a:pPr/>
              <a:t>2014/12/17</a:t>
            </a:fld>
            <a:endParaRPr kumimoji="1" lang="ja-JP" altLang="en-US"/>
          </a:p>
        </p:txBody>
      </p:sp>
      <p:sp>
        <p:nvSpPr>
          <p:cNvPr id="4" name="フッター プレースホルダ 3"/>
          <p:cNvSpPr>
            <a:spLocks noGrp="1"/>
          </p:cNvSpPr>
          <p:nvPr>
            <p:ph type="ftr" sz="quarter" idx="11"/>
          </p:nvPr>
        </p:nvSpPr>
        <p:spPr/>
        <p:txBody>
          <a:bodyPr/>
          <a:lstStyle/>
          <a:p>
            <a:r>
              <a:rPr kumimoji="1" lang="ja-JP" altLang="en-US" smtClean="0"/>
              <a:t>テンプレート</a:t>
            </a:r>
            <a:endParaRPr kumimoji="1" lang="ja-JP" altLang="en-US"/>
          </a:p>
        </p:txBody>
      </p:sp>
      <p:sp>
        <p:nvSpPr>
          <p:cNvPr id="5" name="スライド番号プレースホルダ 4"/>
          <p:cNvSpPr>
            <a:spLocks noGrp="1"/>
          </p:cNvSpPr>
          <p:nvPr>
            <p:ph type="sldNum" sz="quarter" idx="12"/>
          </p:nvPr>
        </p:nvSpPr>
        <p:spPr/>
        <p:txBody>
          <a:bodyPr/>
          <a:lstStyle/>
          <a:p>
            <a:fld id="{950260AC-9165-4183-97F2-71BE359D443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E8634E-3CAE-4AFA-9486-BFCD1F42C5CA}" type="datetime1">
              <a:rPr kumimoji="1" lang="ja-JP" altLang="en-US" smtClean="0"/>
              <a:pPr/>
              <a:t>2014/12/17</a:t>
            </a:fld>
            <a:endParaRPr kumimoji="1" lang="ja-JP" altLang="en-US"/>
          </a:p>
        </p:txBody>
      </p:sp>
      <p:sp>
        <p:nvSpPr>
          <p:cNvPr id="3" name="フッター プレースホルダ 2"/>
          <p:cNvSpPr>
            <a:spLocks noGrp="1"/>
          </p:cNvSpPr>
          <p:nvPr>
            <p:ph type="ftr" sz="quarter" idx="11"/>
          </p:nvPr>
        </p:nvSpPr>
        <p:spPr/>
        <p:txBody>
          <a:bodyPr/>
          <a:lstStyle/>
          <a:p>
            <a:r>
              <a:rPr kumimoji="1" lang="ja-JP" altLang="en-US" smtClean="0"/>
              <a:t>テンプレート</a:t>
            </a:r>
            <a:endParaRPr kumimoji="1" lang="ja-JP" altLang="en-US"/>
          </a:p>
        </p:txBody>
      </p:sp>
      <p:sp>
        <p:nvSpPr>
          <p:cNvPr id="4" name="スライド番号プレースホルダ 3"/>
          <p:cNvSpPr>
            <a:spLocks noGrp="1"/>
          </p:cNvSpPr>
          <p:nvPr>
            <p:ph type="sldNum" sz="quarter" idx="12"/>
          </p:nvPr>
        </p:nvSpPr>
        <p:spPr/>
        <p:txBody>
          <a:bodyPr/>
          <a:lstStyle/>
          <a:p>
            <a:fld id="{950260AC-9165-4183-97F2-71BE359D443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324F2CD-39EF-44F4-AFEE-1B13CA9676B6}" type="datetime1">
              <a:rPr kumimoji="1" lang="ja-JP" altLang="en-US" smtClean="0"/>
              <a:pPr/>
              <a:t>2014/12/17</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テンプレート</a:t>
            </a:r>
            <a:endParaRPr kumimoji="1" lang="ja-JP" altLang="en-US"/>
          </a:p>
        </p:txBody>
      </p:sp>
      <p:sp>
        <p:nvSpPr>
          <p:cNvPr id="7" name="スライド番号プレースホルダ 6"/>
          <p:cNvSpPr>
            <a:spLocks noGrp="1"/>
          </p:cNvSpPr>
          <p:nvPr>
            <p:ph type="sldNum" sz="quarter" idx="12"/>
          </p:nvPr>
        </p:nvSpPr>
        <p:spPr/>
        <p:txBody>
          <a:bodyPr/>
          <a:lstStyle/>
          <a:p>
            <a:fld id="{950260AC-9165-4183-97F2-71BE359D443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ECA9DD-EC38-41A8-AFF9-D6495946DAA4}" type="datetime1">
              <a:rPr kumimoji="1" lang="ja-JP" altLang="en-US" smtClean="0"/>
              <a:pPr/>
              <a:t>2014/12/17</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テンプレート</a:t>
            </a:r>
            <a:endParaRPr kumimoji="1" lang="ja-JP" altLang="en-US"/>
          </a:p>
        </p:txBody>
      </p:sp>
      <p:sp>
        <p:nvSpPr>
          <p:cNvPr id="7" name="スライド番号プレースホルダ 6"/>
          <p:cNvSpPr>
            <a:spLocks noGrp="1"/>
          </p:cNvSpPr>
          <p:nvPr>
            <p:ph type="sldNum" sz="quarter" idx="12"/>
          </p:nvPr>
        </p:nvSpPr>
        <p:spPr/>
        <p:txBody>
          <a:bodyPr/>
          <a:lstStyle/>
          <a:p>
            <a:fld id="{950260AC-9165-4183-97F2-71BE359D443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310B0-05E5-4DCA-B209-25ADF0FF1007}" type="datetime1">
              <a:rPr kumimoji="1" lang="ja-JP" altLang="en-US" smtClean="0"/>
              <a:pPr/>
              <a:t>2014/12/17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テンプレート</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260AC-9165-4183-97F2-71BE359D443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7.wmf"/><Relationship Id="rId3" Type="http://schemas.openxmlformats.org/officeDocument/2006/relationships/notesSlide" Target="../notesSlides/notesSlide7.xml"/><Relationship Id="rId7" Type="http://schemas.openxmlformats.org/officeDocument/2006/relationships/oleObject" Target="../embeddings/oleObject2.bin"/><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9.jpeg"/><Relationship Id="rId5" Type="http://schemas.openxmlformats.org/officeDocument/2006/relationships/oleObject" Target="../embeddings/oleObject1.bin"/><Relationship Id="rId10" Type="http://schemas.openxmlformats.org/officeDocument/2006/relationships/image" Target="../media/image6.wmf"/><Relationship Id="rId4" Type="http://schemas.openxmlformats.org/officeDocument/2006/relationships/image" Target="../media/image8.png"/><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8.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13.png"/><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950260AC-9165-4183-97F2-71BE359D443C}" type="slidenum">
              <a:rPr kumimoji="1" lang="ja-JP" altLang="en-US" smtClean="0"/>
              <a:pPr/>
              <a:t>1</a:t>
            </a:fld>
            <a:endParaRPr kumimoji="1" lang="ja-JP" altLang="en-US" dirty="0"/>
          </a:p>
        </p:txBody>
      </p:sp>
      <p:sp>
        <p:nvSpPr>
          <p:cNvPr id="7" name="タイトル 1"/>
          <p:cNvSpPr txBox="1">
            <a:spLocks/>
          </p:cNvSpPr>
          <p:nvPr/>
        </p:nvSpPr>
        <p:spPr>
          <a:xfrm>
            <a:off x="971599" y="1973074"/>
            <a:ext cx="7905115" cy="1944216"/>
          </a:xfrm>
          <a:prstGeom prst="rect">
            <a:avLst/>
          </a:prstGeom>
        </p:spPr>
        <p:txBody>
          <a:bodyPr vert="horz" lIns="91440" tIns="45720" rIns="91440" bIns="45720" rtlCol="0" anchor="ctr">
            <a:noAutofit/>
          </a:bodyPr>
          <a:lstStyle/>
          <a:p>
            <a:pPr hangingPunct="0"/>
            <a:r>
              <a:rPr lang="ja-JP" altLang="en-US" sz="3600" dirty="0" smtClean="0">
                <a:ea typeface="ＭＳ Ｐゴシック" pitchFamily="50" charset="-128"/>
                <a:cs typeface="ＭＳ Ｐゴシック" pitchFamily="50" charset="-128"/>
              </a:rPr>
              <a:t>芳香族ポリアミド膜合成の</a:t>
            </a:r>
            <a:endParaRPr lang="en-US" altLang="ja-JP" sz="3600" dirty="0" smtClean="0">
              <a:ea typeface="ＭＳ Ｐゴシック" pitchFamily="50" charset="-128"/>
              <a:cs typeface="ＭＳ Ｐゴシック" pitchFamily="50" charset="-128"/>
            </a:endParaRPr>
          </a:p>
          <a:p>
            <a:pPr hangingPunct="0"/>
            <a:r>
              <a:rPr lang="ja-JP" altLang="en-US" sz="3600" dirty="0" smtClean="0">
                <a:ea typeface="ＭＳ Ｐゴシック" pitchFamily="50" charset="-128"/>
                <a:cs typeface="ＭＳ Ｐゴシック" pitchFamily="50" charset="-128"/>
              </a:rPr>
              <a:t>アトミスティックシミュレーション：</a:t>
            </a:r>
            <a:endParaRPr lang="en-US" altLang="ja-JP" sz="3600" dirty="0" smtClean="0">
              <a:ea typeface="ＭＳ Ｐゴシック" pitchFamily="50" charset="-128"/>
              <a:cs typeface="ＭＳ Ｐゴシック" pitchFamily="50" charset="-128"/>
            </a:endParaRPr>
          </a:p>
          <a:p>
            <a:pPr hangingPunct="0"/>
            <a:r>
              <a:rPr lang="ja-JP" altLang="en-US" sz="3600" dirty="0" smtClean="0">
                <a:ea typeface="ＭＳ Ｐゴシック" pitchFamily="50" charset="-128"/>
                <a:cs typeface="ＭＳ Ｐゴシック" pitchFamily="50" charset="-128"/>
              </a:rPr>
              <a:t>界面重合反応</a:t>
            </a:r>
            <a:r>
              <a:rPr lang="ja-JP" altLang="en-US" sz="3600" dirty="0">
                <a:ea typeface="ＭＳ Ｐゴシック" pitchFamily="50" charset="-128"/>
                <a:cs typeface="ＭＳ Ｐゴシック" pitchFamily="50" charset="-128"/>
              </a:rPr>
              <a:t>過程</a:t>
            </a:r>
            <a:r>
              <a:rPr lang="ja-JP" altLang="en-US" sz="3600" dirty="0" smtClean="0">
                <a:ea typeface="ＭＳ Ｐゴシック" pitchFamily="50" charset="-128"/>
                <a:cs typeface="ＭＳ Ｐゴシック" pitchFamily="50" charset="-128"/>
              </a:rPr>
              <a:t>における</a:t>
            </a:r>
            <a:endParaRPr lang="en-US" altLang="ja-JP" sz="3600" dirty="0" smtClean="0">
              <a:ea typeface="ＭＳ Ｐゴシック" pitchFamily="50" charset="-128"/>
              <a:cs typeface="ＭＳ Ｐゴシック" pitchFamily="50" charset="-128"/>
            </a:endParaRPr>
          </a:p>
          <a:p>
            <a:pPr hangingPunct="0"/>
            <a:r>
              <a:rPr lang="ja-JP" altLang="en-US" sz="3600" dirty="0" smtClean="0">
                <a:ea typeface="ＭＳ Ｐゴシック" pitchFamily="50" charset="-128"/>
                <a:cs typeface="ＭＳ Ｐゴシック" pitchFamily="50" charset="-128"/>
              </a:rPr>
              <a:t>単量体混合比率の膜構造への影響</a:t>
            </a:r>
            <a:endParaRPr lang="en-US" altLang="ja-JP" sz="3600" dirty="0" smtClean="0">
              <a:ea typeface="ＭＳ Ｐゴシック" pitchFamily="50" charset="-128"/>
              <a:cs typeface="ＭＳ Ｐゴシック" pitchFamily="50" charset="-128"/>
            </a:endParaRPr>
          </a:p>
        </p:txBody>
      </p:sp>
      <p:sp>
        <p:nvSpPr>
          <p:cNvPr id="8" name="サブタイトル 2"/>
          <p:cNvSpPr txBox="1">
            <a:spLocks/>
          </p:cNvSpPr>
          <p:nvPr/>
        </p:nvSpPr>
        <p:spPr>
          <a:xfrm>
            <a:off x="240887" y="4400367"/>
            <a:ext cx="8640960" cy="1224136"/>
          </a:xfrm>
          <a:prstGeom prst="rect">
            <a:avLst/>
          </a:prstGeom>
        </p:spPr>
        <p:txBody>
          <a:bodyPr vert="horz" lIns="91440" tIns="45720" rIns="91440" bIns="45720" rtlCol="0">
            <a:noAutofit/>
          </a:bodyPr>
          <a:lstStyle/>
          <a:p>
            <a:pPr algn="ctr" eaLnBrk="0" fontAlgn="base" hangingPunct="0">
              <a:spcBef>
                <a:spcPct val="0"/>
              </a:spcBef>
              <a:spcAft>
                <a:spcPct val="0"/>
              </a:spcAft>
            </a:pPr>
            <a:r>
              <a:rPr lang="ja-JP" altLang="en-US" sz="2800" dirty="0" smtClean="0">
                <a:ea typeface="ＭＳ 明朝" pitchFamily="17" charset="-128"/>
                <a:cs typeface="Times New Roman" pitchFamily="18" charset="0"/>
              </a:rPr>
              <a:t>名古屋大学情報科学研究科</a:t>
            </a:r>
            <a:endParaRPr lang="en-US" altLang="ja-JP" sz="2800" dirty="0" smtClean="0">
              <a:ea typeface="ＭＳ 明朝" pitchFamily="17" charset="-128"/>
              <a:cs typeface="Times New Roman" pitchFamily="18" charset="0"/>
            </a:endParaRPr>
          </a:p>
          <a:p>
            <a:pPr algn="ctr" eaLnBrk="0" fontAlgn="base" hangingPunct="0">
              <a:spcBef>
                <a:spcPct val="0"/>
              </a:spcBef>
              <a:spcAft>
                <a:spcPct val="0"/>
              </a:spcAft>
            </a:pPr>
            <a:r>
              <a:rPr lang="ja-JP" altLang="en-US" sz="2800" dirty="0" smtClean="0">
                <a:ea typeface="ＭＳ 明朝" pitchFamily="17" charset="-128"/>
                <a:cs typeface="Times New Roman" pitchFamily="18" charset="0"/>
              </a:rPr>
              <a:t>鈴木 雄一</a:t>
            </a:r>
            <a:endParaRPr lang="ja-JP" altLang="en-US" sz="2400" dirty="0" smtClean="0"/>
          </a:p>
        </p:txBody>
      </p:sp>
      <p:sp>
        <p:nvSpPr>
          <p:cNvPr id="12" name="テキスト ボックス 11"/>
          <p:cNvSpPr txBox="1">
            <a:spLocks noChangeArrowheads="1"/>
          </p:cNvSpPr>
          <p:nvPr/>
        </p:nvSpPr>
        <p:spPr bwMode="auto">
          <a:xfrm>
            <a:off x="1681048" y="972017"/>
            <a:ext cx="5760640" cy="584775"/>
          </a:xfrm>
          <a:prstGeom prst="rect">
            <a:avLst/>
          </a:prstGeom>
          <a:noFill/>
          <a:ln w="9525">
            <a:noFill/>
            <a:miter lim="800000"/>
            <a:headEnd/>
            <a:tailEnd/>
          </a:ln>
        </p:spPr>
        <p:txBody>
          <a:bodyPr wrap="square">
            <a:spAutoFit/>
          </a:bodyPr>
          <a:lstStyle/>
          <a:p>
            <a:pPr algn="ctr"/>
            <a:r>
              <a:rPr lang="en-US" altLang="ja-JP" sz="3200" dirty="0" smtClean="0"/>
              <a:t>CREST</a:t>
            </a:r>
            <a:r>
              <a:rPr lang="ja-JP" altLang="en-US" sz="3200" dirty="0" smtClean="0"/>
              <a:t>　チーム会議</a:t>
            </a:r>
            <a:endParaRPr lang="ja-JP" altLang="en-US" sz="3200" baseline="30000" dirty="0"/>
          </a:p>
        </p:txBody>
      </p:sp>
      <p:sp>
        <p:nvSpPr>
          <p:cNvPr id="9" name="テキスト ボックス 8"/>
          <p:cNvSpPr txBox="1">
            <a:spLocks noChangeArrowheads="1"/>
          </p:cNvSpPr>
          <p:nvPr/>
        </p:nvSpPr>
        <p:spPr bwMode="auto">
          <a:xfrm>
            <a:off x="251520" y="313672"/>
            <a:ext cx="3265638" cy="461665"/>
          </a:xfrm>
          <a:prstGeom prst="rect">
            <a:avLst/>
          </a:prstGeom>
          <a:noFill/>
          <a:ln w="9525">
            <a:noFill/>
            <a:miter lim="800000"/>
            <a:headEnd/>
            <a:tailEnd/>
          </a:ln>
        </p:spPr>
        <p:txBody>
          <a:bodyPr wrap="none">
            <a:spAutoFit/>
          </a:bodyPr>
          <a:lstStyle/>
          <a:p>
            <a:r>
              <a:rPr lang="ja-JP" altLang="en-US" sz="2400" dirty="0" smtClean="0"/>
              <a:t>平成</a:t>
            </a:r>
            <a:r>
              <a:rPr lang="en-US" altLang="ja-JP" sz="2400" dirty="0" smtClean="0"/>
              <a:t>26</a:t>
            </a:r>
            <a:r>
              <a:rPr lang="ja-JP" altLang="en-US" sz="2400" dirty="0" smtClean="0"/>
              <a:t>年</a:t>
            </a:r>
            <a:r>
              <a:rPr lang="en-US" altLang="ja-JP" sz="2400" dirty="0" smtClean="0"/>
              <a:t>12</a:t>
            </a:r>
            <a:r>
              <a:rPr lang="ja-JP" altLang="en-US" sz="2400" dirty="0" smtClean="0"/>
              <a:t>月</a:t>
            </a:r>
            <a:r>
              <a:rPr lang="en-US" altLang="ja-JP" sz="2400" dirty="0" smtClean="0"/>
              <a:t>12</a:t>
            </a:r>
            <a:r>
              <a:rPr lang="ja-JP" altLang="en-US" sz="2400" dirty="0" smtClean="0"/>
              <a:t>日</a:t>
            </a:r>
            <a:r>
              <a:rPr lang="en-US" altLang="ja-JP" sz="2400" dirty="0" smtClean="0"/>
              <a:t>(</a:t>
            </a:r>
            <a:r>
              <a:rPr lang="ja-JP" altLang="en-US" sz="2400" dirty="0"/>
              <a:t>金</a:t>
            </a:r>
            <a:r>
              <a:rPr lang="en-US" altLang="ja-JP" sz="2400" dirty="0" smtClean="0"/>
              <a:t>)</a:t>
            </a:r>
            <a:endParaRPr lang="ja-JP"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80528" y="2651287"/>
            <a:ext cx="4877223" cy="4810161"/>
          </a:xfrm>
          <a:prstGeom prst="rect">
            <a:avLst/>
          </a:prstGeom>
        </p:spPr>
      </p:pic>
      <p:sp>
        <p:nvSpPr>
          <p:cNvPr id="4" name="スライド番号プレースホルダ 3"/>
          <p:cNvSpPr>
            <a:spLocks noGrp="1"/>
          </p:cNvSpPr>
          <p:nvPr>
            <p:ph type="sldNum" sz="quarter" idx="12"/>
          </p:nvPr>
        </p:nvSpPr>
        <p:spPr/>
        <p:txBody>
          <a:bodyPr/>
          <a:lstStyle/>
          <a:p>
            <a:fld id="{17A57362-5956-471E-AFCD-82B42D7A95AE}" type="slidenum">
              <a:rPr kumimoji="1" lang="ja-JP" altLang="en-US" smtClean="0"/>
              <a:pPr/>
              <a:t>10</a:t>
            </a:fld>
            <a:endParaRPr kumimoji="1" lang="ja-JP" altLang="en-US" dirty="0"/>
          </a:p>
        </p:txBody>
      </p:sp>
      <p:sp>
        <p:nvSpPr>
          <p:cNvPr id="25" name="タイトル 11"/>
          <p:cNvSpPr txBox="1">
            <a:spLocks/>
          </p:cNvSpPr>
          <p:nvPr/>
        </p:nvSpPr>
        <p:spPr>
          <a:xfrm>
            <a:off x="467544" y="243362"/>
            <a:ext cx="8676456" cy="576065"/>
          </a:xfrm>
          <a:prstGeom prst="rect">
            <a:avLst/>
          </a:prstGeom>
          <a:noFill/>
          <a:ln>
            <a:noFill/>
          </a:ln>
        </p:spPr>
        <p:txBody>
          <a:bodyPr/>
          <a:lstStyle/>
          <a:p>
            <a:pPr>
              <a:spcBef>
                <a:spcPct val="0"/>
              </a:spcBef>
              <a:defRPr/>
            </a:pPr>
            <a:r>
              <a:rPr kumimoji="1" lang="ja-JP" altLang="en-US" sz="3100" b="0" i="0" u="none" strike="noStrike" kern="1200" cap="none" spc="0" normalizeH="0" baseline="0" noProof="0" dirty="0" smtClean="0">
                <a:ln>
                  <a:noFill/>
                </a:ln>
                <a:solidFill>
                  <a:schemeClr val="tx1"/>
                </a:solidFill>
                <a:effectLst/>
                <a:uLnTx/>
                <a:uFillTx/>
                <a:latin typeface="+mj-lt"/>
                <a:ea typeface="+mj-ea"/>
                <a:cs typeface="Times New Roman" pitchFamily="18" charset="0"/>
              </a:rPr>
              <a:t>モデル系</a:t>
            </a:r>
          </a:p>
        </p:txBody>
      </p:sp>
      <p:sp>
        <p:nvSpPr>
          <p:cNvPr id="30" name="正方形/長方形 29"/>
          <p:cNvSpPr/>
          <p:nvPr/>
        </p:nvSpPr>
        <p:spPr>
          <a:xfrm>
            <a:off x="251520" y="188639"/>
            <a:ext cx="216024" cy="6480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3347864" y="5970766"/>
            <a:ext cx="5172438" cy="338554"/>
          </a:xfrm>
          <a:prstGeom prst="rect">
            <a:avLst/>
          </a:prstGeom>
          <a:solidFill>
            <a:schemeClr val="bg1"/>
          </a:solidFill>
          <a:ln>
            <a:noFill/>
          </a:ln>
        </p:spPr>
        <p:txBody>
          <a:bodyPr wrap="square">
            <a:spAutoFit/>
          </a:bodyPr>
          <a:lstStyle/>
          <a:p>
            <a:pPr algn="ctr"/>
            <a:r>
              <a:rPr lang="en-US" altLang="ja-JP" sz="1600" b="1" i="1" dirty="0" smtClean="0">
                <a:solidFill>
                  <a:srgbClr val="FF0000"/>
                </a:solidFill>
                <a:ea typeface="メイリオ" pitchFamily="50" charset="-128"/>
                <a:cs typeface="Times New Roman" pitchFamily="18" charset="0"/>
              </a:rPr>
              <a:t>D</a:t>
            </a:r>
            <a:r>
              <a:rPr lang="en-US" altLang="ja-JP" sz="1600" b="1" baseline="-25000" dirty="0" smtClean="0">
                <a:solidFill>
                  <a:srgbClr val="FF0000"/>
                </a:solidFill>
                <a:ea typeface="メイリオ" pitchFamily="50" charset="-128"/>
                <a:cs typeface="Times New Roman" pitchFamily="18" charset="0"/>
              </a:rPr>
              <a:t>N-C</a:t>
            </a:r>
            <a:r>
              <a:rPr lang="en-US" altLang="ja-JP" sz="1600" dirty="0" smtClean="0">
                <a:ea typeface="メイリオ" pitchFamily="50" charset="-128"/>
                <a:cs typeface="Times New Roman" pitchFamily="18" charset="0"/>
              </a:rPr>
              <a:t>: </a:t>
            </a:r>
            <a:r>
              <a:rPr lang="ja-JP" altLang="en-US" sz="1600" dirty="0" smtClean="0">
                <a:ea typeface="メイリオ" pitchFamily="50" charset="-128"/>
                <a:cs typeface="Times New Roman" pitchFamily="18" charset="0"/>
              </a:rPr>
              <a:t>アミノ基の窒素とアシル基の炭素との原子間距離</a:t>
            </a:r>
            <a:endParaRPr lang="ja-JP" altLang="en-US" sz="1600" u="sng" dirty="0">
              <a:ea typeface="メイリオ" pitchFamily="50" charset="-128"/>
              <a:cs typeface="Times New Roman" pitchFamily="18" charset="0"/>
            </a:endParaRPr>
          </a:p>
        </p:txBody>
      </p:sp>
      <p:sp>
        <p:nvSpPr>
          <p:cNvPr id="5" name="正方形/長方形 4"/>
          <p:cNvSpPr/>
          <p:nvPr/>
        </p:nvSpPr>
        <p:spPr>
          <a:xfrm>
            <a:off x="264583" y="1281823"/>
            <a:ext cx="3898117" cy="1631216"/>
          </a:xfrm>
          <a:prstGeom prst="rect">
            <a:avLst/>
          </a:prstGeom>
        </p:spPr>
        <p:txBody>
          <a:bodyPr wrap="square">
            <a:spAutoFit/>
          </a:bodyPr>
          <a:lstStyle/>
          <a:p>
            <a:pPr marL="274638" indent="-274638">
              <a:buClr>
                <a:schemeClr val="tx1"/>
              </a:buClr>
              <a:buFont typeface="Wingdings" pitchFamily="2" charset="2"/>
              <a:buChar char="p"/>
            </a:pPr>
            <a:r>
              <a:rPr lang="en-US" altLang="ja-JP" sz="2000" u="sng" dirty="0" smtClean="0">
                <a:solidFill>
                  <a:schemeClr val="accent1"/>
                </a:solidFill>
                <a:uFill>
                  <a:solidFill>
                    <a:schemeClr val="tx1"/>
                  </a:solidFill>
                </a:uFill>
              </a:rPr>
              <a:t>MPD</a:t>
            </a:r>
            <a:r>
              <a:rPr lang="ja-JP" altLang="en-US" sz="2000" u="sng" dirty="0" smtClean="0">
                <a:uFill>
                  <a:solidFill>
                    <a:schemeClr val="tx1"/>
                  </a:solidFill>
                </a:uFill>
              </a:rPr>
              <a:t>と</a:t>
            </a:r>
            <a:r>
              <a:rPr lang="en-US" altLang="ja-JP" sz="2000" u="sng" dirty="0" smtClean="0">
                <a:solidFill>
                  <a:schemeClr val="accent2"/>
                </a:solidFill>
                <a:uFill>
                  <a:solidFill>
                    <a:schemeClr val="tx1"/>
                  </a:solidFill>
                </a:uFill>
              </a:rPr>
              <a:t>TMC</a:t>
            </a:r>
            <a:r>
              <a:rPr lang="ja-JP" altLang="en-US" sz="2000" u="sng" dirty="0" smtClean="0">
                <a:uFill>
                  <a:solidFill>
                    <a:schemeClr val="tx1"/>
                  </a:solidFill>
                </a:uFill>
              </a:rPr>
              <a:t>単量体から構成される初期モデル系</a:t>
            </a:r>
            <a:r>
              <a:rPr lang="ja-JP" altLang="en-US" sz="2000" dirty="0" smtClean="0"/>
              <a:t>を用いて、縮重合反応を取り扱いながら、膜構造の全原子モデルを作製した。</a:t>
            </a:r>
            <a:endParaRPr lang="en-US" altLang="ja-JP" sz="2000" dirty="0" smtClean="0"/>
          </a:p>
        </p:txBody>
      </p:sp>
      <p:cxnSp>
        <p:nvCxnSpPr>
          <p:cNvPr id="61" name="直線コネクタ 60"/>
          <p:cNvCxnSpPr/>
          <p:nvPr/>
        </p:nvCxnSpPr>
        <p:spPr>
          <a:xfrm>
            <a:off x="359532" y="847862"/>
            <a:ext cx="853294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4"/>
          <a:stretch>
            <a:fillRect/>
          </a:stretch>
        </p:blipFill>
        <p:spPr>
          <a:xfrm>
            <a:off x="5227382" y="1011508"/>
            <a:ext cx="3566469" cy="361524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7A57362-5956-471E-AFCD-82B42D7A95AE}" type="slidenum">
              <a:rPr kumimoji="1" lang="ja-JP" altLang="en-US" smtClean="0"/>
              <a:pPr/>
              <a:t>11</a:t>
            </a:fld>
            <a:endParaRPr kumimoji="1" lang="ja-JP" altLang="en-US"/>
          </a:p>
        </p:txBody>
      </p:sp>
      <p:sp>
        <p:nvSpPr>
          <p:cNvPr id="25" name="タイトル 11"/>
          <p:cNvSpPr txBox="1">
            <a:spLocks/>
          </p:cNvSpPr>
          <p:nvPr/>
        </p:nvSpPr>
        <p:spPr>
          <a:xfrm>
            <a:off x="467544" y="227597"/>
            <a:ext cx="8424936" cy="576065"/>
          </a:xfrm>
          <a:prstGeom prst="rect">
            <a:avLst/>
          </a:prstGeom>
          <a:noFill/>
          <a:ln>
            <a:noFill/>
          </a:ln>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tx1"/>
                </a:solidFill>
                <a:effectLst/>
                <a:uLnTx/>
                <a:uFillTx/>
                <a:ea typeface="+mj-ea"/>
                <a:cs typeface="Times New Roman" pitchFamily="18" charset="0"/>
              </a:rPr>
              <a:t>計算条件</a:t>
            </a:r>
          </a:p>
        </p:txBody>
      </p:sp>
      <p:sp>
        <p:nvSpPr>
          <p:cNvPr id="30" name="正方形/長方形 29"/>
          <p:cNvSpPr/>
          <p:nvPr/>
        </p:nvSpPr>
        <p:spPr>
          <a:xfrm>
            <a:off x="251520" y="188640"/>
            <a:ext cx="216024" cy="6480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表 21"/>
          <p:cNvGraphicFramePr>
            <a:graphicFrameLocks noGrp="1"/>
          </p:cNvGraphicFramePr>
          <p:nvPr>
            <p:extLst>
              <p:ext uri="{D42A27DB-BD31-4B8C-83A1-F6EECF244321}">
                <p14:modId xmlns:p14="http://schemas.microsoft.com/office/powerpoint/2010/main" val="3995465269"/>
              </p:ext>
            </p:extLst>
          </p:nvPr>
        </p:nvGraphicFramePr>
        <p:xfrm>
          <a:off x="251520" y="5140032"/>
          <a:ext cx="6552730" cy="1097280"/>
        </p:xfrm>
        <a:graphic>
          <a:graphicData uri="http://schemas.openxmlformats.org/drawingml/2006/table">
            <a:tbl>
              <a:tblPr firstRow="1" bandRow="1">
                <a:tableStyleId>{073A0DAA-6AF3-43AB-8588-CEC1D06C72B9}</a:tableStyleId>
              </a:tblPr>
              <a:tblGrid>
                <a:gridCol w="1310546"/>
                <a:gridCol w="1310546"/>
                <a:gridCol w="1310546"/>
                <a:gridCol w="1310546"/>
                <a:gridCol w="1310546"/>
              </a:tblGrid>
              <a:tr h="336037">
                <a:tc>
                  <a:txBody>
                    <a:bodyPr/>
                    <a:lstStyle/>
                    <a:p>
                      <a:pPr algn="ctr"/>
                      <a:endParaRPr kumimoji="1" lang="ja-JP" altLang="en-US" sz="1800" dirty="0">
                        <a:latin typeface="+mn-lt"/>
                      </a:endParaRPr>
                    </a:p>
                  </a:txBody>
                  <a:tcPr/>
                </a:tc>
                <a:tc>
                  <a:txBody>
                    <a:bodyPr/>
                    <a:lstStyle/>
                    <a:p>
                      <a:pPr algn="ctr"/>
                      <a:r>
                        <a:rPr kumimoji="1" lang="en-US" altLang="ja-JP" sz="1800" dirty="0" smtClean="0">
                          <a:latin typeface="+mn-lt"/>
                        </a:rPr>
                        <a:t>Ratio 1:4</a:t>
                      </a:r>
                      <a:endParaRPr kumimoji="1" lang="ja-JP" altLang="en-US" sz="1800" dirty="0">
                        <a:latin typeface="+mn-lt"/>
                      </a:endParaRPr>
                    </a:p>
                  </a:txBody>
                  <a:tcPr/>
                </a:tc>
                <a:tc>
                  <a:txBody>
                    <a:bodyPr/>
                    <a:lstStyle/>
                    <a:p>
                      <a:pPr algn="ctr"/>
                      <a:r>
                        <a:rPr kumimoji="1" lang="en-US" altLang="ja-JP" sz="1800" dirty="0" smtClean="0">
                          <a:latin typeface="+mn-lt"/>
                        </a:rPr>
                        <a:t>Ratio 1:1</a:t>
                      </a:r>
                      <a:endParaRPr kumimoji="1" lang="ja-JP" altLang="en-US" sz="1800" dirty="0">
                        <a:latin typeface="+mn-lt"/>
                      </a:endParaRPr>
                    </a:p>
                  </a:txBody>
                  <a:tcPr/>
                </a:tc>
                <a:tc>
                  <a:txBody>
                    <a:bodyPr/>
                    <a:lstStyle/>
                    <a:p>
                      <a:pPr algn="ctr"/>
                      <a:r>
                        <a:rPr kumimoji="1" lang="en-US" altLang="ja-JP" sz="1800" dirty="0" smtClean="0">
                          <a:latin typeface="+mn-lt"/>
                        </a:rPr>
                        <a:t>Ratio 3:2</a:t>
                      </a:r>
                      <a:endParaRPr kumimoji="1" lang="ja-JP" altLang="en-US" sz="1800" dirty="0">
                        <a:latin typeface="+mn-lt"/>
                      </a:endParaRPr>
                    </a:p>
                  </a:txBody>
                  <a:tcPr/>
                </a:tc>
                <a:tc>
                  <a:txBody>
                    <a:bodyPr/>
                    <a:lstStyle/>
                    <a:p>
                      <a:pPr algn="ctr"/>
                      <a:r>
                        <a:rPr kumimoji="1" lang="en-US" altLang="ja-JP" sz="1800" dirty="0" smtClean="0">
                          <a:latin typeface="+mn-lt"/>
                        </a:rPr>
                        <a:t>Ratio 4:1</a:t>
                      </a:r>
                      <a:endParaRPr kumimoji="1" lang="ja-JP" altLang="en-US" sz="1800" dirty="0">
                        <a:latin typeface="+mn-lt"/>
                      </a:endParaRPr>
                    </a:p>
                  </a:txBody>
                  <a:tcPr/>
                </a:tc>
              </a:tr>
              <a:tr h="336037">
                <a:tc>
                  <a:txBody>
                    <a:bodyPr/>
                    <a:lstStyle/>
                    <a:p>
                      <a:pPr algn="ctr"/>
                      <a:r>
                        <a:rPr kumimoji="1" lang="en-US" altLang="ja-JP" sz="1800" dirty="0" smtClean="0">
                          <a:latin typeface="+mn-lt"/>
                        </a:rPr>
                        <a:t>MPD</a:t>
                      </a:r>
                    </a:p>
                  </a:txBody>
                  <a:tcPr>
                    <a:solidFill>
                      <a:schemeClr val="bg1">
                        <a:lumMod val="85000"/>
                      </a:schemeClr>
                    </a:solidFill>
                  </a:tcPr>
                </a:tc>
                <a:tc>
                  <a:txBody>
                    <a:bodyPr/>
                    <a:lstStyle/>
                    <a:p>
                      <a:pPr algn="ctr"/>
                      <a:r>
                        <a:rPr kumimoji="1" lang="en-US" altLang="ja-JP" sz="1800" dirty="0" smtClean="0">
                          <a:latin typeface="+mn-lt"/>
                        </a:rPr>
                        <a:t>100</a:t>
                      </a:r>
                    </a:p>
                  </a:txBody>
                  <a:tcPr>
                    <a:solidFill>
                      <a:schemeClr val="bg1">
                        <a:lumMod val="85000"/>
                      </a:schemeClr>
                    </a:solidFill>
                  </a:tcPr>
                </a:tc>
                <a:tc>
                  <a:txBody>
                    <a:bodyPr/>
                    <a:lstStyle/>
                    <a:p>
                      <a:pPr algn="ctr"/>
                      <a:r>
                        <a:rPr kumimoji="1" lang="en-US" altLang="ja-JP" sz="1800" dirty="0" smtClean="0">
                          <a:latin typeface="+mn-lt"/>
                        </a:rPr>
                        <a:t>250</a:t>
                      </a:r>
                      <a:endParaRPr kumimoji="1" lang="ja-JP" altLang="en-US" sz="1800" dirty="0">
                        <a:latin typeface="+mn-lt"/>
                      </a:endParaRPr>
                    </a:p>
                  </a:txBody>
                  <a:tcPr>
                    <a:solidFill>
                      <a:schemeClr val="bg1">
                        <a:lumMod val="85000"/>
                      </a:schemeClr>
                    </a:solidFill>
                  </a:tcPr>
                </a:tc>
                <a:tc>
                  <a:txBody>
                    <a:bodyPr/>
                    <a:lstStyle/>
                    <a:p>
                      <a:pPr algn="ctr"/>
                      <a:r>
                        <a:rPr kumimoji="1" lang="en-US" altLang="ja-JP" sz="1800" dirty="0" smtClean="0">
                          <a:latin typeface="+mn-lt"/>
                        </a:rPr>
                        <a:t>300</a:t>
                      </a:r>
                      <a:endParaRPr kumimoji="1" lang="ja-JP" altLang="en-US" sz="1800" dirty="0">
                        <a:latin typeface="+mn-lt"/>
                      </a:endParaRPr>
                    </a:p>
                  </a:txBody>
                  <a:tcPr>
                    <a:solidFill>
                      <a:schemeClr val="bg1">
                        <a:lumMod val="85000"/>
                      </a:schemeClr>
                    </a:solidFill>
                  </a:tcPr>
                </a:tc>
                <a:tc>
                  <a:txBody>
                    <a:bodyPr/>
                    <a:lstStyle/>
                    <a:p>
                      <a:pPr algn="ctr"/>
                      <a:r>
                        <a:rPr kumimoji="1" lang="en-US" altLang="ja-JP" sz="1800" dirty="0" smtClean="0">
                          <a:latin typeface="+mn-lt"/>
                        </a:rPr>
                        <a:t>400</a:t>
                      </a:r>
                      <a:endParaRPr kumimoji="1" lang="ja-JP" altLang="en-US" sz="1800" dirty="0">
                        <a:latin typeface="+mn-lt"/>
                      </a:endParaRPr>
                    </a:p>
                  </a:txBody>
                  <a:tcPr>
                    <a:solidFill>
                      <a:schemeClr val="bg1">
                        <a:lumMod val="85000"/>
                      </a:schemeClr>
                    </a:solidFill>
                  </a:tcPr>
                </a:tc>
              </a:tr>
              <a:tr h="336037">
                <a:tc>
                  <a:txBody>
                    <a:bodyPr/>
                    <a:lstStyle/>
                    <a:p>
                      <a:pPr algn="ctr"/>
                      <a:r>
                        <a:rPr kumimoji="1" lang="en-US" altLang="ja-JP" sz="1800" dirty="0" smtClean="0">
                          <a:latin typeface="+mn-lt"/>
                        </a:rPr>
                        <a:t>TMC</a:t>
                      </a:r>
                      <a:endParaRPr kumimoji="1" lang="ja-JP" altLang="en-US" sz="1800" dirty="0">
                        <a:latin typeface="+mn-lt"/>
                      </a:endParaRPr>
                    </a:p>
                  </a:txBody>
                  <a:tcPr>
                    <a:solidFill>
                      <a:schemeClr val="bg1">
                        <a:lumMod val="95000"/>
                      </a:schemeClr>
                    </a:solidFill>
                  </a:tcPr>
                </a:tc>
                <a:tc>
                  <a:txBody>
                    <a:bodyPr/>
                    <a:lstStyle/>
                    <a:p>
                      <a:pPr algn="ctr"/>
                      <a:r>
                        <a:rPr kumimoji="1" lang="en-US" altLang="ja-JP" sz="1800" dirty="0" smtClean="0">
                          <a:latin typeface="+mn-lt"/>
                        </a:rPr>
                        <a:t>400</a:t>
                      </a:r>
                      <a:endParaRPr kumimoji="1" lang="ja-JP" altLang="en-US" sz="1800" dirty="0">
                        <a:latin typeface="+mn-lt"/>
                      </a:endParaRPr>
                    </a:p>
                  </a:txBody>
                  <a:tcPr>
                    <a:solidFill>
                      <a:schemeClr val="bg1">
                        <a:lumMod val="95000"/>
                      </a:schemeClr>
                    </a:solidFill>
                  </a:tcPr>
                </a:tc>
                <a:tc>
                  <a:txBody>
                    <a:bodyPr/>
                    <a:lstStyle/>
                    <a:p>
                      <a:pPr algn="ctr"/>
                      <a:r>
                        <a:rPr kumimoji="1" lang="en-US" altLang="ja-JP" sz="1800" dirty="0" smtClean="0">
                          <a:latin typeface="+mn-lt"/>
                        </a:rPr>
                        <a:t>250</a:t>
                      </a:r>
                      <a:endParaRPr kumimoji="1" lang="ja-JP" altLang="en-US" sz="1800" dirty="0">
                        <a:latin typeface="+mn-lt"/>
                      </a:endParaRPr>
                    </a:p>
                  </a:txBody>
                  <a:tcPr>
                    <a:solidFill>
                      <a:schemeClr val="bg1">
                        <a:lumMod val="95000"/>
                      </a:schemeClr>
                    </a:solidFill>
                  </a:tcPr>
                </a:tc>
                <a:tc>
                  <a:txBody>
                    <a:bodyPr/>
                    <a:lstStyle/>
                    <a:p>
                      <a:pPr algn="ctr"/>
                      <a:r>
                        <a:rPr kumimoji="1" lang="en-US" altLang="ja-JP" sz="1800" dirty="0" smtClean="0">
                          <a:latin typeface="+mn-lt"/>
                        </a:rPr>
                        <a:t>200</a:t>
                      </a:r>
                      <a:endParaRPr kumimoji="1" lang="ja-JP" altLang="en-US" sz="1800" dirty="0">
                        <a:latin typeface="+mn-lt"/>
                      </a:endParaRPr>
                    </a:p>
                  </a:txBody>
                  <a:tcPr>
                    <a:solidFill>
                      <a:schemeClr val="bg1">
                        <a:lumMod val="95000"/>
                      </a:schemeClr>
                    </a:solidFill>
                  </a:tcPr>
                </a:tc>
                <a:tc>
                  <a:txBody>
                    <a:bodyPr/>
                    <a:lstStyle/>
                    <a:p>
                      <a:pPr algn="ctr"/>
                      <a:r>
                        <a:rPr kumimoji="1" lang="en-US" altLang="ja-JP" sz="1800" dirty="0" smtClean="0">
                          <a:latin typeface="+mn-lt"/>
                        </a:rPr>
                        <a:t>100</a:t>
                      </a:r>
                      <a:endParaRPr kumimoji="1" lang="ja-JP" altLang="en-US" sz="1800" dirty="0">
                        <a:latin typeface="+mn-lt"/>
                      </a:endParaRPr>
                    </a:p>
                  </a:txBody>
                  <a:tcPr>
                    <a:solidFill>
                      <a:schemeClr val="bg1">
                        <a:lumMod val="95000"/>
                      </a:schemeClr>
                    </a:solidFill>
                  </a:tcPr>
                </a:tc>
              </a:tr>
            </a:tbl>
          </a:graphicData>
        </a:graphic>
      </p:graphicFrame>
      <p:sp>
        <p:nvSpPr>
          <p:cNvPr id="23" name="Rectangle 5"/>
          <p:cNvSpPr>
            <a:spLocks noChangeArrowheads="1"/>
          </p:cNvSpPr>
          <p:nvPr/>
        </p:nvSpPr>
        <p:spPr bwMode="auto">
          <a:xfrm>
            <a:off x="251520" y="4707983"/>
            <a:ext cx="655272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ja-JP" altLang="en-US" dirty="0">
                <a:latin typeface="Times New Roman" pitchFamily="18" charset="0"/>
                <a:cs typeface="Times New Roman" pitchFamily="18" charset="0"/>
              </a:rPr>
              <a:t>表</a:t>
            </a:r>
            <a:r>
              <a:rPr lang="en-US" altLang="ja-JP" dirty="0">
                <a:latin typeface="Times New Roman" pitchFamily="18" charset="0"/>
                <a:cs typeface="Times New Roman" pitchFamily="18" charset="0"/>
              </a:rPr>
              <a:t>1.</a:t>
            </a:r>
            <a:r>
              <a:rPr lang="ja-JP" altLang="ja-JP" dirty="0">
                <a:latin typeface="Times New Roman" pitchFamily="18" charset="0"/>
                <a:cs typeface="Times New Roman" pitchFamily="18" charset="0"/>
              </a:rPr>
              <a:t> </a:t>
            </a:r>
            <a:r>
              <a:rPr lang="ja-JP" altLang="en-US" dirty="0">
                <a:latin typeface="Times New Roman" pitchFamily="18" charset="0"/>
                <a:cs typeface="Times New Roman" pitchFamily="18" charset="0"/>
              </a:rPr>
              <a:t>初期構造の</a:t>
            </a:r>
            <a:r>
              <a:rPr lang="en-US" altLang="ja-JP" dirty="0">
                <a:latin typeface="Times New Roman" pitchFamily="18" charset="0"/>
                <a:cs typeface="Times New Roman" pitchFamily="18" charset="0"/>
              </a:rPr>
              <a:t>MPD</a:t>
            </a:r>
            <a:r>
              <a:rPr lang="ja-JP" altLang="en-US" dirty="0">
                <a:latin typeface="Times New Roman" pitchFamily="18" charset="0"/>
                <a:cs typeface="Times New Roman" pitchFamily="18" charset="0"/>
              </a:rPr>
              <a:t>と</a:t>
            </a:r>
            <a:r>
              <a:rPr lang="en-US" altLang="ja-JP" dirty="0">
                <a:latin typeface="Times New Roman" pitchFamily="18" charset="0"/>
                <a:cs typeface="Times New Roman" pitchFamily="18" charset="0"/>
              </a:rPr>
              <a:t>TMC</a:t>
            </a:r>
            <a:r>
              <a:rPr lang="ja-JP" altLang="en-US" dirty="0">
                <a:latin typeface="Times New Roman" pitchFamily="18" charset="0"/>
                <a:cs typeface="Times New Roman" pitchFamily="18" charset="0"/>
              </a:rPr>
              <a:t>の分子数</a:t>
            </a:r>
            <a:endParaRPr lang="ja-JP" altLang="ja-JP" dirty="0">
              <a:latin typeface="Times New Roman" pitchFamily="18" charset="0"/>
              <a:cs typeface="Times New Roman" pitchFamily="18" charset="0"/>
            </a:endParaRPr>
          </a:p>
        </p:txBody>
      </p:sp>
      <p:sp>
        <p:nvSpPr>
          <p:cNvPr id="18" name="正方形/長方形 17"/>
          <p:cNvSpPr/>
          <p:nvPr/>
        </p:nvSpPr>
        <p:spPr>
          <a:xfrm>
            <a:off x="255943" y="1282408"/>
            <a:ext cx="4668337" cy="3170099"/>
          </a:xfrm>
          <a:prstGeom prst="rect">
            <a:avLst/>
          </a:prstGeom>
        </p:spPr>
        <p:txBody>
          <a:bodyPr wrap="square">
            <a:spAutoFit/>
          </a:bodyPr>
          <a:lstStyle/>
          <a:p>
            <a:pPr marL="342900" indent="-342900">
              <a:buFont typeface="Wingdings" panose="05000000000000000000" pitchFamily="2" charset="2"/>
              <a:buChar char="u"/>
            </a:pPr>
            <a:r>
              <a:rPr lang="ja-JP" altLang="en-US" sz="2000" dirty="0" smtClean="0">
                <a:latin typeface="Times New Roman" pitchFamily="18" charset="0"/>
                <a:cs typeface="Times New Roman" pitchFamily="18" charset="0"/>
              </a:rPr>
              <a:t>力場：</a:t>
            </a:r>
            <a:r>
              <a:rPr lang="en-US" altLang="ja-JP" sz="2000" dirty="0" smtClean="0">
                <a:latin typeface="Times New Roman" pitchFamily="18" charset="0"/>
                <a:cs typeface="Times New Roman" pitchFamily="18" charset="0"/>
              </a:rPr>
              <a:t>GAFF</a:t>
            </a:r>
          </a:p>
          <a:p>
            <a:endParaRPr lang="en-US" altLang="ja-JP" sz="800" dirty="0" smtClean="0">
              <a:latin typeface="Times New Roman" pitchFamily="18" charset="0"/>
              <a:cs typeface="Times New Roman" pitchFamily="18" charset="0"/>
            </a:endParaRPr>
          </a:p>
          <a:p>
            <a:pPr marL="342900" indent="-342900">
              <a:buFont typeface="Wingdings" panose="05000000000000000000" pitchFamily="2" charset="2"/>
              <a:buChar char="u"/>
            </a:pPr>
            <a:r>
              <a:rPr lang="ja-JP" altLang="en-US" sz="2000" dirty="0" smtClean="0">
                <a:latin typeface="Times New Roman" pitchFamily="18" charset="0"/>
                <a:cs typeface="Times New Roman" pitchFamily="18" charset="0"/>
              </a:rPr>
              <a:t>電荷：</a:t>
            </a:r>
            <a:r>
              <a:rPr lang="en-US" altLang="ja-JP" sz="2000" dirty="0" smtClean="0">
                <a:latin typeface="Times New Roman" pitchFamily="18" charset="0"/>
                <a:cs typeface="Times New Roman" pitchFamily="18" charset="0"/>
              </a:rPr>
              <a:t>AM1-BCC</a:t>
            </a:r>
          </a:p>
          <a:p>
            <a:endParaRPr lang="en-US" altLang="ja-JP" sz="800" dirty="0" smtClean="0">
              <a:latin typeface="Times New Roman" pitchFamily="18" charset="0"/>
              <a:cs typeface="Times New Roman" pitchFamily="18" charset="0"/>
            </a:endParaRPr>
          </a:p>
          <a:p>
            <a:pPr marL="342900" indent="-342900">
              <a:buFont typeface="Wingdings" panose="05000000000000000000" pitchFamily="2" charset="2"/>
              <a:buChar char="u"/>
            </a:pPr>
            <a:r>
              <a:rPr lang="ja-JP" altLang="en-US" sz="2000" dirty="0" smtClean="0">
                <a:latin typeface="Times New Roman" pitchFamily="18" charset="0"/>
                <a:cs typeface="Times New Roman" pitchFamily="18" charset="0"/>
              </a:rPr>
              <a:t>温度：</a:t>
            </a:r>
            <a:r>
              <a:rPr lang="en-US" altLang="ja-JP" sz="2000" dirty="0" smtClean="0">
                <a:latin typeface="Times New Roman" pitchFamily="18" charset="0"/>
                <a:cs typeface="Times New Roman" pitchFamily="18" charset="0"/>
              </a:rPr>
              <a:t>340 K</a:t>
            </a:r>
          </a:p>
          <a:p>
            <a:endParaRPr lang="en-US" altLang="ja-JP" sz="800" dirty="0" smtClean="0">
              <a:latin typeface="Times New Roman" pitchFamily="18" charset="0"/>
              <a:cs typeface="Times New Roman" pitchFamily="18" charset="0"/>
            </a:endParaRPr>
          </a:p>
          <a:p>
            <a:pPr marL="342900" indent="-342900">
              <a:buFont typeface="Wingdings" panose="05000000000000000000" pitchFamily="2" charset="2"/>
              <a:buChar char="u"/>
            </a:pPr>
            <a:r>
              <a:rPr lang="ja-JP" altLang="en-US" sz="2000" i="1" dirty="0" smtClean="0">
                <a:latin typeface="Times New Roman" pitchFamily="18" charset="0"/>
                <a:cs typeface="Times New Roman" pitchFamily="18" charset="0"/>
              </a:rPr>
              <a:t>反応の基準</a:t>
            </a:r>
            <a:r>
              <a:rPr lang="ja-JP" altLang="en-US" sz="2000" i="1" dirty="0">
                <a:latin typeface="Times New Roman" pitchFamily="18" charset="0"/>
                <a:cs typeface="Times New Roman" pitchFamily="18" charset="0"/>
              </a:rPr>
              <a:t>距離</a:t>
            </a:r>
            <a:r>
              <a:rPr lang="en-US" altLang="ja-JP" sz="2000" i="1" dirty="0" smtClean="0">
                <a:latin typeface="Times New Roman" pitchFamily="18" charset="0"/>
                <a:cs typeface="Times New Roman" pitchFamily="18" charset="0"/>
              </a:rPr>
              <a:t>D</a:t>
            </a:r>
            <a:r>
              <a:rPr lang="en-US" altLang="ja-JP" sz="2000" baseline="-25000" dirty="0" smtClean="0">
                <a:latin typeface="Times New Roman" pitchFamily="18" charset="0"/>
                <a:cs typeface="Times New Roman" pitchFamily="18" charset="0"/>
              </a:rPr>
              <a:t>c</a:t>
            </a:r>
            <a:r>
              <a:rPr lang="ja-JP" altLang="en-US" sz="2000" i="1" dirty="0" smtClean="0">
                <a:latin typeface="Times New Roman" pitchFamily="18" charset="0"/>
                <a:cs typeface="Times New Roman" pitchFamily="18" charset="0"/>
              </a:rPr>
              <a:t>：</a:t>
            </a:r>
            <a:r>
              <a:rPr lang="en-US" altLang="ja-JP" sz="2000" dirty="0" smtClean="0">
                <a:latin typeface="Times New Roman" pitchFamily="18" charset="0"/>
                <a:cs typeface="Times New Roman" pitchFamily="18" charset="0"/>
              </a:rPr>
              <a:t>3.25 Å (1-1000</a:t>
            </a:r>
            <a:r>
              <a:rPr lang="ja-JP" altLang="en-US" sz="2000" dirty="0" smtClean="0">
                <a:latin typeface="Times New Roman" pitchFamily="18" charset="0"/>
                <a:cs typeface="Times New Roman" pitchFamily="18" charset="0"/>
              </a:rPr>
              <a:t>サイクル</a:t>
            </a:r>
            <a:r>
              <a:rPr lang="en-US" altLang="ja-JP" sz="2000" dirty="0" smtClean="0">
                <a:latin typeface="Times New Roman" pitchFamily="18" charset="0"/>
                <a:cs typeface="Times New Roman" pitchFamily="18" charset="0"/>
              </a:rPr>
              <a:t>), 3.50 </a:t>
            </a:r>
            <a:r>
              <a:rPr lang="en-US" altLang="ja-JP" sz="2000" dirty="0">
                <a:latin typeface="Times New Roman" pitchFamily="18" charset="0"/>
                <a:cs typeface="Times New Roman" pitchFamily="18" charset="0"/>
              </a:rPr>
              <a:t>Å </a:t>
            </a:r>
            <a:r>
              <a:rPr lang="en-US" altLang="ja-JP" sz="2000" dirty="0" smtClean="0">
                <a:latin typeface="Times New Roman" pitchFamily="18" charset="0"/>
                <a:cs typeface="Times New Roman" pitchFamily="18" charset="0"/>
              </a:rPr>
              <a:t>(1001-2000</a:t>
            </a:r>
            <a:r>
              <a:rPr lang="ja-JP" altLang="en-US" sz="2000" dirty="0">
                <a:latin typeface="Times New Roman" pitchFamily="18" charset="0"/>
                <a:cs typeface="Times New Roman" pitchFamily="18" charset="0"/>
              </a:rPr>
              <a:t>サイクル</a:t>
            </a:r>
            <a:r>
              <a:rPr lang="en-US" altLang="ja-JP" sz="2000" dirty="0">
                <a:latin typeface="Times New Roman" pitchFamily="18" charset="0"/>
                <a:cs typeface="Times New Roman" pitchFamily="18" charset="0"/>
              </a:rPr>
              <a:t>)</a:t>
            </a:r>
            <a:endParaRPr lang="en-US" altLang="ja-JP" sz="2000" baseline="-25000" dirty="0" smtClean="0">
              <a:latin typeface="Times New Roman" pitchFamily="18" charset="0"/>
              <a:cs typeface="Times New Roman" pitchFamily="18" charset="0"/>
            </a:endParaRPr>
          </a:p>
          <a:p>
            <a:endParaRPr lang="en-US" altLang="ja-JP" sz="800" dirty="0" smtClean="0">
              <a:latin typeface="Times New Roman" pitchFamily="18" charset="0"/>
              <a:cs typeface="Times New Roman" pitchFamily="18" charset="0"/>
            </a:endParaRPr>
          </a:p>
          <a:p>
            <a:pPr marL="342900" indent="-342900">
              <a:buFont typeface="Wingdings" panose="05000000000000000000" pitchFamily="2" charset="2"/>
              <a:buChar char="u"/>
            </a:pPr>
            <a:r>
              <a:rPr lang="ja-JP" altLang="en-US" sz="2000" dirty="0">
                <a:latin typeface="Times New Roman" pitchFamily="18" charset="0"/>
                <a:cs typeface="Times New Roman" pitchFamily="18" charset="0"/>
              </a:rPr>
              <a:t>１</a:t>
            </a:r>
            <a:r>
              <a:rPr lang="en-US" altLang="ja-JP" sz="2000" dirty="0" smtClean="0">
                <a:latin typeface="Times New Roman" pitchFamily="18" charset="0"/>
                <a:cs typeface="Times New Roman" pitchFamily="18" charset="0"/>
              </a:rPr>
              <a:t>MC/MD</a:t>
            </a:r>
            <a:r>
              <a:rPr lang="ja-JP" altLang="en-US" sz="2000" dirty="0" smtClean="0">
                <a:latin typeface="Times New Roman" pitchFamily="18" charset="0"/>
                <a:cs typeface="Times New Roman" pitchFamily="18" charset="0"/>
              </a:rPr>
              <a:t>サイクルの緩和時間：</a:t>
            </a:r>
            <a:r>
              <a:rPr lang="en-US" altLang="ja-JP" sz="2000" dirty="0" smtClean="0">
                <a:latin typeface="Times New Roman" pitchFamily="18" charset="0"/>
                <a:cs typeface="Times New Roman" pitchFamily="18" charset="0"/>
              </a:rPr>
              <a:t>4 ps</a:t>
            </a:r>
          </a:p>
          <a:p>
            <a:endParaRPr lang="en-US" altLang="ja-JP" sz="800" dirty="0" smtClean="0">
              <a:latin typeface="Times New Roman" pitchFamily="18" charset="0"/>
              <a:cs typeface="Times New Roman" pitchFamily="18" charset="0"/>
            </a:endParaRPr>
          </a:p>
          <a:p>
            <a:pPr marL="342900" indent="-342900">
              <a:buFont typeface="Wingdings" panose="05000000000000000000" pitchFamily="2" charset="2"/>
              <a:buChar char="u"/>
            </a:pPr>
            <a:r>
              <a:rPr lang="ja-JP" altLang="en-US" sz="2000" dirty="0" smtClean="0">
                <a:latin typeface="Times New Roman" pitchFamily="18" charset="0"/>
                <a:cs typeface="Times New Roman" pitchFamily="18" charset="0"/>
              </a:rPr>
              <a:t>総</a:t>
            </a:r>
            <a:r>
              <a:rPr lang="en-US" altLang="ja-JP" sz="2000" dirty="0" smtClean="0">
                <a:latin typeface="Times New Roman" pitchFamily="18" charset="0"/>
                <a:cs typeface="Times New Roman" pitchFamily="18" charset="0"/>
              </a:rPr>
              <a:t>MC/MD</a:t>
            </a:r>
            <a:r>
              <a:rPr lang="ja-JP" altLang="en-US" sz="2000" dirty="0" smtClean="0">
                <a:latin typeface="Times New Roman" pitchFamily="18" charset="0"/>
                <a:cs typeface="Times New Roman" pitchFamily="18" charset="0"/>
              </a:rPr>
              <a:t>サイクル数：</a:t>
            </a:r>
            <a:r>
              <a:rPr lang="en-US" altLang="ja-JP" sz="2000" dirty="0" smtClean="0">
                <a:latin typeface="Times New Roman" pitchFamily="18" charset="0"/>
                <a:cs typeface="Times New Roman" pitchFamily="18" charset="0"/>
              </a:rPr>
              <a:t>2000</a:t>
            </a:r>
            <a:endParaRPr lang="en-US" altLang="ja-JP" sz="2000" dirty="0"/>
          </a:p>
        </p:txBody>
      </p:sp>
      <p:cxnSp>
        <p:nvCxnSpPr>
          <p:cNvPr id="19" name="直線コネクタ 18"/>
          <p:cNvCxnSpPr/>
          <p:nvPr/>
        </p:nvCxnSpPr>
        <p:spPr>
          <a:xfrm>
            <a:off x="359532" y="847862"/>
            <a:ext cx="853294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0" name="図 19"/>
          <p:cNvPicPr>
            <a:picLocks noChangeAspect="1"/>
          </p:cNvPicPr>
          <p:nvPr/>
        </p:nvPicPr>
        <p:blipFill>
          <a:blip r:embed="rId3"/>
          <a:stretch>
            <a:fillRect/>
          </a:stretch>
        </p:blipFill>
        <p:spPr>
          <a:xfrm>
            <a:off x="5227382" y="1011508"/>
            <a:ext cx="3566469" cy="36152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p:txBody>
          <a:bodyPr/>
          <a:lstStyle/>
          <a:p>
            <a:endParaRPr kumimoji="1" lang="ja-JP" altLang="en-US" dirty="0"/>
          </a:p>
        </p:txBody>
      </p:sp>
      <p:sp>
        <p:nvSpPr>
          <p:cNvPr id="2" name="スライド番号プレースホルダ 1"/>
          <p:cNvSpPr>
            <a:spLocks noGrp="1"/>
          </p:cNvSpPr>
          <p:nvPr>
            <p:ph type="sldNum" sz="quarter" idx="12"/>
          </p:nvPr>
        </p:nvSpPr>
        <p:spPr/>
        <p:txBody>
          <a:bodyPr/>
          <a:lstStyle/>
          <a:p>
            <a:fld id="{950260AC-9165-4183-97F2-71BE359D443C}" type="slidenum">
              <a:rPr kumimoji="1" lang="ja-JP" altLang="en-US" smtClean="0"/>
              <a:pPr/>
              <a:t>12</a:t>
            </a:fld>
            <a:endParaRPr kumimoji="1" lang="ja-JP" altLang="en-US"/>
          </a:p>
        </p:txBody>
      </p:sp>
      <p:sp>
        <p:nvSpPr>
          <p:cNvPr id="5" name="角丸四角形 4"/>
          <p:cNvSpPr/>
          <p:nvPr/>
        </p:nvSpPr>
        <p:spPr>
          <a:xfrm>
            <a:off x="251520" y="3356992"/>
            <a:ext cx="8640960" cy="288032"/>
          </a:xfrm>
          <a:prstGeom prst="roundRect">
            <a:avLst/>
          </a:prstGeom>
          <a:solidFill>
            <a:schemeClr val="accent4"/>
          </a:solidFill>
          <a:ln>
            <a:solidFill>
              <a:schemeClr val="accent4"/>
            </a:solidFill>
          </a:ln>
        </p:spPr>
        <p:txBody>
          <a:bodyPr rtlCol="0" anchor="ctr"/>
          <a:lstStyle/>
          <a:p>
            <a:pPr algn="ctr"/>
            <a:endParaRPr kumimoji="1" lang="ja-JP" altLang="en-US">
              <a:noFill/>
            </a:endParaRPr>
          </a:p>
        </p:txBody>
      </p:sp>
      <p:sp>
        <p:nvSpPr>
          <p:cNvPr id="6" name="テキスト ボックス 5"/>
          <p:cNvSpPr txBox="1"/>
          <p:nvPr/>
        </p:nvSpPr>
        <p:spPr>
          <a:xfrm>
            <a:off x="251520" y="2505529"/>
            <a:ext cx="8640960" cy="923330"/>
          </a:xfrm>
          <a:prstGeom prst="rect">
            <a:avLst/>
          </a:prstGeom>
          <a:noFill/>
        </p:spPr>
        <p:txBody>
          <a:bodyPr wrap="square" rtlCol="0">
            <a:spAutoFit/>
          </a:bodyPr>
          <a:lstStyle/>
          <a:p>
            <a:pPr algn="ctr"/>
            <a:r>
              <a:rPr lang="ja-JP" altLang="en-US" sz="5400" dirty="0" smtClean="0"/>
              <a:t>結果と考察</a:t>
            </a:r>
            <a:endParaRPr lang="ja-JP" altLang="en-US" sz="5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9965" y="903290"/>
            <a:ext cx="7352413" cy="3999323"/>
          </a:xfrm>
          <a:prstGeom prst="rect">
            <a:avLst/>
          </a:prstGeom>
        </p:spPr>
      </p:pic>
      <p:sp>
        <p:nvSpPr>
          <p:cNvPr id="18" name="テキスト ボックス 17"/>
          <p:cNvSpPr txBox="1"/>
          <p:nvPr/>
        </p:nvSpPr>
        <p:spPr>
          <a:xfrm>
            <a:off x="3940252" y="2721983"/>
            <a:ext cx="1075936"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300 cycle</a:t>
            </a:r>
            <a:endParaRPr kumimoji="1" lang="ja-JP" altLang="en-US" dirty="0">
              <a:latin typeface="Times New Roman" pitchFamily="18" charset="0"/>
              <a:cs typeface="Times New Roman" pitchFamily="18" charset="0"/>
            </a:endParaRPr>
          </a:p>
        </p:txBody>
      </p:sp>
      <p:sp>
        <p:nvSpPr>
          <p:cNvPr id="22" name="テキスト ボックス 21"/>
          <p:cNvSpPr txBox="1"/>
          <p:nvPr/>
        </p:nvSpPr>
        <p:spPr>
          <a:xfrm>
            <a:off x="3856686" y="4859868"/>
            <a:ext cx="1191352"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1500 cycle</a:t>
            </a:r>
            <a:endParaRPr kumimoji="1" lang="ja-JP" altLang="en-US" dirty="0">
              <a:latin typeface="Times New Roman" pitchFamily="18" charset="0"/>
              <a:cs typeface="Times New Roman" pitchFamily="18" charset="0"/>
            </a:endParaRPr>
          </a:p>
        </p:txBody>
      </p:sp>
      <p:sp>
        <p:nvSpPr>
          <p:cNvPr id="17" name="テキスト ボックス 16"/>
          <p:cNvSpPr txBox="1"/>
          <p:nvPr/>
        </p:nvSpPr>
        <p:spPr>
          <a:xfrm>
            <a:off x="2175510" y="2708920"/>
            <a:ext cx="1075936"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100 cycle</a:t>
            </a:r>
            <a:endParaRPr kumimoji="1" lang="ja-JP" altLang="en-US" dirty="0">
              <a:latin typeface="Times New Roman" pitchFamily="18" charset="0"/>
              <a:cs typeface="Times New Roman" pitchFamily="18" charset="0"/>
            </a:endParaRPr>
          </a:p>
        </p:txBody>
      </p:sp>
      <p:sp>
        <p:nvSpPr>
          <p:cNvPr id="21" name="テキスト ボックス 20"/>
          <p:cNvSpPr txBox="1"/>
          <p:nvPr/>
        </p:nvSpPr>
        <p:spPr>
          <a:xfrm>
            <a:off x="2117802" y="4859868"/>
            <a:ext cx="1191352"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1000 cycle</a:t>
            </a:r>
            <a:endParaRPr kumimoji="1" lang="ja-JP" altLang="en-US" dirty="0">
              <a:latin typeface="Times New Roman" pitchFamily="18" charset="0"/>
              <a:cs typeface="Times New Roman" pitchFamily="18"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
        <p:nvSpPr>
          <p:cNvPr id="16" name="正方形/長方形 15"/>
          <p:cNvSpPr/>
          <p:nvPr/>
        </p:nvSpPr>
        <p:spPr>
          <a:xfrm>
            <a:off x="251520" y="188639"/>
            <a:ext cx="216024" cy="64807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1"/>
          <p:cNvSpPr txBox="1">
            <a:spLocks/>
          </p:cNvSpPr>
          <p:nvPr/>
        </p:nvSpPr>
        <p:spPr>
          <a:xfrm>
            <a:off x="467544" y="227597"/>
            <a:ext cx="8424936" cy="576065"/>
          </a:xfrm>
          <a:prstGeom prst="rect">
            <a:avLst/>
          </a:prstGeom>
          <a:noFill/>
          <a:ln>
            <a:noFill/>
          </a:ln>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tx1"/>
                </a:solidFill>
                <a:effectLst/>
                <a:uLnTx/>
                <a:uFillTx/>
                <a:ea typeface="+mj-ea"/>
                <a:cs typeface="Times New Roman" pitchFamily="18" charset="0"/>
              </a:rPr>
              <a:t>重合反応過程</a:t>
            </a:r>
          </a:p>
        </p:txBody>
      </p:sp>
      <p:sp>
        <p:nvSpPr>
          <p:cNvPr id="14" name="テキスト ボックス 13"/>
          <p:cNvSpPr txBox="1"/>
          <p:nvPr/>
        </p:nvSpPr>
        <p:spPr>
          <a:xfrm>
            <a:off x="533643" y="2699628"/>
            <a:ext cx="845103"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0 cycle</a:t>
            </a:r>
            <a:endParaRPr kumimoji="1" lang="ja-JP" altLang="en-US" dirty="0">
              <a:latin typeface="Times New Roman" pitchFamily="18" charset="0"/>
              <a:cs typeface="Times New Roman" pitchFamily="18" charset="0"/>
            </a:endParaRPr>
          </a:p>
        </p:txBody>
      </p:sp>
      <p:sp>
        <p:nvSpPr>
          <p:cNvPr id="20" name="テキスト ボックス 19"/>
          <p:cNvSpPr txBox="1"/>
          <p:nvPr/>
        </p:nvSpPr>
        <p:spPr>
          <a:xfrm>
            <a:off x="439702" y="4859868"/>
            <a:ext cx="1075936"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750 cycle</a:t>
            </a:r>
            <a:endParaRPr kumimoji="1" lang="ja-JP" altLang="en-US" dirty="0">
              <a:latin typeface="Times New Roman" pitchFamily="18" charset="0"/>
              <a:cs typeface="Times New Roman" pitchFamily="18" charset="0"/>
            </a:endParaRPr>
          </a:p>
        </p:txBody>
      </p:sp>
      <p:sp>
        <p:nvSpPr>
          <p:cNvPr id="19" name="テキスト ボックス 18"/>
          <p:cNvSpPr txBox="1"/>
          <p:nvPr/>
        </p:nvSpPr>
        <p:spPr>
          <a:xfrm>
            <a:off x="5730028" y="2721983"/>
            <a:ext cx="1075936"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500 cycle</a:t>
            </a:r>
            <a:endParaRPr kumimoji="1" lang="ja-JP" altLang="en-US" dirty="0">
              <a:latin typeface="Times New Roman" pitchFamily="18" charset="0"/>
              <a:cs typeface="Times New Roman" pitchFamily="18" charset="0"/>
            </a:endParaRPr>
          </a:p>
        </p:txBody>
      </p:sp>
      <p:sp>
        <p:nvSpPr>
          <p:cNvPr id="23" name="テキスト ボックス 22"/>
          <p:cNvSpPr txBox="1"/>
          <p:nvPr/>
        </p:nvSpPr>
        <p:spPr>
          <a:xfrm>
            <a:off x="5696682" y="4846499"/>
            <a:ext cx="1191352"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2000 cycle</a:t>
            </a:r>
            <a:endParaRPr kumimoji="1" lang="ja-JP" altLang="en-US" dirty="0">
              <a:latin typeface="Times New Roman" pitchFamily="18" charset="0"/>
              <a:cs typeface="Times New Roman" pitchFamily="18" charset="0"/>
            </a:endParaRPr>
          </a:p>
        </p:txBody>
      </p:sp>
      <p:sp>
        <p:nvSpPr>
          <p:cNvPr id="32" name="Rectangle 10"/>
          <p:cNvSpPr>
            <a:spLocks noChangeArrowheads="1"/>
          </p:cNvSpPr>
          <p:nvPr/>
        </p:nvSpPr>
        <p:spPr bwMode="auto">
          <a:xfrm>
            <a:off x="7092280" y="2766987"/>
            <a:ext cx="2119779"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dirty="0" smtClean="0">
                <a:solidFill>
                  <a:srgbClr val="FF0000"/>
                </a:solidFill>
                <a:latin typeface="Times New Roman" pitchFamily="18" charset="0"/>
                <a:cs typeface="Times New Roman" pitchFamily="18" charset="0"/>
              </a:rPr>
              <a:t>　</a:t>
            </a:r>
            <a:r>
              <a:rPr kumimoji="1" lang="ja-JP" altLang="en-US" sz="1400" b="1" i="0" u="none" strike="noStrike" cap="none" normalizeH="0" baseline="0" dirty="0" smtClean="0">
                <a:ln>
                  <a:noFill/>
                </a:ln>
                <a:solidFill>
                  <a:srgbClr val="0070C0"/>
                </a:solidFill>
                <a:effectLst/>
                <a:latin typeface="Times New Roman" pitchFamily="18" charset="0"/>
                <a:cs typeface="Times New Roman" pitchFamily="18" charset="0"/>
              </a:rPr>
              <a:t>青</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MPD(</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単量体</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accent1"/>
                </a:solidFill>
                <a:effectLst/>
                <a:latin typeface="Times New Roman" pitchFamily="18" charset="0"/>
                <a:cs typeface="Times New Roman" pitchFamily="18" charset="0"/>
              </a:rPr>
              <a:t>　</a:t>
            </a:r>
            <a:r>
              <a:rPr kumimoji="1" lang="ja-JP" altLang="en-US" sz="1400" b="1" i="0" u="none" strike="noStrike" cap="none" normalizeH="0" baseline="0" dirty="0" smtClean="0">
                <a:ln>
                  <a:noFill/>
                </a:ln>
                <a:solidFill>
                  <a:srgbClr val="FF0000"/>
                </a:solidFill>
                <a:effectLst/>
                <a:latin typeface="Times New Roman" pitchFamily="18" charset="0"/>
                <a:cs typeface="Times New Roman" pitchFamily="18" charset="0"/>
              </a:rPr>
              <a:t>赤</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TMC(</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単量体</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1" lang="ja-JP" altLang="en-US" sz="1400" b="1" i="0" u="none" strike="noStrike" cap="none" normalizeH="0" baseline="0" dirty="0" smtClean="0">
                <a:ln>
                  <a:noFill/>
                </a:ln>
                <a:solidFill>
                  <a:srgbClr val="00B050"/>
                </a:solidFill>
                <a:effectLst/>
                <a:latin typeface="Times New Roman" pitchFamily="18" charset="0"/>
                <a:cs typeface="Times New Roman" pitchFamily="18" charset="0"/>
              </a:rPr>
              <a:t>緑</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2</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量体</a:t>
            </a:r>
            <a:endPar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accent6"/>
                </a:solidFill>
                <a:effectLst/>
                <a:latin typeface="Times New Roman" pitchFamily="18" charset="0"/>
                <a:cs typeface="Times New Roman" pitchFamily="18" charset="0"/>
              </a:rPr>
              <a:t>　</a:t>
            </a:r>
            <a:r>
              <a:rPr kumimoji="1" lang="ja-JP" altLang="en-US" sz="1400" b="1" i="0" u="none" strike="noStrike" cap="none" normalizeH="0" baseline="0" dirty="0" smtClean="0">
                <a:ln>
                  <a:noFill/>
                </a:ln>
                <a:solidFill>
                  <a:schemeClr val="accent6"/>
                </a:solidFill>
                <a:effectLst/>
                <a:latin typeface="Times New Roman" pitchFamily="18" charset="0"/>
                <a:cs typeface="Times New Roman" pitchFamily="18" charset="0"/>
              </a:rPr>
              <a:t>橙</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3</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量体</a:t>
            </a:r>
            <a:endPar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FFFF00"/>
                </a:solidFill>
                <a:effectLst/>
                <a:latin typeface="Times New Roman" pitchFamily="18" charset="0"/>
                <a:cs typeface="Times New Roman" pitchFamily="18" charset="0"/>
              </a:rPr>
              <a:t>　</a:t>
            </a:r>
            <a:r>
              <a:rPr kumimoji="1" lang="ja-JP" altLang="en-US" sz="1400" b="1" i="0" u="none" strike="noStrike" cap="none" normalizeH="0" baseline="0" dirty="0" smtClean="0">
                <a:ln>
                  <a:noFill/>
                </a:ln>
                <a:solidFill>
                  <a:srgbClr val="FFFF00"/>
                </a:solidFill>
                <a:effectLst/>
                <a:latin typeface="Times New Roman" pitchFamily="18" charset="0"/>
                <a:cs typeface="Times New Roman" pitchFamily="18" charset="0"/>
              </a:rPr>
              <a:t>黄</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4</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量体</a:t>
            </a:r>
            <a:endPar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accent5"/>
                </a:solidFill>
                <a:effectLst/>
                <a:latin typeface="Times New Roman" pitchFamily="18" charset="0"/>
                <a:cs typeface="Times New Roman" pitchFamily="18" charset="0"/>
              </a:rPr>
              <a:t>　</a:t>
            </a:r>
            <a:r>
              <a:rPr kumimoji="1" lang="ja-JP" altLang="en-US" sz="1400" b="1" i="0" u="none" strike="noStrike" cap="none" normalizeH="0" baseline="0" dirty="0" smtClean="0">
                <a:ln>
                  <a:noFill/>
                </a:ln>
                <a:solidFill>
                  <a:srgbClr val="00B0F0"/>
                </a:solidFill>
                <a:effectLst/>
                <a:latin typeface="Times New Roman" pitchFamily="18" charset="0"/>
                <a:cs typeface="Times New Roman" pitchFamily="18" charset="0"/>
              </a:rPr>
              <a:t>水</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5</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から</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10</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量体</a:t>
            </a:r>
            <a:endPar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accent4"/>
                </a:solidFill>
                <a:effectLst/>
                <a:latin typeface="Times New Roman" pitchFamily="18" charset="0"/>
                <a:cs typeface="Times New Roman" pitchFamily="18" charset="0"/>
              </a:rPr>
              <a:t>　</a:t>
            </a:r>
            <a:r>
              <a:rPr kumimoji="1" lang="ja-JP" altLang="en-US" sz="1400" b="1" i="0" u="none" strike="noStrike" cap="none" normalizeH="0" baseline="0" dirty="0" smtClean="0">
                <a:ln>
                  <a:noFill/>
                </a:ln>
                <a:solidFill>
                  <a:schemeClr val="accent4"/>
                </a:solidFill>
                <a:effectLst/>
                <a:latin typeface="Times New Roman" pitchFamily="18" charset="0"/>
                <a:cs typeface="Times New Roman" pitchFamily="18" charset="0"/>
              </a:rPr>
              <a:t>紫</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11</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から</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20</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量体</a:t>
            </a:r>
            <a:endPar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smtClean="0">
                <a:solidFill>
                  <a:srgbClr val="6666FF"/>
                </a:solidFill>
                <a:latin typeface="Times New Roman" pitchFamily="18" charset="0"/>
                <a:cs typeface="Times New Roman" pitchFamily="18" charset="0"/>
              </a:rPr>
              <a:t>青紫</a:t>
            </a:r>
            <a:r>
              <a:rPr lang="ja-JP" altLang="en-US" sz="1400" dirty="0" smtClean="0">
                <a:latin typeface="Times New Roman" pitchFamily="18" charset="0"/>
                <a:cs typeface="Times New Roman" pitchFamily="18" charset="0"/>
              </a:rPr>
              <a:t>：</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21</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から</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50</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量体</a:t>
            </a:r>
            <a:endPar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smtClean="0">
                <a:solidFill>
                  <a:schemeClr val="bg2">
                    <a:lumMod val="50000"/>
                  </a:schemeClr>
                </a:solidFill>
                <a:latin typeface="Times New Roman" pitchFamily="18" charset="0"/>
                <a:cs typeface="Times New Roman" pitchFamily="18" charset="0"/>
              </a:rPr>
              <a:t>黄土</a:t>
            </a:r>
            <a:r>
              <a:rPr lang="ja-JP" altLang="en-US" sz="1400" dirty="0" smtClean="0">
                <a:latin typeface="Times New Roman" pitchFamily="18" charset="0"/>
                <a:cs typeface="Times New Roman" pitchFamily="18" charset="0"/>
              </a:rPr>
              <a:t>：</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51</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から</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100</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量体</a:t>
            </a:r>
            <a:endPar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996633"/>
                </a:solidFill>
                <a:effectLst/>
                <a:latin typeface="Times New Roman" pitchFamily="18" charset="0"/>
                <a:cs typeface="Times New Roman" pitchFamily="18" charset="0"/>
              </a:rPr>
              <a:t>　</a:t>
            </a:r>
            <a:r>
              <a:rPr kumimoji="1" lang="ja-JP" altLang="en-US" sz="1400" b="1" i="0" u="none" strike="noStrike" cap="none" normalizeH="0" baseline="0" dirty="0" smtClean="0">
                <a:ln>
                  <a:noFill/>
                </a:ln>
                <a:solidFill>
                  <a:srgbClr val="996633"/>
                </a:solidFill>
                <a:effectLst/>
                <a:latin typeface="Times New Roman" pitchFamily="18" charset="0"/>
                <a:cs typeface="Times New Roman" pitchFamily="18" charset="0"/>
              </a:rPr>
              <a:t>茶</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101 </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から </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250</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量体</a:t>
            </a:r>
            <a:endPar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1" lang="ja-JP" altLang="en-US" sz="1400" b="1" i="0" u="none" strike="noStrike" cap="none" normalizeH="0" baseline="0" dirty="0" smtClean="0">
                <a:ln>
                  <a:noFill/>
                </a:ln>
                <a:solidFill>
                  <a:schemeClr val="tx1"/>
                </a:solidFill>
                <a:effectLst/>
                <a:latin typeface="Times New Roman" pitchFamily="18" charset="0"/>
                <a:cs typeface="Times New Roman" pitchFamily="18" charset="0"/>
              </a:rPr>
              <a:t>黒</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251 </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から </a:t>
            </a:r>
            <a:r>
              <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rPr>
              <a:t>500</a:t>
            </a:r>
            <a:r>
              <a:rPr kumimoji="1" lang="ja-JP" altLang="en-US" sz="1400" b="0" i="0" u="none" strike="noStrike" cap="none" normalizeH="0" baseline="0" dirty="0" smtClean="0">
                <a:ln>
                  <a:noFill/>
                </a:ln>
                <a:solidFill>
                  <a:schemeClr val="tx1"/>
                </a:solidFill>
                <a:effectLst/>
                <a:latin typeface="Times New Roman" pitchFamily="18" charset="0"/>
                <a:cs typeface="Times New Roman" pitchFamily="18" charset="0"/>
              </a:rPr>
              <a:t>量体</a:t>
            </a:r>
            <a:endParaRPr kumimoji="1" lang="en-US" altLang="ja-JP"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 name="テキスト ボックス 32"/>
          <p:cNvSpPr txBox="1"/>
          <p:nvPr/>
        </p:nvSpPr>
        <p:spPr>
          <a:xfrm>
            <a:off x="7190414" y="2438584"/>
            <a:ext cx="1083846" cy="307777"/>
          </a:xfrm>
          <a:prstGeom prst="rect">
            <a:avLst/>
          </a:prstGeom>
          <a:noFill/>
          <a:ln>
            <a:solidFill>
              <a:schemeClr val="tx1"/>
            </a:solidFill>
          </a:ln>
        </p:spPr>
        <p:txBody>
          <a:bodyPr wrap="square" rtlCol="0">
            <a:spAutoFit/>
          </a:bodyPr>
          <a:lstStyle/>
          <a:p>
            <a:pPr algn="ctr"/>
            <a:r>
              <a:rPr lang="ja-JP" altLang="en-US" sz="1400" dirty="0" smtClean="0">
                <a:latin typeface="Times New Roman" pitchFamily="18" charset="0"/>
                <a:cs typeface="Times New Roman" pitchFamily="18" charset="0"/>
              </a:rPr>
              <a:t>表示形式</a:t>
            </a:r>
            <a:endParaRPr kumimoji="1" lang="ja-JP" altLang="en-US" sz="1400" dirty="0">
              <a:latin typeface="Times New Roman" pitchFamily="18" charset="0"/>
              <a:cs typeface="Times New Roman" pitchFamily="18" charset="0"/>
            </a:endParaRPr>
          </a:p>
        </p:txBody>
      </p:sp>
      <p:sp>
        <p:nvSpPr>
          <p:cNvPr id="34" name="Rectangle 32"/>
          <p:cNvSpPr>
            <a:spLocks noChangeArrowheads="1"/>
          </p:cNvSpPr>
          <p:nvPr/>
        </p:nvSpPr>
        <p:spPr bwMode="auto">
          <a:xfrm>
            <a:off x="253950" y="5877272"/>
            <a:ext cx="86409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4638" lvl="0" indent="-274638" fontAlgn="base">
              <a:spcBef>
                <a:spcPct val="0"/>
              </a:spcBef>
              <a:spcAft>
                <a:spcPct val="0"/>
              </a:spcAft>
              <a:buClr>
                <a:schemeClr val="tx1"/>
              </a:buClr>
              <a:buFont typeface="Wingdings" pitchFamily="2" charset="2"/>
              <a:buChar char="p"/>
            </a:pPr>
            <a:r>
              <a:rPr lang="ja-JP" altLang="en-US" sz="2000" dirty="0" smtClean="0">
                <a:cs typeface="Times New Roman" pitchFamily="18" charset="0"/>
              </a:rPr>
              <a:t>実験による観測と同様に空孔が見られた</a:t>
            </a:r>
            <a:r>
              <a:rPr lang="en-US" altLang="ja-JP" sz="2000" dirty="0" smtClean="0">
                <a:cs typeface="Times New Roman" pitchFamily="18" charset="0"/>
              </a:rPr>
              <a:t>[3]</a:t>
            </a:r>
            <a:r>
              <a:rPr kumimoji="1" lang="ja-JP" altLang="en-US" sz="2000" i="0" u="none" strike="noStrike" cap="none" normalizeH="0" baseline="0" dirty="0" err="1" smtClean="0">
                <a:ln>
                  <a:noFill/>
                </a:ln>
                <a:solidFill>
                  <a:schemeClr val="tx1"/>
                </a:solidFill>
                <a:effectLst/>
                <a:cs typeface="Times New Roman" pitchFamily="18" charset="0"/>
              </a:rPr>
              <a:t>。</a:t>
            </a:r>
            <a:endParaRPr kumimoji="1" lang="ja-JP" altLang="en-US" sz="2000" i="0" u="none" strike="noStrike" cap="none" normalizeH="0" baseline="0" dirty="0" smtClean="0">
              <a:ln>
                <a:noFill/>
              </a:ln>
              <a:solidFill>
                <a:schemeClr val="tx1"/>
              </a:solidFill>
              <a:effectLst/>
              <a:cs typeface="Times New Roman" pitchFamily="18" charset="0"/>
            </a:endParaRPr>
          </a:p>
        </p:txBody>
      </p:sp>
      <p:sp>
        <p:nvSpPr>
          <p:cNvPr id="35" name="Rectangle 5"/>
          <p:cNvSpPr>
            <a:spLocks noChangeArrowheads="1"/>
          </p:cNvSpPr>
          <p:nvPr/>
        </p:nvSpPr>
        <p:spPr bwMode="auto">
          <a:xfrm>
            <a:off x="264583" y="5367699"/>
            <a:ext cx="862789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Times New Roman" pitchFamily="18" charset="0"/>
                <a:cs typeface="Times New Roman" pitchFamily="18" charset="0"/>
              </a:rPr>
              <a:t>図</a:t>
            </a:r>
            <a:r>
              <a:rPr kumimoji="1" lang="en-US" altLang="ja-JP" b="0" i="0" u="none" strike="noStrike" cap="none" normalizeH="0" baseline="0" dirty="0" smtClean="0">
                <a:ln>
                  <a:noFill/>
                </a:ln>
                <a:solidFill>
                  <a:schemeClr val="tx1"/>
                </a:solidFill>
                <a:effectLst/>
                <a:latin typeface="Times New Roman" pitchFamily="18" charset="0"/>
                <a:cs typeface="Times New Roman" pitchFamily="18" charset="0"/>
              </a:rPr>
              <a:t>4.</a:t>
            </a:r>
            <a:r>
              <a:rPr kumimoji="1" lang="ja-JP" b="0" i="0" u="none" strike="noStrike" cap="none" normalizeH="0" baseline="0" dirty="0" smtClean="0">
                <a:ln>
                  <a:noFill/>
                </a:ln>
                <a:solidFill>
                  <a:schemeClr val="tx1"/>
                </a:solidFill>
                <a:effectLst/>
                <a:latin typeface="Times New Roman" pitchFamily="18" charset="0"/>
                <a:cs typeface="Times New Roman" pitchFamily="18" charset="0"/>
              </a:rPr>
              <a:t> </a:t>
            </a:r>
            <a:r>
              <a:rPr kumimoji="1" lang="en-US" altLang="ja-JP" b="0" i="0" u="none" strike="noStrike" cap="none" normalizeH="0" baseline="0" dirty="0" smtClean="0">
                <a:ln>
                  <a:noFill/>
                </a:ln>
                <a:solidFill>
                  <a:schemeClr val="tx1"/>
                </a:solidFill>
                <a:effectLst/>
                <a:latin typeface="Times New Roman" pitchFamily="18" charset="0"/>
                <a:cs typeface="Times New Roman" pitchFamily="18" charset="0"/>
              </a:rPr>
              <a:t>MPD</a:t>
            </a:r>
            <a:r>
              <a:rPr kumimoji="1" lang="ja-JP" altLang="en-US" b="0" i="0" u="none" strike="noStrike" cap="none" normalizeH="0" baseline="0" dirty="0" smtClean="0">
                <a:ln>
                  <a:noFill/>
                </a:ln>
                <a:solidFill>
                  <a:schemeClr val="tx1"/>
                </a:solidFill>
                <a:effectLst/>
                <a:latin typeface="Times New Roman" pitchFamily="18" charset="0"/>
                <a:cs typeface="Times New Roman" pitchFamily="18" charset="0"/>
              </a:rPr>
              <a:t>と</a:t>
            </a:r>
            <a:r>
              <a:rPr kumimoji="1" lang="en-US" altLang="ja-JP" b="0" i="0" u="none" strike="noStrike" cap="none" normalizeH="0" baseline="0" dirty="0" smtClean="0">
                <a:ln>
                  <a:noFill/>
                </a:ln>
                <a:solidFill>
                  <a:schemeClr val="tx1"/>
                </a:solidFill>
                <a:effectLst/>
                <a:latin typeface="Times New Roman" pitchFamily="18" charset="0"/>
                <a:cs typeface="Times New Roman" pitchFamily="18" charset="0"/>
              </a:rPr>
              <a:t>TMC</a:t>
            </a:r>
            <a:r>
              <a:rPr lang="ja-JP" altLang="en-US" dirty="0" smtClean="0">
                <a:latin typeface="Times New Roman" pitchFamily="18" charset="0"/>
                <a:cs typeface="Times New Roman" pitchFamily="18" charset="0"/>
              </a:rPr>
              <a:t>の</a:t>
            </a:r>
            <a:r>
              <a:rPr kumimoji="1" lang="ja-JP" altLang="en-US" b="0" i="0" u="none" strike="noStrike" cap="none" normalizeH="0" baseline="0" dirty="0" smtClean="0">
                <a:ln>
                  <a:noFill/>
                </a:ln>
                <a:solidFill>
                  <a:schemeClr val="tx1"/>
                </a:solidFill>
                <a:effectLst/>
                <a:latin typeface="Times New Roman" pitchFamily="18" charset="0"/>
                <a:cs typeface="Times New Roman" pitchFamily="18" charset="0"/>
              </a:rPr>
              <a:t>比率が</a:t>
            </a:r>
            <a:r>
              <a:rPr kumimoji="1" lang="en-US" altLang="ja-JP" b="0" i="0" u="none" strike="noStrike" cap="none" normalizeH="0" baseline="0" dirty="0" smtClean="0">
                <a:ln>
                  <a:noFill/>
                </a:ln>
                <a:solidFill>
                  <a:schemeClr val="tx1"/>
                </a:solidFill>
                <a:effectLst/>
                <a:latin typeface="Times New Roman" pitchFamily="18" charset="0"/>
                <a:cs typeface="Times New Roman" pitchFamily="18" charset="0"/>
              </a:rPr>
              <a:t>1:1</a:t>
            </a:r>
            <a:r>
              <a:rPr kumimoji="1" lang="ja-JP" altLang="en-US" b="0" i="0" u="none" strike="noStrike" cap="none" normalizeH="0" baseline="0" dirty="0" smtClean="0">
                <a:ln>
                  <a:noFill/>
                </a:ln>
                <a:solidFill>
                  <a:schemeClr val="tx1"/>
                </a:solidFill>
                <a:effectLst/>
                <a:latin typeface="Times New Roman" pitchFamily="18" charset="0"/>
                <a:cs typeface="Times New Roman" pitchFamily="18" charset="0"/>
              </a:rPr>
              <a:t>の各</a:t>
            </a:r>
            <a:r>
              <a:rPr kumimoji="1" lang="en-US" altLang="ja-JP" b="0" i="0" u="none" strike="noStrike" cap="none" normalizeH="0" baseline="0" dirty="0" smtClean="0">
                <a:ln>
                  <a:noFill/>
                </a:ln>
                <a:solidFill>
                  <a:schemeClr val="tx1"/>
                </a:solidFill>
                <a:effectLst/>
                <a:latin typeface="Times New Roman" pitchFamily="18" charset="0"/>
                <a:cs typeface="Times New Roman" pitchFamily="18" charset="0"/>
              </a:rPr>
              <a:t>MC/MD</a:t>
            </a:r>
            <a:r>
              <a:rPr kumimoji="1" lang="ja-JP" altLang="en-US" b="0" i="0" u="none" strike="noStrike" cap="none" normalizeH="0" baseline="0" dirty="0" smtClean="0">
                <a:ln>
                  <a:noFill/>
                </a:ln>
                <a:solidFill>
                  <a:schemeClr val="tx1"/>
                </a:solidFill>
                <a:effectLst/>
                <a:latin typeface="Times New Roman" pitchFamily="18" charset="0"/>
                <a:cs typeface="Times New Roman" pitchFamily="18" charset="0"/>
              </a:rPr>
              <a:t>サイクルにおけるスナップショット</a:t>
            </a:r>
            <a:endParaRPr kumimoji="1" lang="ja-JP" b="0" i="0" u="none" strike="noStrike" cap="none" normalizeH="0" baseline="0" dirty="0" smtClean="0">
              <a:ln>
                <a:noFill/>
              </a:ln>
              <a:solidFill>
                <a:schemeClr val="bg1">
                  <a:lumMod val="75000"/>
                </a:schemeClr>
              </a:solidFill>
              <a:effectLst/>
              <a:latin typeface="Times New Roman" pitchFamily="18" charset="0"/>
              <a:cs typeface="Times New Roman" pitchFamily="18" charset="0"/>
            </a:endParaRPr>
          </a:p>
        </p:txBody>
      </p:sp>
      <p:sp>
        <p:nvSpPr>
          <p:cNvPr id="36" name="正方形/長方形 35"/>
          <p:cNvSpPr/>
          <p:nvPr/>
        </p:nvSpPr>
        <p:spPr>
          <a:xfrm>
            <a:off x="240887" y="6322383"/>
            <a:ext cx="8640960" cy="338554"/>
          </a:xfrm>
          <a:prstGeom prst="rect">
            <a:avLst/>
          </a:prstGeom>
        </p:spPr>
        <p:txBody>
          <a:bodyPr wrap="square">
            <a:spAutoFit/>
          </a:bodyPr>
          <a:lstStyle/>
          <a:p>
            <a:pPr lvl="0" eaLnBrk="0" fontAlgn="base" hangingPunct="0">
              <a:spcBef>
                <a:spcPct val="0"/>
              </a:spcBef>
              <a:spcAft>
                <a:spcPct val="0"/>
              </a:spcAft>
            </a:pPr>
            <a:r>
              <a:rPr lang="en-US" altLang="ja-JP" sz="1600" dirty="0" smtClean="0">
                <a:cs typeface="Times New Roman" pitchFamily="18" charset="0"/>
              </a:rPr>
              <a:t>[3] </a:t>
            </a:r>
            <a:r>
              <a:rPr lang="nb-NO" altLang="ja-JP" sz="1600" dirty="0"/>
              <a:t>Kim, S. H.; Kwak, S. Y.; Suzuki, T. </a:t>
            </a:r>
            <a:r>
              <a:rPr lang="nb-NO" altLang="ja-JP" sz="1600" i="1" dirty="0"/>
              <a:t>Environ. Sci. Technol</a:t>
            </a:r>
            <a:r>
              <a:rPr lang="nb-NO" altLang="ja-JP" sz="1600" dirty="0"/>
              <a:t>. </a:t>
            </a:r>
            <a:r>
              <a:rPr lang="nb-NO" altLang="ja-JP" sz="1600" b="1" dirty="0"/>
              <a:t>2005</a:t>
            </a:r>
            <a:r>
              <a:rPr lang="nb-NO" altLang="ja-JP" sz="1600" dirty="0"/>
              <a:t>, </a:t>
            </a:r>
            <a:r>
              <a:rPr lang="nb-NO" altLang="ja-JP" sz="1600" i="1" dirty="0"/>
              <a:t>39</a:t>
            </a:r>
            <a:r>
              <a:rPr lang="nb-NO" altLang="ja-JP" sz="1600" dirty="0"/>
              <a:t>, 1764.</a:t>
            </a:r>
            <a:endParaRPr lang="ja-JP" altLang="en-US" sz="1600" dirty="0" smtClean="0">
              <a:cs typeface="Times New Roman" pitchFamily="18" charset="0"/>
            </a:endParaRPr>
          </a:p>
        </p:txBody>
      </p:sp>
      <p:cxnSp>
        <p:nvCxnSpPr>
          <p:cNvPr id="37" name="直線コネクタ 36"/>
          <p:cNvCxnSpPr/>
          <p:nvPr/>
        </p:nvCxnSpPr>
        <p:spPr>
          <a:xfrm>
            <a:off x="359532" y="847862"/>
            <a:ext cx="853294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614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
        <p:nvSpPr>
          <p:cNvPr id="15" name="タイトル 11"/>
          <p:cNvSpPr txBox="1">
            <a:spLocks/>
          </p:cNvSpPr>
          <p:nvPr/>
        </p:nvSpPr>
        <p:spPr>
          <a:xfrm>
            <a:off x="467544" y="292546"/>
            <a:ext cx="8424936" cy="576065"/>
          </a:xfrm>
          <a:prstGeom prst="rect">
            <a:avLst/>
          </a:prstGeom>
          <a:noFill/>
          <a:ln>
            <a:noFill/>
          </a:ln>
        </p:spPr>
        <p:txBody>
          <a:bodyPr/>
          <a:lstStyle/>
          <a:p>
            <a:pPr lvl="0">
              <a:spcBef>
                <a:spcPct val="0"/>
              </a:spcBef>
              <a:defRPr/>
            </a:pPr>
            <a:r>
              <a:rPr lang="ja-JP" altLang="en-US" sz="2600" dirty="0" smtClean="0">
                <a:cs typeface="Times New Roman" pitchFamily="18" charset="0"/>
              </a:rPr>
              <a:t>高分子架橋度と組成比</a:t>
            </a:r>
            <a:endParaRPr lang="en-US" altLang="ja-JP" sz="2600" dirty="0" smtClean="0">
              <a:cs typeface="Times New Roman" pitchFamily="18" charset="0"/>
            </a:endParaRPr>
          </a:p>
        </p:txBody>
      </p:sp>
      <p:sp>
        <p:nvSpPr>
          <p:cNvPr id="16" name="正方形/長方形 15"/>
          <p:cNvSpPr/>
          <p:nvPr/>
        </p:nvSpPr>
        <p:spPr>
          <a:xfrm>
            <a:off x="251520" y="188639"/>
            <a:ext cx="216024" cy="64807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表 36"/>
          <p:cNvGraphicFramePr>
            <a:graphicFrameLocks noGrp="1"/>
          </p:cNvGraphicFramePr>
          <p:nvPr>
            <p:extLst>
              <p:ext uri="{D42A27DB-BD31-4B8C-83A1-F6EECF244321}">
                <p14:modId xmlns:p14="http://schemas.microsoft.com/office/powerpoint/2010/main" val="636142459"/>
              </p:ext>
            </p:extLst>
          </p:nvPr>
        </p:nvGraphicFramePr>
        <p:xfrm>
          <a:off x="683568" y="1628804"/>
          <a:ext cx="7776864" cy="2088228"/>
        </p:xfrm>
        <a:graphic>
          <a:graphicData uri="http://schemas.openxmlformats.org/drawingml/2006/table">
            <a:tbl>
              <a:tblPr/>
              <a:tblGrid>
                <a:gridCol w="967888"/>
                <a:gridCol w="1102942"/>
                <a:gridCol w="1102942"/>
                <a:gridCol w="1102942"/>
                <a:gridCol w="1102942"/>
                <a:gridCol w="191324"/>
                <a:gridCol w="1102942"/>
                <a:gridCol w="1102942"/>
              </a:tblGrid>
              <a:tr h="348038">
                <a:tc>
                  <a:txBody>
                    <a:bodyPr/>
                    <a:lstStyle/>
                    <a:p>
                      <a:pPr algn="ctr" fontAlgn="ctr"/>
                      <a:r>
                        <a:rPr lang="ja-JP" altLang="en-US" sz="1600" b="1" i="0" u="none" strike="noStrike" dirty="0">
                          <a:solidFill>
                            <a:srgbClr val="FFFFFF"/>
                          </a:solidFill>
                          <a:latin typeface="+mn-lt"/>
                        </a:rPr>
                        <a:t>　</a:t>
                      </a:r>
                    </a:p>
                  </a:txBody>
                  <a:tcPr marL="16365" marR="16365" marT="1636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4">
                  <a:txBody>
                    <a:bodyPr/>
                    <a:lstStyle/>
                    <a:p>
                      <a:pPr algn="ctr" rtl="0" fontAlgn="ctr"/>
                      <a:r>
                        <a:rPr lang="en-US" altLang="ja-JP" sz="1600" b="0" i="0" u="none" strike="noStrike" dirty="0" smtClean="0">
                          <a:solidFill>
                            <a:srgbClr val="000000"/>
                          </a:solidFill>
                          <a:latin typeface="+mn-lt"/>
                        </a:rPr>
                        <a:t>Present</a:t>
                      </a:r>
                      <a:r>
                        <a:rPr lang="en-US" altLang="ja-JP" sz="1600" b="0" i="0" u="none" strike="noStrike" baseline="30000" dirty="0" smtClean="0">
                          <a:solidFill>
                            <a:srgbClr val="000000"/>
                          </a:solidFill>
                          <a:latin typeface="+mn-lt"/>
                        </a:rPr>
                        <a:t>1)</a:t>
                      </a:r>
                      <a:endParaRPr lang="en-US" sz="1600" b="0" i="0" u="none" strike="noStrike" baseline="30000" dirty="0">
                        <a:solidFill>
                          <a:srgbClr val="000000"/>
                        </a:solidFill>
                        <a:latin typeface="+mn-lt"/>
                      </a:endParaRPr>
                    </a:p>
                  </a:txBody>
                  <a:tcPr marL="16365" marR="16365" marT="1636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r>
                        <a:rPr lang="ja-JP" altLang="en-US" sz="1600" b="0" i="0" u="none" strike="noStrike" dirty="0">
                          <a:solidFill>
                            <a:srgbClr val="000000"/>
                          </a:solidFill>
                          <a:latin typeface="+mn-lt"/>
                        </a:rPr>
                        <a:t>　</a:t>
                      </a:r>
                    </a:p>
                  </a:txBody>
                  <a:tcPr marL="16365" marR="16365" marT="1636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ctr"/>
                      <a:r>
                        <a:rPr lang="en-US" altLang="ja-JP" sz="1600" b="0" i="0" u="none" strike="noStrike" dirty="0" smtClean="0">
                          <a:solidFill>
                            <a:srgbClr val="000000"/>
                          </a:solidFill>
                          <a:latin typeface="+mn-lt"/>
                        </a:rPr>
                        <a:t>Experiment [4]</a:t>
                      </a:r>
                      <a:endParaRPr lang="en-US" sz="1600" b="0" i="0" u="none" strike="noStrike" baseline="30000" dirty="0">
                        <a:solidFill>
                          <a:srgbClr val="000000"/>
                        </a:solidFill>
                        <a:latin typeface="+mn-lt"/>
                      </a:endParaRPr>
                    </a:p>
                  </a:txBody>
                  <a:tcPr marL="16365" marR="16365" marT="1636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348038">
                <a:tc>
                  <a:txBody>
                    <a:bodyPr/>
                    <a:lstStyle/>
                    <a:p>
                      <a:pPr algn="ctr" fontAlgn="ctr"/>
                      <a:r>
                        <a:rPr lang="ja-JP" altLang="en-US" sz="1600" b="1" i="0" u="none" strike="noStrike" dirty="0">
                          <a:solidFill>
                            <a:srgbClr val="FFFFFF"/>
                          </a:solidFill>
                          <a:latin typeface="+mn-lt"/>
                        </a:rPr>
                        <a:t>　</a:t>
                      </a:r>
                    </a:p>
                  </a:txBody>
                  <a:tcPr marL="16365" marR="16365" marT="1636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600" b="1" i="0" u="none" strike="noStrike" dirty="0" smtClean="0">
                          <a:solidFill>
                            <a:schemeClr val="accent5"/>
                          </a:solidFill>
                          <a:latin typeface="+mn-lt"/>
                        </a:rPr>
                        <a:t>Ratio</a:t>
                      </a:r>
                      <a:r>
                        <a:rPr lang="en-US" sz="1600" b="1" i="0" u="none" strike="noStrike" dirty="0" smtClean="0">
                          <a:solidFill>
                            <a:schemeClr val="accent5"/>
                          </a:solidFill>
                          <a:latin typeface="+mn-lt"/>
                        </a:rPr>
                        <a:t> </a:t>
                      </a:r>
                      <a:r>
                        <a:rPr lang="en-US" sz="1600" b="1" i="0" u="none" strike="noStrike" dirty="0">
                          <a:solidFill>
                            <a:schemeClr val="accent5"/>
                          </a:solidFill>
                          <a:latin typeface="+mn-lt"/>
                        </a:rPr>
                        <a:t>1:4</a:t>
                      </a:r>
                    </a:p>
                  </a:txBody>
                  <a:tcPr marL="16365" marR="16365" marT="1636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600" b="1" i="0" u="none" strike="noStrike" dirty="0" smtClean="0">
                          <a:solidFill>
                            <a:schemeClr val="accent6"/>
                          </a:solidFill>
                          <a:latin typeface="+mn-lt"/>
                        </a:rPr>
                        <a:t>Ratio</a:t>
                      </a:r>
                      <a:r>
                        <a:rPr lang="en-US" sz="1600" b="1" i="0" u="none" strike="noStrike" dirty="0" smtClean="0">
                          <a:solidFill>
                            <a:schemeClr val="accent6"/>
                          </a:solidFill>
                          <a:latin typeface="+mn-lt"/>
                        </a:rPr>
                        <a:t> </a:t>
                      </a:r>
                      <a:r>
                        <a:rPr lang="en-US" sz="1600" b="1" i="0" u="none" strike="noStrike" dirty="0">
                          <a:solidFill>
                            <a:schemeClr val="accent6"/>
                          </a:solidFill>
                          <a:latin typeface="+mn-lt"/>
                        </a:rPr>
                        <a:t>1:1</a:t>
                      </a:r>
                    </a:p>
                  </a:txBody>
                  <a:tcPr marL="16365" marR="16365" marT="1636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600" b="0" i="0" u="none" strike="noStrike" dirty="0" smtClean="0">
                          <a:solidFill>
                            <a:srgbClr val="000000"/>
                          </a:solidFill>
                          <a:latin typeface="+mn-lt"/>
                        </a:rPr>
                        <a:t>Ratio</a:t>
                      </a:r>
                      <a:r>
                        <a:rPr lang="en-US" sz="1600" b="0" i="0" u="none" strike="noStrike" dirty="0" smtClean="0">
                          <a:solidFill>
                            <a:srgbClr val="000000"/>
                          </a:solidFill>
                          <a:latin typeface="+mn-lt"/>
                        </a:rPr>
                        <a:t> </a:t>
                      </a:r>
                      <a:r>
                        <a:rPr lang="en-US" sz="1600" b="0" i="0" u="none" strike="noStrike" dirty="0">
                          <a:solidFill>
                            <a:srgbClr val="000000"/>
                          </a:solidFill>
                          <a:latin typeface="+mn-lt"/>
                        </a:rPr>
                        <a:t>3:2</a:t>
                      </a:r>
                    </a:p>
                  </a:txBody>
                  <a:tcPr marL="16365" marR="16365" marT="1636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600" b="0" i="0" u="none" strike="noStrike" dirty="0" smtClean="0">
                          <a:solidFill>
                            <a:srgbClr val="000000"/>
                          </a:solidFill>
                          <a:latin typeface="+mn-lt"/>
                        </a:rPr>
                        <a:t>Ratio</a:t>
                      </a:r>
                      <a:r>
                        <a:rPr lang="en-US" sz="1600" b="0" i="0" u="none" strike="noStrike" dirty="0" smtClean="0">
                          <a:solidFill>
                            <a:srgbClr val="000000"/>
                          </a:solidFill>
                          <a:latin typeface="+mn-lt"/>
                        </a:rPr>
                        <a:t> </a:t>
                      </a:r>
                      <a:r>
                        <a:rPr lang="en-US" sz="1600" b="0" i="0" u="none" strike="noStrike" dirty="0">
                          <a:solidFill>
                            <a:srgbClr val="000000"/>
                          </a:solidFill>
                          <a:latin typeface="+mn-lt"/>
                        </a:rPr>
                        <a:t>4:1</a:t>
                      </a:r>
                    </a:p>
                  </a:txBody>
                  <a:tcPr marL="16365" marR="16365" marT="1636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600" b="0" i="0" u="none" strike="noStrike">
                          <a:solidFill>
                            <a:srgbClr val="000000"/>
                          </a:solidFill>
                          <a:latin typeface="+mn-lt"/>
                        </a:rPr>
                        <a:t>　</a:t>
                      </a:r>
                    </a:p>
                  </a:txBody>
                  <a:tcPr marL="16365" marR="16365" marT="1636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1" i="0" u="none" strike="noStrike" dirty="0">
                          <a:solidFill>
                            <a:schemeClr val="accent5"/>
                          </a:solidFill>
                          <a:latin typeface="+mn-lt"/>
                        </a:rPr>
                        <a:t>XPS</a:t>
                      </a:r>
                    </a:p>
                  </a:txBody>
                  <a:tcPr marL="16365" marR="16365" marT="1636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600" b="1" i="0" u="none" strike="noStrike" dirty="0">
                          <a:solidFill>
                            <a:schemeClr val="accent6"/>
                          </a:solidFill>
                          <a:latin typeface="+mn-lt"/>
                        </a:rPr>
                        <a:t>RBS</a:t>
                      </a:r>
                    </a:p>
                  </a:txBody>
                  <a:tcPr marL="16365" marR="16365" marT="1636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038">
                <a:tc>
                  <a:txBody>
                    <a:bodyPr/>
                    <a:lstStyle/>
                    <a:p>
                      <a:pPr algn="ctr" rtl="0" fontAlgn="ctr"/>
                      <a:r>
                        <a:rPr lang="en-US" sz="1600" b="0" i="0" u="none" strike="noStrike">
                          <a:solidFill>
                            <a:srgbClr val="000000"/>
                          </a:solidFill>
                          <a:latin typeface="+mn-lt"/>
                        </a:rPr>
                        <a:t>DPC</a:t>
                      </a:r>
                    </a:p>
                  </a:txBody>
                  <a:tcPr marL="16365" marR="16365" marT="1636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ja-JP" sz="1600" b="1" i="0" u="none" strike="noStrike" dirty="0">
                          <a:solidFill>
                            <a:schemeClr val="accent5"/>
                          </a:solidFill>
                          <a:latin typeface="+mn-lt"/>
                        </a:rPr>
                        <a:t>94.3 ± </a:t>
                      </a:r>
                      <a:r>
                        <a:rPr lang="en-US" altLang="ja-JP" sz="1600" b="1" i="0" u="none" strike="noStrike" dirty="0" smtClean="0">
                          <a:solidFill>
                            <a:schemeClr val="accent5"/>
                          </a:solidFill>
                          <a:latin typeface="+mn-lt"/>
                        </a:rPr>
                        <a:t>0.3</a:t>
                      </a:r>
                      <a:endParaRPr lang="en-US" altLang="ja-JP" sz="1600" b="1" i="0" u="none" strike="noStrike" dirty="0">
                        <a:solidFill>
                          <a:schemeClr val="accent5"/>
                        </a:solidFill>
                        <a:latin typeface="+mn-lt"/>
                      </a:endParaRPr>
                    </a:p>
                  </a:txBody>
                  <a:tcPr marL="16365" marR="16365" marT="1636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ja-JP" sz="1600" b="1" i="0" u="none" strike="noStrike" dirty="0">
                          <a:solidFill>
                            <a:schemeClr val="accent6"/>
                          </a:solidFill>
                          <a:latin typeface="+mn-lt"/>
                        </a:rPr>
                        <a:t>96.9 ± </a:t>
                      </a:r>
                      <a:r>
                        <a:rPr lang="en-US" altLang="ja-JP" sz="1600" b="1" i="0" u="none" strike="noStrike" dirty="0" smtClean="0">
                          <a:solidFill>
                            <a:schemeClr val="accent6"/>
                          </a:solidFill>
                          <a:latin typeface="+mn-lt"/>
                        </a:rPr>
                        <a:t>0.2</a:t>
                      </a:r>
                      <a:endParaRPr lang="en-US" altLang="ja-JP" sz="1600" b="1" i="0" u="none" strike="noStrike" dirty="0">
                        <a:solidFill>
                          <a:schemeClr val="accent6"/>
                        </a:solidFill>
                        <a:latin typeface="+mn-lt"/>
                      </a:endParaRPr>
                    </a:p>
                  </a:txBody>
                  <a:tcPr marL="16365" marR="16365" marT="1636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ja-JP" sz="1600" b="0" i="0" u="none" strike="noStrike" dirty="0">
                          <a:solidFill>
                            <a:srgbClr val="000000"/>
                          </a:solidFill>
                          <a:latin typeface="+mn-lt"/>
                        </a:rPr>
                        <a:t>99.0 ± </a:t>
                      </a:r>
                      <a:r>
                        <a:rPr lang="en-US" altLang="ja-JP" sz="1600" b="0" i="0" u="none" strike="noStrike" dirty="0" smtClean="0">
                          <a:solidFill>
                            <a:srgbClr val="000000"/>
                          </a:solidFill>
                          <a:latin typeface="+mn-lt"/>
                        </a:rPr>
                        <a:t>0.1</a:t>
                      </a:r>
                      <a:endParaRPr lang="en-US" altLang="ja-JP" sz="1600" b="0" i="0" u="none" strike="noStrike" dirty="0">
                        <a:solidFill>
                          <a:srgbClr val="000000"/>
                        </a:solidFill>
                        <a:latin typeface="+mn-lt"/>
                      </a:endParaRPr>
                    </a:p>
                  </a:txBody>
                  <a:tcPr marL="16365" marR="16365" marT="1636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ja-JP" sz="1600" b="0" i="0" u="none" strike="noStrike" dirty="0">
                          <a:solidFill>
                            <a:srgbClr val="000000"/>
                          </a:solidFill>
                          <a:latin typeface="+mn-lt"/>
                        </a:rPr>
                        <a:t>100.0 ± 0.0</a:t>
                      </a:r>
                    </a:p>
                  </a:txBody>
                  <a:tcPr marL="16365" marR="16365" marT="1636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ja-JP" altLang="en-US" sz="1600" b="0" i="0" u="none" strike="noStrike">
                          <a:solidFill>
                            <a:srgbClr val="000000"/>
                          </a:solidFill>
                          <a:latin typeface="+mn-lt"/>
                        </a:rPr>
                        <a:t>　</a:t>
                      </a:r>
                    </a:p>
                  </a:txBody>
                  <a:tcPr marL="16365" marR="16365" marT="1636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ja-JP" sz="1600" b="1" i="0" u="none" strike="noStrike" dirty="0">
                          <a:solidFill>
                            <a:schemeClr val="accent5"/>
                          </a:solidFill>
                          <a:latin typeface="+mn-lt"/>
                        </a:rPr>
                        <a:t>91.7 ± 3.9</a:t>
                      </a:r>
                    </a:p>
                  </a:txBody>
                  <a:tcPr marL="16365" marR="16365" marT="1636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altLang="ja-JP" sz="1600" b="1" i="0" u="none" strike="noStrike" dirty="0">
                          <a:solidFill>
                            <a:schemeClr val="accent6"/>
                          </a:solidFill>
                          <a:latin typeface="+mn-lt"/>
                        </a:rPr>
                        <a:t>96.2 ± 0.2</a:t>
                      </a:r>
                    </a:p>
                  </a:txBody>
                  <a:tcPr marL="16365" marR="16365" marT="1636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48038">
                <a:tc>
                  <a:txBody>
                    <a:bodyPr/>
                    <a:lstStyle/>
                    <a:p>
                      <a:pPr algn="ctr" rtl="0" fontAlgn="ctr"/>
                      <a:r>
                        <a:rPr lang="en-US" sz="1600" b="0" i="0" u="none" strike="noStrike" dirty="0">
                          <a:solidFill>
                            <a:srgbClr val="000000"/>
                          </a:solidFill>
                          <a:latin typeface="+mn-lt"/>
                        </a:rPr>
                        <a:t>%C </a:t>
                      </a:r>
                    </a:p>
                  </a:txBody>
                  <a:tcPr marL="16365" marR="16365" marT="16365" marB="0" anchor="ctr">
                    <a:lnL>
                      <a:noFill/>
                    </a:lnL>
                    <a:lnR>
                      <a:noFill/>
                    </a:lnR>
                    <a:lnT>
                      <a:noFill/>
                    </a:lnT>
                    <a:lnB>
                      <a:noFill/>
                    </a:lnB>
                    <a:solidFill>
                      <a:srgbClr val="FFFFFF"/>
                    </a:solidFill>
                  </a:tcPr>
                </a:tc>
                <a:tc>
                  <a:txBody>
                    <a:bodyPr/>
                    <a:lstStyle/>
                    <a:p>
                      <a:pPr algn="ctr" rtl="0" fontAlgn="ctr"/>
                      <a:r>
                        <a:rPr lang="en-US" altLang="ja-JP" sz="1600" b="1" i="0" u="none" strike="noStrike" dirty="0">
                          <a:solidFill>
                            <a:schemeClr val="accent5"/>
                          </a:solidFill>
                          <a:latin typeface="+mn-lt"/>
                        </a:rPr>
                        <a:t>67.8 ± 0.1</a:t>
                      </a:r>
                    </a:p>
                  </a:txBody>
                  <a:tcPr marL="16365" marR="16365" marT="16365" marB="0" anchor="ctr">
                    <a:lnL>
                      <a:noFill/>
                    </a:lnL>
                    <a:lnR>
                      <a:noFill/>
                    </a:lnR>
                    <a:lnT>
                      <a:noFill/>
                    </a:lnT>
                    <a:lnB>
                      <a:noFill/>
                    </a:lnB>
                    <a:solidFill>
                      <a:srgbClr val="FFFFFF"/>
                    </a:solidFill>
                  </a:tcPr>
                </a:tc>
                <a:tc>
                  <a:txBody>
                    <a:bodyPr/>
                    <a:lstStyle/>
                    <a:p>
                      <a:pPr algn="ctr" rtl="0" fontAlgn="ctr"/>
                      <a:r>
                        <a:rPr lang="en-US" altLang="ja-JP" sz="1600" b="1" i="0" u="none" strike="noStrike" dirty="0">
                          <a:solidFill>
                            <a:schemeClr val="accent6"/>
                          </a:solidFill>
                          <a:latin typeface="+mn-lt"/>
                        </a:rPr>
                        <a:t>71.6 ± </a:t>
                      </a:r>
                      <a:r>
                        <a:rPr lang="en-US" altLang="ja-JP" sz="1600" b="1" i="0" u="none" strike="noStrike" dirty="0" smtClean="0">
                          <a:solidFill>
                            <a:schemeClr val="accent6"/>
                          </a:solidFill>
                          <a:latin typeface="+mn-lt"/>
                        </a:rPr>
                        <a:t>0.2</a:t>
                      </a:r>
                      <a:endParaRPr lang="en-US" altLang="ja-JP" sz="1600" b="1" i="0" u="none" strike="noStrike" dirty="0">
                        <a:solidFill>
                          <a:schemeClr val="accent6"/>
                        </a:solidFill>
                        <a:latin typeface="+mn-lt"/>
                      </a:endParaRPr>
                    </a:p>
                  </a:txBody>
                  <a:tcPr marL="16365" marR="16365" marT="16365" marB="0" anchor="ctr">
                    <a:lnL>
                      <a:noFill/>
                    </a:lnL>
                    <a:lnR>
                      <a:noFill/>
                    </a:lnR>
                    <a:lnT>
                      <a:noFill/>
                    </a:lnT>
                    <a:lnB>
                      <a:noFill/>
                    </a:lnB>
                    <a:solidFill>
                      <a:srgbClr val="FFFFFF"/>
                    </a:solidFill>
                  </a:tcPr>
                </a:tc>
                <a:tc>
                  <a:txBody>
                    <a:bodyPr/>
                    <a:lstStyle/>
                    <a:p>
                      <a:pPr algn="ctr" rtl="0" fontAlgn="ctr"/>
                      <a:r>
                        <a:rPr lang="en-US" altLang="ja-JP" sz="1600" b="0" i="0" u="none" strike="noStrike" dirty="0">
                          <a:solidFill>
                            <a:srgbClr val="000000"/>
                          </a:solidFill>
                          <a:latin typeface="+mn-lt"/>
                        </a:rPr>
                        <a:t>73.6 ± 0.1</a:t>
                      </a:r>
                    </a:p>
                  </a:txBody>
                  <a:tcPr marL="16365" marR="16365" marT="16365" marB="0" anchor="ctr">
                    <a:lnL>
                      <a:noFill/>
                    </a:lnL>
                    <a:lnR>
                      <a:noFill/>
                    </a:lnR>
                    <a:lnT>
                      <a:noFill/>
                    </a:lnT>
                    <a:lnB>
                      <a:noFill/>
                    </a:lnB>
                    <a:solidFill>
                      <a:srgbClr val="FFFFFF"/>
                    </a:solidFill>
                  </a:tcPr>
                </a:tc>
                <a:tc>
                  <a:txBody>
                    <a:bodyPr/>
                    <a:lstStyle/>
                    <a:p>
                      <a:pPr algn="ctr" rtl="0" fontAlgn="ctr"/>
                      <a:r>
                        <a:rPr lang="ja-JP" altLang="en-US" sz="1600" b="0" i="0" u="none" strike="noStrike" dirty="0">
                          <a:solidFill>
                            <a:srgbClr val="000000"/>
                          </a:solidFill>
                          <a:latin typeface="+mn-lt"/>
                        </a:rPr>
                        <a:t> </a:t>
                      </a:r>
                      <a:r>
                        <a:rPr lang="en-US" altLang="ja-JP" sz="1600" b="0" i="0" u="none" strike="noStrike" dirty="0">
                          <a:solidFill>
                            <a:srgbClr val="000000"/>
                          </a:solidFill>
                          <a:latin typeface="+mn-lt"/>
                        </a:rPr>
                        <a:t>74.9 ± 0.0</a:t>
                      </a:r>
                    </a:p>
                  </a:txBody>
                  <a:tcPr marL="16365" marR="16365" marT="16365" marB="0" anchor="ctr">
                    <a:lnL>
                      <a:noFill/>
                    </a:lnL>
                    <a:lnR>
                      <a:noFill/>
                    </a:lnR>
                    <a:lnT>
                      <a:noFill/>
                    </a:lnT>
                    <a:lnB>
                      <a:noFill/>
                    </a:lnB>
                    <a:solidFill>
                      <a:srgbClr val="FFFFFF"/>
                    </a:solidFill>
                  </a:tcPr>
                </a:tc>
                <a:tc>
                  <a:txBody>
                    <a:bodyPr/>
                    <a:lstStyle/>
                    <a:p>
                      <a:pPr algn="ctr" rtl="0" fontAlgn="ctr"/>
                      <a:r>
                        <a:rPr lang="ja-JP" altLang="en-US" sz="1600" b="0" i="0" u="none" strike="noStrike">
                          <a:solidFill>
                            <a:srgbClr val="000000"/>
                          </a:solidFill>
                          <a:latin typeface="+mn-lt"/>
                        </a:rPr>
                        <a:t>　</a:t>
                      </a:r>
                    </a:p>
                  </a:txBody>
                  <a:tcPr marL="16365" marR="16365" marT="16365" marB="0" anchor="ctr">
                    <a:lnL>
                      <a:noFill/>
                    </a:lnL>
                    <a:lnR>
                      <a:noFill/>
                    </a:lnR>
                    <a:lnT>
                      <a:noFill/>
                    </a:lnT>
                    <a:lnB>
                      <a:noFill/>
                    </a:lnB>
                    <a:solidFill>
                      <a:srgbClr val="FFFFFF"/>
                    </a:solidFill>
                  </a:tcPr>
                </a:tc>
                <a:tc>
                  <a:txBody>
                    <a:bodyPr/>
                    <a:lstStyle/>
                    <a:p>
                      <a:pPr algn="ctr" rtl="0" fontAlgn="ctr"/>
                      <a:r>
                        <a:rPr lang="en-US" altLang="ja-JP" sz="1600" b="1" i="0" u="none" strike="noStrike" dirty="0">
                          <a:solidFill>
                            <a:schemeClr val="accent5"/>
                          </a:solidFill>
                          <a:latin typeface="+mn-lt"/>
                        </a:rPr>
                        <a:t>71.0 ± 1.6</a:t>
                      </a:r>
                    </a:p>
                  </a:txBody>
                  <a:tcPr marL="16365" marR="16365" marT="16365" marB="0" anchor="ctr">
                    <a:lnL>
                      <a:noFill/>
                    </a:lnL>
                    <a:lnR>
                      <a:noFill/>
                    </a:lnR>
                    <a:lnT>
                      <a:noFill/>
                    </a:lnT>
                    <a:lnB>
                      <a:noFill/>
                    </a:lnB>
                    <a:solidFill>
                      <a:srgbClr val="FFFFFF"/>
                    </a:solidFill>
                  </a:tcPr>
                </a:tc>
                <a:tc>
                  <a:txBody>
                    <a:bodyPr/>
                    <a:lstStyle/>
                    <a:p>
                      <a:pPr algn="ctr" rtl="0" fontAlgn="ctr"/>
                      <a:r>
                        <a:rPr lang="en-US" altLang="ja-JP" sz="1600" b="1" i="0" u="none" strike="noStrike" dirty="0">
                          <a:solidFill>
                            <a:schemeClr val="accent6"/>
                          </a:solidFill>
                          <a:latin typeface="+mn-lt"/>
                        </a:rPr>
                        <a:t>71.0 ± 1.2</a:t>
                      </a:r>
                    </a:p>
                  </a:txBody>
                  <a:tcPr marL="16365" marR="16365" marT="16365" marB="0" anchor="ctr">
                    <a:lnL>
                      <a:noFill/>
                    </a:lnL>
                    <a:lnR>
                      <a:noFill/>
                    </a:lnR>
                    <a:lnT>
                      <a:noFill/>
                    </a:lnT>
                    <a:lnB>
                      <a:noFill/>
                    </a:lnB>
                    <a:solidFill>
                      <a:srgbClr val="FFFFFF"/>
                    </a:solidFill>
                  </a:tcPr>
                </a:tc>
              </a:tr>
              <a:tr h="348038">
                <a:tc>
                  <a:txBody>
                    <a:bodyPr/>
                    <a:lstStyle/>
                    <a:p>
                      <a:pPr algn="ctr" rtl="0" fontAlgn="ctr"/>
                      <a:r>
                        <a:rPr lang="en-US" sz="1600" b="0" i="0" u="none" strike="noStrike">
                          <a:solidFill>
                            <a:srgbClr val="000000"/>
                          </a:solidFill>
                          <a:latin typeface="+mn-lt"/>
                        </a:rPr>
                        <a:t>%O </a:t>
                      </a:r>
                    </a:p>
                  </a:txBody>
                  <a:tcPr marL="16365" marR="16365" marT="16365" marB="0" anchor="ctr">
                    <a:lnL>
                      <a:noFill/>
                    </a:lnL>
                    <a:lnR>
                      <a:noFill/>
                    </a:lnR>
                    <a:lnT>
                      <a:noFill/>
                    </a:lnT>
                    <a:lnB>
                      <a:noFill/>
                    </a:lnB>
                    <a:solidFill>
                      <a:srgbClr val="FFFFFF"/>
                    </a:solidFill>
                  </a:tcPr>
                </a:tc>
                <a:tc>
                  <a:txBody>
                    <a:bodyPr/>
                    <a:lstStyle/>
                    <a:p>
                      <a:pPr algn="ctr" rtl="0" fontAlgn="ctr"/>
                      <a:r>
                        <a:rPr lang="en-US" altLang="ja-JP" sz="1600" b="1" i="0" u="none" strike="noStrike" dirty="0">
                          <a:solidFill>
                            <a:schemeClr val="accent5"/>
                          </a:solidFill>
                          <a:latin typeface="+mn-lt"/>
                        </a:rPr>
                        <a:t>25.7 ± </a:t>
                      </a:r>
                      <a:r>
                        <a:rPr lang="en-US" altLang="ja-JP" sz="1600" b="1" i="0" u="none" strike="noStrike" dirty="0" smtClean="0">
                          <a:solidFill>
                            <a:schemeClr val="accent5"/>
                          </a:solidFill>
                          <a:latin typeface="+mn-lt"/>
                        </a:rPr>
                        <a:t>0.3</a:t>
                      </a:r>
                      <a:endParaRPr lang="en-US" altLang="ja-JP" sz="1600" b="1" i="0" u="none" strike="noStrike" dirty="0">
                        <a:solidFill>
                          <a:schemeClr val="accent5"/>
                        </a:solidFill>
                        <a:latin typeface="+mn-lt"/>
                      </a:endParaRPr>
                    </a:p>
                  </a:txBody>
                  <a:tcPr marL="16365" marR="16365" marT="16365" marB="0" anchor="ctr">
                    <a:lnL>
                      <a:noFill/>
                    </a:lnL>
                    <a:lnR>
                      <a:noFill/>
                    </a:lnR>
                    <a:lnT>
                      <a:noFill/>
                    </a:lnT>
                    <a:lnB>
                      <a:noFill/>
                    </a:lnB>
                    <a:solidFill>
                      <a:srgbClr val="FFFFFF"/>
                    </a:solidFill>
                  </a:tcPr>
                </a:tc>
                <a:tc>
                  <a:txBody>
                    <a:bodyPr/>
                    <a:lstStyle/>
                    <a:p>
                      <a:pPr algn="ctr" rtl="0" fontAlgn="ctr"/>
                      <a:r>
                        <a:rPr lang="en-US" altLang="ja-JP" sz="1600" b="1" i="0" u="none" strike="noStrike" dirty="0">
                          <a:solidFill>
                            <a:schemeClr val="accent6"/>
                          </a:solidFill>
                          <a:latin typeface="+mn-lt"/>
                        </a:rPr>
                        <a:t>18.6 ± </a:t>
                      </a:r>
                      <a:r>
                        <a:rPr lang="en-US" altLang="ja-JP" sz="1600" b="1" i="0" u="none" strike="noStrike" dirty="0" smtClean="0">
                          <a:solidFill>
                            <a:schemeClr val="accent6"/>
                          </a:solidFill>
                          <a:latin typeface="+mn-lt"/>
                        </a:rPr>
                        <a:t>0.3</a:t>
                      </a:r>
                      <a:endParaRPr lang="en-US" altLang="ja-JP" sz="1600" b="1" i="0" u="none" strike="noStrike" dirty="0">
                        <a:solidFill>
                          <a:schemeClr val="accent6"/>
                        </a:solidFill>
                        <a:latin typeface="+mn-lt"/>
                      </a:endParaRPr>
                    </a:p>
                  </a:txBody>
                  <a:tcPr marL="16365" marR="16365" marT="16365" marB="0" anchor="ctr">
                    <a:lnL>
                      <a:noFill/>
                    </a:lnL>
                    <a:lnR>
                      <a:noFill/>
                    </a:lnR>
                    <a:lnT>
                      <a:noFill/>
                    </a:lnT>
                    <a:lnB>
                      <a:noFill/>
                    </a:lnB>
                    <a:solidFill>
                      <a:srgbClr val="FFFFFF"/>
                    </a:solidFill>
                  </a:tcPr>
                </a:tc>
                <a:tc>
                  <a:txBody>
                    <a:bodyPr/>
                    <a:lstStyle/>
                    <a:p>
                      <a:pPr algn="ctr" rtl="0" fontAlgn="ctr"/>
                      <a:r>
                        <a:rPr lang="en-US" altLang="ja-JP" sz="1600" b="0" i="0" u="none" strike="noStrike" dirty="0">
                          <a:solidFill>
                            <a:srgbClr val="000000"/>
                          </a:solidFill>
                          <a:latin typeface="+mn-lt"/>
                        </a:rPr>
                        <a:t>14.2 ± 0.1</a:t>
                      </a:r>
                    </a:p>
                  </a:txBody>
                  <a:tcPr marL="16365" marR="16365" marT="16365" marB="0" anchor="ctr">
                    <a:lnL>
                      <a:noFill/>
                    </a:lnL>
                    <a:lnR>
                      <a:noFill/>
                    </a:lnR>
                    <a:lnT>
                      <a:noFill/>
                    </a:lnT>
                    <a:lnB>
                      <a:noFill/>
                    </a:lnB>
                    <a:solidFill>
                      <a:srgbClr val="FFFFFF"/>
                    </a:solidFill>
                  </a:tcPr>
                </a:tc>
                <a:tc>
                  <a:txBody>
                    <a:bodyPr/>
                    <a:lstStyle/>
                    <a:p>
                      <a:pPr algn="ctr" rtl="0" fontAlgn="ctr"/>
                      <a:r>
                        <a:rPr lang="ja-JP" altLang="en-US" sz="1600" b="0" i="0" u="none" strike="noStrike" dirty="0">
                          <a:solidFill>
                            <a:srgbClr val="000000"/>
                          </a:solidFill>
                          <a:latin typeface="+mn-lt"/>
                        </a:rPr>
                        <a:t>   </a:t>
                      </a:r>
                      <a:r>
                        <a:rPr lang="en-US" altLang="ja-JP" sz="1600" b="0" i="0" u="none" strike="noStrike" dirty="0">
                          <a:solidFill>
                            <a:srgbClr val="000000"/>
                          </a:solidFill>
                          <a:latin typeface="+mn-lt"/>
                        </a:rPr>
                        <a:t>9.4 ± 0.0</a:t>
                      </a:r>
                    </a:p>
                  </a:txBody>
                  <a:tcPr marL="16365" marR="16365" marT="16365" marB="0" anchor="ctr">
                    <a:lnL>
                      <a:noFill/>
                    </a:lnL>
                    <a:lnR>
                      <a:noFill/>
                    </a:lnR>
                    <a:lnT>
                      <a:noFill/>
                    </a:lnT>
                    <a:lnB>
                      <a:noFill/>
                    </a:lnB>
                    <a:solidFill>
                      <a:srgbClr val="FFFFFF"/>
                    </a:solidFill>
                  </a:tcPr>
                </a:tc>
                <a:tc>
                  <a:txBody>
                    <a:bodyPr/>
                    <a:lstStyle/>
                    <a:p>
                      <a:pPr algn="ctr" rtl="0" fontAlgn="ctr"/>
                      <a:r>
                        <a:rPr lang="ja-JP" altLang="en-US" sz="1600" b="0" i="0" u="none" strike="noStrike" dirty="0">
                          <a:solidFill>
                            <a:srgbClr val="000000"/>
                          </a:solidFill>
                          <a:latin typeface="+mn-lt"/>
                        </a:rPr>
                        <a:t>　</a:t>
                      </a:r>
                    </a:p>
                  </a:txBody>
                  <a:tcPr marL="16365" marR="16365" marT="16365" marB="0" anchor="ctr">
                    <a:lnL>
                      <a:noFill/>
                    </a:lnL>
                    <a:lnR>
                      <a:noFill/>
                    </a:lnR>
                    <a:lnT>
                      <a:noFill/>
                    </a:lnT>
                    <a:lnB>
                      <a:noFill/>
                    </a:lnB>
                    <a:solidFill>
                      <a:srgbClr val="FFFFFF"/>
                    </a:solidFill>
                  </a:tcPr>
                </a:tc>
                <a:tc>
                  <a:txBody>
                    <a:bodyPr/>
                    <a:lstStyle/>
                    <a:p>
                      <a:pPr algn="ctr" rtl="0" fontAlgn="ctr"/>
                      <a:r>
                        <a:rPr lang="en-US" altLang="ja-JP" sz="1600" b="1" i="0" u="none" strike="noStrike" dirty="0">
                          <a:solidFill>
                            <a:schemeClr val="accent5"/>
                          </a:solidFill>
                          <a:latin typeface="+mn-lt"/>
                        </a:rPr>
                        <a:t>26.2 ± 1.7</a:t>
                      </a:r>
                    </a:p>
                  </a:txBody>
                  <a:tcPr marL="16365" marR="16365" marT="16365" marB="0" anchor="ctr">
                    <a:lnL>
                      <a:noFill/>
                    </a:lnL>
                    <a:lnR>
                      <a:noFill/>
                    </a:lnR>
                    <a:lnT>
                      <a:noFill/>
                    </a:lnT>
                    <a:lnB>
                      <a:noFill/>
                    </a:lnB>
                    <a:solidFill>
                      <a:srgbClr val="FFFFFF"/>
                    </a:solidFill>
                  </a:tcPr>
                </a:tc>
                <a:tc>
                  <a:txBody>
                    <a:bodyPr/>
                    <a:lstStyle/>
                    <a:p>
                      <a:pPr algn="ctr" rtl="0" fontAlgn="ctr"/>
                      <a:r>
                        <a:rPr lang="en-US" altLang="ja-JP" sz="1600" b="1" i="0" u="none" strike="noStrike" dirty="0">
                          <a:solidFill>
                            <a:schemeClr val="accent6"/>
                          </a:solidFill>
                          <a:latin typeface="+mn-lt"/>
                        </a:rPr>
                        <a:t>17.4 ± 0.4</a:t>
                      </a:r>
                    </a:p>
                  </a:txBody>
                  <a:tcPr marL="16365" marR="16365" marT="16365" marB="0" anchor="ctr">
                    <a:lnL>
                      <a:noFill/>
                    </a:lnL>
                    <a:lnR>
                      <a:noFill/>
                    </a:lnR>
                    <a:lnT>
                      <a:noFill/>
                    </a:lnT>
                    <a:lnB>
                      <a:noFill/>
                    </a:lnB>
                    <a:solidFill>
                      <a:srgbClr val="FFFFFF"/>
                    </a:solidFill>
                  </a:tcPr>
                </a:tc>
              </a:tr>
              <a:tr h="348038">
                <a:tc>
                  <a:txBody>
                    <a:bodyPr/>
                    <a:lstStyle/>
                    <a:p>
                      <a:pPr algn="ctr" rtl="0" fontAlgn="ctr"/>
                      <a:r>
                        <a:rPr lang="en-US" sz="1600" b="0" i="0" u="none" strike="noStrike">
                          <a:solidFill>
                            <a:srgbClr val="000000"/>
                          </a:solidFill>
                          <a:latin typeface="+mn-lt"/>
                        </a:rPr>
                        <a:t>%N </a:t>
                      </a:r>
                    </a:p>
                  </a:txBody>
                  <a:tcPr marL="16365" marR="16365" marT="1636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600" b="1" i="0" u="none" strike="noStrike" dirty="0">
                          <a:solidFill>
                            <a:schemeClr val="accent5"/>
                          </a:solidFill>
                          <a:latin typeface="+mn-lt"/>
                        </a:rPr>
                        <a:t>  </a:t>
                      </a:r>
                      <a:r>
                        <a:rPr lang="en-US" altLang="ja-JP" sz="1600" b="1" i="0" u="none" strike="noStrike" dirty="0">
                          <a:solidFill>
                            <a:schemeClr val="accent5"/>
                          </a:solidFill>
                          <a:latin typeface="+mn-lt"/>
                        </a:rPr>
                        <a:t>6.5 ± 0.1</a:t>
                      </a:r>
                    </a:p>
                  </a:txBody>
                  <a:tcPr marL="16365" marR="16365" marT="1636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600" b="1" i="0" u="none" strike="noStrike" dirty="0">
                          <a:solidFill>
                            <a:schemeClr val="accent6"/>
                          </a:solidFill>
                          <a:latin typeface="+mn-lt"/>
                        </a:rPr>
                        <a:t>  </a:t>
                      </a:r>
                      <a:r>
                        <a:rPr lang="en-US" altLang="ja-JP" sz="1600" b="1" i="0" u="none" strike="noStrike" dirty="0">
                          <a:solidFill>
                            <a:schemeClr val="accent6"/>
                          </a:solidFill>
                          <a:latin typeface="+mn-lt"/>
                        </a:rPr>
                        <a:t>9.9 ± 0.1</a:t>
                      </a:r>
                    </a:p>
                  </a:txBody>
                  <a:tcPr marL="16365" marR="16365" marT="1636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600" b="0" i="0" u="none" strike="noStrike" dirty="0">
                          <a:solidFill>
                            <a:srgbClr val="000000"/>
                          </a:solidFill>
                          <a:latin typeface="+mn-lt"/>
                        </a:rPr>
                        <a:t>12.2 ± 0.0</a:t>
                      </a:r>
                    </a:p>
                  </a:txBody>
                  <a:tcPr marL="16365" marR="16365" marT="1636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600" b="0" i="0" u="none" strike="noStrike" dirty="0">
                          <a:solidFill>
                            <a:srgbClr val="000000"/>
                          </a:solidFill>
                          <a:latin typeface="+mn-lt"/>
                        </a:rPr>
                        <a:t> </a:t>
                      </a:r>
                      <a:r>
                        <a:rPr lang="en-US" altLang="ja-JP" sz="1600" b="0" i="0" u="none" strike="noStrike" dirty="0">
                          <a:solidFill>
                            <a:srgbClr val="000000"/>
                          </a:solidFill>
                          <a:latin typeface="+mn-lt"/>
                        </a:rPr>
                        <a:t>15.6 ± </a:t>
                      </a:r>
                      <a:r>
                        <a:rPr lang="en-US" altLang="ja-JP" sz="1600" b="0" i="0" u="none" strike="noStrike" dirty="0" smtClean="0">
                          <a:solidFill>
                            <a:srgbClr val="000000"/>
                          </a:solidFill>
                          <a:latin typeface="+mn-lt"/>
                        </a:rPr>
                        <a:t>0.1</a:t>
                      </a:r>
                      <a:endParaRPr lang="en-US" altLang="ja-JP" sz="1600" b="0" i="0" u="none" strike="noStrike" dirty="0">
                        <a:solidFill>
                          <a:srgbClr val="000000"/>
                        </a:solidFill>
                        <a:latin typeface="+mn-lt"/>
                      </a:endParaRPr>
                    </a:p>
                  </a:txBody>
                  <a:tcPr marL="16365" marR="16365" marT="1636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600" b="0" i="0" u="none" strike="noStrike" dirty="0">
                          <a:solidFill>
                            <a:srgbClr val="000000"/>
                          </a:solidFill>
                          <a:latin typeface="+mn-lt"/>
                        </a:rPr>
                        <a:t>　</a:t>
                      </a:r>
                    </a:p>
                  </a:txBody>
                  <a:tcPr marL="16365" marR="16365" marT="1636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600" b="1" i="0" u="none" strike="noStrike" dirty="0">
                          <a:solidFill>
                            <a:schemeClr val="accent5"/>
                          </a:solidFill>
                          <a:latin typeface="+mn-lt"/>
                        </a:rPr>
                        <a:t>  </a:t>
                      </a:r>
                      <a:r>
                        <a:rPr lang="en-US" altLang="ja-JP" sz="1600" b="1" i="0" u="none" strike="noStrike" dirty="0">
                          <a:solidFill>
                            <a:schemeClr val="accent5"/>
                          </a:solidFill>
                          <a:latin typeface="+mn-lt"/>
                        </a:rPr>
                        <a:t>2.8 ± 1.7</a:t>
                      </a:r>
                    </a:p>
                  </a:txBody>
                  <a:tcPr marL="16365" marR="16365" marT="1636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ja-JP" sz="1600" b="1" i="0" u="none" strike="noStrike" dirty="0">
                          <a:solidFill>
                            <a:schemeClr val="accent6"/>
                          </a:solidFill>
                          <a:latin typeface="+mn-lt"/>
                        </a:rPr>
                        <a:t>11.5 ± 0.6</a:t>
                      </a:r>
                    </a:p>
                  </a:txBody>
                  <a:tcPr marL="16365" marR="16365" marT="1636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9" name="正方形/長方形 38"/>
          <p:cNvSpPr/>
          <p:nvPr/>
        </p:nvSpPr>
        <p:spPr>
          <a:xfrm>
            <a:off x="240887" y="5589240"/>
            <a:ext cx="8640960" cy="584775"/>
          </a:xfrm>
          <a:prstGeom prst="rect">
            <a:avLst/>
          </a:prstGeom>
        </p:spPr>
        <p:txBody>
          <a:bodyPr wrap="square">
            <a:spAutoFit/>
          </a:bodyPr>
          <a:lstStyle/>
          <a:p>
            <a:r>
              <a:rPr lang="en-US" altLang="ja-JP" sz="1600" dirty="0" smtClean="0">
                <a:cs typeface="Times New Roman" pitchFamily="18" charset="0"/>
              </a:rPr>
              <a:t>[4]</a:t>
            </a:r>
            <a:r>
              <a:rPr lang="en-US" altLang="ja-JP" sz="1600" dirty="0" smtClean="0"/>
              <a:t> </a:t>
            </a:r>
            <a:r>
              <a:rPr lang="en-US" altLang="ja-JP" sz="1600" dirty="0" err="1"/>
              <a:t>Coronell</a:t>
            </a:r>
            <a:r>
              <a:rPr lang="en-US" altLang="ja-JP" sz="1600" dirty="0"/>
              <a:t>, O.; Gonzalez, M. I.; Marinas, B. J.; Cahill, D. G. </a:t>
            </a:r>
            <a:r>
              <a:rPr lang="en-US" altLang="ja-JP" sz="1600" i="1" dirty="0"/>
              <a:t>Environ. Sci. Technol</a:t>
            </a:r>
            <a:r>
              <a:rPr lang="en-US" altLang="ja-JP" sz="1600" dirty="0"/>
              <a:t>. </a:t>
            </a:r>
            <a:r>
              <a:rPr lang="en-US" altLang="ja-JP" sz="1600" b="1" dirty="0"/>
              <a:t>2010</a:t>
            </a:r>
            <a:r>
              <a:rPr lang="en-US" altLang="ja-JP" sz="1600" dirty="0"/>
              <a:t>, </a:t>
            </a:r>
            <a:r>
              <a:rPr lang="en-US" altLang="ja-JP" sz="1600" i="1" dirty="0"/>
              <a:t>44</a:t>
            </a:r>
            <a:r>
              <a:rPr lang="en-US" altLang="ja-JP" sz="1600" dirty="0"/>
              <a:t>, 6808.</a:t>
            </a:r>
            <a:endParaRPr lang="ja-JP" altLang="ja-JP" sz="1600" dirty="0"/>
          </a:p>
        </p:txBody>
      </p:sp>
      <p:sp>
        <p:nvSpPr>
          <p:cNvPr id="40" name="Rectangle 32"/>
          <p:cNvSpPr>
            <a:spLocks noChangeArrowheads="1"/>
          </p:cNvSpPr>
          <p:nvPr/>
        </p:nvSpPr>
        <p:spPr bwMode="auto">
          <a:xfrm>
            <a:off x="240887" y="4285545"/>
            <a:ext cx="86409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8288" lvl="0" indent="-268288" algn="just" fontAlgn="base">
              <a:spcBef>
                <a:spcPct val="0"/>
              </a:spcBef>
              <a:spcAft>
                <a:spcPct val="0"/>
              </a:spcAft>
              <a:buClr>
                <a:schemeClr val="tx1"/>
              </a:buClr>
              <a:buFont typeface="Wingdings" pitchFamily="2" charset="2"/>
              <a:buChar char="p"/>
            </a:pPr>
            <a:r>
              <a:rPr lang="ja-JP" altLang="ja-JP" sz="2000" b="1" dirty="0" smtClean="0">
                <a:solidFill>
                  <a:schemeClr val="accent5"/>
                </a:solidFill>
                <a:latin typeface="Times New Roman" pitchFamily="18" charset="0"/>
                <a:cs typeface="Times New Roman" pitchFamily="18" charset="0"/>
              </a:rPr>
              <a:t>比率</a:t>
            </a:r>
            <a:r>
              <a:rPr lang="en-US" altLang="ja-JP" sz="2000" b="1" dirty="0">
                <a:solidFill>
                  <a:schemeClr val="accent5"/>
                </a:solidFill>
                <a:latin typeface="Times New Roman" pitchFamily="18" charset="0"/>
                <a:cs typeface="Times New Roman" pitchFamily="18" charset="0"/>
              </a:rPr>
              <a:t>1:4</a:t>
            </a:r>
            <a:r>
              <a:rPr lang="ja-JP" altLang="en-US" sz="2000" dirty="0">
                <a:latin typeface="Times New Roman" pitchFamily="18" charset="0"/>
                <a:cs typeface="Times New Roman" pitchFamily="18" charset="0"/>
              </a:rPr>
              <a:t>の計算結果は、</a:t>
            </a:r>
            <a:r>
              <a:rPr lang="en-US" altLang="ja-JP" sz="2000" dirty="0">
                <a:latin typeface="Times New Roman" pitchFamily="18" charset="0"/>
                <a:cs typeface="Times New Roman" pitchFamily="18" charset="0"/>
              </a:rPr>
              <a:t>X</a:t>
            </a:r>
            <a:r>
              <a:rPr lang="ja-JP" altLang="en-US" sz="2000" dirty="0">
                <a:latin typeface="Times New Roman" pitchFamily="18" charset="0"/>
                <a:cs typeface="Times New Roman" pitchFamily="18" charset="0"/>
              </a:rPr>
              <a:t>線光電子分光法</a:t>
            </a:r>
            <a:r>
              <a:rPr lang="en-US" altLang="ja-JP" sz="2000" dirty="0">
                <a:latin typeface="Times New Roman" pitchFamily="18" charset="0"/>
                <a:cs typeface="Times New Roman" pitchFamily="18" charset="0"/>
              </a:rPr>
              <a:t>(</a:t>
            </a:r>
            <a:r>
              <a:rPr lang="en-US" altLang="ja-JP" sz="2000" b="1" dirty="0">
                <a:solidFill>
                  <a:schemeClr val="accent5"/>
                </a:solidFill>
                <a:latin typeface="Times New Roman" pitchFamily="18" charset="0"/>
                <a:cs typeface="Times New Roman" pitchFamily="18" charset="0"/>
              </a:rPr>
              <a:t>XPS</a:t>
            </a:r>
            <a:r>
              <a:rPr lang="en-US" altLang="ja-JP" sz="2000" dirty="0">
                <a:latin typeface="Times New Roman" pitchFamily="18" charset="0"/>
                <a:cs typeface="Times New Roman" pitchFamily="18" charset="0"/>
              </a:rPr>
              <a:t>)</a:t>
            </a:r>
            <a:r>
              <a:rPr lang="ja-JP" altLang="en-US" sz="2000" dirty="0">
                <a:latin typeface="Times New Roman" pitchFamily="18" charset="0"/>
                <a:cs typeface="Times New Roman" pitchFamily="18" charset="0"/>
              </a:rPr>
              <a:t>による実験結果に</a:t>
            </a:r>
            <a:r>
              <a:rPr lang="ja-JP" altLang="en-US" sz="2000" dirty="0" smtClean="0">
                <a:latin typeface="Times New Roman" pitchFamily="18" charset="0"/>
                <a:cs typeface="Times New Roman" pitchFamily="18" charset="0"/>
              </a:rPr>
              <a:t>近く、一方で、</a:t>
            </a:r>
            <a:r>
              <a:rPr lang="ja-JP" altLang="ja-JP" sz="2000" b="1" dirty="0" smtClean="0">
                <a:solidFill>
                  <a:schemeClr val="accent6"/>
                </a:solidFill>
                <a:latin typeface="Times New Roman" pitchFamily="18" charset="0"/>
                <a:cs typeface="Times New Roman" pitchFamily="18" charset="0"/>
              </a:rPr>
              <a:t>比率</a:t>
            </a:r>
            <a:r>
              <a:rPr lang="en-US" altLang="ja-JP" sz="2000" b="1" dirty="0">
                <a:solidFill>
                  <a:schemeClr val="accent6"/>
                </a:solidFill>
                <a:latin typeface="Times New Roman" pitchFamily="18" charset="0"/>
                <a:cs typeface="Times New Roman" pitchFamily="18" charset="0"/>
              </a:rPr>
              <a:t>1:1</a:t>
            </a:r>
            <a:r>
              <a:rPr lang="ja-JP" altLang="en-US" sz="2000" dirty="0">
                <a:latin typeface="Times New Roman" pitchFamily="18" charset="0"/>
                <a:cs typeface="Times New Roman" pitchFamily="18" charset="0"/>
              </a:rPr>
              <a:t>の計算結果は、ラザフォード後方散乱法</a:t>
            </a:r>
            <a:r>
              <a:rPr lang="en-US" altLang="ja-JP" sz="2000" dirty="0">
                <a:latin typeface="Times New Roman" pitchFamily="18" charset="0"/>
                <a:cs typeface="Times New Roman" pitchFamily="18" charset="0"/>
              </a:rPr>
              <a:t>(</a:t>
            </a:r>
            <a:r>
              <a:rPr lang="en-US" altLang="ja-JP" sz="2000" b="1" dirty="0">
                <a:solidFill>
                  <a:schemeClr val="accent6"/>
                </a:solidFill>
                <a:latin typeface="Times New Roman" pitchFamily="18" charset="0"/>
                <a:cs typeface="Times New Roman" pitchFamily="18" charset="0"/>
              </a:rPr>
              <a:t>RBS</a:t>
            </a:r>
            <a:r>
              <a:rPr lang="en-US" altLang="ja-JP" sz="2000" dirty="0">
                <a:latin typeface="Times New Roman" pitchFamily="18" charset="0"/>
                <a:cs typeface="Times New Roman" pitchFamily="18" charset="0"/>
              </a:rPr>
              <a:t>)</a:t>
            </a:r>
            <a:r>
              <a:rPr lang="ja-JP" altLang="en-US" sz="2000" dirty="0">
                <a:latin typeface="Times New Roman" pitchFamily="18" charset="0"/>
                <a:cs typeface="Times New Roman" pitchFamily="18" charset="0"/>
              </a:rPr>
              <a:t>による実験結果に</a:t>
            </a:r>
            <a:r>
              <a:rPr lang="ja-JP" altLang="en-US" sz="2000" dirty="0" smtClean="0">
                <a:latin typeface="Times New Roman" pitchFamily="18" charset="0"/>
                <a:cs typeface="Times New Roman" pitchFamily="18" charset="0"/>
              </a:rPr>
              <a:t>近いことが分かった。</a:t>
            </a:r>
            <a:endParaRPr lang="ja-JP" altLang="en-US" sz="2000" dirty="0">
              <a:latin typeface="Times New Roman" pitchFamily="18" charset="0"/>
              <a:cs typeface="Times New Roman" pitchFamily="18" charset="0"/>
            </a:endParaRPr>
          </a:p>
        </p:txBody>
      </p:sp>
      <p:sp>
        <p:nvSpPr>
          <p:cNvPr id="41" name="Rectangle 5"/>
          <p:cNvSpPr>
            <a:spLocks noChangeArrowheads="1"/>
          </p:cNvSpPr>
          <p:nvPr/>
        </p:nvSpPr>
        <p:spPr bwMode="auto">
          <a:xfrm>
            <a:off x="251520" y="1151746"/>
            <a:ext cx="86409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ja-JP" altLang="ja-JP" dirty="0" smtClean="0">
                <a:latin typeface="Times New Roman" pitchFamily="18" charset="0"/>
                <a:cs typeface="Times New Roman" pitchFamily="18" charset="0"/>
              </a:rPr>
              <a:t>表</a:t>
            </a:r>
            <a:r>
              <a:rPr lang="en-US" altLang="ja-JP" dirty="0" smtClean="0">
                <a:latin typeface="Times New Roman" pitchFamily="18" charset="0"/>
                <a:cs typeface="Times New Roman" pitchFamily="18" charset="0"/>
              </a:rPr>
              <a:t>2. </a:t>
            </a:r>
            <a:r>
              <a:rPr lang="en-US" altLang="ja-JP" dirty="0">
                <a:latin typeface="Times New Roman" pitchFamily="18" charset="0"/>
                <a:cs typeface="Times New Roman" pitchFamily="18" charset="0"/>
              </a:rPr>
              <a:t>FT-30</a:t>
            </a:r>
            <a:r>
              <a:rPr lang="ja-JP" altLang="en-US" dirty="0">
                <a:latin typeface="Times New Roman" pitchFamily="18" charset="0"/>
                <a:cs typeface="Times New Roman" pitchFamily="18" charset="0"/>
              </a:rPr>
              <a:t>膜の</a:t>
            </a:r>
            <a:r>
              <a:rPr lang="en-US" altLang="ja-JP" dirty="0">
                <a:latin typeface="Times New Roman" pitchFamily="18" charset="0"/>
                <a:cs typeface="Times New Roman" pitchFamily="18" charset="0"/>
              </a:rPr>
              <a:t>DPC(</a:t>
            </a:r>
            <a:r>
              <a:rPr lang="ja-JP" altLang="en-US" dirty="0">
                <a:latin typeface="Times New Roman" pitchFamily="18" charset="0"/>
                <a:cs typeface="Times New Roman" pitchFamily="18" charset="0"/>
              </a:rPr>
              <a:t>高分子架橋度</a:t>
            </a:r>
            <a:r>
              <a:rPr lang="en-US" altLang="ja-JP" dirty="0">
                <a:latin typeface="Times New Roman" pitchFamily="18" charset="0"/>
                <a:cs typeface="Times New Roman" pitchFamily="18" charset="0"/>
              </a:rPr>
              <a:t>)</a:t>
            </a:r>
            <a:r>
              <a:rPr lang="ja-JP" altLang="en-US" dirty="0">
                <a:latin typeface="Times New Roman" pitchFamily="18" charset="0"/>
                <a:cs typeface="Times New Roman" pitchFamily="18" charset="0"/>
              </a:rPr>
              <a:t>及び炭素，酸素，窒素の組成比</a:t>
            </a:r>
          </a:p>
        </p:txBody>
      </p:sp>
      <p:sp>
        <p:nvSpPr>
          <p:cNvPr id="11" name="Rectangle 6"/>
          <p:cNvSpPr>
            <a:spLocks noChangeArrowheads="1"/>
          </p:cNvSpPr>
          <p:nvPr/>
        </p:nvSpPr>
        <p:spPr bwMode="auto">
          <a:xfrm>
            <a:off x="607571" y="3810526"/>
            <a:ext cx="681308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30000" dirty="0" smtClean="0">
                <a:ln>
                  <a:noFill/>
                </a:ln>
                <a:solidFill>
                  <a:schemeClr val="tx1"/>
                </a:solidFill>
                <a:effectLst/>
                <a:latin typeface="Times New Roman" pitchFamily="18" charset="0"/>
                <a:cs typeface="Times New Roman" pitchFamily="18" charset="0"/>
              </a:rPr>
              <a:t>1)</a:t>
            </a:r>
            <a:r>
              <a:rPr kumimoji="1" lang="en-US" altLang="ja-JP" sz="1600" b="0" i="0" u="none" strike="noStrike" cap="none" normalizeH="0" dirty="0" smtClean="0">
                <a:ln>
                  <a:noFill/>
                </a:ln>
                <a:solidFill>
                  <a:schemeClr val="tx1"/>
                </a:solidFill>
                <a:effectLst/>
                <a:latin typeface="Times New Roman" pitchFamily="18" charset="0"/>
                <a:cs typeface="Times New Roman" pitchFamily="18" charset="0"/>
              </a:rPr>
              <a:t> </a:t>
            </a:r>
            <a:r>
              <a:rPr kumimoji="1" lang="ja-JP" altLang="en-US" sz="1600" b="0" i="0" u="none" strike="noStrike" cap="none" normalizeH="0" dirty="0" smtClean="0">
                <a:ln>
                  <a:noFill/>
                </a:ln>
                <a:solidFill>
                  <a:schemeClr val="tx1"/>
                </a:solidFill>
                <a:effectLst/>
                <a:latin typeface="Times New Roman" pitchFamily="18" charset="0"/>
                <a:cs typeface="Times New Roman" pitchFamily="18" charset="0"/>
              </a:rPr>
              <a:t>各比率の計算結果はそれぞれ</a:t>
            </a:r>
            <a:r>
              <a:rPr kumimoji="1" lang="en-US" altLang="ja-JP" sz="1600" b="0" i="0" u="none" strike="noStrike" cap="none" normalizeH="0" dirty="0" smtClean="0">
                <a:ln>
                  <a:noFill/>
                </a:ln>
                <a:solidFill>
                  <a:schemeClr val="tx1"/>
                </a:solidFill>
                <a:effectLst/>
                <a:latin typeface="Times New Roman" pitchFamily="18" charset="0"/>
                <a:cs typeface="Times New Roman" pitchFamily="18" charset="0"/>
              </a:rPr>
              <a:t>5</a:t>
            </a:r>
            <a:r>
              <a:rPr kumimoji="1" lang="ja-JP" altLang="en-US" sz="1600" b="0" i="0" u="none" strike="noStrike" cap="none" normalizeH="0" dirty="0" smtClean="0">
                <a:ln>
                  <a:noFill/>
                </a:ln>
                <a:solidFill>
                  <a:schemeClr val="tx1"/>
                </a:solidFill>
                <a:effectLst/>
                <a:latin typeface="Times New Roman" pitchFamily="18" charset="0"/>
                <a:cs typeface="Times New Roman" pitchFamily="18" charset="0"/>
              </a:rPr>
              <a:t>個の異なる初期構造から得られた平均値</a:t>
            </a:r>
            <a:endParaRPr kumimoji="1" lang="ja-JP" alt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2" name="直線コネクタ 11"/>
          <p:cNvCxnSpPr/>
          <p:nvPr/>
        </p:nvCxnSpPr>
        <p:spPr>
          <a:xfrm>
            <a:off x="359532" y="847862"/>
            <a:ext cx="853294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847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251520" y="5038144"/>
            <a:ext cx="8774914" cy="1754326"/>
          </a:xfrm>
          <a:prstGeom prst="rect">
            <a:avLst/>
          </a:prstGeom>
          <a:solidFill>
            <a:schemeClr val="bg1">
              <a:lumMod val="95000"/>
            </a:schemeClr>
          </a:solidFill>
        </p:spPr>
        <p:txBody>
          <a:bodyPr wrap="square">
            <a:spAutoFit/>
          </a:bodyPr>
          <a:lstStyle/>
          <a:p>
            <a:pPr marL="274638" lvl="0" indent="-274638" algn="just" defTabSz="914400" eaLnBrk="0" fontAlgn="base" hangingPunct="0">
              <a:spcBef>
                <a:spcPct val="0"/>
              </a:spcBef>
              <a:spcAft>
                <a:spcPct val="0"/>
              </a:spcAft>
              <a:buFont typeface="Wingdings" pitchFamily="2" charset="2"/>
              <a:buChar char="p"/>
            </a:pPr>
            <a:r>
              <a:rPr lang="ja-JP" altLang="en-US" sz="2000" dirty="0" smtClean="0">
                <a:latin typeface="Times New Roman" panose="02020603050405020304" pitchFamily="18" charset="0"/>
                <a:cs typeface="Times New Roman" panose="02020603050405020304" pitchFamily="18" charset="0"/>
              </a:rPr>
              <a:t> 律速となっている</a:t>
            </a:r>
            <a:r>
              <a:rPr lang="en-US" altLang="ja-JP" sz="2000" dirty="0" smtClean="0">
                <a:solidFill>
                  <a:schemeClr val="accent1"/>
                </a:solidFill>
                <a:latin typeface="Times New Roman" panose="02020603050405020304" pitchFamily="18" charset="0"/>
                <a:cs typeface="Times New Roman" panose="02020603050405020304" pitchFamily="18" charset="0"/>
              </a:rPr>
              <a:t>MPD</a:t>
            </a:r>
            <a:r>
              <a:rPr lang="ja-JP" altLang="en-US" sz="2000" dirty="0" smtClean="0">
                <a:latin typeface="Times New Roman" panose="02020603050405020304" pitchFamily="18" charset="0"/>
                <a:cs typeface="Times New Roman" panose="02020603050405020304" pitchFamily="18" charset="0"/>
              </a:rPr>
              <a:t>の濃度が有機相内で減少することで、</a:t>
            </a:r>
            <a:r>
              <a:rPr lang="en-US" altLang="ja-JP" sz="2000" u="sng" dirty="0" smtClean="0">
                <a:solidFill>
                  <a:schemeClr val="accent5"/>
                </a:solidFill>
                <a:uFill>
                  <a:solidFill>
                    <a:schemeClr val="accent5"/>
                  </a:solidFill>
                </a:uFill>
                <a:latin typeface="Times New Roman" panose="02020603050405020304" pitchFamily="18" charset="0"/>
                <a:cs typeface="Times New Roman" panose="02020603050405020304" pitchFamily="18" charset="0"/>
              </a:rPr>
              <a:t>NSA</a:t>
            </a:r>
            <a:r>
              <a:rPr lang="ja-JP" altLang="en-US" sz="2000" u="sng" dirty="0" smtClean="0">
                <a:uFill>
                  <a:solidFill>
                    <a:schemeClr val="accent5"/>
                  </a:solidFill>
                </a:uFill>
                <a:latin typeface="Times New Roman" panose="02020603050405020304" pitchFamily="18" charset="0"/>
                <a:cs typeface="Times New Roman" panose="02020603050405020304" pitchFamily="18" charset="0"/>
              </a:rPr>
              <a:t>領域</a:t>
            </a:r>
            <a:r>
              <a:rPr lang="ja-JP" altLang="en-US" sz="2000" dirty="0" smtClean="0">
                <a:latin typeface="Times New Roman" panose="02020603050405020304" pitchFamily="18" charset="0"/>
                <a:cs typeface="Times New Roman" panose="02020603050405020304" pitchFamily="18" charset="0"/>
              </a:rPr>
              <a:t>の</a:t>
            </a:r>
            <a:r>
              <a:rPr lang="en-US" altLang="ja-JP" sz="2000" dirty="0" smtClean="0">
                <a:solidFill>
                  <a:schemeClr val="accent1"/>
                </a:solidFill>
                <a:latin typeface="Times New Roman" panose="02020603050405020304" pitchFamily="18" charset="0"/>
                <a:cs typeface="Times New Roman" panose="02020603050405020304" pitchFamily="18" charset="0"/>
              </a:rPr>
              <a:t>MPD</a:t>
            </a:r>
            <a:r>
              <a:rPr lang="ja-JP" altLang="en-US" sz="2000" dirty="0" smtClean="0">
                <a:latin typeface="Times New Roman" panose="02020603050405020304" pitchFamily="18" charset="0"/>
                <a:cs typeface="Times New Roman" panose="02020603050405020304" pitchFamily="18" charset="0"/>
              </a:rPr>
              <a:t>の濃度が低下する。</a:t>
            </a:r>
            <a:endParaRPr lang="en-US" altLang="ja-JP" sz="2000" dirty="0" smtClean="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endParaRPr lang="en-US" altLang="ja-JP" sz="800" dirty="0" smtClean="0">
              <a:latin typeface="Times New Roman" panose="02020603050405020304" pitchFamily="18" charset="0"/>
              <a:cs typeface="Times New Roman" panose="02020603050405020304" pitchFamily="18" charset="0"/>
            </a:endParaRPr>
          </a:p>
          <a:p>
            <a:pPr marL="274638" lvl="0" indent="-274638" algn="just" defTabSz="914400" eaLnBrk="0" fontAlgn="base" hangingPunct="0">
              <a:spcBef>
                <a:spcPct val="0"/>
              </a:spcBef>
              <a:spcAft>
                <a:spcPct val="0"/>
              </a:spcAft>
              <a:buFont typeface="Wingdings" pitchFamily="2" charset="2"/>
              <a:buChar char="p"/>
            </a:pPr>
            <a:r>
              <a:rPr lang="ja-JP" altLang="en-US" sz="2000" dirty="0" smtClean="0">
                <a:uFill>
                  <a:solidFill>
                    <a:schemeClr val="accent6"/>
                  </a:solidFill>
                </a:uFill>
                <a:latin typeface="Times New Roman" panose="02020603050405020304" pitchFamily="18" charset="0"/>
                <a:cs typeface="Times New Roman" panose="02020603050405020304" pitchFamily="18" charset="0"/>
              </a:rPr>
              <a:t> </a:t>
            </a:r>
            <a:r>
              <a:rPr lang="en-US" altLang="ja-JP" sz="2000" u="sng" dirty="0" smtClean="0">
                <a:solidFill>
                  <a:schemeClr val="accent6"/>
                </a:solidFill>
                <a:uFill>
                  <a:solidFill>
                    <a:schemeClr val="accent6"/>
                  </a:solidFill>
                </a:uFill>
                <a:latin typeface="Times New Roman" panose="02020603050405020304" pitchFamily="18" charset="0"/>
                <a:cs typeface="Times New Roman" panose="02020603050405020304" pitchFamily="18" charset="0"/>
              </a:rPr>
              <a:t>IA</a:t>
            </a:r>
            <a:r>
              <a:rPr lang="ja-JP" altLang="en-US" sz="2000" u="sng" dirty="0" smtClean="0">
                <a:uFill>
                  <a:solidFill>
                    <a:schemeClr val="accent6"/>
                  </a:solidFill>
                </a:uFill>
                <a:latin typeface="Times New Roman" panose="02020603050405020304" pitchFamily="18" charset="0"/>
                <a:cs typeface="Times New Roman" panose="02020603050405020304" pitchFamily="18" charset="0"/>
              </a:rPr>
              <a:t>領域</a:t>
            </a:r>
            <a:r>
              <a:rPr lang="ja-JP" altLang="en-US" sz="2000" dirty="0" smtClean="0">
                <a:latin typeface="Times New Roman" panose="02020603050405020304" pitchFamily="18" charset="0"/>
                <a:cs typeface="Times New Roman" panose="02020603050405020304" pitchFamily="18" charset="0"/>
              </a:rPr>
              <a:t>は</a:t>
            </a:r>
            <a:r>
              <a:rPr lang="en-US" altLang="ja-JP" sz="2000" dirty="0" smtClean="0">
                <a:solidFill>
                  <a:schemeClr val="accent1"/>
                </a:solidFill>
                <a:latin typeface="Times New Roman" panose="02020603050405020304" pitchFamily="18" charset="0"/>
                <a:cs typeface="Times New Roman" panose="02020603050405020304" pitchFamily="18" charset="0"/>
              </a:rPr>
              <a:t>MPD</a:t>
            </a:r>
            <a:r>
              <a:rPr lang="ja-JP" altLang="en-US" sz="2000" dirty="0" smtClean="0">
                <a:latin typeface="Times New Roman" panose="02020603050405020304" pitchFamily="18" charset="0"/>
                <a:cs typeface="Times New Roman" panose="02020603050405020304" pitchFamily="18" charset="0"/>
              </a:rPr>
              <a:t>と</a:t>
            </a:r>
            <a:r>
              <a:rPr lang="en-US" altLang="ja-JP" sz="2000" dirty="0" smtClean="0">
                <a:solidFill>
                  <a:schemeClr val="accent2"/>
                </a:solidFill>
                <a:latin typeface="Times New Roman" panose="02020603050405020304" pitchFamily="18" charset="0"/>
                <a:cs typeface="Times New Roman" panose="02020603050405020304" pitchFamily="18" charset="0"/>
              </a:rPr>
              <a:t>TMC</a:t>
            </a:r>
            <a:r>
              <a:rPr lang="ja-JP" altLang="en-US" sz="2000" dirty="0" smtClean="0">
                <a:latin typeface="Times New Roman" panose="02020603050405020304" pitchFamily="18" charset="0"/>
                <a:cs typeface="Times New Roman" panose="02020603050405020304" pitchFamily="18" charset="0"/>
              </a:rPr>
              <a:t>が同量程度に混在する界面近傍で生成されるため、それらの濃度は同程度である。</a:t>
            </a:r>
            <a:endParaRPr lang="en-US" altLang="ja-JP" sz="2000" dirty="0" smtClean="0">
              <a:latin typeface="Times New Roman" panose="02020603050405020304" pitchFamily="18" charset="0"/>
              <a:cs typeface="Times New Roman" panose="02020603050405020304" pitchFamily="18" charset="0"/>
            </a:endParaRPr>
          </a:p>
          <a:p>
            <a:pPr marL="274638" lvl="0" indent="-274638" algn="just" defTabSz="914400" eaLnBrk="0" fontAlgn="base" hangingPunct="0">
              <a:spcBef>
                <a:spcPct val="0"/>
              </a:spcBef>
              <a:spcAft>
                <a:spcPct val="0"/>
              </a:spcAft>
            </a:pPr>
            <a:r>
              <a:rPr lang="en-US" altLang="ja-JP" sz="2000" b="1" dirty="0" smtClean="0">
                <a:latin typeface="Times New Roman" panose="02020603050405020304" pitchFamily="18" charset="0"/>
                <a:cs typeface="Times New Roman" panose="02020603050405020304" pitchFamily="18" charset="0"/>
              </a:rPr>
              <a:t>	</a:t>
            </a:r>
            <a:r>
              <a:rPr lang="ja-JP" altLang="en-US" sz="2000" b="1" dirty="0" smtClean="0">
                <a:latin typeface="Times New Roman" panose="02020603050405020304" pitchFamily="18" charset="0"/>
                <a:cs typeface="Times New Roman" panose="02020603050405020304" pitchFamily="18" charset="0"/>
              </a:rPr>
              <a:t>近表面活性</a:t>
            </a:r>
            <a:r>
              <a:rPr lang="en-US" altLang="ja-JP" sz="2000" b="1" dirty="0" smtClean="0">
                <a:latin typeface="Times New Roman" panose="02020603050405020304" pitchFamily="18" charset="0"/>
                <a:cs typeface="Times New Roman" panose="02020603050405020304" pitchFamily="18" charset="0"/>
              </a:rPr>
              <a:t>(</a:t>
            </a:r>
            <a:r>
              <a:rPr lang="en-US" altLang="ja-JP" sz="2000" b="1" dirty="0" smtClean="0">
                <a:solidFill>
                  <a:schemeClr val="accent5"/>
                </a:solidFill>
                <a:latin typeface="Times New Roman" panose="02020603050405020304" pitchFamily="18" charset="0"/>
                <a:cs typeface="Times New Roman" panose="02020603050405020304" pitchFamily="18" charset="0"/>
              </a:rPr>
              <a:t>NSA</a:t>
            </a:r>
            <a:r>
              <a:rPr lang="en-US" altLang="ja-JP" sz="2000" b="1" dirty="0" smtClean="0">
                <a:latin typeface="Times New Roman" panose="02020603050405020304" pitchFamily="18" charset="0"/>
                <a:cs typeface="Times New Roman" panose="02020603050405020304" pitchFamily="18" charset="0"/>
              </a:rPr>
              <a:t>)</a:t>
            </a:r>
            <a:r>
              <a:rPr lang="ja-JP" altLang="en-US" sz="2000" b="1" dirty="0" smtClean="0">
                <a:latin typeface="Times New Roman" panose="02020603050405020304" pitchFamily="18" charset="0"/>
                <a:cs typeface="Times New Roman" panose="02020603050405020304" pitchFamily="18" charset="0"/>
              </a:rPr>
              <a:t>領域では混合比率</a:t>
            </a:r>
            <a:r>
              <a:rPr lang="en-US" altLang="ja-JP" sz="2000" b="1" dirty="0" smtClean="0">
                <a:latin typeface="Times New Roman" panose="02020603050405020304" pitchFamily="18" charset="0"/>
                <a:cs typeface="Times New Roman" panose="02020603050405020304" pitchFamily="18" charset="0"/>
              </a:rPr>
              <a:t>1:4</a:t>
            </a:r>
            <a:r>
              <a:rPr lang="ja-JP" altLang="en-US" sz="2000" b="1" dirty="0" err="1" smtClean="0">
                <a:latin typeface="Times New Roman" panose="02020603050405020304" pitchFamily="18" charset="0"/>
                <a:cs typeface="Times New Roman" panose="02020603050405020304" pitchFamily="18" charset="0"/>
              </a:rPr>
              <a:t>、</a:t>
            </a:r>
            <a:r>
              <a:rPr lang="ja-JP" altLang="en-US" sz="2000" b="1" dirty="0" smtClean="0">
                <a:latin typeface="Times New Roman" panose="02020603050405020304" pitchFamily="18" charset="0"/>
                <a:cs typeface="Times New Roman" panose="02020603050405020304" pitchFamily="18" charset="0"/>
              </a:rPr>
              <a:t>内部活性</a:t>
            </a:r>
            <a:r>
              <a:rPr lang="en-US" altLang="ja-JP" sz="2000" b="1" dirty="0" smtClean="0">
                <a:latin typeface="Times New Roman" panose="02020603050405020304" pitchFamily="18" charset="0"/>
                <a:cs typeface="Times New Roman" panose="02020603050405020304" pitchFamily="18" charset="0"/>
              </a:rPr>
              <a:t>(</a:t>
            </a:r>
            <a:r>
              <a:rPr lang="en-US" altLang="ja-JP" sz="2000" b="1" dirty="0" smtClean="0">
                <a:solidFill>
                  <a:schemeClr val="accent6"/>
                </a:solidFill>
                <a:latin typeface="Times New Roman" panose="02020603050405020304" pitchFamily="18" charset="0"/>
                <a:cs typeface="Times New Roman" panose="02020603050405020304" pitchFamily="18" charset="0"/>
              </a:rPr>
              <a:t>IA</a:t>
            </a:r>
            <a:r>
              <a:rPr lang="en-US" altLang="ja-JP" sz="2000" b="1" dirty="0" smtClean="0">
                <a:latin typeface="Times New Roman" panose="02020603050405020304" pitchFamily="18" charset="0"/>
                <a:cs typeface="Times New Roman" panose="02020603050405020304" pitchFamily="18" charset="0"/>
              </a:rPr>
              <a:t>)</a:t>
            </a:r>
            <a:r>
              <a:rPr lang="ja-JP" altLang="en-US" sz="2000" b="1" dirty="0" smtClean="0">
                <a:latin typeface="Times New Roman" panose="02020603050405020304" pitchFamily="18" charset="0"/>
                <a:cs typeface="Times New Roman" panose="02020603050405020304" pitchFamily="18" charset="0"/>
              </a:rPr>
              <a:t>領域では</a:t>
            </a:r>
            <a:r>
              <a:rPr lang="en-US" altLang="ja-JP" sz="2000" b="1" dirty="0" smtClean="0">
                <a:latin typeface="Times New Roman" panose="02020603050405020304" pitchFamily="18" charset="0"/>
                <a:cs typeface="Times New Roman" panose="02020603050405020304" pitchFamily="18" charset="0"/>
              </a:rPr>
              <a:t>1:1</a:t>
            </a:r>
            <a:r>
              <a:rPr lang="ja-JP" altLang="en-US" sz="2000" b="1" dirty="0" err="1" smtClean="0">
                <a:latin typeface="Times New Roman" panose="02020603050405020304" pitchFamily="18" charset="0"/>
                <a:cs typeface="Times New Roman" panose="02020603050405020304" pitchFamily="18" charset="0"/>
              </a:rPr>
              <a:t>。</a:t>
            </a:r>
            <a:endParaRPr lang="ja-JP" altLang="en-US" sz="2000" dirty="0" smtClean="0">
              <a:latin typeface="Times New Roman" panose="02020603050405020304" pitchFamily="18" charset="0"/>
              <a:cs typeface="Times New Roman" panose="02020603050405020304" pitchFamily="18" charset="0"/>
            </a:endParaRPr>
          </a:p>
        </p:txBody>
      </p:sp>
      <p:sp>
        <p:nvSpPr>
          <p:cNvPr id="7" name="スライド番号プレースホルダ 6"/>
          <p:cNvSpPr>
            <a:spLocks noGrp="1"/>
          </p:cNvSpPr>
          <p:nvPr>
            <p:ph type="sldNum" sz="quarter" idx="12"/>
          </p:nvPr>
        </p:nvSpPr>
        <p:spPr/>
        <p:txBody>
          <a:bodyPr/>
          <a:lstStyle/>
          <a:p>
            <a:fld id="{950260AC-9165-4183-97F2-71BE359D443C}" type="slidenum">
              <a:rPr kumimoji="1" lang="ja-JP" altLang="en-US" smtClean="0"/>
              <a:pPr/>
              <a:t>15</a:t>
            </a:fld>
            <a:endParaRPr kumimoji="1" lang="ja-JP" altLang="en-US" dirty="0"/>
          </a:p>
        </p:txBody>
      </p:sp>
      <p:sp>
        <p:nvSpPr>
          <p:cNvPr id="6" name="タイトル 11"/>
          <p:cNvSpPr txBox="1">
            <a:spLocks/>
          </p:cNvSpPr>
          <p:nvPr/>
        </p:nvSpPr>
        <p:spPr>
          <a:xfrm>
            <a:off x="467544" y="310460"/>
            <a:ext cx="8424936" cy="487296"/>
          </a:xfrm>
          <a:prstGeom prst="rect">
            <a:avLst/>
          </a:prstGeom>
          <a:noFill/>
          <a:ln>
            <a:noFill/>
          </a:ln>
        </p:spPr>
        <p:txBody>
          <a:bodyPr/>
          <a:lstStyle/>
          <a:p>
            <a:pPr>
              <a:spcBef>
                <a:spcPct val="0"/>
              </a:spcBef>
              <a:defRPr/>
            </a:pPr>
            <a:r>
              <a:rPr kumimoji="1" lang="ja-JP" altLang="en-US" sz="2600" b="0" i="0" u="none" strike="noStrike" kern="1200" cap="none" spc="0" normalizeH="0" baseline="0" noProof="0" dirty="0" smtClean="0">
                <a:ln>
                  <a:noFill/>
                </a:ln>
                <a:solidFill>
                  <a:schemeClr val="tx1"/>
                </a:solidFill>
                <a:effectLst/>
                <a:uLnTx/>
                <a:uFillTx/>
                <a:ea typeface="+mj-ea"/>
                <a:cs typeface="Times New Roman" pitchFamily="18" charset="0"/>
              </a:rPr>
              <a:t>界面縮重合反応機構：</a:t>
            </a:r>
            <a:r>
              <a:rPr lang="en-US" altLang="ja-JP" sz="2600" dirty="0">
                <a:latin typeface="Times New Roman" pitchFamily="18" charset="0"/>
                <a:cs typeface="Times New Roman" pitchFamily="18" charset="0"/>
              </a:rPr>
              <a:t>MPD</a:t>
            </a:r>
            <a:r>
              <a:rPr lang="ja-JP" altLang="en-US" sz="2600" dirty="0">
                <a:latin typeface="Times New Roman" pitchFamily="18" charset="0"/>
                <a:cs typeface="Times New Roman" pitchFamily="18" charset="0"/>
              </a:rPr>
              <a:t>と</a:t>
            </a:r>
            <a:r>
              <a:rPr lang="en-US" altLang="ja-JP" sz="2600" dirty="0">
                <a:latin typeface="Times New Roman" pitchFamily="18" charset="0"/>
                <a:cs typeface="Times New Roman" pitchFamily="18" charset="0"/>
              </a:rPr>
              <a:t>TMC</a:t>
            </a:r>
            <a:r>
              <a:rPr lang="ja-JP" altLang="en-US" sz="2600" dirty="0">
                <a:latin typeface="Times New Roman" pitchFamily="18" charset="0"/>
                <a:cs typeface="Times New Roman" pitchFamily="18" charset="0"/>
              </a:rPr>
              <a:t>の混合</a:t>
            </a:r>
            <a:r>
              <a:rPr lang="ja-JP" altLang="en-US" sz="2600" dirty="0" smtClean="0">
                <a:latin typeface="Times New Roman" pitchFamily="18" charset="0"/>
                <a:cs typeface="Times New Roman" pitchFamily="18" charset="0"/>
              </a:rPr>
              <a:t>比率</a:t>
            </a:r>
            <a:endParaRPr lang="ja-JP" altLang="en-US" sz="2600" dirty="0">
              <a:latin typeface="Times New Roman" pitchFamily="18" charset="0"/>
              <a:cs typeface="Times New Roman" pitchFamily="18" charset="0"/>
            </a:endParaRPr>
          </a:p>
        </p:txBody>
      </p:sp>
      <p:sp>
        <p:nvSpPr>
          <p:cNvPr id="9" name="正方形/長方形 8"/>
          <p:cNvSpPr/>
          <p:nvPr/>
        </p:nvSpPr>
        <p:spPr>
          <a:xfrm>
            <a:off x="251520" y="188640"/>
            <a:ext cx="216024" cy="64807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4737282" y="2289066"/>
            <a:ext cx="4299214" cy="1015663"/>
          </a:xfrm>
          <a:prstGeom prst="rect">
            <a:avLst/>
          </a:prstGeom>
          <a:ln>
            <a:solidFill>
              <a:schemeClr val="tx1"/>
            </a:solidFill>
          </a:ln>
        </p:spPr>
        <p:txBody>
          <a:bodyPr wrap="square">
            <a:spAutoFit/>
          </a:bodyPr>
          <a:lstStyle/>
          <a:p>
            <a:r>
              <a:rPr lang="ja-JP" altLang="en-US" sz="2000" u="sng" dirty="0">
                <a:uFill>
                  <a:solidFill>
                    <a:schemeClr val="accent6"/>
                  </a:solidFill>
                </a:uFill>
                <a:latin typeface="Times New Roman" pitchFamily="18" charset="0"/>
                <a:cs typeface="Times New Roman" pitchFamily="18" charset="0"/>
              </a:rPr>
              <a:t>内部活性</a:t>
            </a:r>
            <a:r>
              <a:rPr lang="en-US" altLang="ja-JP" sz="2000" u="sng" dirty="0">
                <a:uFill>
                  <a:solidFill>
                    <a:schemeClr val="accent6"/>
                  </a:solidFill>
                </a:uFill>
                <a:latin typeface="Times New Roman" pitchFamily="18" charset="0"/>
                <a:cs typeface="Times New Roman" pitchFamily="18" charset="0"/>
              </a:rPr>
              <a:t>(</a:t>
            </a:r>
            <a:r>
              <a:rPr lang="en-US" altLang="ja-JP" sz="2000" u="sng" dirty="0">
                <a:solidFill>
                  <a:schemeClr val="accent6"/>
                </a:solidFill>
                <a:uFill>
                  <a:solidFill>
                    <a:schemeClr val="accent6"/>
                  </a:solidFill>
                </a:uFill>
                <a:latin typeface="Times New Roman" pitchFamily="18" charset="0"/>
                <a:cs typeface="Times New Roman" pitchFamily="18" charset="0"/>
              </a:rPr>
              <a:t>IA</a:t>
            </a:r>
            <a:r>
              <a:rPr lang="en-US" altLang="ja-JP" sz="2000" u="sng" dirty="0">
                <a:uFill>
                  <a:solidFill>
                    <a:schemeClr val="accent6"/>
                  </a:solidFill>
                </a:uFill>
                <a:latin typeface="Times New Roman" pitchFamily="18" charset="0"/>
                <a:cs typeface="Times New Roman" pitchFamily="18" charset="0"/>
              </a:rPr>
              <a:t>)</a:t>
            </a:r>
            <a:r>
              <a:rPr lang="ja-JP" altLang="en-US" sz="2000" u="sng" dirty="0">
                <a:uFill>
                  <a:solidFill>
                    <a:schemeClr val="accent6"/>
                  </a:solidFill>
                </a:uFill>
                <a:latin typeface="Times New Roman" pitchFamily="18" charset="0"/>
                <a:cs typeface="Times New Roman" pitchFamily="18" charset="0"/>
              </a:rPr>
              <a:t>領域</a:t>
            </a:r>
            <a:r>
              <a:rPr lang="ja-JP" altLang="en-US" sz="2000" dirty="0" smtClean="0">
                <a:latin typeface="Times New Roman" pitchFamily="18" charset="0"/>
                <a:cs typeface="Times New Roman" pitchFamily="18" charset="0"/>
              </a:rPr>
              <a:t>：</a:t>
            </a:r>
            <a:endParaRPr lang="en-US" altLang="ja-JP" sz="2000" dirty="0" smtClean="0">
              <a:latin typeface="Times New Roman" pitchFamily="18" charset="0"/>
              <a:cs typeface="Times New Roman" pitchFamily="18" charset="0"/>
            </a:endParaRPr>
          </a:p>
          <a:p>
            <a:r>
              <a:rPr lang="ja-JP" altLang="en-US" sz="2000" dirty="0">
                <a:latin typeface="Times New Roman" pitchFamily="18" charset="0"/>
                <a:cs typeface="Times New Roman" pitchFamily="18" charset="0"/>
              </a:rPr>
              <a:t>膜</a:t>
            </a:r>
            <a:r>
              <a:rPr lang="ja-JP" altLang="en-US" sz="2000" dirty="0" smtClean="0">
                <a:latin typeface="Times New Roman" pitchFamily="18" charset="0"/>
                <a:cs typeface="Times New Roman" pitchFamily="18" charset="0"/>
              </a:rPr>
              <a:t>の大半を占める活性層</a:t>
            </a:r>
            <a:endParaRPr lang="en-US" altLang="ja-JP" sz="2000" dirty="0">
              <a:latin typeface="Times New Roman" pitchFamily="18" charset="0"/>
              <a:cs typeface="Times New Roman" pitchFamily="18" charset="0"/>
            </a:endParaRPr>
          </a:p>
          <a:p>
            <a:r>
              <a:rPr lang="en-US" altLang="ja-JP" sz="2000" dirty="0" smtClean="0">
                <a:latin typeface="Times New Roman" pitchFamily="18" charset="0"/>
                <a:cs typeface="Times New Roman" pitchFamily="18" charset="0"/>
              </a:rPr>
              <a:t>(</a:t>
            </a:r>
            <a:r>
              <a:rPr lang="en-US" altLang="ja-JP" sz="2000" dirty="0">
                <a:latin typeface="Times New Roman" pitchFamily="18" charset="0"/>
                <a:cs typeface="Times New Roman" pitchFamily="18" charset="0"/>
              </a:rPr>
              <a:t>25 nm</a:t>
            </a:r>
            <a:r>
              <a:rPr lang="ja-JP" altLang="en-US" sz="2000" dirty="0">
                <a:latin typeface="Times New Roman" pitchFamily="18" charset="0"/>
                <a:cs typeface="Times New Roman" pitchFamily="18" charset="0"/>
              </a:rPr>
              <a:t>以上から</a:t>
            </a:r>
            <a:r>
              <a:rPr lang="en-US" altLang="ja-JP" sz="2000" dirty="0">
                <a:latin typeface="Times New Roman" pitchFamily="18" charset="0"/>
                <a:cs typeface="Times New Roman" pitchFamily="18" charset="0"/>
              </a:rPr>
              <a:t>~141 nm</a:t>
            </a:r>
            <a:r>
              <a:rPr lang="ja-JP" altLang="en-US" sz="2000" dirty="0">
                <a:latin typeface="Times New Roman" pitchFamily="18" charset="0"/>
                <a:cs typeface="Times New Roman" pitchFamily="18" charset="0"/>
              </a:rPr>
              <a:t>まで</a:t>
            </a:r>
            <a:r>
              <a:rPr lang="en-US" altLang="ja-JP" sz="2000" dirty="0">
                <a:latin typeface="Times New Roman" pitchFamily="18" charset="0"/>
                <a:cs typeface="Times New Roman" pitchFamily="18" charset="0"/>
              </a:rPr>
              <a:t>)</a:t>
            </a:r>
            <a:endParaRPr lang="ja-JP" altLang="en-US" sz="2000" dirty="0">
              <a:latin typeface="Times New Roman" pitchFamily="18" charset="0"/>
              <a:cs typeface="Times New Roman" pitchFamily="18" charset="0"/>
            </a:endParaRPr>
          </a:p>
        </p:txBody>
      </p:sp>
      <p:sp>
        <p:nvSpPr>
          <p:cNvPr id="18" name="正方形/長方形 17"/>
          <p:cNvSpPr/>
          <p:nvPr/>
        </p:nvSpPr>
        <p:spPr>
          <a:xfrm>
            <a:off x="590748" y="2633511"/>
            <a:ext cx="3647328" cy="105987"/>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cs typeface="Times New Roman" pitchFamily="18" charset="0"/>
            </a:endParaRPr>
          </a:p>
        </p:txBody>
      </p:sp>
      <p:sp>
        <p:nvSpPr>
          <p:cNvPr id="19" name="正方形/長方形 18"/>
          <p:cNvSpPr/>
          <p:nvPr/>
        </p:nvSpPr>
        <p:spPr>
          <a:xfrm>
            <a:off x="590748" y="2762666"/>
            <a:ext cx="3647328" cy="48829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cs typeface="Times New Roman" pitchFamily="18" charset="0"/>
            </a:endParaRPr>
          </a:p>
        </p:txBody>
      </p:sp>
      <p:cxnSp>
        <p:nvCxnSpPr>
          <p:cNvPr id="20" name="直線コネクタ 19"/>
          <p:cNvCxnSpPr/>
          <p:nvPr/>
        </p:nvCxnSpPr>
        <p:spPr>
          <a:xfrm>
            <a:off x="590748" y="3142590"/>
            <a:ext cx="3647328"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47413" y="4415172"/>
            <a:ext cx="723275" cy="309972"/>
          </a:xfrm>
          <a:prstGeom prst="rect">
            <a:avLst/>
          </a:prstGeom>
          <a:noFill/>
          <a:ln>
            <a:solidFill>
              <a:schemeClr val="tx1"/>
            </a:solidFill>
          </a:ln>
        </p:spPr>
        <p:txBody>
          <a:bodyPr wrap="square" rtlCol="0">
            <a:spAutoFit/>
          </a:bodyPr>
          <a:lstStyle/>
          <a:p>
            <a:pPr algn="ctr"/>
            <a:r>
              <a:rPr lang="ja-JP" altLang="en-US" sz="1400" dirty="0" smtClean="0">
                <a:cs typeface="Times New Roman" pitchFamily="18" charset="0"/>
              </a:rPr>
              <a:t>水</a:t>
            </a:r>
            <a:r>
              <a:rPr lang="ja-JP" altLang="en-US" sz="1400" dirty="0">
                <a:cs typeface="Times New Roman" pitchFamily="18" charset="0"/>
              </a:rPr>
              <a:t>相</a:t>
            </a:r>
            <a:endParaRPr kumimoji="1" lang="ja-JP" altLang="en-US" sz="1400" dirty="0">
              <a:cs typeface="Times New Roman" pitchFamily="18" charset="0"/>
            </a:endParaRPr>
          </a:p>
        </p:txBody>
      </p:sp>
      <p:sp>
        <p:nvSpPr>
          <p:cNvPr id="22" name="テキスト ボックス 21"/>
          <p:cNvSpPr txBox="1"/>
          <p:nvPr/>
        </p:nvSpPr>
        <p:spPr>
          <a:xfrm>
            <a:off x="747413" y="1113573"/>
            <a:ext cx="723275" cy="307777"/>
          </a:xfrm>
          <a:prstGeom prst="rect">
            <a:avLst/>
          </a:prstGeom>
          <a:noFill/>
          <a:ln>
            <a:solidFill>
              <a:schemeClr val="tx1"/>
            </a:solidFill>
          </a:ln>
        </p:spPr>
        <p:txBody>
          <a:bodyPr wrap="none" rtlCol="0">
            <a:spAutoFit/>
          </a:bodyPr>
          <a:lstStyle/>
          <a:p>
            <a:pPr algn="ctr"/>
            <a:r>
              <a:rPr kumimoji="1" lang="ja-JP" altLang="en-US" sz="1400" dirty="0" smtClean="0">
                <a:cs typeface="Times New Roman" pitchFamily="18" charset="0"/>
              </a:rPr>
              <a:t>有機相</a:t>
            </a:r>
            <a:endParaRPr kumimoji="1" lang="ja-JP" altLang="en-US" sz="1400" dirty="0">
              <a:cs typeface="Times New Roman" pitchFamily="18" charset="0"/>
            </a:endParaRPr>
          </a:p>
        </p:txBody>
      </p:sp>
      <p:sp>
        <p:nvSpPr>
          <p:cNvPr id="23" name="円/楕円 22"/>
          <p:cNvSpPr/>
          <p:nvPr/>
        </p:nvSpPr>
        <p:spPr>
          <a:xfrm>
            <a:off x="1549825" y="3918508"/>
            <a:ext cx="656519" cy="4176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900" dirty="0" smtClean="0">
                <a:cs typeface="Times New Roman" pitchFamily="18" charset="0"/>
              </a:rPr>
              <a:t>MPD</a:t>
            </a:r>
            <a:endParaRPr kumimoji="1" lang="ja-JP" altLang="en-US" sz="900" dirty="0">
              <a:cs typeface="Times New Roman" pitchFamily="18" charset="0"/>
            </a:endParaRPr>
          </a:p>
        </p:txBody>
      </p:sp>
      <p:sp>
        <p:nvSpPr>
          <p:cNvPr id="24" name="円/楕円 23"/>
          <p:cNvSpPr/>
          <p:nvPr/>
        </p:nvSpPr>
        <p:spPr>
          <a:xfrm>
            <a:off x="820359" y="1969605"/>
            <a:ext cx="656519" cy="41762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900" dirty="0" smtClean="0">
                <a:cs typeface="Times New Roman" pitchFamily="18" charset="0"/>
              </a:rPr>
              <a:t>TMC</a:t>
            </a:r>
            <a:endParaRPr kumimoji="1" lang="ja-JP" altLang="en-US" sz="900" dirty="0">
              <a:cs typeface="Times New Roman" pitchFamily="18" charset="0"/>
            </a:endParaRPr>
          </a:p>
        </p:txBody>
      </p:sp>
      <p:sp>
        <p:nvSpPr>
          <p:cNvPr id="25" name="円/楕円 24"/>
          <p:cNvSpPr/>
          <p:nvPr/>
        </p:nvSpPr>
        <p:spPr>
          <a:xfrm>
            <a:off x="747413" y="3570489"/>
            <a:ext cx="656519" cy="4176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900" dirty="0" smtClean="0">
                <a:cs typeface="Times New Roman" pitchFamily="18" charset="0"/>
              </a:rPr>
              <a:t>MPD</a:t>
            </a:r>
            <a:endParaRPr kumimoji="1" lang="ja-JP" altLang="en-US" sz="900" dirty="0">
              <a:cs typeface="Times New Roman" pitchFamily="18" charset="0"/>
            </a:endParaRPr>
          </a:p>
        </p:txBody>
      </p:sp>
      <p:sp>
        <p:nvSpPr>
          <p:cNvPr id="26" name="円/楕円 25"/>
          <p:cNvSpPr/>
          <p:nvPr/>
        </p:nvSpPr>
        <p:spPr>
          <a:xfrm>
            <a:off x="3296717" y="3666574"/>
            <a:ext cx="656519" cy="4176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900" dirty="0" smtClean="0">
                <a:cs typeface="Times New Roman" pitchFamily="18" charset="0"/>
              </a:rPr>
              <a:t>MPD</a:t>
            </a:r>
            <a:endParaRPr kumimoji="1" lang="ja-JP" altLang="en-US" sz="900" dirty="0">
              <a:cs typeface="Times New Roman" pitchFamily="18" charset="0"/>
            </a:endParaRPr>
          </a:p>
        </p:txBody>
      </p:sp>
      <p:sp>
        <p:nvSpPr>
          <p:cNvPr id="29" name="円/楕円 28"/>
          <p:cNvSpPr/>
          <p:nvPr/>
        </p:nvSpPr>
        <p:spPr>
          <a:xfrm>
            <a:off x="3446436" y="1621586"/>
            <a:ext cx="656519" cy="41762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900" dirty="0" smtClean="0">
                <a:cs typeface="Times New Roman" pitchFamily="18" charset="0"/>
              </a:rPr>
              <a:t>TMC</a:t>
            </a:r>
            <a:endParaRPr kumimoji="1" lang="ja-JP" altLang="en-US" sz="900" dirty="0">
              <a:cs typeface="Times New Roman" pitchFamily="18" charset="0"/>
            </a:endParaRPr>
          </a:p>
        </p:txBody>
      </p:sp>
      <p:sp>
        <p:nvSpPr>
          <p:cNvPr id="30" name="円/楕円 29"/>
          <p:cNvSpPr/>
          <p:nvPr/>
        </p:nvSpPr>
        <p:spPr>
          <a:xfrm>
            <a:off x="2551553" y="1284921"/>
            <a:ext cx="656519" cy="41762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900" dirty="0" smtClean="0">
                <a:cs typeface="Times New Roman" pitchFamily="18" charset="0"/>
              </a:rPr>
              <a:t>TMC</a:t>
            </a:r>
            <a:endParaRPr kumimoji="1" lang="ja-JP" altLang="en-US" sz="900" dirty="0">
              <a:cs typeface="Times New Roman" pitchFamily="18" charset="0"/>
            </a:endParaRPr>
          </a:p>
        </p:txBody>
      </p:sp>
      <p:sp>
        <p:nvSpPr>
          <p:cNvPr id="31" name="フリーフォーム 30"/>
          <p:cNvSpPr/>
          <p:nvPr/>
        </p:nvSpPr>
        <p:spPr>
          <a:xfrm>
            <a:off x="1079831" y="2376103"/>
            <a:ext cx="405264" cy="1092560"/>
          </a:xfrm>
          <a:custGeom>
            <a:avLst/>
            <a:gdLst>
              <a:gd name="connsiteX0" fmla="*/ 0 w 400050"/>
              <a:gd name="connsiteY0" fmla="*/ 1130300 h 1130300"/>
              <a:gd name="connsiteX1" fmla="*/ 381000 w 400050"/>
              <a:gd name="connsiteY1" fmla="*/ 711200 h 1130300"/>
              <a:gd name="connsiteX2" fmla="*/ 114300 w 400050"/>
              <a:gd name="connsiteY2" fmla="*/ 387350 h 1130300"/>
              <a:gd name="connsiteX3" fmla="*/ 285750 w 400050"/>
              <a:gd name="connsiteY3" fmla="*/ 158750 h 1130300"/>
              <a:gd name="connsiteX4" fmla="*/ 285750 w 400050"/>
              <a:gd name="connsiteY4" fmla="*/ 82550 h 113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1130300">
                <a:moveTo>
                  <a:pt x="0" y="1130300"/>
                </a:moveTo>
                <a:cubicBezTo>
                  <a:pt x="180975" y="982662"/>
                  <a:pt x="361950" y="835025"/>
                  <a:pt x="381000" y="711200"/>
                </a:cubicBezTo>
                <a:cubicBezTo>
                  <a:pt x="400050" y="587375"/>
                  <a:pt x="130175" y="479425"/>
                  <a:pt x="114300" y="387350"/>
                </a:cubicBezTo>
                <a:cubicBezTo>
                  <a:pt x="98425" y="295275"/>
                  <a:pt x="257175" y="209550"/>
                  <a:pt x="285750" y="158750"/>
                </a:cubicBezTo>
                <a:cubicBezTo>
                  <a:pt x="314325" y="107950"/>
                  <a:pt x="273050" y="0"/>
                  <a:pt x="285750" y="82550"/>
                </a:cubicBezTo>
              </a:path>
            </a:pathLst>
          </a:custGeom>
          <a:ln w="158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cs typeface="Times New Roman" pitchFamily="18" charset="0"/>
            </a:endParaRPr>
          </a:p>
        </p:txBody>
      </p:sp>
      <p:sp>
        <p:nvSpPr>
          <p:cNvPr id="32" name="フリーフォーム 31"/>
          <p:cNvSpPr/>
          <p:nvPr/>
        </p:nvSpPr>
        <p:spPr>
          <a:xfrm>
            <a:off x="2152386" y="2376103"/>
            <a:ext cx="405264" cy="1092560"/>
          </a:xfrm>
          <a:custGeom>
            <a:avLst/>
            <a:gdLst>
              <a:gd name="connsiteX0" fmla="*/ 0 w 400050"/>
              <a:gd name="connsiteY0" fmla="*/ 1130300 h 1130300"/>
              <a:gd name="connsiteX1" fmla="*/ 381000 w 400050"/>
              <a:gd name="connsiteY1" fmla="*/ 711200 h 1130300"/>
              <a:gd name="connsiteX2" fmla="*/ 114300 w 400050"/>
              <a:gd name="connsiteY2" fmla="*/ 387350 h 1130300"/>
              <a:gd name="connsiteX3" fmla="*/ 285750 w 400050"/>
              <a:gd name="connsiteY3" fmla="*/ 158750 h 1130300"/>
              <a:gd name="connsiteX4" fmla="*/ 285750 w 400050"/>
              <a:gd name="connsiteY4" fmla="*/ 82550 h 113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1130300">
                <a:moveTo>
                  <a:pt x="0" y="1130300"/>
                </a:moveTo>
                <a:cubicBezTo>
                  <a:pt x="180975" y="982662"/>
                  <a:pt x="361950" y="835025"/>
                  <a:pt x="381000" y="711200"/>
                </a:cubicBezTo>
                <a:cubicBezTo>
                  <a:pt x="400050" y="587375"/>
                  <a:pt x="130175" y="479425"/>
                  <a:pt x="114300" y="387350"/>
                </a:cubicBezTo>
                <a:cubicBezTo>
                  <a:pt x="98425" y="295275"/>
                  <a:pt x="257175" y="209550"/>
                  <a:pt x="285750" y="158750"/>
                </a:cubicBezTo>
                <a:cubicBezTo>
                  <a:pt x="314325" y="107950"/>
                  <a:pt x="273050" y="0"/>
                  <a:pt x="285750" y="82550"/>
                </a:cubicBezTo>
              </a:path>
            </a:pathLst>
          </a:custGeom>
          <a:ln w="158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cs typeface="Times New Roman" pitchFamily="18" charset="0"/>
            </a:endParaRPr>
          </a:p>
        </p:txBody>
      </p:sp>
      <p:sp>
        <p:nvSpPr>
          <p:cNvPr id="33" name="フリーフォーム 32"/>
          <p:cNvSpPr/>
          <p:nvPr/>
        </p:nvSpPr>
        <p:spPr>
          <a:xfrm>
            <a:off x="3268127" y="2373417"/>
            <a:ext cx="405264" cy="1092560"/>
          </a:xfrm>
          <a:custGeom>
            <a:avLst/>
            <a:gdLst>
              <a:gd name="connsiteX0" fmla="*/ 0 w 400050"/>
              <a:gd name="connsiteY0" fmla="*/ 1130300 h 1130300"/>
              <a:gd name="connsiteX1" fmla="*/ 381000 w 400050"/>
              <a:gd name="connsiteY1" fmla="*/ 711200 h 1130300"/>
              <a:gd name="connsiteX2" fmla="*/ 114300 w 400050"/>
              <a:gd name="connsiteY2" fmla="*/ 387350 h 1130300"/>
              <a:gd name="connsiteX3" fmla="*/ 285750 w 400050"/>
              <a:gd name="connsiteY3" fmla="*/ 158750 h 1130300"/>
              <a:gd name="connsiteX4" fmla="*/ 285750 w 400050"/>
              <a:gd name="connsiteY4" fmla="*/ 82550 h 113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1130300">
                <a:moveTo>
                  <a:pt x="0" y="1130300"/>
                </a:moveTo>
                <a:cubicBezTo>
                  <a:pt x="180975" y="982662"/>
                  <a:pt x="361950" y="835025"/>
                  <a:pt x="381000" y="711200"/>
                </a:cubicBezTo>
                <a:cubicBezTo>
                  <a:pt x="400050" y="587375"/>
                  <a:pt x="130175" y="479425"/>
                  <a:pt x="114300" y="387350"/>
                </a:cubicBezTo>
                <a:cubicBezTo>
                  <a:pt x="98425" y="295275"/>
                  <a:pt x="257175" y="209550"/>
                  <a:pt x="285750" y="158750"/>
                </a:cubicBezTo>
                <a:cubicBezTo>
                  <a:pt x="314325" y="107950"/>
                  <a:pt x="273050" y="0"/>
                  <a:pt x="285750" y="82550"/>
                </a:cubicBezTo>
              </a:path>
            </a:pathLst>
          </a:custGeom>
          <a:ln w="158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cs typeface="Times New Roman" pitchFamily="18" charset="0"/>
            </a:endParaRPr>
          </a:p>
        </p:txBody>
      </p:sp>
      <p:sp>
        <p:nvSpPr>
          <p:cNvPr id="34" name="テキスト ボックス 33"/>
          <p:cNvSpPr txBox="1"/>
          <p:nvPr/>
        </p:nvSpPr>
        <p:spPr>
          <a:xfrm>
            <a:off x="35496" y="4581128"/>
            <a:ext cx="543739" cy="307777"/>
          </a:xfrm>
          <a:prstGeom prst="rect">
            <a:avLst/>
          </a:prstGeom>
          <a:noFill/>
        </p:spPr>
        <p:txBody>
          <a:bodyPr wrap="none" rtlCol="0">
            <a:spAutoFit/>
          </a:bodyPr>
          <a:lstStyle/>
          <a:p>
            <a:r>
              <a:rPr kumimoji="1" lang="ja-JP" altLang="en-US" sz="1400" dirty="0" smtClean="0">
                <a:cs typeface="Times New Roman" pitchFamily="18" charset="0"/>
              </a:rPr>
              <a:t>界面</a:t>
            </a:r>
            <a:endParaRPr kumimoji="1" lang="ja-JP" altLang="en-US" sz="1400" dirty="0">
              <a:cs typeface="Times New Roman" pitchFamily="18" charset="0"/>
            </a:endParaRPr>
          </a:p>
        </p:txBody>
      </p:sp>
      <p:cxnSp>
        <p:nvCxnSpPr>
          <p:cNvPr id="35" name="直線コネクタ 34"/>
          <p:cNvCxnSpPr/>
          <p:nvPr/>
        </p:nvCxnSpPr>
        <p:spPr>
          <a:xfrm>
            <a:off x="254397" y="1422530"/>
            <a:ext cx="9055" cy="2366510"/>
          </a:xfrm>
          <a:prstGeom prst="line">
            <a:avLst/>
          </a:prstGeom>
          <a:ln w="28575">
            <a:solidFill>
              <a:srgbClr val="0070C0"/>
            </a:solidFill>
            <a:headEnd type="stealth" w="lg" len="lg"/>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84000" y="1063459"/>
            <a:ext cx="309700" cy="338554"/>
          </a:xfrm>
          <a:prstGeom prst="rect">
            <a:avLst/>
          </a:prstGeom>
          <a:noFill/>
          <a:ln>
            <a:noFill/>
          </a:ln>
        </p:spPr>
        <p:txBody>
          <a:bodyPr wrap="none" rtlCol="0">
            <a:spAutoFit/>
          </a:bodyPr>
          <a:lstStyle/>
          <a:p>
            <a:r>
              <a:rPr kumimoji="1" lang="en-US" altLang="ja-JP" sz="1600" b="1" i="1" dirty="0" smtClean="0">
                <a:solidFill>
                  <a:srgbClr val="0070C0"/>
                </a:solidFill>
                <a:cs typeface="Times New Roman" pitchFamily="18" charset="0"/>
              </a:rPr>
              <a:t>Z</a:t>
            </a:r>
            <a:endParaRPr kumimoji="1" lang="ja-JP" altLang="en-US" sz="1600" b="1" i="1" dirty="0">
              <a:solidFill>
                <a:srgbClr val="0070C0"/>
              </a:solidFill>
              <a:cs typeface="Times New Roman" pitchFamily="18" charset="0"/>
            </a:endParaRPr>
          </a:p>
        </p:txBody>
      </p:sp>
      <p:sp>
        <p:nvSpPr>
          <p:cNvPr id="39" name="円/楕円 38"/>
          <p:cNvSpPr/>
          <p:nvPr/>
        </p:nvSpPr>
        <p:spPr>
          <a:xfrm>
            <a:off x="1695718" y="1691190"/>
            <a:ext cx="656519" cy="41762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900" dirty="0" smtClean="0">
                <a:cs typeface="Times New Roman" pitchFamily="18" charset="0"/>
              </a:rPr>
              <a:t>TMC</a:t>
            </a:r>
            <a:endParaRPr kumimoji="1" lang="ja-JP" altLang="en-US" sz="900" dirty="0">
              <a:cs typeface="Times New Roman" pitchFamily="18" charset="0"/>
            </a:endParaRPr>
          </a:p>
        </p:txBody>
      </p:sp>
      <p:sp>
        <p:nvSpPr>
          <p:cNvPr id="40" name="円/楕円 39"/>
          <p:cNvSpPr/>
          <p:nvPr/>
        </p:nvSpPr>
        <p:spPr>
          <a:xfrm>
            <a:off x="2571077" y="1969605"/>
            <a:ext cx="656519" cy="41762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900" dirty="0" smtClean="0">
                <a:cs typeface="Times New Roman" pitchFamily="18" charset="0"/>
              </a:rPr>
              <a:t>TMC</a:t>
            </a:r>
            <a:endParaRPr kumimoji="1" lang="ja-JP" altLang="en-US" sz="900" dirty="0">
              <a:cs typeface="Times New Roman" pitchFamily="18" charset="0"/>
            </a:endParaRPr>
          </a:p>
        </p:txBody>
      </p:sp>
      <p:sp>
        <p:nvSpPr>
          <p:cNvPr id="41" name="円/楕円 40"/>
          <p:cNvSpPr/>
          <p:nvPr/>
        </p:nvSpPr>
        <p:spPr>
          <a:xfrm>
            <a:off x="2352237" y="3500885"/>
            <a:ext cx="656519" cy="4176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900" dirty="0" smtClean="0">
                <a:cs typeface="Times New Roman" pitchFamily="18" charset="0"/>
              </a:rPr>
              <a:t>MPD</a:t>
            </a:r>
            <a:endParaRPr kumimoji="1" lang="ja-JP" altLang="en-US" sz="900" dirty="0">
              <a:cs typeface="Times New Roman" pitchFamily="18" charset="0"/>
            </a:endParaRPr>
          </a:p>
        </p:txBody>
      </p:sp>
      <p:cxnSp>
        <p:nvCxnSpPr>
          <p:cNvPr id="42" name="直線コネクタ 41"/>
          <p:cNvCxnSpPr/>
          <p:nvPr/>
        </p:nvCxnSpPr>
        <p:spPr>
          <a:xfrm>
            <a:off x="574982" y="983348"/>
            <a:ext cx="0" cy="38669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233082" y="983348"/>
            <a:ext cx="0" cy="38669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34" idx="0"/>
          </p:cNvCxnSpPr>
          <p:nvPr/>
        </p:nvCxnSpPr>
        <p:spPr>
          <a:xfrm flipV="1">
            <a:off x="307366" y="3140969"/>
            <a:ext cx="440047" cy="144015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22193" y="2825404"/>
            <a:ext cx="3600399" cy="338554"/>
          </a:xfrm>
          <a:prstGeom prst="rect">
            <a:avLst/>
          </a:prstGeom>
          <a:noFill/>
        </p:spPr>
        <p:txBody>
          <a:bodyPr wrap="square" rtlCol="0">
            <a:spAutoFit/>
          </a:bodyPr>
          <a:lstStyle/>
          <a:p>
            <a:pPr algn="ctr"/>
            <a:r>
              <a:rPr kumimoji="1" lang="ja-JP" altLang="en-US" sz="1600" dirty="0" smtClean="0">
                <a:cs typeface="Times New Roman" pitchFamily="18" charset="0"/>
              </a:rPr>
              <a:t>芳香族ポリアミド膜</a:t>
            </a:r>
            <a:endParaRPr kumimoji="1" lang="ja-JP" altLang="en-US" sz="1600" dirty="0">
              <a:cs typeface="Times New Roman" pitchFamily="18" charset="0"/>
            </a:endParaRPr>
          </a:p>
        </p:txBody>
      </p:sp>
      <p:sp>
        <p:nvSpPr>
          <p:cNvPr id="47" name="正方形/長方形 46"/>
          <p:cNvSpPr/>
          <p:nvPr/>
        </p:nvSpPr>
        <p:spPr>
          <a:xfrm>
            <a:off x="4716016" y="1243472"/>
            <a:ext cx="4320480" cy="707886"/>
          </a:xfrm>
          <a:prstGeom prst="rect">
            <a:avLst/>
          </a:prstGeom>
          <a:ln>
            <a:solidFill>
              <a:schemeClr val="tx1"/>
            </a:solidFill>
          </a:ln>
        </p:spPr>
        <p:txBody>
          <a:bodyPr wrap="square">
            <a:spAutoFit/>
          </a:bodyPr>
          <a:lstStyle/>
          <a:p>
            <a:r>
              <a:rPr lang="ja-JP" altLang="en-US" sz="2000" u="sng" dirty="0">
                <a:uFill>
                  <a:solidFill>
                    <a:schemeClr val="accent5"/>
                  </a:solidFill>
                </a:uFill>
                <a:latin typeface="Times New Roman" pitchFamily="18" charset="0"/>
                <a:cs typeface="Times New Roman" pitchFamily="18" charset="0"/>
              </a:rPr>
              <a:t>近表面活性</a:t>
            </a:r>
            <a:r>
              <a:rPr lang="en-US" altLang="ja-JP" sz="2000" u="sng" dirty="0">
                <a:uFill>
                  <a:solidFill>
                    <a:schemeClr val="accent5"/>
                  </a:solidFill>
                </a:uFill>
                <a:latin typeface="Times New Roman" pitchFamily="18" charset="0"/>
                <a:cs typeface="Times New Roman" pitchFamily="18" charset="0"/>
              </a:rPr>
              <a:t>(</a:t>
            </a:r>
            <a:r>
              <a:rPr lang="en-US" altLang="ja-JP" sz="2000" u="sng" dirty="0">
                <a:solidFill>
                  <a:schemeClr val="accent5"/>
                </a:solidFill>
                <a:uFill>
                  <a:solidFill>
                    <a:schemeClr val="accent5"/>
                  </a:solidFill>
                </a:uFill>
                <a:latin typeface="Times New Roman" pitchFamily="18" charset="0"/>
                <a:cs typeface="Times New Roman" pitchFamily="18" charset="0"/>
              </a:rPr>
              <a:t>NSA</a:t>
            </a:r>
            <a:r>
              <a:rPr lang="en-US" altLang="ja-JP" sz="2000" u="sng" dirty="0">
                <a:uFill>
                  <a:solidFill>
                    <a:schemeClr val="accent5"/>
                  </a:solidFill>
                </a:uFill>
                <a:latin typeface="Times New Roman" pitchFamily="18" charset="0"/>
                <a:cs typeface="Times New Roman" pitchFamily="18" charset="0"/>
              </a:rPr>
              <a:t>)</a:t>
            </a:r>
            <a:r>
              <a:rPr lang="ja-JP" altLang="en-US" sz="2000" u="sng" dirty="0">
                <a:uFill>
                  <a:solidFill>
                    <a:schemeClr val="accent5"/>
                  </a:solidFill>
                </a:uFill>
                <a:latin typeface="Times New Roman" pitchFamily="18" charset="0"/>
                <a:cs typeface="Times New Roman" pitchFamily="18" charset="0"/>
              </a:rPr>
              <a:t>領域</a:t>
            </a:r>
            <a:r>
              <a:rPr lang="ja-JP" altLang="en-US" sz="2000" dirty="0" smtClean="0">
                <a:latin typeface="Times New Roman" pitchFamily="18" charset="0"/>
                <a:cs typeface="Times New Roman" pitchFamily="18" charset="0"/>
              </a:rPr>
              <a:t>：</a:t>
            </a:r>
            <a:endParaRPr lang="en-US" altLang="ja-JP" sz="2000" dirty="0">
              <a:latin typeface="Times New Roman" pitchFamily="18" charset="0"/>
              <a:cs typeface="Times New Roman" pitchFamily="18" charset="0"/>
            </a:endParaRPr>
          </a:p>
          <a:p>
            <a:r>
              <a:rPr lang="en-US" altLang="ja-JP" sz="2000" dirty="0" smtClean="0">
                <a:latin typeface="Times New Roman" pitchFamily="18" charset="0"/>
                <a:cs typeface="Times New Roman" pitchFamily="18" charset="0"/>
              </a:rPr>
              <a:t>(</a:t>
            </a:r>
            <a:r>
              <a:rPr lang="ja-JP" altLang="en-US" sz="2000" dirty="0">
                <a:latin typeface="Times New Roman" pitchFamily="18" charset="0"/>
                <a:cs typeface="Times New Roman" pitchFamily="18" charset="0"/>
              </a:rPr>
              <a:t>表面から</a:t>
            </a:r>
            <a:r>
              <a:rPr lang="en-US" altLang="ja-JP" sz="2000" dirty="0">
                <a:latin typeface="Times New Roman" pitchFamily="18" charset="0"/>
                <a:cs typeface="Times New Roman" pitchFamily="18" charset="0"/>
              </a:rPr>
              <a:t>~25 nm</a:t>
            </a:r>
            <a:r>
              <a:rPr lang="ja-JP" altLang="en-US" sz="2000" dirty="0">
                <a:latin typeface="Times New Roman" pitchFamily="18" charset="0"/>
                <a:cs typeface="Times New Roman" pitchFamily="18" charset="0"/>
              </a:rPr>
              <a:t>まで</a:t>
            </a:r>
            <a:r>
              <a:rPr lang="en-US" altLang="ja-JP" sz="2000" dirty="0">
                <a:latin typeface="Times New Roman" pitchFamily="18" charset="0"/>
                <a:cs typeface="Times New Roman" pitchFamily="18" charset="0"/>
              </a:rPr>
              <a:t>)</a:t>
            </a:r>
          </a:p>
        </p:txBody>
      </p:sp>
      <p:grpSp>
        <p:nvGrpSpPr>
          <p:cNvPr id="48" name="グループ化 47"/>
          <p:cNvGrpSpPr/>
          <p:nvPr/>
        </p:nvGrpSpPr>
        <p:grpSpPr>
          <a:xfrm>
            <a:off x="7956371" y="1247494"/>
            <a:ext cx="1113057" cy="369332"/>
            <a:chOff x="10035450" y="32783825"/>
            <a:chExt cx="1509040" cy="475120"/>
          </a:xfrm>
        </p:grpSpPr>
        <p:sp>
          <p:nvSpPr>
            <p:cNvPr id="49" name="テキスト ボックス 48"/>
            <p:cNvSpPr txBox="1"/>
            <p:nvPr/>
          </p:nvSpPr>
          <p:spPr>
            <a:xfrm>
              <a:off x="10621211" y="32783825"/>
              <a:ext cx="923279" cy="475120"/>
            </a:xfrm>
            <a:prstGeom prst="rect">
              <a:avLst/>
            </a:prstGeom>
            <a:noFill/>
          </p:spPr>
          <p:txBody>
            <a:bodyPr wrap="square" rtlCol="0">
              <a:spAutoFit/>
            </a:bodyPr>
            <a:lstStyle/>
            <a:p>
              <a:r>
                <a:rPr kumimoji="1" lang="en-US" altLang="ja-JP" b="1" dirty="0" smtClean="0">
                  <a:solidFill>
                    <a:schemeClr val="accent5"/>
                  </a:solidFill>
                  <a:cs typeface="Times New Roman" pitchFamily="18" charset="0"/>
                </a:rPr>
                <a:t>XPS</a:t>
              </a:r>
              <a:endParaRPr kumimoji="1" lang="ja-JP" altLang="en-US" dirty="0">
                <a:cs typeface="Times New Roman" pitchFamily="18" charset="0"/>
              </a:endParaRPr>
            </a:p>
          </p:txBody>
        </p:sp>
        <p:cxnSp>
          <p:nvCxnSpPr>
            <p:cNvPr id="50" name="直線矢印コネクタ 49"/>
            <p:cNvCxnSpPr/>
            <p:nvPr/>
          </p:nvCxnSpPr>
          <p:spPr>
            <a:xfrm flipH="1">
              <a:off x="10035450" y="33017721"/>
              <a:ext cx="585754" cy="0"/>
            </a:xfrm>
            <a:prstGeom prst="straightConnector1">
              <a:avLst/>
            </a:prstGeom>
            <a:ln w="317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grpSp>
        <p:nvGrpSpPr>
          <p:cNvPr id="79" name="グループ化 78"/>
          <p:cNvGrpSpPr/>
          <p:nvPr/>
        </p:nvGrpSpPr>
        <p:grpSpPr>
          <a:xfrm>
            <a:off x="7943819" y="2289066"/>
            <a:ext cx="1164685" cy="369332"/>
            <a:chOff x="7943819" y="2523893"/>
            <a:chExt cx="1164685" cy="369332"/>
          </a:xfrm>
        </p:grpSpPr>
        <p:sp>
          <p:nvSpPr>
            <p:cNvPr id="51" name="テキスト ボックス 50"/>
            <p:cNvSpPr txBox="1"/>
            <p:nvPr/>
          </p:nvSpPr>
          <p:spPr>
            <a:xfrm>
              <a:off x="8407267" y="2523893"/>
              <a:ext cx="701237" cy="369332"/>
            </a:xfrm>
            <a:prstGeom prst="rect">
              <a:avLst/>
            </a:prstGeom>
            <a:noFill/>
          </p:spPr>
          <p:txBody>
            <a:bodyPr wrap="square" rtlCol="0">
              <a:spAutoFit/>
            </a:bodyPr>
            <a:lstStyle/>
            <a:p>
              <a:r>
                <a:rPr kumimoji="1" lang="en-US" altLang="ja-JP" b="1" dirty="0" smtClean="0">
                  <a:solidFill>
                    <a:schemeClr val="accent6"/>
                  </a:solidFill>
                  <a:cs typeface="Times New Roman" pitchFamily="18" charset="0"/>
                </a:rPr>
                <a:t>RBS</a:t>
              </a:r>
              <a:endParaRPr kumimoji="1" lang="ja-JP" altLang="en-US" dirty="0">
                <a:cs typeface="Times New Roman" pitchFamily="18" charset="0"/>
              </a:endParaRPr>
            </a:p>
          </p:txBody>
        </p:sp>
        <p:cxnSp>
          <p:nvCxnSpPr>
            <p:cNvPr id="52" name="直線矢印コネクタ 51"/>
            <p:cNvCxnSpPr/>
            <p:nvPr/>
          </p:nvCxnSpPr>
          <p:spPr>
            <a:xfrm flipH="1">
              <a:off x="7943819" y="2701677"/>
              <a:ext cx="444605" cy="0"/>
            </a:xfrm>
            <a:prstGeom prst="straightConnector1">
              <a:avLst/>
            </a:prstGeom>
            <a:ln w="317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直線矢印コネクタ 53"/>
          <p:cNvCxnSpPr>
            <a:stCxn id="47" idx="1"/>
            <a:endCxn id="57" idx="1"/>
          </p:cNvCxnSpPr>
          <p:nvPr/>
        </p:nvCxnSpPr>
        <p:spPr>
          <a:xfrm flipH="1">
            <a:off x="4530984" y="1597415"/>
            <a:ext cx="185032" cy="1082412"/>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58" idx="1"/>
            <a:endCxn id="56" idx="1"/>
          </p:cNvCxnSpPr>
          <p:nvPr/>
        </p:nvCxnSpPr>
        <p:spPr>
          <a:xfrm flipH="1">
            <a:off x="4530984" y="2796898"/>
            <a:ext cx="206298" cy="201509"/>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6" name="左中かっこ 55"/>
          <p:cNvSpPr/>
          <p:nvPr/>
        </p:nvSpPr>
        <p:spPr>
          <a:xfrm rot="10800000">
            <a:off x="4312145" y="2754260"/>
            <a:ext cx="218839" cy="48829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cs typeface="Times New Roman" pitchFamily="18" charset="0"/>
            </a:endParaRPr>
          </a:p>
        </p:txBody>
      </p:sp>
      <p:sp>
        <p:nvSpPr>
          <p:cNvPr id="57" name="左中かっこ 56"/>
          <p:cNvSpPr/>
          <p:nvPr/>
        </p:nvSpPr>
        <p:spPr>
          <a:xfrm rot="10800000">
            <a:off x="4312145" y="2614827"/>
            <a:ext cx="218839" cy="130001"/>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cs typeface="Times New Roman" pitchFamily="18" charset="0"/>
            </a:endParaRPr>
          </a:p>
        </p:txBody>
      </p:sp>
      <p:sp>
        <p:nvSpPr>
          <p:cNvPr id="78" name="テキスト ボックス 4"/>
          <p:cNvSpPr txBox="1">
            <a:spLocks noChangeArrowheads="1"/>
          </p:cNvSpPr>
          <p:nvPr/>
        </p:nvSpPr>
        <p:spPr bwMode="auto">
          <a:xfrm>
            <a:off x="4585062" y="3443527"/>
            <a:ext cx="4484366" cy="923330"/>
          </a:xfrm>
          <a:prstGeom prst="rect">
            <a:avLst/>
          </a:prstGeom>
          <a:noFill/>
          <a:ln w="9525">
            <a:noFill/>
            <a:miter lim="800000"/>
            <a:headEnd/>
            <a:tailEnd/>
          </a:ln>
        </p:spPr>
        <p:txBody>
          <a:bodyPr wrap="square">
            <a:spAutoFit/>
          </a:bodyPr>
          <a:lstStyle/>
          <a:p>
            <a:pPr algn="just" eaLnBrk="0" fontAlgn="base" hangingPunct="0">
              <a:spcBef>
                <a:spcPct val="0"/>
              </a:spcBef>
              <a:spcAft>
                <a:spcPct val="0"/>
              </a:spcAft>
            </a:pPr>
            <a:r>
              <a:rPr lang="ja-JP" altLang="en-US" dirty="0">
                <a:latin typeface="Times New Roman" pitchFamily="18" charset="0"/>
                <a:cs typeface="Times New Roman" pitchFamily="18" charset="0"/>
              </a:rPr>
              <a:t>律速段階は、水相内の</a:t>
            </a:r>
            <a:r>
              <a:rPr lang="en-US" altLang="ja-JP" dirty="0">
                <a:solidFill>
                  <a:schemeClr val="accent1"/>
                </a:solidFill>
                <a:latin typeface="Times New Roman" pitchFamily="18" charset="0"/>
                <a:cs typeface="Times New Roman" pitchFamily="18" charset="0"/>
              </a:rPr>
              <a:t>MPD</a:t>
            </a:r>
            <a:r>
              <a:rPr lang="ja-JP" altLang="en-US" dirty="0">
                <a:latin typeface="Times New Roman" pitchFamily="18" charset="0"/>
                <a:cs typeface="Times New Roman" pitchFamily="18" charset="0"/>
              </a:rPr>
              <a:t>が有機相内に拡散する過程。</a:t>
            </a:r>
            <a:r>
              <a:rPr lang="en-US" altLang="ja-JP" u="sng" dirty="0">
                <a:solidFill>
                  <a:schemeClr val="accent1"/>
                </a:solidFill>
                <a:uFill>
                  <a:solidFill>
                    <a:schemeClr val="tx1"/>
                  </a:solidFill>
                </a:uFill>
                <a:latin typeface="Times New Roman" pitchFamily="18" charset="0"/>
                <a:cs typeface="Times New Roman" pitchFamily="18" charset="0"/>
              </a:rPr>
              <a:t>MPD</a:t>
            </a:r>
            <a:r>
              <a:rPr lang="ja-JP" altLang="en-US" u="sng" dirty="0">
                <a:uFill>
                  <a:solidFill>
                    <a:schemeClr val="tx1"/>
                  </a:solidFill>
                </a:uFill>
                <a:latin typeface="Times New Roman" pitchFamily="18" charset="0"/>
                <a:cs typeface="Times New Roman" pitchFamily="18" charset="0"/>
              </a:rPr>
              <a:t>の濃度は</a:t>
            </a:r>
            <a:r>
              <a:rPr lang="ja-JP" altLang="en-US" u="sng" dirty="0" smtClean="0">
                <a:uFill>
                  <a:solidFill>
                    <a:schemeClr val="tx1"/>
                  </a:solidFill>
                </a:uFill>
                <a:latin typeface="Times New Roman" pitchFamily="18" charset="0"/>
                <a:cs typeface="Times New Roman" pitchFamily="18" charset="0"/>
              </a:rPr>
              <a:t>、</a:t>
            </a:r>
            <a:r>
              <a:rPr lang="en-US" altLang="ja-JP" i="1" u="sng" dirty="0" smtClean="0">
                <a:solidFill>
                  <a:srgbClr val="0070C0"/>
                </a:solidFill>
                <a:uFill>
                  <a:solidFill>
                    <a:schemeClr val="tx1"/>
                  </a:solidFill>
                </a:uFill>
                <a:latin typeface="Times New Roman" pitchFamily="18" charset="0"/>
                <a:cs typeface="Times New Roman" pitchFamily="18" charset="0"/>
              </a:rPr>
              <a:t>Z</a:t>
            </a:r>
            <a:r>
              <a:rPr lang="ja-JP" altLang="en-US" u="sng" dirty="0">
                <a:solidFill>
                  <a:srgbClr val="0070C0"/>
                </a:solidFill>
                <a:uFill>
                  <a:solidFill>
                    <a:schemeClr val="tx1"/>
                  </a:solidFill>
                </a:uFill>
                <a:latin typeface="Times New Roman" pitchFamily="18" charset="0"/>
                <a:cs typeface="Times New Roman" pitchFamily="18" charset="0"/>
              </a:rPr>
              <a:t>軸</a:t>
            </a:r>
            <a:r>
              <a:rPr lang="ja-JP" altLang="en-US" u="sng" dirty="0">
                <a:uFill>
                  <a:solidFill>
                    <a:schemeClr val="tx1"/>
                  </a:solidFill>
                </a:uFill>
                <a:latin typeface="Times New Roman" pitchFamily="18" charset="0"/>
                <a:cs typeface="Times New Roman" pitchFamily="18" charset="0"/>
              </a:rPr>
              <a:t>に沿って減少</a:t>
            </a:r>
            <a:r>
              <a:rPr lang="ja-JP" altLang="en-US" u="sng" dirty="0" smtClean="0">
                <a:latin typeface="Times New Roman" pitchFamily="18" charset="0"/>
                <a:cs typeface="Times New Roman" pitchFamily="18" charset="0"/>
              </a:rPr>
              <a:t>。</a:t>
            </a:r>
            <a:endParaRPr lang="en-US" altLang="ja-JP" u="sng" dirty="0">
              <a:latin typeface="Times New Roman" pitchFamily="18" charset="0"/>
              <a:cs typeface="Times New Roman" pitchFamily="18" charset="0"/>
            </a:endParaRPr>
          </a:p>
        </p:txBody>
      </p:sp>
      <p:sp>
        <p:nvSpPr>
          <p:cNvPr id="64" name="右矢印 63"/>
          <p:cNvSpPr/>
          <p:nvPr/>
        </p:nvSpPr>
        <p:spPr>
          <a:xfrm>
            <a:off x="251520" y="6408624"/>
            <a:ext cx="310066" cy="288032"/>
          </a:xfrm>
          <a:prstGeom prst="rightArrow">
            <a:avLst/>
          </a:prstGeom>
          <a:solidFill>
            <a:schemeClr val="tx1"/>
          </a:solidFill>
          <a:ln>
            <a:solidFill>
              <a:schemeClr val="tx1"/>
            </a:solidFill>
          </a:ln>
        </p:spPr>
        <p:txBody>
          <a:bodyPr rtlCol="0" anchor="ctr"/>
          <a:lstStyle/>
          <a:p>
            <a:pPr algn="ctr"/>
            <a:endParaRPr kumimoji="1" lang="ja-JP" altLang="en-US">
              <a:noFill/>
            </a:endParaRPr>
          </a:p>
        </p:txBody>
      </p:sp>
      <p:cxnSp>
        <p:nvCxnSpPr>
          <p:cNvPr id="46" name="直線コネクタ 45"/>
          <p:cNvCxnSpPr/>
          <p:nvPr/>
        </p:nvCxnSpPr>
        <p:spPr>
          <a:xfrm>
            <a:off x="359532" y="847862"/>
            <a:ext cx="853294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054759" y="930075"/>
            <a:ext cx="4804064" cy="3078747"/>
          </a:xfrm>
          <a:prstGeom prst="rect">
            <a:avLst/>
          </a:prstGeom>
        </p:spPr>
      </p:pic>
      <p:sp>
        <p:nvSpPr>
          <p:cNvPr id="55" name="左中かっこ 54"/>
          <p:cNvSpPr/>
          <p:nvPr/>
        </p:nvSpPr>
        <p:spPr>
          <a:xfrm rot="5400000">
            <a:off x="1619497" y="580909"/>
            <a:ext cx="402110" cy="15012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cs typeface="Times New Roman" pitchFamily="18" charset="0"/>
            </a:endParaRPr>
          </a:p>
        </p:txBody>
      </p:sp>
      <p:sp>
        <p:nvSpPr>
          <p:cNvPr id="56" name="左中かっこ 55"/>
          <p:cNvSpPr/>
          <p:nvPr/>
        </p:nvSpPr>
        <p:spPr>
          <a:xfrm rot="5400000">
            <a:off x="3303846" y="393255"/>
            <a:ext cx="402110" cy="18765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cs typeface="Times New Roman" pitchFamily="18" charset="0"/>
            </a:endParaRPr>
          </a:p>
        </p:txBody>
      </p:sp>
      <p:sp>
        <p:nvSpPr>
          <p:cNvPr id="57" name="左中かっこ 56"/>
          <p:cNvSpPr/>
          <p:nvPr/>
        </p:nvSpPr>
        <p:spPr>
          <a:xfrm rot="5400000">
            <a:off x="4939251" y="634523"/>
            <a:ext cx="402110" cy="139398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cs typeface="Times New Roman" pitchFamily="18" charset="0"/>
            </a:endParaRPr>
          </a:p>
        </p:txBody>
      </p:sp>
      <p:sp>
        <p:nvSpPr>
          <p:cNvPr id="58" name="Rectangle 5"/>
          <p:cNvSpPr>
            <a:spLocks noChangeArrowheads="1"/>
          </p:cNvSpPr>
          <p:nvPr/>
        </p:nvSpPr>
        <p:spPr bwMode="auto">
          <a:xfrm>
            <a:off x="1027389" y="849656"/>
            <a:ext cx="152820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ja-JP" altLang="en-US" sz="1400" dirty="0" smtClean="0">
                <a:cs typeface="Times New Roman" pitchFamily="18" charset="0"/>
              </a:rPr>
              <a:t>バルク水領域</a:t>
            </a:r>
            <a:endParaRPr kumimoji="1" lang="ja-JP" sz="1400" b="0" i="0" u="none" strike="noStrike" cap="none" normalizeH="0" baseline="0" dirty="0" smtClean="0">
              <a:ln>
                <a:noFill/>
              </a:ln>
              <a:solidFill>
                <a:schemeClr val="tx1"/>
              </a:solidFill>
              <a:effectLst/>
              <a:cs typeface="Times New Roman" pitchFamily="18" charset="0"/>
            </a:endParaRPr>
          </a:p>
        </p:txBody>
      </p:sp>
      <p:sp>
        <p:nvSpPr>
          <p:cNvPr id="59" name="Rectangle 5"/>
          <p:cNvSpPr>
            <a:spLocks noChangeArrowheads="1"/>
          </p:cNvSpPr>
          <p:nvPr/>
        </p:nvSpPr>
        <p:spPr bwMode="auto">
          <a:xfrm>
            <a:off x="4381636" y="849656"/>
            <a:ext cx="152820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ja-JP" altLang="en-US" sz="1400" dirty="0" smtClean="0">
                <a:cs typeface="Times New Roman" pitchFamily="18" charset="0"/>
              </a:rPr>
              <a:t>バルク水領域</a:t>
            </a:r>
            <a:endParaRPr kumimoji="1" lang="ja-JP" sz="1400" b="0" i="0" u="none" strike="noStrike" cap="none" normalizeH="0" baseline="0" dirty="0" smtClean="0">
              <a:ln>
                <a:noFill/>
              </a:ln>
              <a:solidFill>
                <a:schemeClr val="tx1"/>
              </a:solidFill>
              <a:effectLst/>
              <a:cs typeface="Times New Roman" pitchFamily="18" charset="0"/>
            </a:endParaRPr>
          </a:p>
        </p:txBody>
      </p:sp>
      <p:sp>
        <p:nvSpPr>
          <p:cNvPr id="60" name="Rectangle 5"/>
          <p:cNvSpPr>
            <a:spLocks noChangeArrowheads="1"/>
          </p:cNvSpPr>
          <p:nvPr/>
        </p:nvSpPr>
        <p:spPr bwMode="auto">
          <a:xfrm>
            <a:off x="2386709" y="849656"/>
            <a:ext cx="225207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ja-JP" altLang="en-US" sz="1400" dirty="0" smtClean="0">
                <a:cs typeface="Times New Roman" pitchFamily="18" charset="0"/>
              </a:rPr>
              <a:t>膜とバルク水領域</a:t>
            </a:r>
            <a:endParaRPr kumimoji="1" lang="ja-JP" sz="1400" b="0" i="0" u="none" strike="noStrike" cap="none" normalizeH="0" baseline="0" dirty="0" smtClean="0">
              <a:ln>
                <a:noFill/>
              </a:ln>
              <a:solidFill>
                <a:schemeClr val="tx1"/>
              </a:solidFill>
              <a:effectLst/>
              <a:cs typeface="Times New Roman" pitchFamily="18" charset="0"/>
            </a:endParaRPr>
          </a:p>
        </p:txBody>
      </p:sp>
      <p:sp>
        <p:nvSpPr>
          <p:cNvPr id="7" name="スライド番号プレースホルダ 6"/>
          <p:cNvSpPr>
            <a:spLocks noGrp="1"/>
          </p:cNvSpPr>
          <p:nvPr>
            <p:ph type="sldNum" sz="quarter" idx="12"/>
          </p:nvPr>
        </p:nvSpPr>
        <p:spPr/>
        <p:txBody>
          <a:bodyPr/>
          <a:lstStyle/>
          <a:p>
            <a:fld id="{950260AC-9165-4183-97F2-71BE359D443C}" type="slidenum">
              <a:rPr kumimoji="1" lang="ja-JP" altLang="en-US" smtClean="0"/>
              <a:pPr/>
              <a:t>16</a:t>
            </a:fld>
            <a:endParaRPr kumimoji="1" lang="ja-JP" altLang="en-US"/>
          </a:p>
        </p:txBody>
      </p:sp>
      <p:sp>
        <p:nvSpPr>
          <p:cNvPr id="6" name="タイトル 11"/>
          <p:cNvSpPr txBox="1">
            <a:spLocks/>
          </p:cNvSpPr>
          <p:nvPr/>
        </p:nvSpPr>
        <p:spPr>
          <a:xfrm>
            <a:off x="467544" y="344438"/>
            <a:ext cx="8424936" cy="453317"/>
          </a:xfrm>
          <a:prstGeom prst="rect">
            <a:avLst/>
          </a:prstGeom>
          <a:noFill/>
          <a:ln>
            <a:noFill/>
          </a:ln>
        </p:spPr>
        <p:txBody>
          <a:bodyPr/>
          <a:lstStyle/>
          <a:p>
            <a:pPr>
              <a:spcBef>
                <a:spcPct val="0"/>
              </a:spcBef>
              <a:defRPr/>
            </a:pPr>
            <a:r>
              <a:rPr lang="ja-JP" altLang="en-US" sz="2600" dirty="0" smtClean="0">
                <a:ea typeface="+mj-ea"/>
                <a:cs typeface="Times New Roman" pitchFamily="18" charset="0"/>
              </a:rPr>
              <a:t>比率</a:t>
            </a:r>
            <a:r>
              <a:rPr lang="en-US" altLang="ja-JP" sz="2600" dirty="0" smtClean="0">
                <a:ea typeface="+mj-ea"/>
                <a:cs typeface="Times New Roman" pitchFamily="18" charset="0"/>
              </a:rPr>
              <a:t>1:1</a:t>
            </a:r>
            <a:r>
              <a:rPr lang="ja-JP" altLang="en-US" sz="2600" dirty="0" smtClean="0">
                <a:ea typeface="+mj-ea"/>
                <a:cs typeface="Times New Roman" pitchFamily="18" charset="0"/>
              </a:rPr>
              <a:t>の膜</a:t>
            </a:r>
            <a:r>
              <a:rPr lang="ja-JP" altLang="en-US" sz="2600" dirty="0">
                <a:ea typeface="+mj-ea"/>
                <a:cs typeface="Times New Roman" pitchFamily="18" charset="0"/>
              </a:rPr>
              <a:t>モデル</a:t>
            </a:r>
            <a:r>
              <a:rPr lang="ja-JP" altLang="en-US" sz="2600" dirty="0" smtClean="0">
                <a:ea typeface="+mj-ea"/>
                <a:cs typeface="Times New Roman" pitchFamily="18" charset="0"/>
              </a:rPr>
              <a:t>を用いた水の拡散シミュレーション</a:t>
            </a:r>
            <a:endParaRPr kumimoji="1" lang="ja-JP" altLang="en-US" sz="2600" b="0" i="0" u="none" strike="noStrike" kern="1200" cap="none" spc="0" normalizeH="0" baseline="0" noProof="0" dirty="0" smtClean="0">
              <a:ln>
                <a:noFill/>
              </a:ln>
              <a:solidFill>
                <a:schemeClr val="tx1"/>
              </a:solidFill>
              <a:effectLst/>
              <a:uLnTx/>
              <a:uFillTx/>
              <a:ea typeface="+mj-ea"/>
              <a:cs typeface="Times New Roman" pitchFamily="18" charset="0"/>
            </a:endParaRPr>
          </a:p>
        </p:txBody>
      </p:sp>
      <p:sp>
        <p:nvSpPr>
          <p:cNvPr id="9" name="正方形/長方形 8"/>
          <p:cNvSpPr/>
          <p:nvPr/>
        </p:nvSpPr>
        <p:spPr>
          <a:xfrm>
            <a:off x="251520" y="188640"/>
            <a:ext cx="216024" cy="64807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6" name="グラフ 45"/>
          <p:cNvGraphicFramePr>
            <a:graphicFrameLocks noGrp="1"/>
          </p:cNvGraphicFramePr>
          <p:nvPr>
            <p:extLst>
              <p:ext uri="{D42A27DB-BD31-4B8C-83A1-F6EECF244321}">
                <p14:modId xmlns:p14="http://schemas.microsoft.com/office/powerpoint/2010/main" val="735777835"/>
              </p:ext>
            </p:extLst>
          </p:nvPr>
        </p:nvGraphicFramePr>
        <p:xfrm>
          <a:off x="77193" y="4155773"/>
          <a:ext cx="6048672" cy="2494945"/>
        </p:xfrm>
        <a:graphic>
          <a:graphicData uri="http://schemas.openxmlformats.org/drawingml/2006/chart">
            <c:chart xmlns:c="http://schemas.openxmlformats.org/drawingml/2006/chart" xmlns:r="http://schemas.openxmlformats.org/officeDocument/2006/relationships" r:id="rId4"/>
          </a:graphicData>
        </a:graphic>
      </p:graphicFrame>
      <p:sp>
        <p:nvSpPr>
          <p:cNvPr id="47" name="Rectangle 5"/>
          <p:cNvSpPr>
            <a:spLocks noChangeArrowheads="1"/>
          </p:cNvSpPr>
          <p:nvPr/>
        </p:nvSpPr>
        <p:spPr bwMode="auto">
          <a:xfrm>
            <a:off x="66560" y="6505599"/>
            <a:ext cx="6110047"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ja-JP" altLang="en-US" sz="1400" dirty="0" smtClean="0">
                <a:latin typeface="Times New Roman" pitchFamily="18" charset="0"/>
                <a:cs typeface="Times New Roman" pitchFamily="18" charset="0"/>
              </a:rPr>
              <a:t>図</a:t>
            </a:r>
            <a:r>
              <a:rPr lang="en-US" altLang="ja-JP" sz="1400" dirty="0" smtClean="0">
                <a:latin typeface="Times New Roman" pitchFamily="18" charset="0"/>
                <a:cs typeface="Times New Roman" pitchFamily="18" charset="0"/>
              </a:rPr>
              <a:t>6. </a:t>
            </a:r>
            <a:r>
              <a:rPr lang="ja-JP" altLang="en-US" sz="1400" dirty="0">
                <a:latin typeface="Times New Roman" pitchFamily="18" charset="0"/>
                <a:cs typeface="Times New Roman" pitchFamily="18" charset="0"/>
              </a:rPr>
              <a:t>膜内とバルク水領域における水の数密度プロファイル</a:t>
            </a:r>
            <a:endParaRPr lang="ja-JP" altLang="ja-JP" sz="1400" dirty="0">
              <a:latin typeface="Times New Roman" pitchFamily="18" charset="0"/>
              <a:cs typeface="Times New Roman" pitchFamily="18" charset="0"/>
            </a:endParaRPr>
          </a:p>
        </p:txBody>
      </p:sp>
      <p:sp>
        <p:nvSpPr>
          <p:cNvPr id="49" name="Rectangle 5"/>
          <p:cNvSpPr>
            <a:spLocks noChangeArrowheads="1"/>
          </p:cNvSpPr>
          <p:nvPr/>
        </p:nvSpPr>
        <p:spPr bwMode="auto">
          <a:xfrm>
            <a:off x="66561" y="3862825"/>
            <a:ext cx="6110046" cy="3123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ja-JP" altLang="en-US" sz="1400" dirty="0" smtClean="0">
                <a:latin typeface="Times New Roman" pitchFamily="18" charset="0"/>
                <a:cs typeface="Times New Roman" pitchFamily="18" charset="0"/>
              </a:rPr>
              <a:t>図</a:t>
            </a:r>
            <a:r>
              <a:rPr lang="en-US" altLang="ja-JP" sz="1400" dirty="0" smtClean="0">
                <a:latin typeface="Times New Roman" pitchFamily="18" charset="0"/>
                <a:cs typeface="Times New Roman" pitchFamily="18" charset="0"/>
              </a:rPr>
              <a:t>5. </a:t>
            </a:r>
            <a:r>
              <a:rPr lang="en-US" altLang="ja-JP" sz="1400" dirty="0">
                <a:latin typeface="Times New Roman" pitchFamily="18" charset="0"/>
                <a:cs typeface="Times New Roman" pitchFamily="18" charset="0"/>
              </a:rPr>
              <a:t>30 ns</a:t>
            </a:r>
            <a:r>
              <a:rPr lang="ja-JP" altLang="en-US" sz="1400" dirty="0">
                <a:latin typeface="Times New Roman" pitchFamily="18" charset="0"/>
                <a:cs typeface="Times New Roman" pitchFamily="18" charset="0"/>
              </a:rPr>
              <a:t>間の平衡化計算</a:t>
            </a:r>
            <a:r>
              <a:rPr lang="en-US" altLang="ja-JP" sz="1400" dirty="0">
                <a:latin typeface="Times New Roman" pitchFamily="18" charset="0"/>
                <a:cs typeface="Times New Roman" pitchFamily="18" charset="0"/>
              </a:rPr>
              <a:t>(298 K)</a:t>
            </a:r>
            <a:r>
              <a:rPr lang="ja-JP" altLang="en-US" sz="1400" dirty="0">
                <a:latin typeface="Times New Roman" pitchFamily="18" charset="0"/>
                <a:cs typeface="Times New Roman" pitchFamily="18" charset="0"/>
              </a:rPr>
              <a:t>後の全系のスナップショット</a:t>
            </a:r>
            <a:endParaRPr lang="ja-JP" altLang="ja-JP" sz="1400" dirty="0">
              <a:latin typeface="Times New Roman" pitchFamily="18" charset="0"/>
              <a:cs typeface="Times New Roman" pitchFamily="18" charset="0"/>
            </a:endParaRPr>
          </a:p>
        </p:txBody>
      </p:sp>
      <p:grpSp>
        <p:nvGrpSpPr>
          <p:cNvPr id="76" name="グループ化 75"/>
          <p:cNvGrpSpPr/>
          <p:nvPr/>
        </p:nvGrpSpPr>
        <p:grpSpPr>
          <a:xfrm>
            <a:off x="2488367" y="4329265"/>
            <a:ext cx="1962336" cy="1584176"/>
            <a:chOff x="4097420" y="2391412"/>
            <a:chExt cx="2620127" cy="3208130"/>
          </a:xfrm>
        </p:grpSpPr>
        <p:cxnSp>
          <p:nvCxnSpPr>
            <p:cNvPr id="72" name="直線コネクタ 71"/>
            <p:cNvCxnSpPr/>
            <p:nvPr/>
          </p:nvCxnSpPr>
          <p:spPr>
            <a:xfrm>
              <a:off x="4097420" y="2391412"/>
              <a:ext cx="0" cy="319918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698654" y="2391412"/>
              <a:ext cx="0" cy="319918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857977" y="2391412"/>
              <a:ext cx="0" cy="319918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906566" y="2400358"/>
              <a:ext cx="0" cy="319918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4106142" y="3111492"/>
              <a:ext cx="2611405" cy="0"/>
            </a:xfrm>
            <a:prstGeom prst="straightConnector1">
              <a:avLst/>
            </a:prstGeom>
            <a:ln w="19050">
              <a:solidFill>
                <a:schemeClr val="accent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4835393" y="3831572"/>
              <a:ext cx="1098022" cy="0"/>
            </a:xfrm>
            <a:prstGeom prst="straightConnector1">
              <a:avLst/>
            </a:prstGeom>
            <a:ln w="19050">
              <a:solidFill>
                <a:schemeClr val="accent2"/>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038100" y="3230312"/>
              <a:ext cx="682137" cy="560953"/>
            </a:xfrm>
            <a:prstGeom prst="rect">
              <a:avLst/>
            </a:prstGeom>
            <a:solidFill>
              <a:schemeClr val="bg1"/>
            </a:solidFill>
            <a:ln>
              <a:noFill/>
            </a:ln>
          </p:spPr>
          <p:txBody>
            <a:bodyPr wrap="none" rtlCol="0">
              <a:spAutoFit/>
            </a:bodyPr>
            <a:lstStyle/>
            <a:p>
              <a:pPr algn="ctr"/>
              <a:r>
                <a:rPr kumimoji="1" lang="ja-JP" altLang="en-US" sz="1200" b="1" dirty="0" smtClean="0">
                  <a:solidFill>
                    <a:schemeClr val="accent2"/>
                  </a:solidFill>
                  <a:cs typeface="Times New Roman" pitchFamily="18" charset="0"/>
                </a:rPr>
                <a:t>領域②</a:t>
              </a:r>
              <a:endParaRPr kumimoji="1" lang="ja-JP" altLang="en-US" sz="1200" b="1" dirty="0">
                <a:solidFill>
                  <a:schemeClr val="accent2"/>
                </a:solidFill>
                <a:cs typeface="Times New Roman" pitchFamily="18" charset="0"/>
              </a:endParaRPr>
            </a:p>
          </p:txBody>
        </p:sp>
        <p:sp>
          <p:nvSpPr>
            <p:cNvPr id="71" name="テキスト ボックス 70"/>
            <p:cNvSpPr txBox="1"/>
            <p:nvPr/>
          </p:nvSpPr>
          <p:spPr>
            <a:xfrm>
              <a:off x="5051132" y="2552388"/>
              <a:ext cx="682137" cy="560953"/>
            </a:xfrm>
            <a:prstGeom prst="rect">
              <a:avLst/>
            </a:prstGeom>
            <a:noFill/>
            <a:ln>
              <a:noFill/>
            </a:ln>
          </p:spPr>
          <p:txBody>
            <a:bodyPr wrap="none" rtlCol="0">
              <a:spAutoFit/>
            </a:bodyPr>
            <a:lstStyle/>
            <a:p>
              <a:pPr algn="ctr"/>
              <a:r>
                <a:rPr lang="ja-JP" altLang="en-US" sz="1200" b="1" dirty="0" smtClean="0">
                  <a:solidFill>
                    <a:schemeClr val="accent1"/>
                  </a:solidFill>
                  <a:cs typeface="Times New Roman" pitchFamily="18" charset="0"/>
                </a:rPr>
                <a:t>領域①</a:t>
              </a:r>
              <a:endParaRPr kumimoji="1" lang="ja-JP" altLang="en-US" sz="1200" b="1" dirty="0">
                <a:solidFill>
                  <a:schemeClr val="accent1"/>
                </a:solidFill>
                <a:cs typeface="Times New Roman" pitchFamily="18" charset="0"/>
              </a:endParaRPr>
            </a:p>
          </p:txBody>
        </p:sp>
      </p:grpSp>
      <p:grpSp>
        <p:nvGrpSpPr>
          <p:cNvPr id="78" name="グループ化 77"/>
          <p:cNvGrpSpPr/>
          <p:nvPr/>
        </p:nvGrpSpPr>
        <p:grpSpPr>
          <a:xfrm>
            <a:off x="144277" y="2877837"/>
            <a:ext cx="869020" cy="842830"/>
            <a:chOff x="1398724" y="2420888"/>
            <a:chExt cx="869020" cy="842830"/>
          </a:xfrm>
        </p:grpSpPr>
        <p:pic>
          <p:nvPicPr>
            <p:cNvPr id="5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0442" y="2420888"/>
              <a:ext cx="727302" cy="698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テキスト ボックス 50"/>
            <p:cNvSpPr txBox="1"/>
            <p:nvPr/>
          </p:nvSpPr>
          <p:spPr>
            <a:xfrm>
              <a:off x="1827025" y="2955950"/>
              <a:ext cx="220948" cy="307768"/>
            </a:xfrm>
            <a:prstGeom prst="rect">
              <a:avLst/>
            </a:prstGeom>
            <a:noFill/>
          </p:spPr>
          <p:txBody>
            <a:bodyPr wrap="square" lIns="91431" tIns="45716" rIns="91431" bIns="45716" rtlCol="0">
              <a:spAutoFit/>
            </a:bodyPr>
            <a:lstStyle/>
            <a:p>
              <a:pPr defTabSz="914309"/>
              <a:r>
                <a:rPr lang="en-US" altLang="ja-JP" sz="1400" i="1" dirty="0" smtClean="0">
                  <a:solidFill>
                    <a:prstClr val="black"/>
                  </a:solidFill>
                  <a:cs typeface="Times New Roman" pitchFamily="18" charset="0"/>
                </a:rPr>
                <a:t>z</a:t>
              </a:r>
              <a:endParaRPr lang="ja-JP" altLang="en-US" sz="1400" i="1" dirty="0">
                <a:solidFill>
                  <a:prstClr val="black"/>
                </a:solidFill>
                <a:cs typeface="Times New Roman" pitchFamily="18" charset="0"/>
              </a:endParaRPr>
            </a:p>
          </p:txBody>
        </p:sp>
        <p:sp>
          <p:nvSpPr>
            <p:cNvPr id="52" name="テキスト ボックス 51"/>
            <p:cNvSpPr txBox="1"/>
            <p:nvPr/>
          </p:nvSpPr>
          <p:spPr>
            <a:xfrm>
              <a:off x="1398724" y="2543507"/>
              <a:ext cx="220948" cy="307768"/>
            </a:xfrm>
            <a:prstGeom prst="rect">
              <a:avLst/>
            </a:prstGeom>
            <a:noFill/>
          </p:spPr>
          <p:txBody>
            <a:bodyPr wrap="square" lIns="91431" tIns="45716" rIns="91431" bIns="45716" rtlCol="0">
              <a:spAutoFit/>
            </a:bodyPr>
            <a:lstStyle/>
            <a:p>
              <a:pPr defTabSz="914309"/>
              <a:r>
                <a:rPr lang="en-US" altLang="ja-JP" sz="1400" i="1" dirty="0" smtClean="0">
                  <a:solidFill>
                    <a:prstClr val="black"/>
                  </a:solidFill>
                  <a:cs typeface="Times New Roman" pitchFamily="18" charset="0"/>
                </a:rPr>
                <a:t>y</a:t>
              </a:r>
              <a:endParaRPr lang="ja-JP" altLang="en-US" sz="1400" i="1" dirty="0">
                <a:solidFill>
                  <a:prstClr val="black"/>
                </a:solidFill>
                <a:cs typeface="Times New Roman" pitchFamily="18" charset="0"/>
              </a:endParaRPr>
            </a:p>
          </p:txBody>
        </p:sp>
      </p:grpSp>
      <p:sp>
        <p:nvSpPr>
          <p:cNvPr id="32" name="Rectangle 5"/>
          <p:cNvSpPr>
            <a:spLocks noChangeArrowheads="1"/>
          </p:cNvSpPr>
          <p:nvPr/>
        </p:nvSpPr>
        <p:spPr bwMode="auto">
          <a:xfrm>
            <a:off x="6012160" y="1282408"/>
            <a:ext cx="2989148" cy="1323439"/>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tabLst>
                <a:tab pos="2609850" algn="ctr"/>
              </a:tabLst>
            </a:pPr>
            <a:r>
              <a:rPr lang="ja-JP" altLang="en-US" sz="2000" u="sng" dirty="0" smtClean="0">
                <a:uFill>
                  <a:solidFill>
                    <a:schemeClr val="accent6"/>
                  </a:solidFill>
                </a:uFill>
                <a:latin typeface="Times New Roman" pitchFamily="18" charset="0"/>
                <a:cs typeface="Times New Roman" pitchFamily="18" charset="0"/>
              </a:rPr>
              <a:t>内部活性</a:t>
            </a:r>
            <a:r>
              <a:rPr lang="en-US" altLang="ja-JP" sz="2000" u="sng" dirty="0" smtClean="0">
                <a:uFill>
                  <a:solidFill>
                    <a:schemeClr val="accent6"/>
                  </a:solidFill>
                </a:uFill>
                <a:latin typeface="Times New Roman" pitchFamily="18" charset="0"/>
                <a:cs typeface="Times New Roman" pitchFamily="18" charset="0"/>
              </a:rPr>
              <a:t>(</a:t>
            </a:r>
            <a:r>
              <a:rPr lang="en-US" altLang="ja-JP" sz="2000" u="sng" dirty="0" smtClean="0">
                <a:solidFill>
                  <a:schemeClr val="accent6"/>
                </a:solidFill>
                <a:uFill>
                  <a:solidFill>
                    <a:schemeClr val="accent6"/>
                  </a:solidFill>
                </a:uFill>
                <a:latin typeface="Times New Roman" pitchFamily="18" charset="0"/>
                <a:cs typeface="Times New Roman" pitchFamily="18" charset="0"/>
              </a:rPr>
              <a:t>IA</a:t>
            </a:r>
            <a:r>
              <a:rPr lang="en-US" altLang="ja-JP" sz="2000" u="sng" dirty="0" smtClean="0">
                <a:uFill>
                  <a:solidFill>
                    <a:schemeClr val="accent6"/>
                  </a:solidFill>
                </a:uFill>
                <a:latin typeface="Times New Roman" pitchFamily="18" charset="0"/>
                <a:cs typeface="Times New Roman" pitchFamily="18" charset="0"/>
              </a:rPr>
              <a:t>)</a:t>
            </a:r>
            <a:r>
              <a:rPr lang="ja-JP" altLang="en-US" sz="2000" u="sng" dirty="0" smtClean="0">
                <a:uFill>
                  <a:solidFill>
                    <a:schemeClr val="accent6"/>
                  </a:solidFill>
                </a:uFill>
                <a:latin typeface="Times New Roman" pitchFamily="18" charset="0"/>
                <a:cs typeface="Times New Roman" pitchFamily="18" charset="0"/>
              </a:rPr>
              <a:t>領域</a:t>
            </a:r>
            <a:r>
              <a:rPr lang="ja-JP" altLang="en-US" sz="2000" dirty="0" smtClean="0">
                <a:latin typeface="Times New Roman" pitchFamily="18" charset="0"/>
                <a:cs typeface="Times New Roman" pitchFamily="18" charset="0"/>
              </a:rPr>
              <a:t>と対応する</a:t>
            </a:r>
            <a:r>
              <a:rPr lang="ja-JP" altLang="en-US" sz="2000" dirty="0" smtClean="0">
                <a:solidFill>
                  <a:schemeClr val="accent6"/>
                </a:solidFill>
                <a:latin typeface="Times New Roman" pitchFamily="18" charset="0"/>
                <a:cs typeface="Times New Roman" pitchFamily="18" charset="0"/>
              </a:rPr>
              <a:t>比率</a:t>
            </a:r>
            <a:r>
              <a:rPr lang="en-US" altLang="ja-JP" sz="2000" dirty="0" smtClean="0">
                <a:solidFill>
                  <a:schemeClr val="accent6"/>
                </a:solidFill>
                <a:latin typeface="Times New Roman" pitchFamily="18" charset="0"/>
                <a:cs typeface="Times New Roman" pitchFamily="18" charset="0"/>
              </a:rPr>
              <a:t>1:1</a:t>
            </a:r>
            <a:r>
              <a:rPr lang="ja-JP" altLang="en-US" sz="2000" dirty="0" smtClean="0">
                <a:latin typeface="Times New Roman" pitchFamily="18" charset="0"/>
                <a:cs typeface="Times New Roman" pitchFamily="18" charset="0"/>
              </a:rPr>
              <a:t>の膜モデルを用いた水の拡散シミュレーション</a:t>
            </a:r>
          </a:p>
        </p:txBody>
      </p:sp>
      <p:cxnSp>
        <p:nvCxnSpPr>
          <p:cNvPr id="33" name="直線矢印コネクタ 32"/>
          <p:cNvCxnSpPr/>
          <p:nvPr/>
        </p:nvCxnSpPr>
        <p:spPr>
          <a:xfrm flipH="1">
            <a:off x="4373392" y="1453720"/>
            <a:ext cx="1656183"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5"/>
          <p:cNvSpPr>
            <a:spLocks noChangeArrowheads="1"/>
          </p:cNvSpPr>
          <p:nvPr/>
        </p:nvSpPr>
        <p:spPr bwMode="auto">
          <a:xfrm>
            <a:off x="6012160" y="4183921"/>
            <a:ext cx="298914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tabLst>
                <a:tab pos="2609850" algn="ctr"/>
              </a:tabLst>
            </a:pPr>
            <a:r>
              <a:rPr lang="ja-JP" altLang="en-US" sz="2000" dirty="0" smtClean="0">
                <a:latin typeface="Times New Roman" pitchFamily="18" charset="0"/>
                <a:cs typeface="Times New Roman" pitchFamily="18" charset="0"/>
              </a:rPr>
              <a:t>透水性能を評価するための物理量</a:t>
            </a:r>
            <a:r>
              <a:rPr lang="en-US" altLang="ja-JP" sz="2000" dirty="0" smtClean="0">
                <a:latin typeface="Times New Roman" pitchFamily="18" charset="0"/>
                <a:cs typeface="Times New Roman" pitchFamily="18" charset="0"/>
              </a:rPr>
              <a:t>(</a:t>
            </a:r>
            <a:r>
              <a:rPr lang="ja-JP" altLang="en-US" sz="2000" dirty="0" smtClean="0">
                <a:latin typeface="Times New Roman" pitchFamily="18" charset="0"/>
                <a:cs typeface="Times New Roman" pitchFamily="18" charset="0"/>
              </a:rPr>
              <a:t>質量密度及び分配係数</a:t>
            </a:r>
            <a:r>
              <a:rPr lang="en-US" altLang="ja-JP" sz="2000" dirty="0" smtClean="0">
                <a:latin typeface="Times New Roman" pitchFamily="18" charset="0"/>
                <a:cs typeface="Times New Roman" pitchFamily="18" charset="0"/>
              </a:rPr>
              <a:t>)</a:t>
            </a:r>
            <a:r>
              <a:rPr lang="ja-JP" altLang="en-US" sz="2000" dirty="0" smtClean="0">
                <a:latin typeface="Times New Roman" pitchFamily="18" charset="0"/>
                <a:cs typeface="Times New Roman" pitchFamily="18" charset="0"/>
              </a:rPr>
              <a:t>を計算するために、二つの領域</a:t>
            </a:r>
            <a:r>
              <a:rPr lang="ja-JP" altLang="en-US" sz="2000" dirty="0" smtClean="0">
                <a:solidFill>
                  <a:schemeClr val="accent1"/>
                </a:solidFill>
                <a:latin typeface="Times New Roman" pitchFamily="18" charset="0"/>
                <a:cs typeface="Times New Roman" pitchFamily="18" charset="0"/>
              </a:rPr>
              <a:t>①</a:t>
            </a:r>
            <a:r>
              <a:rPr lang="en-US" altLang="ja-JP" sz="2000" dirty="0" smtClean="0">
                <a:latin typeface="Times New Roman" pitchFamily="18" charset="0"/>
                <a:cs typeface="Times New Roman" pitchFamily="18" charset="0"/>
              </a:rPr>
              <a:t>, </a:t>
            </a:r>
            <a:r>
              <a:rPr lang="ja-JP" altLang="en-US" sz="2000" dirty="0" smtClean="0">
                <a:solidFill>
                  <a:schemeClr val="accent2"/>
                </a:solidFill>
                <a:latin typeface="Times New Roman" pitchFamily="18" charset="0"/>
                <a:cs typeface="Times New Roman" pitchFamily="18" charset="0"/>
              </a:rPr>
              <a:t>②</a:t>
            </a:r>
            <a:r>
              <a:rPr lang="ja-JP" altLang="en-US" sz="2000" dirty="0" smtClean="0">
                <a:latin typeface="Times New Roman" pitchFamily="18" charset="0"/>
                <a:cs typeface="Times New Roman" pitchFamily="18" charset="0"/>
              </a:rPr>
              <a:t>を定義した。</a:t>
            </a:r>
            <a:endParaRPr lang="en-US" altLang="ja-JP" sz="2000" dirty="0" smtClean="0">
              <a:latin typeface="Times New Roman" pitchFamily="18" charset="0"/>
              <a:cs typeface="Times New Roman" pitchFamily="18" charset="0"/>
            </a:endParaRPr>
          </a:p>
        </p:txBody>
      </p:sp>
      <p:cxnSp>
        <p:nvCxnSpPr>
          <p:cNvPr id="35" name="直線コネクタ 34"/>
          <p:cNvCxnSpPr/>
          <p:nvPr/>
        </p:nvCxnSpPr>
        <p:spPr>
          <a:xfrm>
            <a:off x="359532" y="847862"/>
            <a:ext cx="853294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4"/>
          <p:cNvSpPr txBox="1">
            <a:spLocks noChangeArrowheads="1"/>
          </p:cNvSpPr>
          <p:nvPr/>
        </p:nvSpPr>
        <p:spPr bwMode="auto">
          <a:xfrm>
            <a:off x="240886" y="4221088"/>
            <a:ext cx="8795609" cy="1754326"/>
          </a:xfrm>
          <a:prstGeom prst="rect">
            <a:avLst/>
          </a:prstGeom>
          <a:solidFill>
            <a:schemeClr val="bg1">
              <a:lumMod val="95000"/>
            </a:schemeClr>
          </a:solidFill>
          <a:ln w="9525">
            <a:noFill/>
            <a:miter lim="800000"/>
            <a:headEnd/>
            <a:tailEnd/>
          </a:ln>
        </p:spPr>
        <p:txBody>
          <a:bodyPr wrap="square">
            <a:spAutoFit/>
          </a:bodyPr>
          <a:lstStyle/>
          <a:p>
            <a:pPr marL="273050" lvl="0" indent="-273050" algn="just" eaLnBrk="0" fontAlgn="base" hangingPunct="0">
              <a:spcBef>
                <a:spcPct val="0"/>
              </a:spcBef>
              <a:spcAft>
                <a:spcPct val="0"/>
              </a:spcAft>
              <a:buFont typeface="Wingdings" pitchFamily="2" charset="2"/>
              <a:buChar char="p"/>
            </a:pPr>
            <a:r>
              <a:rPr lang="ja-JP" altLang="en-US" sz="2000" dirty="0" smtClean="0">
                <a:latin typeface="Times New Roman" pitchFamily="18" charset="0"/>
                <a:cs typeface="Times New Roman" pitchFamily="18" charset="0"/>
              </a:rPr>
              <a:t>計算</a:t>
            </a:r>
            <a:r>
              <a:rPr lang="ja-JP" altLang="en-US" sz="2000" dirty="0">
                <a:latin typeface="Times New Roman" pitchFamily="18" charset="0"/>
                <a:cs typeface="Times New Roman" pitchFamily="18" charset="0"/>
              </a:rPr>
              <a:t>結果は</a:t>
            </a:r>
            <a:r>
              <a:rPr lang="en-US" altLang="ja-JP" sz="2000" u="sng" dirty="0">
                <a:solidFill>
                  <a:schemeClr val="accent6"/>
                </a:solidFill>
                <a:uFill>
                  <a:solidFill>
                    <a:schemeClr val="accent6"/>
                  </a:solidFill>
                </a:uFill>
                <a:latin typeface="Times New Roman" pitchFamily="18" charset="0"/>
                <a:cs typeface="Times New Roman" pitchFamily="18" charset="0"/>
              </a:rPr>
              <a:t>IA</a:t>
            </a:r>
            <a:r>
              <a:rPr lang="ja-JP" altLang="en-US" sz="2000" u="sng" dirty="0">
                <a:uFill>
                  <a:solidFill>
                    <a:schemeClr val="accent6"/>
                  </a:solidFill>
                </a:uFill>
                <a:latin typeface="Times New Roman" pitchFamily="18" charset="0"/>
                <a:cs typeface="Times New Roman" pitchFamily="18" charset="0"/>
              </a:rPr>
              <a:t>領域</a:t>
            </a:r>
            <a:r>
              <a:rPr lang="ja-JP" altLang="en-US" sz="2000" u="sng" dirty="0">
                <a:latin typeface="Times New Roman" pitchFamily="18" charset="0"/>
                <a:cs typeface="Times New Roman" pitchFamily="18" charset="0"/>
              </a:rPr>
              <a:t>の複雑な立体構造の影響を大きく受ける</a:t>
            </a:r>
            <a:r>
              <a:rPr lang="ja-JP" altLang="en-US" sz="2000" u="sng" dirty="0" smtClean="0">
                <a:latin typeface="Times New Roman" pitchFamily="18" charset="0"/>
                <a:cs typeface="Times New Roman" pitchFamily="18" charset="0"/>
              </a:rPr>
              <a:t>。</a:t>
            </a:r>
            <a:endParaRPr lang="en-US" altLang="ja-JP" sz="2000" u="sng" dirty="0" smtClean="0">
              <a:latin typeface="Times New Roman" pitchFamily="18" charset="0"/>
              <a:cs typeface="Times New Roman" pitchFamily="18" charset="0"/>
            </a:endParaRPr>
          </a:p>
          <a:p>
            <a:pPr lvl="0" algn="just" eaLnBrk="0" fontAlgn="base" hangingPunct="0">
              <a:spcBef>
                <a:spcPct val="0"/>
              </a:spcBef>
              <a:spcAft>
                <a:spcPct val="0"/>
              </a:spcAft>
            </a:pPr>
            <a:endParaRPr lang="en-US" altLang="ja-JP" sz="800" u="sng" dirty="0" smtClean="0">
              <a:latin typeface="Times New Roman" pitchFamily="18" charset="0"/>
              <a:cs typeface="Times New Roman" pitchFamily="18" charset="0"/>
            </a:endParaRPr>
          </a:p>
          <a:p>
            <a:pPr marL="273050" lvl="0" indent="-273050" algn="just" eaLnBrk="0" fontAlgn="base" hangingPunct="0">
              <a:spcBef>
                <a:spcPct val="0"/>
              </a:spcBef>
              <a:spcAft>
                <a:spcPct val="0"/>
              </a:spcAft>
              <a:buFont typeface="Wingdings" pitchFamily="2" charset="2"/>
              <a:buChar char="p"/>
            </a:pPr>
            <a:r>
              <a:rPr lang="en-US" altLang="ja-JP" sz="2000" dirty="0" smtClean="0">
                <a:latin typeface="Times New Roman" pitchFamily="18" charset="0"/>
                <a:cs typeface="Times New Roman" pitchFamily="18" charset="0"/>
              </a:rPr>
              <a:t>DPC</a:t>
            </a:r>
            <a:r>
              <a:rPr lang="ja-JP" altLang="en-US" sz="2000" dirty="0">
                <a:latin typeface="Times New Roman" pitchFamily="18" charset="0"/>
                <a:cs typeface="Times New Roman" pitchFamily="18" charset="0"/>
              </a:rPr>
              <a:t>そして組成比の一致に加え、水の質量密度そして分配係数が実験値と一致</a:t>
            </a:r>
            <a:r>
              <a:rPr lang="ja-JP" altLang="en-US" sz="2000" dirty="0" smtClean="0">
                <a:latin typeface="Times New Roman" pitchFamily="18" charset="0"/>
                <a:cs typeface="Times New Roman" pitchFamily="18" charset="0"/>
              </a:rPr>
              <a:t>。</a:t>
            </a:r>
            <a:endParaRPr lang="en-US" altLang="ja-JP" sz="2000" dirty="0" smtClean="0">
              <a:latin typeface="Times New Roman" pitchFamily="18" charset="0"/>
              <a:cs typeface="Times New Roman" pitchFamily="18" charset="0"/>
            </a:endParaRPr>
          </a:p>
          <a:p>
            <a:pPr marL="273050" lvl="0" indent="-273050" algn="just" eaLnBrk="0" fontAlgn="base" hangingPunct="0">
              <a:spcBef>
                <a:spcPct val="0"/>
              </a:spcBef>
              <a:spcAft>
                <a:spcPct val="0"/>
              </a:spcAft>
            </a:pPr>
            <a:r>
              <a:rPr lang="en-US" altLang="ja-JP" sz="2000" dirty="0" smtClean="0">
                <a:latin typeface="Times New Roman" pitchFamily="18" charset="0"/>
                <a:cs typeface="Times New Roman" pitchFamily="18" charset="0"/>
              </a:rPr>
              <a:t>	</a:t>
            </a:r>
            <a:r>
              <a:rPr lang="ja-JP" altLang="en-US" sz="2000" dirty="0" smtClean="0">
                <a:latin typeface="Times New Roman" pitchFamily="18" charset="0"/>
                <a:cs typeface="Times New Roman" pitchFamily="18" charset="0"/>
              </a:rPr>
              <a:t>混合</a:t>
            </a:r>
            <a:r>
              <a:rPr lang="en-US" altLang="ja-JP" sz="2000" dirty="0" smtClean="0">
                <a:latin typeface="Times New Roman" pitchFamily="18" charset="0"/>
                <a:cs typeface="Times New Roman" pitchFamily="18" charset="0"/>
              </a:rPr>
              <a:t>MC/MD</a:t>
            </a:r>
            <a:r>
              <a:rPr lang="ja-JP" altLang="en-US" sz="2000" dirty="0" smtClean="0">
                <a:latin typeface="Times New Roman" pitchFamily="18" charset="0"/>
                <a:cs typeface="Times New Roman" pitchFamily="18" charset="0"/>
              </a:rPr>
              <a:t>反応法によって作製した膜モデルが、</a:t>
            </a:r>
            <a:r>
              <a:rPr lang="ja-JP" altLang="en-US" sz="2000" b="1" dirty="0" smtClean="0">
                <a:latin typeface="Times New Roman" pitchFamily="18" charset="0"/>
                <a:cs typeface="Times New Roman" pitchFamily="18" charset="0"/>
              </a:rPr>
              <a:t>実際の立体構造を十分に再現</a:t>
            </a:r>
            <a:r>
              <a:rPr lang="ja-JP" altLang="en-US" sz="2000" dirty="0" smtClean="0">
                <a:latin typeface="Times New Roman" pitchFamily="18" charset="0"/>
                <a:cs typeface="Times New Roman" pitchFamily="18" charset="0"/>
              </a:rPr>
              <a:t>。</a:t>
            </a:r>
            <a:endParaRPr lang="ja-JP" altLang="en-US" sz="2000" dirty="0">
              <a:latin typeface="Times New Roman" pitchFamily="18" charset="0"/>
              <a:cs typeface="Times New Roman" pitchFamily="18" charset="0"/>
            </a:endParaRPr>
          </a:p>
        </p:txBody>
      </p:sp>
      <p:sp>
        <p:nvSpPr>
          <p:cNvPr id="7" name="スライド番号プレースホルダ 6"/>
          <p:cNvSpPr>
            <a:spLocks noGrp="1"/>
          </p:cNvSpPr>
          <p:nvPr>
            <p:ph type="sldNum" sz="quarter" idx="12"/>
          </p:nvPr>
        </p:nvSpPr>
        <p:spPr/>
        <p:txBody>
          <a:bodyPr/>
          <a:lstStyle/>
          <a:p>
            <a:fld id="{950260AC-9165-4183-97F2-71BE359D443C}" type="slidenum">
              <a:rPr kumimoji="1" lang="ja-JP" altLang="en-US" smtClean="0"/>
              <a:pPr/>
              <a:t>17</a:t>
            </a:fld>
            <a:endParaRPr kumimoji="1" lang="ja-JP" altLang="en-US"/>
          </a:p>
        </p:txBody>
      </p:sp>
      <p:sp>
        <p:nvSpPr>
          <p:cNvPr id="6" name="タイトル 11"/>
          <p:cNvSpPr txBox="1">
            <a:spLocks/>
          </p:cNvSpPr>
          <p:nvPr/>
        </p:nvSpPr>
        <p:spPr>
          <a:xfrm>
            <a:off x="467544" y="260648"/>
            <a:ext cx="8676456" cy="537108"/>
          </a:xfrm>
          <a:prstGeom prst="rect">
            <a:avLst/>
          </a:prstGeom>
          <a:noFill/>
          <a:ln>
            <a:noFill/>
          </a:ln>
        </p:spPr>
        <p:txBody>
          <a:bodyPr/>
          <a:lstStyle/>
          <a:p>
            <a:pPr>
              <a:spcBef>
                <a:spcPct val="0"/>
              </a:spcBef>
              <a:defRPr/>
            </a:pPr>
            <a:r>
              <a:rPr kumimoji="1" lang="ja-JP" altLang="en-US" sz="3000" b="0" i="0" u="none" strike="noStrike" kern="1200" cap="none" spc="0" normalizeH="0" baseline="0" noProof="0" dirty="0" smtClean="0">
                <a:ln>
                  <a:noFill/>
                </a:ln>
                <a:solidFill>
                  <a:schemeClr val="tx1"/>
                </a:solidFill>
                <a:effectLst/>
                <a:uLnTx/>
                <a:uFillTx/>
                <a:ea typeface="+mj-ea"/>
                <a:cs typeface="Times New Roman" pitchFamily="18" charset="0"/>
              </a:rPr>
              <a:t>質量密度と分配係数：</a:t>
            </a:r>
            <a:r>
              <a:rPr lang="ja-JP" altLang="en-US" sz="3200" dirty="0">
                <a:latin typeface="Times New Roman" pitchFamily="18" charset="0"/>
                <a:cs typeface="Times New Roman" pitchFamily="18" charset="0"/>
              </a:rPr>
              <a:t>膜構造の</a:t>
            </a:r>
            <a:r>
              <a:rPr lang="ja-JP" altLang="en-US" sz="3200" dirty="0" smtClean="0">
                <a:latin typeface="Times New Roman" pitchFamily="18" charset="0"/>
                <a:cs typeface="Times New Roman" pitchFamily="18" charset="0"/>
              </a:rPr>
              <a:t>忠実性</a:t>
            </a:r>
            <a:endParaRPr lang="en-US" altLang="ja-JP" sz="3200" dirty="0" smtClean="0">
              <a:latin typeface="Times New Roman" pitchFamily="18" charset="0"/>
              <a:cs typeface="Times New Roman" pitchFamily="18" charset="0"/>
            </a:endParaRPr>
          </a:p>
        </p:txBody>
      </p:sp>
      <p:sp>
        <p:nvSpPr>
          <p:cNvPr id="9" name="正方形/長方形 8"/>
          <p:cNvSpPr/>
          <p:nvPr/>
        </p:nvSpPr>
        <p:spPr>
          <a:xfrm>
            <a:off x="251520" y="188640"/>
            <a:ext cx="216024" cy="64807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48076" y="1385480"/>
            <a:ext cx="8649537" cy="1015663"/>
          </a:xfrm>
          <a:prstGeom prst="rect">
            <a:avLst/>
          </a:prstGeom>
          <a:noFill/>
        </p:spPr>
        <p:txBody>
          <a:bodyPr wrap="square" rtlCol="0">
            <a:spAutoFit/>
          </a:bodyPr>
          <a:lstStyle/>
          <a:p>
            <a:pPr marL="273050" indent="-273050">
              <a:buClr>
                <a:schemeClr val="tx1"/>
              </a:buClr>
              <a:buFont typeface="Wingdings" panose="05000000000000000000" pitchFamily="2" charset="2"/>
              <a:buChar char="p"/>
            </a:pPr>
            <a:r>
              <a:rPr lang="ja-JP" altLang="en-US" sz="2000" dirty="0">
                <a:solidFill>
                  <a:schemeClr val="accent1"/>
                </a:solidFill>
                <a:latin typeface="Times New Roman" pitchFamily="18" charset="0"/>
                <a:cs typeface="Times New Roman" pitchFamily="18" charset="0"/>
              </a:rPr>
              <a:t>領域①</a:t>
            </a:r>
            <a:r>
              <a:rPr lang="ja-JP" altLang="en-US" sz="2000" dirty="0">
                <a:latin typeface="Times New Roman" pitchFamily="18" charset="0"/>
                <a:cs typeface="Times New Roman" pitchFamily="18" charset="0"/>
              </a:rPr>
              <a:t>内の膜構成原子と膜内水分子とを合わせた質量密度の計算結果は</a:t>
            </a:r>
            <a:r>
              <a:rPr lang="en-US" altLang="ja-JP" sz="2000" dirty="0">
                <a:latin typeface="Times New Roman" pitchFamily="18" charset="0"/>
                <a:cs typeface="Times New Roman" pitchFamily="18" charset="0"/>
              </a:rPr>
              <a:t>1.39 (g/cm</a:t>
            </a:r>
            <a:r>
              <a:rPr lang="en-US" altLang="ja-JP" sz="2000" baseline="30000" dirty="0">
                <a:latin typeface="Times New Roman" pitchFamily="18" charset="0"/>
                <a:cs typeface="Times New Roman" pitchFamily="18" charset="0"/>
              </a:rPr>
              <a:t>3</a:t>
            </a:r>
            <a:r>
              <a:rPr lang="en-US" altLang="ja-JP" sz="2000" dirty="0" smtClean="0">
                <a:latin typeface="Times New Roman" pitchFamily="18" charset="0"/>
                <a:cs typeface="Times New Roman" pitchFamily="18" charset="0"/>
              </a:rPr>
              <a:t>)</a:t>
            </a:r>
            <a:r>
              <a:rPr lang="ja-JP" altLang="en-US" sz="2000" dirty="0" smtClean="0">
                <a:latin typeface="Times New Roman" pitchFamily="18" charset="0"/>
                <a:cs typeface="Times New Roman" pitchFamily="18" charset="0"/>
              </a:rPr>
              <a:t>と得られた。</a:t>
            </a:r>
            <a:endParaRPr lang="en-US" altLang="ja-JP" sz="2000" dirty="0">
              <a:latin typeface="Times New Roman" pitchFamily="18" charset="0"/>
              <a:cs typeface="Times New Roman" pitchFamily="18" charset="0"/>
            </a:endParaRPr>
          </a:p>
          <a:p>
            <a:pPr marL="273050" indent="-273050"/>
            <a:r>
              <a:rPr lang="en-US" altLang="ja-JP" sz="2000" dirty="0" smtClean="0">
                <a:latin typeface="Times New Roman" pitchFamily="18" charset="0"/>
                <a:cs typeface="Times New Roman" pitchFamily="18" charset="0"/>
              </a:rPr>
              <a:t>	</a:t>
            </a:r>
            <a:r>
              <a:rPr lang="ja-JP" altLang="en-US" sz="2000" dirty="0" smtClean="0">
                <a:latin typeface="Times New Roman" pitchFamily="18" charset="0"/>
                <a:cs typeface="Times New Roman" pitchFamily="18" charset="0"/>
              </a:rPr>
              <a:t>実験値</a:t>
            </a:r>
            <a:r>
              <a:rPr lang="en-US" altLang="ja-JP" sz="2000" dirty="0">
                <a:latin typeface="Times New Roman" pitchFamily="18" charset="0"/>
                <a:cs typeface="Times New Roman" pitchFamily="18" charset="0"/>
              </a:rPr>
              <a:t>1.38 (g/cm</a:t>
            </a:r>
            <a:r>
              <a:rPr lang="en-US" altLang="ja-JP" sz="2000" baseline="30000" dirty="0">
                <a:latin typeface="Times New Roman" pitchFamily="18" charset="0"/>
                <a:cs typeface="Times New Roman" pitchFamily="18" charset="0"/>
              </a:rPr>
              <a:t>3</a:t>
            </a:r>
            <a:r>
              <a:rPr lang="en-US" altLang="ja-JP" sz="2000" dirty="0">
                <a:latin typeface="Times New Roman" pitchFamily="18" charset="0"/>
                <a:cs typeface="Times New Roman" pitchFamily="18" charset="0"/>
              </a:rPr>
              <a:t>) </a:t>
            </a:r>
            <a:r>
              <a:rPr lang="en-US" altLang="ja-JP" sz="2000" dirty="0" smtClean="0">
                <a:latin typeface="Times New Roman" pitchFamily="18" charset="0"/>
                <a:cs typeface="Times New Roman" pitchFamily="18" charset="0"/>
              </a:rPr>
              <a:t>[5]</a:t>
            </a:r>
            <a:r>
              <a:rPr lang="ja-JP" altLang="en-US" sz="2000" dirty="0">
                <a:latin typeface="Times New Roman" pitchFamily="18" charset="0"/>
                <a:cs typeface="Times New Roman" pitchFamily="18" charset="0"/>
              </a:rPr>
              <a:t>とよい</a:t>
            </a:r>
            <a:r>
              <a:rPr lang="ja-JP" altLang="en-US" sz="2000" dirty="0" smtClean="0">
                <a:latin typeface="Times New Roman" pitchFamily="18" charset="0"/>
                <a:cs typeface="Times New Roman" pitchFamily="18" charset="0"/>
              </a:rPr>
              <a:t>一致を示した。</a:t>
            </a:r>
            <a:endParaRPr lang="ja-JP" altLang="en-US" sz="2000" dirty="0">
              <a:latin typeface="Times New Roman" pitchFamily="18" charset="0"/>
              <a:cs typeface="Times New Roman" pitchFamily="18" charset="0"/>
            </a:endParaRPr>
          </a:p>
        </p:txBody>
      </p:sp>
      <p:sp>
        <p:nvSpPr>
          <p:cNvPr id="11" name="Rectangle 5"/>
          <p:cNvSpPr>
            <a:spLocks noChangeArrowheads="1"/>
          </p:cNvSpPr>
          <p:nvPr/>
        </p:nvSpPr>
        <p:spPr bwMode="auto">
          <a:xfrm>
            <a:off x="247114" y="908720"/>
            <a:ext cx="1948622" cy="461665"/>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altLang="ja-JP" sz="2400" dirty="0" smtClean="0">
                <a:cs typeface="Times New Roman" pitchFamily="18" charset="0"/>
              </a:rPr>
              <a:t>Ⅰ.</a:t>
            </a:r>
            <a:r>
              <a:rPr lang="ja-JP" altLang="en-US" sz="2400" dirty="0" smtClean="0">
                <a:cs typeface="Times New Roman" pitchFamily="18" charset="0"/>
              </a:rPr>
              <a:t> 質量密度</a:t>
            </a:r>
            <a:endParaRPr kumimoji="1" lang="ja-JP" sz="2400" b="0" i="0" u="none" strike="noStrike" cap="none" normalizeH="0" baseline="0" dirty="0" smtClean="0">
              <a:ln>
                <a:noFill/>
              </a:ln>
              <a:solidFill>
                <a:schemeClr val="tx1"/>
              </a:solidFill>
              <a:effectLst/>
              <a:cs typeface="Times New Roman" pitchFamily="18" charset="0"/>
            </a:endParaRPr>
          </a:p>
        </p:txBody>
      </p:sp>
      <p:sp>
        <p:nvSpPr>
          <p:cNvPr id="12" name="Rectangle 5"/>
          <p:cNvSpPr>
            <a:spLocks noChangeArrowheads="1"/>
          </p:cNvSpPr>
          <p:nvPr/>
        </p:nvSpPr>
        <p:spPr bwMode="auto">
          <a:xfrm>
            <a:off x="259776" y="2492896"/>
            <a:ext cx="1935960" cy="461665"/>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altLang="ja-JP" sz="2400" dirty="0" smtClean="0">
                <a:cs typeface="Times New Roman" pitchFamily="18" charset="0"/>
              </a:rPr>
              <a:t>Ⅱ.</a:t>
            </a:r>
            <a:r>
              <a:rPr lang="ja-JP" altLang="en-US" sz="2400" dirty="0" smtClean="0">
                <a:cs typeface="Times New Roman" pitchFamily="18" charset="0"/>
              </a:rPr>
              <a:t> 分配係数</a:t>
            </a:r>
            <a:endParaRPr kumimoji="1" lang="ja-JP" sz="2400" b="0" i="0" u="none" strike="noStrike" cap="none" normalizeH="0" baseline="0" dirty="0" smtClean="0">
              <a:ln>
                <a:noFill/>
              </a:ln>
              <a:solidFill>
                <a:schemeClr val="tx1"/>
              </a:solidFill>
              <a:effectLst/>
              <a:cs typeface="Times New Roman" pitchFamily="18" charset="0"/>
            </a:endParaRPr>
          </a:p>
        </p:txBody>
      </p:sp>
      <mc:AlternateContent xmlns:mc="http://schemas.openxmlformats.org/markup-compatibility/2006" xmlns:a14="http://schemas.microsoft.com/office/drawing/2010/main">
        <mc:Choice Requires="a14">
          <p:sp>
            <p:nvSpPr>
              <p:cNvPr id="18" name="テキスト ボックス 17"/>
              <p:cNvSpPr txBox="1"/>
              <p:nvPr/>
            </p:nvSpPr>
            <p:spPr>
              <a:xfrm>
                <a:off x="251520" y="2989401"/>
                <a:ext cx="8640960" cy="1015663"/>
              </a:xfrm>
              <a:prstGeom prst="rect">
                <a:avLst/>
              </a:prstGeom>
              <a:noFill/>
            </p:spPr>
            <p:txBody>
              <a:bodyPr wrap="square" rtlCol="0">
                <a:spAutoFit/>
              </a:bodyPr>
              <a:lstStyle/>
              <a:p>
                <a:pPr marL="266700" indent="-266700">
                  <a:buFont typeface="Wingdings" pitchFamily="2" charset="2"/>
                  <a:buChar char="p"/>
                </a:pPr>
                <a:r>
                  <a:rPr lang="ja-JP" altLang="en-US" sz="2000" dirty="0" smtClean="0">
                    <a:latin typeface="Times New Roman" pitchFamily="18" charset="0"/>
                    <a:cs typeface="Times New Roman" pitchFamily="18" charset="0"/>
                  </a:rPr>
                  <a:t> </a:t>
                </a:r>
                <a:r>
                  <a:rPr lang="ja-JP" altLang="ja-JP" sz="2000" dirty="0">
                    <a:latin typeface="Times New Roman" pitchFamily="18" charset="0"/>
                    <a:cs typeface="Times New Roman" pitchFamily="18" charset="0"/>
                  </a:rPr>
                  <a:t>分配係数</a:t>
                </a:r>
                <a:r>
                  <a:rPr lang="en-US" altLang="ja-JP" sz="2000" dirty="0" smtClean="0">
                    <a:latin typeface="Times New Roman" pitchFamily="18" charset="0"/>
                    <a:cs typeface="Times New Roman" pitchFamily="18" charset="0"/>
                  </a:rPr>
                  <a:t>K(</a:t>
                </a:r>
                <a:r>
                  <a:rPr lang="en-US" altLang="ja-JP" sz="2000" dirty="0" smtClean="0"/>
                  <a:t>=</a:t>
                </a:r>
                <a:r>
                  <a:rPr lang="ja-JP" altLang="ja-JP" sz="2000" dirty="0" smtClean="0"/>
                  <a:t> </a:t>
                </a:r>
                <a14:m>
                  <m:oMath xmlns:m="http://schemas.openxmlformats.org/officeDocument/2006/math">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𝜌</m:t>
                        </m:r>
                      </m:e>
                      <m:sub>
                        <m:r>
                          <m:rPr>
                            <m:sty m:val="p"/>
                          </m:rPr>
                          <a:rPr lang="en-US" altLang="ja-JP" sz="2000">
                            <a:latin typeface="Cambria Math" panose="02040503050406030204" pitchFamily="18" charset="0"/>
                          </a:rPr>
                          <m:t>m</m:t>
                        </m:r>
                        <m:r>
                          <m:rPr>
                            <m:sty m:val="p"/>
                          </m:rPr>
                          <a:rPr lang="en-US" altLang="ja-JP" sz="2000" b="0" i="0" smtClean="0">
                            <a:latin typeface="Cambria Math" panose="02040503050406030204" pitchFamily="18" charset="0"/>
                          </a:rPr>
                          <m:t>em</m:t>
                        </m:r>
                        <m:r>
                          <m:rPr>
                            <m:sty m:val="p"/>
                          </m:rPr>
                          <a:rPr lang="en-US" altLang="ja-JP" sz="2000">
                            <a:latin typeface="Cambria Math" panose="02040503050406030204" pitchFamily="18" charset="0"/>
                          </a:rPr>
                          <m:t>b</m:t>
                        </m:r>
                      </m:sub>
                    </m:sSub>
                  </m:oMath>
                </a14:m>
                <a:r>
                  <a:rPr lang="en-US" altLang="ja-JP" sz="2000" dirty="0"/>
                  <a:t> / </a:t>
                </a:r>
                <a14:m>
                  <m:oMath xmlns:m="http://schemas.openxmlformats.org/officeDocument/2006/math">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𝜌</m:t>
                        </m:r>
                      </m:e>
                      <m:sub>
                        <m:r>
                          <m:rPr>
                            <m:sty m:val="p"/>
                          </m:rPr>
                          <a:rPr lang="en-US" altLang="ja-JP" sz="2000">
                            <a:latin typeface="Cambria Math" panose="02040503050406030204" pitchFamily="18" charset="0"/>
                          </a:rPr>
                          <m:t>bulk</m:t>
                        </m:r>
                      </m:sub>
                    </m:sSub>
                    <m:r>
                      <a:rPr lang="en-US" altLang="ja-JP" sz="2000" b="0" i="1" smtClean="0">
                        <a:latin typeface="Cambria Math" panose="02040503050406030204" pitchFamily="18" charset="0"/>
                      </a:rPr>
                      <m:t>)</m:t>
                    </m:r>
                  </m:oMath>
                </a14:m>
                <a:r>
                  <a:rPr lang="ja-JP" altLang="en-US" sz="2000" dirty="0" smtClean="0">
                    <a:latin typeface="Times New Roman" pitchFamily="18" charset="0"/>
                    <a:cs typeface="Times New Roman" pitchFamily="18" charset="0"/>
                  </a:rPr>
                  <a:t>の</a:t>
                </a:r>
                <a:r>
                  <a:rPr lang="ja-JP" altLang="en-US" sz="2000" dirty="0">
                    <a:latin typeface="Times New Roman" pitchFamily="18" charset="0"/>
                    <a:cs typeface="Times New Roman" pitchFamily="18" charset="0"/>
                  </a:rPr>
                  <a:t>計算結果</a:t>
                </a:r>
                <a:r>
                  <a:rPr lang="ja-JP" altLang="ja-JP" sz="2000" dirty="0" smtClean="0">
                    <a:latin typeface="Times New Roman" pitchFamily="18" charset="0"/>
                    <a:cs typeface="Times New Roman" pitchFamily="18" charset="0"/>
                  </a:rPr>
                  <a:t>は</a:t>
                </a:r>
                <a:r>
                  <a:rPr lang="en-US" altLang="ja-JP" sz="2000" dirty="0" smtClean="0">
                    <a:latin typeface="Times New Roman" pitchFamily="18" charset="0"/>
                    <a:cs typeface="Times New Roman" pitchFamily="18" charset="0"/>
                  </a:rPr>
                  <a:t>0.275±</a:t>
                </a:r>
                <a:r>
                  <a:rPr lang="en-US" altLang="ja-JP" sz="2000" dirty="0" smtClean="0">
                    <a:solidFill>
                      <a:srgbClr val="FF0000"/>
                    </a:solidFill>
                    <a:latin typeface="Times New Roman" pitchFamily="18" charset="0"/>
                    <a:cs typeface="Times New Roman" pitchFamily="18" charset="0"/>
                  </a:rPr>
                  <a:t>0.007</a:t>
                </a:r>
                <a:r>
                  <a:rPr lang="ja-JP" altLang="en-US" sz="2000" dirty="0" smtClean="0">
                    <a:latin typeface="Times New Roman" pitchFamily="18" charset="0"/>
                    <a:cs typeface="Times New Roman" pitchFamily="18" charset="0"/>
                  </a:rPr>
                  <a:t>と得られた。</a:t>
                </a:r>
                <a:endParaRPr lang="en-US" altLang="ja-JP" sz="2000" dirty="0">
                  <a:latin typeface="Times New Roman" pitchFamily="18" charset="0"/>
                  <a:cs typeface="Times New Roman" pitchFamily="18" charset="0"/>
                </a:endParaRPr>
              </a:p>
              <a:p>
                <a:pPr marL="361950"/>
                <a:r>
                  <a:rPr lang="ja-JP" altLang="ja-JP" sz="2000" dirty="0" smtClean="0">
                    <a:latin typeface="Times New Roman" pitchFamily="18" charset="0"/>
                    <a:cs typeface="Times New Roman" pitchFamily="18" charset="0"/>
                  </a:rPr>
                  <a:t>実験値</a:t>
                </a:r>
                <a:r>
                  <a:rPr lang="ja-JP" altLang="ja-JP" sz="2000" dirty="0">
                    <a:latin typeface="Times New Roman" pitchFamily="18" charset="0"/>
                    <a:cs typeface="Times New Roman" pitchFamily="18" charset="0"/>
                  </a:rPr>
                  <a:t>である</a:t>
                </a:r>
                <a:r>
                  <a:rPr lang="en-US" altLang="ja-JP" sz="2000" dirty="0">
                    <a:latin typeface="Times New Roman" pitchFamily="18" charset="0"/>
                    <a:cs typeface="Times New Roman" pitchFamily="18" charset="0"/>
                  </a:rPr>
                  <a:t>0.29[4]</a:t>
                </a:r>
                <a:r>
                  <a:rPr lang="ja-JP" altLang="ja-JP" sz="2000" dirty="0">
                    <a:latin typeface="Times New Roman" pitchFamily="18" charset="0"/>
                    <a:cs typeface="Times New Roman" pitchFamily="18" charset="0"/>
                  </a:rPr>
                  <a:t>と</a:t>
                </a:r>
                <a:r>
                  <a:rPr lang="ja-JP" altLang="en-US" sz="2000" dirty="0">
                    <a:latin typeface="Times New Roman" pitchFamily="18" charset="0"/>
                    <a:cs typeface="Times New Roman" pitchFamily="18" charset="0"/>
                  </a:rPr>
                  <a:t>よい一致</a:t>
                </a:r>
                <a:r>
                  <a:rPr lang="ja-JP" altLang="ja-JP" sz="2000" dirty="0">
                    <a:latin typeface="Times New Roman" pitchFamily="18" charset="0"/>
                    <a:cs typeface="Times New Roman" pitchFamily="18" charset="0"/>
                  </a:rPr>
                  <a:t>。</a:t>
                </a:r>
                <a:endParaRPr lang="en-US" altLang="ja-JP" sz="2000" dirty="0">
                  <a:latin typeface="Times New Roman" pitchFamily="18" charset="0"/>
                  <a:cs typeface="Times New Roman" pitchFamily="18" charset="0"/>
                </a:endParaRPr>
              </a:p>
              <a:p>
                <a:pPr marL="361950"/>
                <a:r>
                  <a:rPr lang="ja-JP" altLang="en-US" sz="2000" dirty="0">
                    <a:latin typeface="Times New Roman" pitchFamily="18" charset="0"/>
                    <a:cs typeface="Times New Roman" pitchFamily="18" charset="0"/>
                  </a:rPr>
                  <a:t>他方、</a:t>
                </a:r>
                <a:r>
                  <a:rPr lang="ja-JP" altLang="ja-JP" sz="2000" dirty="0">
                    <a:latin typeface="Times New Roman" pitchFamily="18" charset="0"/>
                    <a:cs typeface="Times New Roman" pitchFamily="18" charset="0"/>
                  </a:rPr>
                  <a:t>過去の理論的研究</a:t>
                </a:r>
                <a:r>
                  <a:rPr lang="ja-JP" altLang="en-US" sz="2000" dirty="0">
                    <a:latin typeface="Times New Roman" pitchFamily="18" charset="0"/>
                    <a:cs typeface="Times New Roman" pitchFamily="18" charset="0"/>
                  </a:rPr>
                  <a:t>の</a:t>
                </a:r>
                <a:r>
                  <a:rPr lang="ja-JP" altLang="ja-JP" sz="2000" dirty="0">
                    <a:latin typeface="Times New Roman" pitchFamily="18" charset="0"/>
                    <a:cs typeface="Times New Roman" pitchFamily="18" charset="0"/>
                  </a:rPr>
                  <a:t>計算値</a:t>
                </a:r>
                <a:r>
                  <a:rPr lang="en-US" altLang="ja-JP" sz="2000" dirty="0">
                    <a:latin typeface="Times New Roman" pitchFamily="18" charset="0"/>
                    <a:cs typeface="Times New Roman" pitchFamily="18" charset="0"/>
                  </a:rPr>
                  <a:t>(</a:t>
                </a:r>
                <a:r>
                  <a:rPr lang="en-US" altLang="ja-JP" sz="2000" dirty="0" smtClean="0">
                    <a:latin typeface="Times New Roman" pitchFamily="18" charset="0"/>
                    <a:cs typeface="Times New Roman" pitchFamily="18" charset="0"/>
                  </a:rPr>
                  <a:t>0.21[6], 0.30[7])</a:t>
                </a:r>
                <a:r>
                  <a:rPr lang="ja-JP" altLang="ja-JP" sz="2000" dirty="0">
                    <a:latin typeface="Times New Roman" pitchFamily="18" charset="0"/>
                    <a:cs typeface="Times New Roman" pitchFamily="18" charset="0"/>
                  </a:rPr>
                  <a:t>とも</a:t>
                </a:r>
                <a:r>
                  <a:rPr lang="ja-JP" altLang="en-US" sz="2000" dirty="0">
                    <a:latin typeface="Times New Roman" pitchFamily="18" charset="0"/>
                    <a:cs typeface="Times New Roman" pitchFamily="18" charset="0"/>
                  </a:rPr>
                  <a:t>ほぼ</a:t>
                </a:r>
                <a:r>
                  <a:rPr lang="ja-JP" altLang="ja-JP" sz="2000" dirty="0">
                    <a:latin typeface="Times New Roman" pitchFamily="18" charset="0"/>
                    <a:cs typeface="Times New Roman" pitchFamily="18" charset="0"/>
                  </a:rPr>
                  <a:t>一致。</a:t>
                </a:r>
                <a:endParaRPr lang="en-US" altLang="ja-JP" sz="2000" dirty="0">
                  <a:latin typeface="Times New Roman" pitchFamily="18" charset="0"/>
                  <a:cs typeface="Times New Roman" pitchFamily="18" charset="0"/>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51520" y="2989401"/>
                <a:ext cx="8640960" cy="1015663"/>
              </a:xfrm>
              <a:prstGeom prst="rect">
                <a:avLst/>
              </a:prstGeom>
              <a:blipFill rotWithShape="0">
                <a:blip r:embed="rId3"/>
                <a:stretch>
                  <a:fillRect l="-635" t="-4790" b="-10180"/>
                </a:stretch>
              </a:blipFill>
            </p:spPr>
            <p:txBody>
              <a:bodyPr/>
              <a:lstStyle/>
              <a:p>
                <a:r>
                  <a:rPr lang="ja-JP" altLang="en-US">
                    <a:noFill/>
                  </a:rPr>
                  <a:t> </a:t>
                </a:r>
              </a:p>
            </p:txBody>
          </p:sp>
        </mc:Fallback>
      </mc:AlternateContent>
      <p:sp>
        <p:nvSpPr>
          <p:cNvPr id="20" name="右矢印 19"/>
          <p:cNvSpPr/>
          <p:nvPr/>
        </p:nvSpPr>
        <p:spPr>
          <a:xfrm>
            <a:off x="257426" y="5301208"/>
            <a:ext cx="310066" cy="288032"/>
          </a:xfrm>
          <a:prstGeom prst="rightArrow">
            <a:avLst/>
          </a:prstGeom>
          <a:solidFill>
            <a:schemeClr val="tx1"/>
          </a:solidFill>
          <a:ln>
            <a:solidFill>
              <a:schemeClr val="tx1"/>
            </a:solidFill>
          </a:ln>
        </p:spPr>
        <p:txBody>
          <a:bodyPr rtlCol="0" anchor="ctr"/>
          <a:lstStyle/>
          <a:p>
            <a:pPr algn="ctr"/>
            <a:endParaRPr kumimoji="1" lang="ja-JP" altLang="en-US">
              <a:noFill/>
            </a:endParaRPr>
          </a:p>
        </p:txBody>
      </p:sp>
      <p:sp>
        <p:nvSpPr>
          <p:cNvPr id="14" name="右矢印 13"/>
          <p:cNvSpPr/>
          <p:nvPr/>
        </p:nvSpPr>
        <p:spPr>
          <a:xfrm>
            <a:off x="251520" y="2019904"/>
            <a:ext cx="310066" cy="288032"/>
          </a:xfrm>
          <a:prstGeom prst="rightArrow">
            <a:avLst/>
          </a:prstGeom>
          <a:solidFill>
            <a:schemeClr val="tx1"/>
          </a:solidFill>
          <a:ln>
            <a:solidFill>
              <a:schemeClr val="tx1"/>
            </a:solidFill>
          </a:ln>
        </p:spPr>
        <p:txBody>
          <a:bodyPr rtlCol="0" anchor="ctr"/>
          <a:lstStyle/>
          <a:p>
            <a:pPr algn="ctr"/>
            <a:endParaRPr kumimoji="1" lang="ja-JP" altLang="en-US">
              <a:noFill/>
            </a:endParaRPr>
          </a:p>
        </p:txBody>
      </p:sp>
      <p:sp>
        <p:nvSpPr>
          <p:cNvPr id="15" name="右矢印 14"/>
          <p:cNvSpPr/>
          <p:nvPr/>
        </p:nvSpPr>
        <p:spPr>
          <a:xfrm>
            <a:off x="323528" y="3322145"/>
            <a:ext cx="310066" cy="288032"/>
          </a:xfrm>
          <a:prstGeom prst="rightArrow">
            <a:avLst/>
          </a:prstGeom>
          <a:solidFill>
            <a:schemeClr val="tx1"/>
          </a:solidFill>
          <a:ln>
            <a:solidFill>
              <a:schemeClr val="tx1"/>
            </a:solidFill>
          </a:ln>
        </p:spPr>
        <p:txBody>
          <a:bodyPr rtlCol="0" anchor="ctr"/>
          <a:lstStyle/>
          <a:p>
            <a:pPr algn="ctr"/>
            <a:endParaRPr kumimoji="1" lang="ja-JP" altLang="en-US">
              <a:noFill/>
            </a:endParaRPr>
          </a:p>
        </p:txBody>
      </p:sp>
      <p:sp>
        <p:nvSpPr>
          <p:cNvPr id="16" name="正方形/長方形 15"/>
          <p:cNvSpPr/>
          <p:nvPr/>
        </p:nvSpPr>
        <p:spPr>
          <a:xfrm>
            <a:off x="251520" y="6007640"/>
            <a:ext cx="8640960" cy="861774"/>
          </a:xfrm>
          <a:prstGeom prst="rect">
            <a:avLst/>
          </a:prstGeom>
        </p:spPr>
        <p:txBody>
          <a:bodyPr wrap="square">
            <a:spAutoFit/>
          </a:bodyPr>
          <a:lstStyle/>
          <a:p>
            <a:r>
              <a:rPr lang="nb-NO" altLang="ja-JP" sz="1600" dirty="0" smtClean="0">
                <a:latin typeface="Times New Roman" pitchFamily="18" charset="0"/>
                <a:cs typeface="Times New Roman" pitchFamily="18" charset="0"/>
              </a:rPr>
              <a:t>[</a:t>
            </a:r>
            <a:r>
              <a:rPr lang="en-US" altLang="ja-JP" sz="1600" dirty="0" smtClean="0">
                <a:latin typeface="Times New Roman" pitchFamily="18" charset="0"/>
                <a:cs typeface="Times New Roman" pitchFamily="18" charset="0"/>
              </a:rPr>
              <a:t>5</a:t>
            </a:r>
            <a:r>
              <a:rPr lang="nb-NO" altLang="ja-JP" sz="1600" dirty="0" smtClean="0">
                <a:latin typeface="Times New Roman" pitchFamily="18" charset="0"/>
                <a:cs typeface="Times New Roman" pitchFamily="18" charset="0"/>
              </a:rPr>
              <a:t>] </a:t>
            </a:r>
            <a:r>
              <a:rPr lang="en-US" altLang="ja-JP" sz="1600" dirty="0" err="1"/>
              <a:t>Mi</a:t>
            </a:r>
            <a:r>
              <a:rPr lang="en-US" altLang="ja-JP" sz="1600" dirty="0"/>
              <a:t>, B.; Cahill, D. G.; Marinas, B. J. </a:t>
            </a:r>
            <a:r>
              <a:rPr lang="en-US" altLang="ja-JP" sz="1600" i="1" dirty="0"/>
              <a:t>J. </a:t>
            </a:r>
            <a:r>
              <a:rPr lang="en-US" altLang="ja-JP" sz="1600" i="1" dirty="0" err="1"/>
              <a:t>Membr</a:t>
            </a:r>
            <a:r>
              <a:rPr lang="en-US" altLang="ja-JP" sz="1600" i="1" dirty="0"/>
              <a:t>. Sci</a:t>
            </a:r>
            <a:r>
              <a:rPr lang="en-US" altLang="ja-JP" sz="1600" dirty="0"/>
              <a:t>. </a:t>
            </a:r>
            <a:r>
              <a:rPr lang="en-US" altLang="ja-JP" sz="1600" b="1" dirty="0"/>
              <a:t>2007</a:t>
            </a:r>
            <a:r>
              <a:rPr lang="en-US" altLang="ja-JP" sz="1600" dirty="0"/>
              <a:t>, </a:t>
            </a:r>
            <a:r>
              <a:rPr lang="en-US" altLang="ja-JP" sz="1600" i="1" dirty="0"/>
              <a:t>291</a:t>
            </a:r>
            <a:r>
              <a:rPr lang="en-US" altLang="ja-JP" sz="1600" dirty="0"/>
              <a:t>, 77</a:t>
            </a:r>
            <a:r>
              <a:rPr lang="en-US" altLang="ja-JP" sz="1600" dirty="0" smtClean="0"/>
              <a:t>.</a:t>
            </a:r>
          </a:p>
          <a:p>
            <a:r>
              <a:rPr lang="nb-NO" altLang="ja-JP" sz="1600" dirty="0" smtClean="0">
                <a:latin typeface="Times New Roman" pitchFamily="18" charset="0"/>
                <a:cs typeface="Times New Roman" pitchFamily="18" charset="0"/>
              </a:rPr>
              <a:t>[6] </a:t>
            </a:r>
            <a:r>
              <a:rPr lang="nb-NO" altLang="ja-JP" sz="1600" dirty="0"/>
              <a:t>Harder, E.; Walters, D. E.; Bodnar, Y. D.; Faibish, R. S.; Roux, B. </a:t>
            </a:r>
            <a:r>
              <a:rPr lang="nb-NO" altLang="ja-JP" sz="1600" i="1" dirty="0"/>
              <a:t>J. Phys. </a:t>
            </a:r>
            <a:r>
              <a:rPr lang="en-US" altLang="ja-JP" sz="1600" i="1" dirty="0"/>
              <a:t>Chem. B</a:t>
            </a:r>
            <a:r>
              <a:rPr lang="en-US" altLang="ja-JP" sz="1600" dirty="0"/>
              <a:t> </a:t>
            </a:r>
            <a:endParaRPr lang="en-US" altLang="ja-JP" sz="1600" dirty="0" smtClean="0"/>
          </a:p>
          <a:p>
            <a:r>
              <a:rPr lang="nb-NO" altLang="ja-JP" sz="1600" dirty="0" smtClean="0">
                <a:latin typeface="Times New Roman" pitchFamily="18" charset="0"/>
                <a:cs typeface="Times New Roman" pitchFamily="18" charset="0"/>
              </a:rPr>
              <a:t>[7] </a:t>
            </a:r>
            <a:r>
              <a:rPr lang="nb-NO" altLang="ja-JP" sz="1600" dirty="0"/>
              <a:t>Luo, Y.; Harder, E.; Faibish, R.S.; Roux, B. </a:t>
            </a:r>
            <a:r>
              <a:rPr lang="nb-NO" altLang="ja-JP" sz="1600" i="1" dirty="0"/>
              <a:t>J. Membr. Sci.</a:t>
            </a:r>
            <a:r>
              <a:rPr lang="nb-NO" altLang="ja-JP" sz="1600" dirty="0"/>
              <a:t> </a:t>
            </a:r>
            <a:r>
              <a:rPr lang="nb-NO" altLang="ja-JP" sz="1600" b="1" dirty="0"/>
              <a:t>2011</a:t>
            </a:r>
            <a:r>
              <a:rPr lang="nb-NO" altLang="ja-JP" sz="1600" dirty="0"/>
              <a:t>,</a:t>
            </a:r>
            <a:r>
              <a:rPr lang="nb-NO" altLang="ja-JP" sz="1600" i="1" dirty="0"/>
              <a:t> </a:t>
            </a:r>
            <a:r>
              <a:rPr lang="en-US" altLang="ja-JP" sz="1600" i="1" dirty="0"/>
              <a:t>384</a:t>
            </a:r>
            <a:r>
              <a:rPr lang="en-US" altLang="ja-JP" sz="1600" dirty="0"/>
              <a:t>, 1</a:t>
            </a:r>
            <a:r>
              <a:rPr lang="nb-NO" altLang="ja-JP" sz="1600" dirty="0"/>
              <a:t>.</a:t>
            </a:r>
            <a:endParaRPr lang="ja-JP" altLang="ja-JP" sz="1600" dirty="0"/>
          </a:p>
        </p:txBody>
      </p:sp>
      <p:cxnSp>
        <p:nvCxnSpPr>
          <p:cNvPr id="17" name="直線コネクタ 16"/>
          <p:cNvCxnSpPr/>
          <p:nvPr/>
        </p:nvCxnSpPr>
        <p:spPr>
          <a:xfrm>
            <a:off x="359532" y="847862"/>
            <a:ext cx="853294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595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251520" y="2130425"/>
            <a:ext cx="8640960" cy="1470025"/>
          </a:xfrm>
        </p:spPr>
        <p:txBody>
          <a:bodyPr>
            <a:normAutofit/>
          </a:bodyPr>
          <a:lstStyle/>
          <a:p>
            <a:r>
              <a:rPr kumimoji="1" lang="ja-JP" altLang="en-US" sz="6000" dirty="0" smtClean="0">
                <a:latin typeface="+mn-lt"/>
              </a:rPr>
              <a:t>結論</a:t>
            </a:r>
            <a:endParaRPr kumimoji="1" lang="ja-JP" altLang="en-US" sz="6000" dirty="0">
              <a:latin typeface="+mn-lt"/>
            </a:endParaRPr>
          </a:p>
        </p:txBody>
      </p:sp>
      <p:sp>
        <p:nvSpPr>
          <p:cNvPr id="4" name="サブタイトル 3"/>
          <p:cNvSpPr>
            <a:spLocks noGrp="1"/>
          </p:cNvSpPr>
          <p:nvPr>
            <p:ph type="subTitle" idx="1"/>
          </p:nvPr>
        </p:nvSpPr>
        <p:spPr/>
        <p:txBody>
          <a:bodyPr/>
          <a:lstStyle/>
          <a:p>
            <a:endParaRPr kumimoji="1" lang="ja-JP" altLang="en-US" dirty="0"/>
          </a:p>
        </p:txBody>
      </p:sp>
      <p:sp>
        <p:nvSpPr>
          <p:cNvPr id="2" name="スライド番号プレースホルダ 1"/>
          <p:cNvSpPr>
            <a:spLocks noGrp="1"/>
          </p:cNvSpPr>
          <p:nvPr>
            <p:ph type="sldNum" sz="quarter" idx="12"/>
          </p:nvPr>
        </p:nvSpPr>
        <p:spPr/>
        <p:txBody>
          <a:bodyPr/>
          <a:lstStyle/>
          <a:p>
            <a:fld id="{950260AC-9165-4183-97F2-71BE359D443C}" type="slidenum">
              <a:rPr kumimoji="1" lang="ja-JP" altLang="en-US" smtClean="0"/>
              <a:pPr/>
              <a:t>18</a:t>
            </a:fld>
            <a:endParaRPr kumimoji="1" lang="ja-JP" altLang="en-US"/>
          </a:p>
        </p:txBody>
      </p:sp>
      <p:sp>
        <p:nvSpPr>
          <p:cNvPr id="5" name="角丸四角形 4"/>
          <p:cNvSpPr/>
          <p:nvPr/>
        </p:nvSpPr>
        <p:spPr>
          <a:xfrm>
            <a:off x="251520" y="3356992"/>
            <a:ext cx="8640960" cy="288032"/>
          </a:xfrm>
          <a:prstGeom prst="roundRect">
            <a:avLst/>
          </a:prstGeom>
          <a:solidFill>
            <a:schemeClr val="accent6"/>
          </a:solidFill>
          <a:ln>
            <a:solidFill>
              <a:schemeClr val="accent6"/>
            </a:solidFill>
          </a:ln>
        </p:spPr>
        <p:txBody>
          <a:bodyPr rtlCol="0" anchor="ctr"/>
          <a:lstStyle/>
          <a:p>
            <a:pPr algn="ctr"/>
            <a:endParaRPr kumimoji="1" lang="ja-JP" altLang="en-US">
              <a:no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D777F426-30F9-4D91-BF63-DD4A09BA73D7}" type="slidenum">
              <a:rPr lang="ja-JP" altLang="en-US" smtClean="0"/>
              <a:pPr>
                <a:defRPr/>
              </a:pPr>
              <a:t>19</a:t>
            </a:fld>
            <a:endParaRPr lang="ja-JP" altLang="en-US" dirty="0"/>
          </a:p>
        </p:txBody>
      </p:sp>
      <p:sp>
        <p:nvSpPr>
          <p:cNvPr id="11" name="テキスト ボックス 4"/>
          <p:cNvSpPr txBox="1">
            <a:spLocks noChangeArrowheads="1"/>
          </p:cNvSpPr>
          <p:nvPr/>
        </p:nvSpPr>
        <p:spPr bwMode="auto">
          <a:xfrm>
            <a:off x="250825" y="536805"/>
            <a:ext cx="8641655" cy="2677656"/>
          </a:xfrm>
          <a:prstGeom prst="rect">
            <a:avLst/>
          </a:prstGeom>
          <a:noFill/>
          <a:ln w="9525">
            <a:noFill/>
            <a:miter lim="800000"/>
            <a:headEnd/>
            <a:tailEnd/>
          </a:ln>
        </p:spPr>
        <p:txBody>
          <a:bodyPr wrap="square">
            <a:spAutoFit/>
          </a:bodyPr>
          <a:lstStyle/>
          <a:p>
            <a:pPr marL="342900" indent="-342900" algn="just">
              <a:buClr>
                <a:schemeClr val="tx1"/>
              </a:buClr>
              <a:buFont typeface="Wingdings" panose="05000000000000000000" pitchFamily="2" charset="2"/>
              <a:buChar char="Ø"/>
            </a:pPr>
            <a:r>
              <a:rPr lang="ja-JP" altLang="en-US" sz="2400" b="1" dirty="0">
                <a:solidFill>
                  <a:srgbClr val="00B050"/>
                </a:solidFill>
                <a:latin typeface="Times New Roman" pitchFamily="18" charset="0"/>
                <a:cs typeface="Times New Roman" pitchFamily="18" charset="0"/>
              </a:rPr>
              <a:t>混合</a:t>
            </a:r>
            <a:r>
              <a:rPr lang="en-US" altLang="ja-JP" sz="2400" b="1" dirty="0">
                <a:solidFill>
                  <a:srgbClr val="00B050"/>
                </a:solidFill>
                <a:latin typeface="Times New Roman" pitchFamily="18" charset="0"/>
                <a:cs typeface="Times New Roman" pitchFamily="18" charset="0"/>
              </a:rPr>
              <a:t>MC/MD</a:t>
            </a:r>
            <a:r>
              <a:rPr lang="ja-JP" altLang="en-US" sz="2400" b="1" dirty="0">
                <a:solidFill>
                  <a:srgbClr val="00B050"/>
                </a:solidFill>
                <a:latin typeface="Times New Roman" pitchFamily="18" charset="0"/>
                <a:cs typeface="Times New Roman" pitchFamily="18" charset="0"/>
              </a:rPr>
              <a:t>反応法</a:t>
            </a:r>
            <a:r>
              <a:rPr lang="ja-JP" altLang="en-US" sz="2400" dirty="0">
                <a:latin typeface="Times New Roman" pitchFamily="18" charset="0"/>
                <a:cs typeface="Times New Roman" pitchFamily="18" charset="0"/>
              </a:rPr>
              <a:t>によって作製した膜モデルから得られた計算結果は、実験結果とよく対応し、</a:t>
            </a:r>
            <a:r>
              <a:rPr lang="ja-JP" altLang="en-US" sz="2400" u="sng" dirty="0">
                <a:latin typeface="Times New Roman" pitchFamily="18" charset="0"/>
                <a:cs typeface="Times New Roman" pitchFamily="18" charset="0"/>
              </a:rPr>
              <a:t>重合反応に対しても本手法は十分に適用</a:t>
            </a:r>
            <a:r>
              <a:rPr lang="ja-JP" altLang="en-US" sz="2400" u="sng" dirty="0" smtClean="0">
                <a:latin typeface="Times New Roman" pitchFamily="18" charset="0"/>
                <a:cs typeface="Times New Roman" pitchFamily="18" charset="0"/>
              </a:rPr>
              <a:t>可能</a:t>
            </a:r>
            <a:r>
              <a:rPr lang="ja-JP" altLang="en-US" sz="2400" dirty="0" smtClean="0">
                <a:latin typeface="Times New Roman" pitchFamily="18" charset="0"/>
                <a:cs typeface="Times New Roman" pitchFamily="18" charset="0"/>
              </a:rPr>
              <a:t>であることが分かった。</a:t>
            </a:r>
            <a:endParaRPr lang="en-US" altLang="ja-JP" sz="2400" dirty="0" smtClean="0">
              <a:latin typeface="Times New Roman" pitchFamily="18" charset="0"/>
              <a:cs typeface="Times New Roman" pitchFamily="18" charset="0"/>
            </a:endParaRPr>
          </a:p>
          <a:p>
            <a:pPr algn="just">
              <a:buClr>
                <a:schemeClr val="tx1"/>
              </a:buClr>
            </a:pPr>
            <a:endParaRPr lang="en-US" altLang="ja-JP" sz="2400" dirty="0">
              <a:latin typeface="Times New Roman" pitchFamily="18" charset="0"/>
              <a:cs typeface="Times New Roman" pitchFamily="18" charset="0"/>
            </a:endParaRPr>
          </a:p>
          <a:p>
            <a:pPr marL="342900" indent="-342900" algn="just">
              <a:buClr>
                <a:schemeClr val="tx1"/>
              </a:buClr>
              <a:buFont typeface="Wingdings" panose="05000000000000000000" pitchFamily="2" charset="2"/>
              <a:buChar char="Ø"/>
            </a:pPr>
            <a:r>
              <a:rPr lang="ja-JP" altLang="en-US" sz="2400" dirty="0">
                <a:latin typeface="Times New Roman" pitchFamily="18" charset="0"/>
                <a:cs typeface="Times New Roman" pitchFamily="18" charset="0"/>
              </a:rPr>
              <a:t>本計算結果</a:t>
            </a:r>
            <a:r>
              <a:rPr lang="en-US" altLang="ja-JP" sz="2400" dirty="0">
                <a:latin typeface="Times New Roman" pitchFamily="18" charset="0"/>
                <a:cs typeface="Times New Roman" pitchFamily="18" charset="0"/>
              </a:rPr>
              <a:t>(DPC, </a:t>
            </a:r>
            <a:r>
              <a:rPr lang="ja-JP" altLang="en-US" sz="2400" dirty="0">
                <a:latin typeface="Times New Roman" pitchFamily="18" charset="0"/>
                <a:cs typeface="Times New Roman" pitchFamily="18" charset="0"/>
              </a:rPr>
              <a:t>組成比</a:t>
            </a:r>
            <a:r>
              <a:rPr lang="en-US" altLang="ja-JP" sz="2400" dirty="0">
                <a:latin typeface="Times New Roman" pitchFamily="18" charset="0"/>
                <a:cs typeface="Times New Roman" pitchFamily="18" charset="0"/>
              </a:rPr>
              <a:t>)</a:t>
            </a:r>
            <a:r>
              <a:rPr lang="ja-JP" altLang="en-US" sz="2400" dirty="0" err="1">
                <a:latin typeface="Times New Roman" pitchFamily="18" charset="0"/>
                <a:cs typeface="Times New Roman" pitchFamily="18" charset="0"/>
              </a:rPr>
              <a:t>、</a:t>
            </a:r>
            <a:r>
              <a:rPr lang="ja-JP" altLang="en-US" sz="2400" dirty="0">
                <a:latin typeface="Times New Roman" pitchFamily="18" charset="0"/>
                <a:cs typeface="Times New Roman" pitchFamily="18" charset="0"/>
              </a:rPr>
              <a:t>実験結果、界面縮重合の反応機構に基づく考察から、</a:t>
            </a:r>
            <a:r>
              <a:rPr lang="en-US" altLang="ja-JP" sz="2400" u="sng" dirty="0">
                <a:latin typeface="Times New Roman" pitchFamily="18" charset="0"/>
                <a:cs typeface="Times New Roman" pitchFamily="18" charset="0"/>
              </a:rPr>
              <a:t>FT-30</a:t>
            </a:r>
            <a:r>
              <a:rPr lang="ja-JP" altLang="en-US" sz="2400" u="sng" dirty="0">
                <a:latin typeface="Times New Roman" pitchFamily="18" charset="0"/>
                <a:cs typeface="Times New Roman" pitchFamily="18" charset="0"/>
              </a:rPr>
              <a:t>膜を構成する二つの領域内</a:t>
            </a:r>
            <a:r>
              <a:rPr lang="ja-JP" altLang="en-US" sz="2400" u="sng" dirty="0">
                <a:uFill>
                  <a:solidFill>
                    <a:schemeClr val="tx1"/>
                  </a:solidFill>
                </a:uFill>
                <a:latin typeface="Times New Roman" pitchFamily="18" charset="0"/>
                <a:cs typeface="Times New Roman" pitchFamily="18" charset="0"/>
              </a:rPr>
              <a:t>の</a:t>
            </a:r>
            <a:r>
              <a:rPr lang="en-US" altLang="ja-JP" sz="2400" u="sng" dirty="0">
                <a:solidFill>
                  <a:schemeClr val="accent1"/>
                </a:solidFill>
                <a:uFill>
                  <a:solidFill>
                    <a:schemeClr val="tx1"/>
                  </a:solidFill>
                </a:uFill>
                <a:latin typeface="Times New Roman" pitchFamily="18" charset="0"/>
                <a:cs typeface="Times New Roman" pitchFamily="18" charset="0"/>
              </a:rPr>
              <a:t>MPD</a:t>
            </a:r>
            <a:r>
              <a:rPr lang="ja-JP" altLang="en-US" sz="2400" u="sng" dirty="0">
                <a:uFill>
                  <a:solidFill>
                    <a:schemeClr val="tx1"/>
                  </a:solidFill>
                </a:uFill>
                <a:latin typeface="Times New Roman" pitchFamily="18" charset="0"/>
                <a:cs typeface="Times New Roman" pitchFamily="18" charset="0"/>
              </a:rPr>
              <a:t>と</a:t>
            </a:r>
            <a:r>
              <a:rPr lang="en-US" altLang="ja-JP" sz="2400" u="sng" dirty="0">
                <a:solidFill>
                  <a:schemeClr val="accent2"/>
                </a:solidFill>
                <a:uFill>
                  <a:solidFill>
                    <a:schemeClr val="tx1"/>
                  </a:solidFill>
                </a:uFill>
                <a:latin typeface="Times New Roman" pitchFamily="18" charset="0"/>
                <a:cs typeface="Times New Roman" pitchFamily="18" charset="0"/>
              </a:rPr>
              <a:t>TMC</a:t>
            </a:r>
            <a:r>
              <a:rPr lang="ja-JP" altLang="en-US" sz="2400" u="sng" dirty="0">
                <a:latin typeface="Times New Roman" pitchFamily="18" charset="0"/>
                <a:cs typeface="Times New Roman" pitchFamily="18" charset="0"/>
              </a:rPr>
              <a:t>の混合</a:t>
            </a:r>
            <a:r>
              <a:rPr lang="ja-JP" altLang="en-US" sz="2400" u="sng" dirty="0" smtClean="0">
                <a:latin typeface="Times New Roman" pitchFamily="18" charset="0"/>
                <a:cs typeface="Times New Roman" pitchFamily="18" charset="0"/>
              </a:rPr>
              <a:t>比率を示唆</a:t>
            </a:r>
            <a:r>
              <a:rPr lang="ja-JP" altLang="en-US" sz="2400" dirty="0" smtClean="0">
                <a:latin typeface="Times New Roman" pitchFamily="18" charset="0"/>
                <a:cs typeface="Times New Roman" pitchFamily="18" charset="0"/>
              </a:rPr>
              <a:t>した。</a:t>
            </a:r>
            <a:endParaRPr lang="en-US" altLang="ja-JP"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950260AC-9165-4183-97F2-71BE359D443C}" type="slidenum">
              <a:rPr kumimoji="1" lang="ja-JP" altLang="en-US" smtClean="0"/>
              <a:pPr/>
              <a:t>2</a:t>
            </a:fld>
            <a:endParaRPr kumimoji="1" lang="ja-JP" altLang="en-US"/>
          </a:p>
        </p:txBody>
      </p:sp>
      <p:sp>
        <p:nvSpPr>
          <p:cNvPr id="6" name="サブタイトル 3"/>
          <p:cNvSpPr>
            <a:spLocks noGrp="1"/>
          </p:cNvSpPr>
          <p:nvPr>
            <p:ph type="subTitle" idx="1"/>
          </p:nvPr>
        </p:nvSpPr>
        <p:spPr>
          <a:xfrm>
            <a:off x="1371600" y="3886200"/>
            <a:ext cx="6400800" cy="1752600"/>
          </a:xfrm>
        </p:spPr>
        <p:txBody>
          <a:bodyPr/>
          <a:lstStyle/>
          <a:p>
            <a:endParaRPr kumimoji="1" lang="ja-JP" altLang="en-US" dirty="0"/>
          </a:p>
        </p:txBody>
      </p:sp>
      <p:sp>
        <p:nvSpPr>
          <p:cNvPr id="7" name="角丸四角形 6"/>
          <p:cNvSpPr/>
          <p:nvPr/>
        </p:nvSpPr>
        <p:spPr>
          <a:xfrm>
            <a:off x="251520" y="3356992"/>
            <a:ext cx="8640960" cy="288032"/>
          </a:xfrm>
          <a:prstGeom prst="roundRect">
            <a:avLst/>
          </a:prstGeom>
          <a:solidFill>
            <a:schemeClr val="accent1"/>
          </a:solidFill>
          <a:ln>
            <a:solidFill>
              <a:schemeClr val="accent1"/>
            </a:solidFill>
          </a:ln>
        </p:spPr>
        <p:txBody>
          <a:bodyPr rtlCol="0" anchor="ctr"/>
          <a:lstStyle/>
          <a:p>
            <a:pPr algn="ctr"/>
            <a:endParaRPr kumimoji="1" lang="ja-JP" altLang="en-US">
              <a:noFill/>
            </a:endParaRPr>
          </a:p>
        </p:txBody>
      </p:sp>
      <p:sp>
        <p:nvSpPr>
          <p:cNvPr id="9" name="テキスト ボックス 8"/>
          <p:cNvSpPr txBox="1"/>
          <p:nvPr/>
        </p:nvSpPr>
        <p:spPr>
          <a:xfrm>
            <a:off x="251520" y="2505529"/>
            <a:ext cx="8640960" cy="923330"/>
          </a:xfrm>
          <a:prstGeom prst="rect">
            <a:avLst/>
          </a:prstGeom>
          <a:noFill/>
        </p:spPr>
        <p:txBody>
          <a:bodyPr wrap="square" rtlCol="0">
            <a:spAutoFit/>
          </a:bodyPr>
          <a:lstStyle/>
          <a:p>
            <a:pPr algn="ctr"/>
            <a:r>
              <a:rPr lang="ja-JP" altLang="en-US" sz="5400" dirty="0" smtClean="0"/>
              <a:t>序論</a:t>
            </a:r>
            <a:endParaRPr kumimoji="1" lang="ja-JP" altLang="en-US"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1"/>
          <p:cNvSpPr txBox="1">
            <a:spLocks/>
          </p:cNvSpPr>
          <p:nvPr/>
        </p:nvSpPr>
        <p:spPr>
          <a:xfrm>
            <a:off x="467544" y="227596"/>
            <a:ext cx="8424936" cy="576065"/>
          </a:xfrm>
          <a:prstGeom prst="rect">
            <a:avLst/>
          </a:prstGeom>
          <a:noFill/>
          <a:ln>
            <a:noFill/>
          </a:ln>
        </p:spPr>
        <p:txBody>
          <a:bodyPr/>
          <a:lstStyle/>
          <a:p>
            <a:pPr marL="742950" lvl="0" indent="-742950">
              <a:spcBef>
                <a:spcPct val="0"/>
              </a:spcBef>
              <a:defRPr/>
            </a:pPr>
            <a:r>
              <a:rPr kumimoji="1" lang="ja-JP" altLang="en-US" sz="3200" b="0" i="0" u="none" strike="noStrike" kern="1200" cap="none" spc="0" normalizeH="0" baseline="0" noProof="0" dirty="0" smtClean="0">
                <a:ln>
                  <a:noFill/>
                </a:ln>
                <a:solidFill>
                  <a:schemeClr val="tx1"/>
                </a:solidFill>
                <a:effectLst/>
                <a:uLnTx/>
                <a:uFillTx/>
                <a:ea typeface="+mj-ea"/>
                <a:cs typeface="Times New Roman" pitchFamily="18" charset="0"/>
              </a:rPr>
              <a:t>対象系：芳香族ポリアミド膜</a:t>
            </a:r>
          </a:p>
        </p:txBody>
      </p:sp>
      <p:sp>
        <p:nvSpPr>
          <p:cNvPr id="30" name="正方形/長方形 29"/>
          <p:cNvSpPr/>
          <p:nvPr/>
        </p:nvSpPr>
        <p:spPr>
          <a:xfrm>
            <a:off x="251520" y="188639"/>
            <a:ext cx="216024" cy="6480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スライド番号プレースホルダ 19"/>
          <p:cNvSpPr>
            <a:spLocks noGrp="1"/>
          </p:cNvSpPr>
          <p:nvPr>
            <p:ph type="sldNum" sz="quarter" idx="12"/>
          </p:nvPr>
        </p:nvSpPr>
        <p:spPr/>
        <p:txBody>
          <a:bodyPr/>
          <a:lstStyle/>
          <a:p>
            <a:fld id="{950260AC-9165-4183-97F2-71BE359D443C}" type="slidenum">
              <a:rPr kumimoji="1" lang="ja-JP" altLang="en-US" smtClean="0"/>
              <a:pPr/>
              <a:t>3</a:t>
            </a:fld>
            <a:endParaRPr kumimoji="1" lang="ja-JP" altLang="en-US"/>
          </a:p>
        </p:txBody>
      </p:sp>
      <p:sp>
        <p:nvSpPr>
          <p:cNvPr id="23" name="テキスト ボックス 22"/>
          <p:cNvSpPr txBox="1"/>
          <p:nvPr/>
        </p:nvSpPr>
        <p:spPr>
          <a:xfrm>
            <a:off x="235753" y="980728"/>
            <a:ext cx="4874293" cy="3108543"/>
          </a:xfrm>
          <a:prstGeom prst="rect">
            <a:avLst/>
          </a:prstGeom>
          <a:noFill/>
        </p:spPr>
        <p:txBody>
          <a:bodyPr wrap="square" rtlCol="0">
            <a:spAutoFit/>
          </a:bodyPr>
          <a:lstStyle/>
          <a:p>
            <a:pPr marL="274638" indent="-274638">
              <a:buFont typeface="Wingdings" pitchFamily="2" charset="2"/>
              <a:buChar char="p"/>
            </a:pPr>
            <a:r>
              <a:rPr lang="ja-JP" altLang="en-US" sz="2000" dirty="0" smtClean="0"/>
              <a:t>芳香族ポリアミドである</a:t>
            </a:r>
            <a:r>
              <a:rPr lang="en-US" altLang="ja-JP" sz="2000" dirty="0" smtClean="0"/>
              <a:t>FT-30</a:t>
            </a:r>
            <a:r>
              <a:rPr lang="ja-JP" altLang="en-US" sz="2000" dirty="0" smtClean="0"/>
              <a:t>膜は、</a:t>
            </a:r>
            <a:r>
              <a:rPr lang="ja-JP" altLang="en-US" sz="2000" dirty="0" smtClean="0">
                <a:solidFill>
                  <a:schemeClr val="accent3"/>
                </a:solidFill>
              </a:rPr>
              <a:t>逆浸透</a:t>
            </a:r>
            <a:r>
              <a:rPr lang="ja-JP" altLang="en-US" sz="2000" dirty="0" smtClean="0"/>
              <a:t>膜として利用されている。</a:t>
            </a:r>
            <a:endParaRPr lang="en-US" altLang="ja-JP" sz="2000" dirty="0" smtClean="0"/>
          </a:p>
          <a:p>
            <a:pPr marL="361950" indent="-361950"/>
            <a:endParaRPr lang="en-US" altLang="ja-JP" sz="800" dirty="0" smtClean="0"/>
          </a:p>
          <a:p>
            <a:pPr marL="274638" indent="-274638">
              <a:buFont typeface="Wingdings" pitchFamily="2" charset="2"/>
              <a:buChar char="p"/>
            </a:pPr>
            <a:r>
              <a:rPr kumimoji="1" lang="ja-JP" altLang="en-US" sz="2000" dirty="0" smtClean="0"/>
              <a:t>実験的に、</a:t>
            </a:r>
            <a:r>
              <a:rPr kumimoji="1" lang="en-US" altLang="ja-JP" sz="2000" dirty="0" smtClean="0"/>
              <a:t>FT-</a:t>
            </a:r>
            <a:r>
              <a:rPr lang="en-US" altLang="ja-JP" sz="2000" dirty="0" smtClean="0"/>
              <a:t>30</a:t>
            </a:r>
            <a:r>
              <a:rPr lang="ja-JP" altLang="en-US" sz="2000" dirty="0" smtClean="0"/>
              <a:t>膜は、水相と有機相との界面において縮重合反応によって生成される。</a:t>
            </a:r>
            <a:endParaRPr kumimoji="1" lang="en-US" altLang="ja-JP" sz="2000" dirty="0" smtClean="0"/>
          </a:p>
          <a:p>
            <a:pPr marL="361950" indent="-361950"/>
            <a:endParaRPr kumimoji="1" lang="en-US" altLang="ja-JP" sz="800" dirty="0" smtClean="0"/>
          </a:p>
          <a:p>
            <a:pPr marL="274638" indent="-274638">
              <a:buClr>
                <a:schemeClr val="tx1"/>
              </a:buClr>
              <a:buFont typeface="Wingdings" pitchFamily="2" charset="2"/>
              <a:buChar char="p"/>
            </a:pPr>
            <a:r>
              <a:rPr kumimoji="1" lang="ja-JP" altLang="en-US" sz="2000" i="1" dirty="0" smtClean="0"/>
              <a:t>各相には、膜の構成単量体である</a:t>
            </a:r>
            <a:r>
              <a:rPr kumimoji="1" lang="en-US" altLang="ja-JP" sz="2000" i="1" dirty="0" smtClean="0">
                <a:solidFill>
                  <a:schemeClr val="accent1"/>
                </a:solidFill>
              </a:rPr>
              <a:t>m</a:t>
            </a:r>
            <a:r>
              <a:rPr kumimoji="1" lang="en-US" altLang="ja-JP" sz="2000" dirty="0" smtClean="0">
                <a:solidFill>
                  <a:schemeClr val="accent1"/>
                </a:solidFill>
              </a:rPr>
              <a:t>-phenylenediamine</a:t>
            </a:r>
            <a:r>
              <a:rPr kumimoji="1" lang="en-US" altLang="ja-JP" sz="2000" dirty="0" smtClean="0"/>
              <a:t> (</a:t>
            </a:r>
            <a:r>
              <a:rPr kumimoji="1" lang="en-US" altLang="ja-JP" sz="2000" dirty="0" smtClean="0">
                <a:solidFill>
                  <a:schemeClr val="accent1"/>
                </a:solidFill>
              </a:rPr>
              <a:t>MPD</a:t>
            </a:r>
            <a:r>
              <a:rPr kumimoji="1" lang="en-US" altLang="ja-JP" sz="2000" dirty="0" smtClean="0"/>
              <a:t>) </a:t>
            </a:r>
            <a:r>
              <a:rPr kumimoji="1" lang="ja-JP" altLang="en-US" sz="2000" dirty="0" smtClean="0"/>
              <a:t>と</a:t>
            </a:r>
            <a:r>
              <a:rPr kumimoji="1" lang="en-US" altLang="ja-JP" sz="2000" dirty="0" smtClean="0"/>
              <a:t> </a:t>
            </a:r>
            <a:r>
              <a:rPr kumimoji="1" lang="en-US" altLang="ja-JP" sz="2000" dirty="0" smtClean="0">
                <a:solidFill>
                  <a:schemeClr val="accent2"/>
                </a:solidFill>
              </a:rPr>
              <a:t>benzene 1,3,5,-tricalboxylic acid chloride</a:t>
            </a:r>
            <a:r>
              <a:rPr kumimoji="1" lang="en-US" altLang="ja-JP" sz="2000" dirty="0" smtClean="0"/>
              <a:t> (</a:t>
            </a:r>
            <a:r>
              <a:rPr kumimoji="1" lang="en-US" altLang="ja-JP" sz="2000" dirty="0" smtClean="0">
                <a:solidFill>
                  <a:schemeClr val="accent2"/>
                </a:solidFill>
              </a:rPr>
              <a:t>TMC</a:t>
            </a:r>
            <a:r>
              <a:rPr kumimoji="1" lang="en-US" altLang="ja-JP" sz="2000" dirty="0" smtClean="0"/>
              <a:t>)</a:t>
            </a:r>
            <a:r>
              <a:rPr kumimoji="1" lang="ja-JP" altLang="en-US" sz="2000" dirty="0" smtClean="0"/>
              <a:t>を</a:t>
            </a:r>
            <a:r>
              <a:rPr lang="ja-JP" altLang="en-US" sz="2000" dirty="0" smtClean="0"/>
              <a:t>溶解</a:t>
            </a:r>
            <a:r>
              <a:rPr kumimoji="1" lang="ja-JP" altLang="en-US" sz="2000" dirty="0" smtClean="0"/>
              <a:t>。</a:t>
            </a:r>
            <a:endParaRPr kumimoji="1" lang="en-US" altLang="ja-JP" sz="2000" dirty="0" smtClean="0"/>
          </a:p>
        </p:txBody>
      </p:sp>
      <p:sp>
        <p:nvSpPr>
          <p:cNvPr id="29" name="テキスト ボックス 28"/>
          <p:cNvSpPr txBox="1"/>
          <p:nvPr/>
        </p:nvSpPr>
        <p:spPr>
          <a:xfrm>
            <a:off x="1369740" y="5730820"/>
            <a:ext cx="639919" cy="338554"/>
          </a:xfrm>
          <a:prstGeom prst="rect">
            <a:avLst/>
          </a:prstGeom>
          <a:noFill/>
          <a:ln>
            <a:noFill/>
          </a:ln>
        </p:spPr>
        <p:txBody>
          <a:bodyPr wrap="none" rtlCol="0">
            <a:spAutoFit/>
          </a:bodyPr>
          <a:lstStyle/>
          <a:p>
            <a:r>
              <a:rPr kumimoji="1" lang="en-US" altLang="ja-JP" sz="1600" b="1" dirty="0" smtClean="0">
                <a:solidFill>
                  <a:schemeClr val="accent1"/>
                </a:solidFill>
                <a:cs typeface="Times New Roman" pitchFamily="18" charset="0"/>
              </a:rPr>
              <a:t>MPD</a:t>
            </a:r>
            <a:endParaRPr kumimoji="1" lang="ja-JP" altLang="en-US" sz="1600" b="1" dirty="0">
              <a:solidFill>
                <a:schemeClr val="accent1"/>
              </a:solidFill>
              <a:cs typeface="Times New Roman" pitchFamily="18" charset="0"/>
            </a:endParaRPr>
          </a:p>
        </p:txBody>
      </p:sp>
      <p:sp>
        <p:nvSpPr>
          <p:cNvPr id="31" name="テキスト ボックス 30"/>
          <p:cNvSpPr txBox="1"/>
          <p:nvPr/>
        </p:nvSpPr>
        <p:spPr>
          <a:xfrm>
            <a:off x="3150865" y="5730820"/>
            <a:ext cx="628698" cy="338554"/>
          </a:xfrm>
          <a:prstGeom prst="rect">
            <a:avLst/>
          </a:prstGeom>
          <a:noFill/>
          <a:ln>
            <a:noFill/>
          </a:ln>
        </p:spPr>
        <p:txBody>
          <a:bodyPr wrap="none" rtlCol="0">
            <a:spAutoFit/>
          </a:bodyPr>
          <a:lstStyle/>
          <a:p>
            <a:r>
              <a:rPr kumimoji="1" lang="en-US" altLang="ja-JP" sz="1600" b="1" dirty="0" smtClean="0">
                <a:solidFill>
                  <a:schemeClr val="accent2"/>
                </a:solidFill>
                <a:cs typeface="Times New Roman" pitchFamily="18" charset="0"/>
              </a:rPr>
              <a:t>TMC</a:t>
            </a:r>
            <a:endParaRPr kumimoji="1" lang="ja-JP" altLang="en-US" sz="1600" b="1" dirty="0">
              <a:solidFill>
                <a:schemeClr val="accent2"/>
              </a:solidFill>
              <a:cs typeface="Times New Roman" pitchFamily="18" charset="0"/>
            </a:endParaRPr>
          </a:p>
        </p:txBody>
      </p:sp>
      <p:grpSp>
        <p:nvGrpSpPr>
          <p:cNvPr id="161" name="グループ化 160"/>
          <p:cNvGrpSpPr/>
          <p:nvPr/>
        </p:nvGrpSpPr>
        <p:grpSpPr>
          <a:xfrm>
            <a:off x="4704067" y="908720"/>
            <a:ext cx="4235558" cy="5347215"/>
            <a:chOff x="3643186" y="548680"/>
            <a:chExt cx="4235558" cy="5347215"/>
          </a:xfrm>
        </p:grpSpPr>
        <p:sp>
          <p:nvSpPr>
            <p:cNvPr id="88" name="正方形/長方形 87"/>
            <p:cNvSpPr/>
            <p:nvPr/>
          </p:nvSpPr>
          <p:spPr>
            <a:xfrm>
              <a:off x="4267711" y="2787797"/>
              <a:ext cx="3600400" cy="10964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4267711" y="2921413"/>
              <a:ext cx="3600400" cy="505164"/>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0" name="直線コネクタ 89"/>
            <p:cNvCxnSpPr/>
            <p:nvPr/>
          </p:nvCxnSpPr>
          <p:spPr>
            <a:xfrm>
              <a:off x="4267711" y="3314460"/>
              <a:ext cx="36004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4422360" y="5075892"/>
              <a:ext cx="595035" cy="338554"/>
            </a:xfrm>
            <a:prstGeom prst="rect">
              <a:avLst/>
            </a:prstGeom>
            <a:noFill/>
            <a:ln>
              <a:solidFill>
                <a:schemeClr val="tx1"/>
              </a:solidFill>
            </a:ln>
          </p:spPr>
          <p:txBody>
            <a:bodyPr wrap="none" rtlCol="0">
              <a:spAutoFit/>
            </a:bodyPr>
            <a:lstStyle/>
            <a:p>
              <a:r>
                <a:rPr kumimoji="1" lang="ja-JP" altLang="en-US" sz="1600" dirty="0" smtClean="0"/>
                <a:t>水相</a:t>
              </a:r>
              <a:endParaRPr kumimoji="1" lang="ja-JP" altLang="en-US" sz="1600" dirty="0"/>
            </a:p>
          </p:txBody>
        </p:sp>
        <p:sp>
          <p:nvSpPr>
            <p:cNvPr id="92" name="テキスト ボックス 91"/>
            <p:cNvSpPr txBox="1"/>
            <p:nvPr/>
          </p:nvSpPr>
          <p:spPr>
            <a:xfrm>
              <a:off x="4422360" y="683404"/>
              <a:ext cx="800219" cy="338554"/>
            </a:xfrm>
            <a:prstGeom prst="rect">
              <a:avLst/>
            </a:prstGeom>
            <a:noFill/>
            <a:ln>
              <a:solidFill>
                <a:schemeClr val="tx1"/>
              </a:solidFill>
            </a:ln>
          </p:spPr>
          <p:txBody>
            <a:bodyPr wrap="none" rtlCol="0">
              <a:spAutoFit/>
            </a:bodyPr>
            <a:lstStyle/>
            <a:p>
              <a:r>
                <a:rPr kumimoji="1" lang="ja-JP" altLang="en-US" sz="1600" dirty="0" smtClean="0"/>
                <a:t>有機相</a:t>
              </a:r>
              <a:endParaRPr kumimoji="1" lang="ja-JP" altLang="en-US" sz="1600" dirty="0"/>
            </a:p>
          </p:txBody>
        </p:sp>
        <p:sp>
          <p:nvSpPr>
            <p:cNvPr id="101" name="フリーフォーム 100"/>
            <p:cNvSpPr/>
            <p:nvPr/>
          </p:nvSpPr>
          <p:spPr>
            <a:xfrm>
              <a:off x="4750501" y="2521497"/>
              <a:ext cx="400050" cy="1130300"/>
            </a:xfrm>
            <a:custGeom>
              <a:avLst/>
              <a:gdLst>
                <a:gd name="connsiteX0" fmla="*/ 0 w 400050"/>
                <a:gd name="connsiteY0" fmla="*/ 1130300 h 1130300"/>
                <a:gd name="connsiteX1" fmla="*/ 381000 w 400050"/>
                <a:gd name="connsiteY1" fmla="*/ 711200 h 1130300"/>
                <a:gd name="connsiteX2" fmla="*/ 114300 w 400050"/>
                <a:gd name="connsiteY2" fmla="*/ 387350 h 1130300"/>
                <a:gd name="connsiteX3" fmla="*/ 285750 w 400050"/>
                <a:gd name="connsiteY3" fmla="*/ 158750 h 1130300"/>
                <a:gd name="connsiteX4" fmla="*/ 285750 w 400050"/>
                <a:gd name="connsiteY4" fmla="*/ 82550 h 113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1130300">
                  <a:moveTo>
                    <a:pt x="0" y="1130300"/>
                  </a:moveTo>
                  <a:cubicBezTo>
                    <a:pt x="180975" y="982662"/>
                    <a:pt x="361950" y="835025"/>
                    <a:pt x="381000" y="711200"/>
                  </a:cubicBezTo>
                  <a:cubicBezTo>
                    <a:pt x="400050" y="587375"/>
                    <a:pt x="130175" y="479425"/>
                    <a:pt x="114300" y="387350"/>
                  </a:cubicBezTo>
                  <a:cubicBezTo>
                    <a:pt x="98425" y="295275"/>
                    <a:pt x="257175" y="209550"/>
                    <a:pt x="285750" y="158750"/>
                  </a:cubicBezTo>
                  <a:cubicBezTo>
                    <a:pt x="314325" y="107950"/>
                    <a:pt x="273050" y="0"/>
                    <a:pt x="285750" y="82550"/>
                  </a:cubicBezTo>
                </a:path>
              </a:pathLst>
            </a:custGeom>
            <a:ln w="158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フリーフォーム 101"/>
            <p:cNvSpPr/>
            <p:nvPr/>
          </p:nvSpPr>
          <p:spPr>
            <a:xfrm>
              <a:off x="5809256" y="2521497"/>
              <a:ext cx="400050" cy="1130300"/>
            </a:xfrm>
            <a:custGeom>
              <a:avLst/>
              <a:gdLst>
                <a:gd name="connsiteX0" fmla="*/ 0 w 400050"/>
                <a:gd name="connsiteY0" fmla="*/ 1130300 h 1130300"/>
                <a:gd name="connsiteX1" fmla="*/ 381000 w 400050"/>
                <a:gd name="connsiteY1" fmla="*/ 711200 h 1130300"/>
                <a:gd name="connsiteX2" fmla="*/ 114300 w 400050"/>
                <a:gd name="connsiteY2" fmla="*/ 387350 h 1130300"/>
                <a:gd name="connsiteX3" fmla="*/ 285750 w 400050"/>
                <a:gd name="connsiteY3" fmla="*/ 158750 h 1130300"/>
                <a:gd name="connsiteX4" fmla="*/ 285750 w 400050"/>
                <a:gd name="connsiteY4" fmla="*/ 82550 h 113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1130300">
                  <a:moveTo>
                    <a:pt x="0" y="1130300"/>
                  </a:moveTo>
                  <a:cubicBezTo>
                    <a:pt x="180975" y="982662"/>
                    <a:pt x="361950" y="835025"/>
                    <a:pt x="381000" y="711200"/>
                  </a:cubicBezTo>
                  <a:cubicBezTo>
                    <a:pt x="400050" y="587375"/>
                    <a:pt x="130175" y="479425"/>
                    <a:pt x="114300" y="387350"/>
                  </a:cubicBezTo>
                  <a:cubicBezTo>
                    <a:pt x="98425" y="295275"/>
                    <a:pt x="257175" y="209550"/>
                    <a:pt x="285750" y="158750"/>
                  </a:cubicBezTo>
                  <a:cubicBezTo>
                    <a:pt x="314325" y="107950"/>
                    <a:pt x="273050" y="0"/>
                    <a:pt x="285750" y="82550"/>
                  </a:cubicBezTo>
                </a:path>
              </a:pathLst>
            </a:custGeom>
            <a:ln w="158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3" name="フリーフォーム 102"/>
            <p:cNvSpPr/>
            <p:nvPr/>
          </p:nvSpPr>
          <p:spPr>
            <a:xfrm>
              <a:off x="6910642" y="2518719"/>
              <a:ext cx="400050" cy="1130300"/>
            </a:xfrm>
            <a:custGeom>
              <a:avLst/>
              <a:gdLst>
                <a:gd name="connsiteX0" fmla="*/ 0 w 400050"/>
                <a:gd name="connsiteY0" fmla="*/ 1130300 h 1130300"/>
                <a:gd name="connsiteX1" fmla="*/ 381000 w 400050"/>
                <a:gd name="connsiteY1" fmla="*/ 711200 h 1130300"/>
                <a:gd name="connsiteX2" fmla="*/ 114300 w 400050"/>
                <a:gd name="connsiteY2" fmla="*/ 387350 h 1130300"/>
                <a:gd name="connsiteX3" fmla="*/ 285750 w 400050"/>
                <a:gd name="connsiteY3" fmla="*/ 158750 h 1130300"/>
                <a:gd name="connsiteX4" fmla="*/ 285750 w 400050"/>
                <a:gd name="connsiteY4" fmla="*/ 82550 h 113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1130300">
                  <a:moveTo>
                    <a:pt x="0" y="1130300"/>
                  </a:moveTo>
                  <a:cubicBezTo>
                    <a:pt x="180975" y="982662"/>
                    <a:pt x="361950" y="835025"/>
                    <a:pt x="381000" y="711200"/>
                  </a:cubicBezTo>
                  <a:cubicBezTo>
                    <a:pt x="400050" y="587375"/>
                    <a:pt x="130175" y="479425"/>
                    <a:pt x="114300" y="387350"/>
                  </a:cubicBezTo>
                  <a:cubicBezTo>
                    <a:pt x="98425" y="295275"/>
                    <a:pt x="257175" y="209550"/>
                    <a:pt x="285750" y="158750"/>
                  </a:cubicBezTo>
                  <a:cubicBezTo>
                    <a:pt x="314325" y="107950"/>
                    <a:pt x="273050" y="0"/>
                    <a:pt x="285750" y="82550"/>
                  </a:cubicBezTo>
                </a:path>
              </a:pathLst>
            </a:custGeom>
            <a:ln w="158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テキスト ボックス 103"/>
            <p:cNvSpPr txBox="1"/>
            <p:nvPr/>
          </p:nvSpPr>
          <p:spPr>
            <a:xfrm>
              <a:off x="3643186" y="5557341"/>
              <a:ext cx="595035" cy="338554"/>
            </a:xfrm>
            <a:prstGeom prst="rect">
              <a:avLst/>
            </a:prstGeom>
            <a:noFill/>
          </p:spPr>
          <p:txBody>
            <a:bodyPr wrap="none" rtlCol="0">
              <a:spAutoFit/>
            </a:bodyPr>
            <a:lstStyle/>
            <a:p>
              <a:r>
                <a:rPr kumimoji="1" lang="ja-JP" altLang="en-US" sz="1600" dirty="0" smtClean="0"/>
                <a:t>界面</a:t>
              </a:r>
              <a:endParaRPr kumimoji="1" lang="ja-JP" altLang="en-US" sz="1600" dirty="0"/>
            </a:p>
          </p:txBody>
        </p:sp>
        <p:cxnSp>
          <p:nvCxnSpPr>
            <p:cNvPr id="114" name="直線コネクタ 113"/>
            <p:cNvCxnSpPr/>
            <p:nvPr/>
          </p:nvCxnSpPr>
          <p:spPr>
            <a:xfrm>
              <a:off x="4267711" y="548680"/>
              <a:ext cx="0" cy="5040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7878744" y="548680"/>
              <a:ext cx="0" cy="5040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a:stCxn id="104" idx="0"/>
            </p:cNvCxnSpPr>
            <p:nvPr/>
          </p:nvCxnSpPr>
          <p:spPr>
            <a:xfrm flipV="1">
              <a:off x="3940704" y="3308191"/>
              <a:ext cx="518907" cy="22491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4267711" y="2986319"/>
              <a:ext cx="3600400" cy="400110"/>
            </a:xfrm>
            <a:prstGeom prst="rect">
              <a:avLst/>
            </a:prstGeom>
            <a:noFill/>
          </p:spPr>
          <p:txBody>
            <a:bodyPr wrap="square" rtlCol="0">
              <a:spAutoFit/>
            </a:bodyPr>
            <a:lstStyle/>
            <a:p>
              <a:pPr algn="ctr"/>
              <a:r>
                <a:rPr kumimoji="1" lang="ja-JP" altLang="en-US" sz="2000" dirty="0" smtClean="0"/>
                <a:t>芳香族ポリアミド膜</a:t>
              </a:r>
              <a:endParaRPr kumimoji="1" lang="ja-JP" altLang="en-US" sz="2000" dirty="0"/>
            </a:p>
          </p:txBody>
        </p:sp>
        <p:grpSp>
          <p:nvGrpSpPr>
            <p:cNvPr id="123" name="グループ化 122"/>
            <p:cNvGrpSpPr/>
            <p:nvPr/>
          </p:nvGrpSpPr>
          <p:grpSpPr>
            <a:xfrm>
              <a:off x="4422360" y="3757141"/>
              <a:ext cx="648072" cy="432048"/>
              <a:chOff x="4422360" y="3757141"/>
              <a:chExt cx="648072" cy="432048"/>
            </a:xfrm>
          </p:grpSpPr>
          <p:sp>
            <p:nvSpPr>
              <p:cNvPr id="95" name="円/楕円 94"/>
              <p:cNvSpPr/>
              <p:nvPr/>
            </p:nvSpPr>
            <p:spPr>
              <a:xfrm>
                <a:off x="4422360" y="3757141"/>
                <a:ext cx="648072"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50" dirty="0"/>
              </a:p>
            </p:txBody>
          </p:sp>
          <p:sp>
            <p:nvSpPr>
              <p:cNvPr id="122" name="正方形/長方形 121"/>
              <p:cNvSpPr/>
              <p:nvPr/>
            </p:nvSpPr>
            <p:spPr>
              <a:xfrm>
                <a:off x="4463625" y="3820939"/>
                <a:ext cx="583813" cy="307777"/>
              </a:xfrm>
              <a:prstGeom prst="rect">
                <a:avLst/>
              </a:prstGeom>
            </p:spPr>
            <p:txBody>
              <a:bodyPr wrap="none">
                <a:spAutoFit/>
              </a:bodyPr>
              <a:lstStyle/>
              <a:p>
                <a:pPr algn="ctr"/>
                <a:r>
                  <a:rPr lang="en-US" altLang="ja-JP" sz="1400" dirty="0" smtClean="0"/>
                  <a:t>MPD</a:t>
                </a:r>
                <a:endParaRPr lang="ja-JP" altLang="en-US" sz="1400" dirty="0"/>
              </a:p>
            </p:txBody>
          </p:sp>
        </p:grpSp>
        <p:grpSp>
          <p:nvGrpSpPr>
            <p:cNvPr id="125" name="グループ化 124"/>
            <p:cNvGrpSpPr/>
            <p:nvPr/>
          </p:nvGrpSpPr>
          <p:grpSpPr>
            <a:xfrm>
              <a:off x="5292080" y="4149080"/>
              <a:ext cx="648072" cy="432048"/>
              <a:chOff x="4422360" y="3757141"/>
              <a:chExt cx="648072" cy="432048"/>
            </a:xfrm>
          </p:grpSpPr>
          <p:sp>
            <p:nvSpPr>
              <p:cNvPr id="126" name="円/楕円 125"/>
              <p:cNvSpPr/>
              <p:nvPr/>
            </p:nvSpPr>
            <p:spPr>
              <a:xfrm>
                <a:off x="4422360" y="3757141"/>
                <a:ext cx="648072"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50" dirty="0"/>
              </a:p>
            </p:txBody>
          </p:sp>
          <p:sp>
            <p:nvSpPr>
              <p:cNvPr id="127" name="正方形/長方形 126"/>
              <p:cNvSpPr/>
              <p:nvPr/>
            </p:nvSpPr>
            <p:spPr>
              <a:xfrm>
                <a:off x="4463625" y="3820939"/>
                <a:ext cx="583813" cy="307777"/>
              </a:xfrm>
              <a:prstGeom prst="rect">
                <a:avLst/>
              </a:prstGeom>
            </p:spPr>
            <p:txBody>
              <a:bodyPr wrap="none">
                <a:spAutoFit/>
              </a:bodyPr>
              <a:lstStyle/>
              <a:p>
                <a:pPr algn="ctr"/>
                <a:r>
                  <a:rPr lang="en-US" altLang="ja-JP" sz="1400" dirty="0" smtClean="0"/>
                  <a:t>MPD</a:t>
                </a:r>
                <a:endParaRPr lang="ja-JP" altLang="en-US" sz="1400" dirty="0"/>
              </a:p>
            </p:txBody>
          </p:sp>
        </p:grpSp>
        <p:grpSp>
          <p:nvGrpSpPr>
            <p:cNvPr id="128" name="グループ化 127"/>
            <p:cNvGrpSpPr/>
            <p:nvPr/>
          </p:nvGrpSpPr>
          <p:grpSpPr>
            <a:xfrm>
              <a:off x="6012160" y="3717032"/>
              <a:ext cx="648072" cy="432048"/>
              <a:chOff x="4422360" y="3757141"/>
              <a:chExt cx="648072" cy="432048"/>
            </a:xfrm>
          </p:grpSpPr>
          <p:sp>
            <p:nvSpPr>
              <p:cNvPr id="129" name="円/楕円 128"/>
              <p:cNvSpPr/>
              <p:nvPr/>
            </p:nvSpPr>
            <p:spPr>
              <a:xfrm>
                <a:off x="4422360" y="3757141"/>
                <a:ext cx="648072"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50" dirty="0"/>
              </a:p>
            </p:txBody>
          </p:sp>
          <p:sp>
            <p:nvSpPr>
              <p:cNvPr id="130" name="正方形/長方形 129"/>
              <p:cNvSpPr/>
              <p:nvPr/>
            </p:nvSpPr>
            <p:spPr>
              <a:xfrm>
                <a:off x="4463625" y="3820939"/>
                <a:ext cx="583813" cy="307777"/>
              </a:xfrm>
              <a:prstGeom prst="rect">
                <a:avLst/>
              </a:prstGeom>
            </p:spPr>
            <p:txBody>
              <a:bodyPr wrap="none">
                <a:spAutoFit/>
              </a:bodyPr>
              <a:lstStyle/>
              <a:p>
                <a:pPr algn="ctr"/>
                <a:r>
                  <a:rPr lang="en-US" altLang="ja-JP" sz="1400" dirty="0" smtClean="0"/>
                  <a:t>MPD</a:t>
                </a:r>
                <a:endParaRPr lang="ja-JP" altLang="en-US" sz="1400" dirty="0"/>
              </a:p>
            </p:txBody>
          </p:sp>
        </p:grpSp>
        <p:grpSp>
          <p:nvGrpSpPr>
            <p:cNvPr id="131" name="グループ化 130"/>
            <p:cNvGrpSpPr/>
            <p:nvPr/>
          </p:nvGrpSpPr>
          <p:grpSpPr>
            <a:xfrm>
              <a:off x="7020272" y="3645024"/>
              <a:ext cx="648072" cy="432048"/>
              <a:chOff x="4422360" y="3757141"/>
              <a:chExt cx="648072" cy="432048"/>
            </a:xfrm>
          </p:grpSpPr>
          <p:sp>
            <p:nvSpPr>
              <p:cNvPr id="132" name="円/楕円 131"/>
              <p:cNvSpPr/>
              <p:nvPr/>
            </p:nvSpPr>
            <p:spPr>
              <a:xfrm>
                <a:off x="4422360" y="3757141"/>
                <a:ext cx="648072"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50" dirty="0"/>
              </a:p>
            </p:txBody>
          </p:sp>
          <p:sp>
            <p:nvSpPr>
              <p:cNvPr id="133" name="正方形/長方形 132"/>
              <p:cNvSpPr/>
              <p:nvPr/>
            </p:nvSpPr>
            <p:spPr>
              <a:xfrm>
                <a:off x="4463625" y="3820939"/>
                <a:ext cx="583813" cy="307777"/>
              </a:xfrm>
              <a:prstGeom prst="rect">
                <a:avLst/>
              </a:prstGeom>
            </p:spPr>
            <p:txBody>
              <a:bodyPr wrap="none">
                <a:spAutoFit/>
              </a:bodyPr>
              <a:lstStyle/>
              <a:p>
                <a:pPr algn="ctr"/>
                <a:r>
                  <a:rPr lang="en-US" altLang="ja-JP" sz="1400" dirty="0" smtClean="0"/>
                  <a:t>MPD</a:t>
                </a:r>
                <a:endParaRPr lang="ja-JP" altLang="en-US" sz="1400" dirty="0"/>
              </a:p>
            </p:txBody>
          </p:sp>
        </p:grpSp>
        <p:grpSp>
          <p:nvGrpSpPr>
            <p:cNvPr id="134" name="グループ化 133"/>
            <p:cNvGrpSpPr/>
            <p:nvPr/>
          </p:nvGrpSpPr>
          <p:grpSpPr>
            <a:xfrm>
              <a:off x="6588224" y="4221088"/>
              <a:ext cx="648072" cy="432048"/>
              <a:chOff x="4422360" y="3757141"/>
              <a:chExt cx="648072" cy="432048"/>
            </a:xfrm>
          </p:grpSpPr>
          <p:sp>
            <p:nvSpPr>
              <p:cNvPr id="135" name="円/楕円 134"/>
              <p:cNvSpPr/>
              <p:nvPr/>
            </p:nvSpPr>
            <p:spPr>
              <a:xfrm>
                <a:off x="4422360" y="3757141"/>
                <a:ext cx="648072"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050" dirty="0"/>
              </a:p>
            </p:txBody>
          </p:sp>
          <p:sp>
            <p:nvSpPr>
              <p:cNvPr id="136" name="正方形/長方形 135"/>
              <p:cNvSpPr/>
              <p:nvPr/>
            </p:nvSpPr>
            <p:spPr>
              <a:xfrm>
                <a:off x="4463625" y="3820939"/>
                <a:ext cx="583813" cy="307777"/>
              </a:xfrm>
              <a:prstGeom prst="rect">
                <a:avLst/>
              </a:prstGeom>
            </p:spPr>
            <p:txBody>
              <a:bodyPr wrap="none">
                <a:spAutoFit/>
              </a:bodyPr>
              <a:lstStyle/>
              <a:p>
                <a:pPr algn="ctr"/>
                <a:r>
                  <a:rPr lang="en-US" altLang="ja-JP" sz="1400" dirty="0" smtClean="0"/>
                  <a:t>MPD</a:t>
                </a:r>
                <a:endParaRPr lang="ja-JP" altLang="en-US" sz="1400" dirty="0"/>
              </a:p>
            </p:txBody>
          </p:sp>
        </p:grpSp>
        <p:grpSp>
          <p:nvGrpSpPr>
            <p:cNvPr id="141" name="グループ化 140"/>
            <p:cNvGrpSpPr/>
            <p:nvPr/>
          </p:nvGrpSpPr>
          <p:grpSpPr>
            <a:xfrm>
              <a:off x="4350352" y="1524893"/>
              <a:ext cx="648072" cy="432048"/>
              <a:chOff x="4350352" y="1524893"/>
              <a:chExt cx="648072" cy="432048"/>
            </a:xfrm>
          </p:grpSpPr>
          <p:sp>
            <p:nvSpPr>
              <p:cNvPr id="100" name="円/楕円 99"/>
              <p:cNvSpPr/>
              <p:nvPr/>
            </p:nvSpPr>
            <p:spPr>
              <a:xfrm>
                <a:off x="4350352" y="1524893"/>
                <a:ext cx="648072"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50" dirty="0"/>
              </a:p>
            </p:txBody>
          </p:sp>
          <p:sp>
            <p:nvSpPr>
              <p:cNvPr id="140" name="正方形/長方形 139"/>
              <p:cNvSpPr/>
              <p:nvPr/>
            </p:nvSpPr>
            <p:spPr>
              <a:xfrm>
                <a:off x="4385452" y="1586268"/>
                <a:ext cx="572594" cy="307777"/>
              </a:xfrm>
              <a:prstGeom prst="rect">
                <a:avLst/>
              </a:prstGeom>
            </p:spPr>
            <p:txBody>
              <a:bodyPr wrap="none">
                <a:spAutoFit/>
              </a:bodyPr>
              <a:lstStyle/>
              <a:p>
                <a:pPr algn="ctr"/>
                <a:r>
                  <a:rPr lang="en-US" altLang="ja-JP" sz="1400" dirty="0" smtClean="0"/>
                  <a:t>TMC</a:t>
                </a:r>
                <a:endParaRPr lang="ja-JP" altLang="en-US" sz="1400" dirty="0"/>
              </a:p>
            </p:txBody>
          </p:sp>
        </p:grpSp>
        <p:grpSp>
          <p:nvGrpSpPr>
            <p:cNvPr id="143" name="グループ化 142"/>
            <p:cNvGrpSpPr/>
            <p:nvPr/>
          </p:nvGrpSpPr>
          <p:grpSpPr>
            <a:xfrm>
              <a:off x="4644008" y="2060848"/>
              <a:ext cx="648072" cy="432048"/>
              <a:chOff x="4350352" y="1524893"/>
              <a:chExt cx="648072" cy="432048"/>
            </a:xfrm>
          </p:grpSpPr>
          <p:sp>
            <p:nvSpPr>
              <p:cNvPr id="144" name="円/楕円 143"/>
              <p:cNvSpPr/>
              <p:nvPr/>
            </p:nvSpPr>
            <p:spPr>
              <a:xfrm>
                <a:off x="4350352" y="1524893"/>
                <a:ext cx="648072"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50" dirty="0"/>
              </a:p>
            </p:txBody>
          </p:sp>
          <p:sp>
            <p:nvSpPr>
              <p:cNvPr id="145" name="正方形/長方形 144"/>
              <p:cNvSpPr/>
              <p:nvPr/>
            </p:nvSpPr>
            <p:spPr>
              <a:xfrm>
                <a:off x="4385452" y="1586268"/>
                <a:ext cx="572594" cy="307777"/>
              </a:xfrm>
              <a:prstGeom prst="rect">
                <a:avLst/>
              </a:prstGeom>
            </p:spPr>
            <p:txBody>
              <a:bodyPr wrap="none">
                <a:spAutoFit/>
              </a:bodyPr>
              <a:lstStyle/>
              <a:p>
                <a:pPr algn="ctr"/>
                <a:r>
                  <a:rPr lang="en-US" altLang="ja-JP" sz="1400" dirty="0" smtClean="0"/>
                  <a:t>TMC</a:t>
                </a:r>
                <a:endParaRPr lang="ja-JP" altLang="en-US" sz="1400" dirty="0"/>
              </a:p>
            </p:txBody>
          </p:sp>
        </p:grpSp>
        <p:grpSp>
          <p:nvGrpSpPr>
            <p:cNvPr id="146" name="グループ化 145"/>
            <p:cNvGrpSpPr/>
            <p:nvPr/>
          </p:nvGrpSpPr>
          <p:grpSpPr>
            <a:xfrm>
              <a:off x="5508104" y="1772816"/>
              <a:ext cx="648072" cy="432048"/>
              <a:chOff x="4350352" y="1524893"/>
              <a:chExt cx="648072" cy="432048"/>
            </a:xfrm>
          </p:grpSpPr>
          <p:sp>
            <p:nvSpPr>
              <p:cNvPr id="147" name="円/楕円 146"/>
              <p:cNvSpPr/>
              <p:nvPr/>
            </p:nvSpPr>
            <p:spPr>
              <a:xfrm>
                <a:off x="4350352" y="1524893"/>
                <a:ext cx="648072"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50" dirty="0"/>
              </a:p>
            </p:txBody>
          </p:sp>
          <p:sp>
            <p:nvSpPr>
              <p:cNvPr id="148" name="正方形/長方形 147"/>
              <p:cNvSpPr/>
              <p:nvPr/>
            </p:nvSpPr>
            <p:spPr>
              <a:xfrm>
                <a:off x="4385452" y="1586268"/>
                <a:ext cx="572594" cy="307777"/>
              </a:xfrm>
              <a:prstGeom prst="rect">
                <a:avLst/>
              </a:prstGeom>
            </p:spPr>
            <p:txBody>
              <a:bodyPr wrap="none">
                <a:spAutoFit/>
              </a:bodyPr>
              <a:lstStyle/>
              <a:p>
                <a:pPr algn="ctr"/>
                <a:r>
                  <a:rPr lang="en-US" altLang="ja-JP" sz="1400" dirty="0" smtClean="0"/>
                  <a:t>TMC</a:t>
                </a:r>
                <a:endParaRPr lang="ja-JP" altLang="en-US" sz="1400" dirty="0"/>
              </a:p>
            </p:txBody>
          </p:sp>
        </p:grpSp>
        <p:grpSp>
          <p:nvGrpSpPr>
            <p:cNvPr id="149" name="グループ化 148"/>
            <p:cNvGrpSpPr/>
            <p:nvPr/>
          </p:nvGrpSpPr>
          <p:grpSpPr>
            <a:xfrm>
              <a:off x="5652120" y="1196752"/>
              <a:ext cx="648072" cy="432048"/>
              <a:chOff x="4350352" y="1524893"/>
              <a:chExt cx="648072" cy="432048"/>
            </a:xfrm>
          </p:grpSpPr>
          <p:sp>
            <p:nvSpPr>
              <p:cNvPr id="150" name="円/楕円 149"/>
              <p:cNvSpPr/>
              <p:nvPr/>
            </p:nvSpPr>
            <p:spPr>
              <a:xfrm>
                <a:off x="4350352" y="1524893"/>
                <a:ext cx="648072"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50" dirty="0"/>
              </a:p>
            </p:txBody>
          </p:sp>
          <p:sp>
            <p:nvSpPr>
              <p:cNvPr id="151" name="正方形/長方形 150"/>
              <p:cNvSpPr/>
              <p:nvPr/>
            </p:nvSpPr>
            <p:spPr>
              <a:xfrm>
                <a:off x="4385452" y="1586268"/>
                <a:ext cx="572594" cy="307777"/>
              </a:xfrm>
              <a:prstGeom prst="rect">
                <a:avLst/>
              </a:prstGeom>
            </p:spPr>
            <p:txBody>
              <a:bodyPr wrap="none">
                <a:spAutoFit/>
              </a:bodyPr>
              <a:lstStyle/>
              <a:p>
                <a:pPr algn="ctr"/>
                <a:r>
                  <a:rPr lang="en-US" altLang="ja-JP" sz="1400" dirty="0" smtClean="0"/>
                  <a:t>TMC</a:t>
                </a:r>
                <a:endParaRPr lang="ja-JP" altLang="en-US" sz="1400" dirty="0"/>
              </a:p>
            </p:txBody>
          </p:sp>
        </p:grpSp>
        <p:grpSp>
          <p:nvGrpSpPr>
            <p:cNvPr id="152" name="グループ化 151"/>
            <p:cNvGrpSpPr/>
            <p:nvPr/>
          </p:nvGrpSpPr>
          <p:grpSpPr>
            <a:xfrm>
              <a:off x="6588224" y="1268760"/>
              <a:ext cx="648072" cy="432048"/>
              <a:chOff x="4350352" y="1524893"/>
              <a:chExt cx="648072" cy="432048"/>
            </a:xfrm>
          </p:grpSpPr>
          <p:sp>
            <p:nvSpPr>
              <p:cNvPr id="153" name="円/楕円 152"/>
              <p:cNvSpPr/>
              <p:nvPr/>
            </p:nvSpPr>
            <p:spPr>
              <a:xfrm>
                <a:off x="4350352" y="1524893"/>
                <a:ext cx="648072"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50" dirty="0"/>
              </a:p>
            </p:txBody>
          </p:sp>
          <p:sp>
            <p:nvSpPr>
              <p:cNvPr id="154" name="正方形/長方形 153"/>
              <p:cNvSpPr/>
              <p:nvPr/>
            </p:nvSpPr>
            <p:spPr>
              <a:xfrm>
                <a:off x="4385452" y="1586268"/>
                <a:ext cx="572594" cy="307777"/>
              </a:xfrm>
              <a:prstGeom prst="rect">
                <a:avLst/>
              </a:prstGeom>
            </p:spPr>
            <p:txBody>
              <a:bodyPr wrap="none">
                <a:spAutoFit/>
              </a:bodyPr>
              <a:lstStyle/>
              <a:p>
                <a:pPr algn="ctr"/>
                <a:r>
                  <a:rPr lang="en-US" altLang="ja-JP" sz="1400" dirty="0" smtClean="0"/>
                  <a:t>TMC</a:t>
                </a:r>
                <a:endParaRPr lang="ja-JP" altLang="en-US" sz="1400" dirty="0"/>
              </a:p>
            </p:txBody>
          </p:sp>
        </p:grpSp>
        <p:grpSp>
          <p:nvGrpSpPr>
            <p:cNvPr id="155" name="グループ化 154"/>
            <p:cNvGrpSpPr/>
            <p:nvPr/>
          </p:nvGrpSpPr>
          <p:grpSpPr>
            <a:xfrm>
              <a:off x="6300192" y="2060848"/>
              <a:ext cx="648072" cy="432048"/>
              <a:chOff x="4350352" y="1524893"/>
              <a:chExt cx="648072" cy="432048"/>
            </a:xfrm>
          </p:grpSpPr>
          <p:sp>
            <p:nvSpPr>
              <p:cNvPr id="156" name="円/楕円 155"/>
              <p:cNvSpPr/>
              <p:nvPr/>
            </p:nvSpPr>
            <p:spPr>
              <a:xfrm>
                <a:off x="4350352" y="1524893"/>
                <a:ext cx="648072"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50" dirty="0"/>
              </a:p>
            </p:txBody>
          </p:sp>
          <p:sp>
            <p:nvSpPr>
              <p:cNvPr id="157" name="正方形/長方形 156"/>
              <p:cNvSpPr/>
              <p:nvPr/>
            </p:nvSpPr>
            <p:spPr>
              <a:xfrm>
                <a:off x="4385452" y="1586268"/>
                <a:ext cx="572594" cy="307777"/>
              </a:xfrm>
              <a:prstGeom prst="rect">
                <a:avLst/>
              </a:prstGeom>
            </p:spPr>
            <p:txBody>
              <a:bodyPr wrap="none">
                <a:spAutoFit/>
              </a:bodyPr>
              <a:lstStyle/>
              <a:p>
                <a:pPr algn="ctr"/>
                <a:r>
                  <a:rPr lang="en-US" altLang="ja-JP" sz="1400" dirty="0" smtClean="0"/>
                  <a:t>TMC</a:t>
                </a:r>
                <a:endParaRPr lang="ja-JP" altLang="en-US" sz="1400" dirty="0"/>
              </a:p>
            </p:txBody>
          </p:sp>
        </p:grpSp>
        <p:grpSp>
          <p:nvGrpSpPr>
            <p:cNvPr id="158" name="グループ化 157"/>
            <p:cNvGrpSpPr/>
            <p:nvPr/>
          </p:nvGrpSpPr>
          <p:grpSpPr>
            <a:xfrm>
              <a:off x="7020272" y="1772816"/>
              <a:ext cx="648072" cy="432048"/>
              <a:chOff x="4350352" y="1524893"/>
              <a:chExt cx="648072" cy="432048"/>
            </a:xfrm>
          </p:grpSpPr>
          <p:sp>
            <p:nvSpPr>
              <p:cNvPr id="159" name="円/楕円 158"/>
              <p:cNvSpPr/>
              <p:nvPr/>
            </p:nvSpPr>
            <p:spPr>
              <a:xfrm>
                <a:off x="4350352" y="1524893"/>
                <a:ext cx="648072"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50" dirty="0"/>
              </a:p>
            </p:txBody>
          </p:sp>
          <p:sp>
            <p:nvSpPr>
              <p:cNvPr id="160" name="正方形/長方形 159"/>
              <p:cNvSpPr/>
              <p:nvPr/>
            </p:nvSpPr>
            <p:spPr>
              <a:xfrm>
                <a:off x="4385452" y="1586268"/>
                <a:ext cx="572594" cy="307777"/>
              </a:xfrm>
              <a:prstGeom prst="rect">
                <a:avLst/>
              </a:prstGeom>
            </p:spPr>
            <p:txBody>
              <a:bodyPr wrap="none">
                <a:spAutoFit/>
              </a:bodyPr>
              <a:lstStyle/>
              <a:p>
                <a:pPr algn="ctr"/>
                <a:r>
                  <a:rPr lang="en-US" altLang="ja-JP" sz="1400" dirty="0" smtClean="0"/>
                  <a:t>TMC</a:t>
                </a:r>
                <a:endParaRPr lang="ja-JP" altLang="en-US" sz="1400" dirty="0"/>
              </a:p>
            </p:txBody>
          </p:sp>
        </p:grpSp>
      </p:grpSp>
      <p:sp>
        <p:nvSpPr>
          <p:cNvPr id="167" name="正方形/長方形 166"/>
          <p:cNvSpPr/>
          <p:nvPr/>
        </p:nvSpPr>
        <p:spPr>
          <a:xfrm>
            <a:off x="5328591" y="6165304"/>
            <a:ext cx="3611033" cy="338554"/>
          </a:xfrm>
          <a:prstGeom prst="rect">
            <a:avLst/>
          </a:prstGeom>
        </p:spPr>
        <p:txBody>
          <a:bodyPr wrap="square">
            <a:spAutoFit/>
          </a:bodyPr>
          <a:lstStyle/>
          <a:p>
            <a:pPr algn="ctr"/>
            <a:r>
              <a:rPr lang="ja-JP" altLang="en-US" sz="1600" b="1" dirty="0" smtClean="0"/>
              <a:t>図</a:t>
            </a:r>
            <a:r>
              <a:rPr lang="en-US" altLang="ja-JP" sz="1600" b="1" dirty="0" smtClean="0"/>
              <a:t>.</a:t>
            </a:r>
            <a:r>
              <a:rPr lang="ja-JP" altLang="en-US" sz="1600" b="1" dirty="0"/>
              <a:t> </a:t>
            </a:r>
            <a:r>
              <a:rPr lang="ja-JP" altLang="en-US" sz="1600" b="1" dirty="0" smtClean="0"/>
              <a:t>界面縮重合反応の概略図</a:t>
            </a:r>
            <a:r>
              <a:rPr lang="en-US" altLang="ja-JP" sz="1600" b="1" dirty="0" smtClean="0"/>
              <a:t> </a:t>
            </a:r>
            <a:endParaRPr lang="ja-JP" altLang="en-US" sz="1600" b="1" dirty="0"/>
          </a:p>
        </p:txBody>
      </p:sp>
      <p:cxnSp>
        <p:nvCxnSpPr>
          <p:cNvPr id="7" name="直線コネクタ 6"/>
          <p:cNvCxnSpPr/>
          <p:nvPr/>
        </p:nvCxnSpPr>
        <p:spPr>
          <a:xfrm>
            <a:off x="359532" y="847862"/>
            <a:ext cx="8532948"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3"/>
          <a:stretch>
            <a:fillRect/>
          </a:stretch>
        </p:blipFill>
        <p:spPr>
          <a:xfrm>
            <a:off x="1054759" y="4367634"/>
            <a:ext cx="3170195" cy="136562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4"/>
          <p:cNvSpPr txBox="1">
            <a:spLocks noChangeArrowheads="1"/>
          </p:cNvSpPr>
          <p:nvPr/>
        </p:nvSpPr>
        <p:spPr bwMode="auto">
          <a:xfrm>
            <a:off x="253950" y="5602303"/>
            <a:ext cx="8640960" cy="707886"/>
          </a:xfrm>
          <a:prstGeom prst="rect">
            <a:avLst/>
          </a:prstGeom>
          <a:solidFill>
            <a:schemeClr val="bg1">
              <a:lumMod val="95000"/>
            </a:schemeClr>
          </a:solidFill>
          <a:ln w="9525">
            <a:noFill/>
            <a:miter lim="800000"/>
            <a:headEnd/>
            <a:tailEnd/>
          </a:ln>
        </p:spPr>
        <p:txBody>
          <a:bodyPr wrap="square">
            <a:spAutoFit/>
          </a:bodyPr>
          <a:lstStyle/>
          <a:p>
            <a:r>
              <a:rPr lang="ja-JP" altLang="en-US" sz="2000" dirty="0" smtClean="0"/>
              <a:t>実験によって</a:t>
            </a:r>
            <a:r>
              <a:rPr lang="en-US" altLang="ja-JP" sz="2000" dirty="0" smtClean="0"/>
              <a:t>FT-30</a:t>
            </a:r>
            <a:r>
              <a:rPr lang="ja-JP" altLang="en-US" sz="2000" dirty="0" smtClean="0"/>
              <a:t>膜の特性が調査されているが、その原子レベルでの微視的構造は解明されていない。</a:t>
            </a:r>
            <a:endParaRPr lang="en-US" altLang="ja-JP" sz="2000" dirty="0" smtClean="0"/>
          </a:p>
        </p:txBody>
      </p:sp>
      <p:sp>
        <p:nvSpPr>
          <p:cNvPr id="28" name="タイトル 11"/>
          <p:cNvSpPr txBox="1">
            <a:spLocks/>
          </p:cNvSpPr>
          <p:nvPr/>
        </p:nvSpPr>
        <p:spPr>
          <a:xfrm>
            <a:off x="467544" y="227596"/>
            <a:ext cx="8676456" cy="576065"/>
          </a:xfrm>
          <a:prstGeom prst="rect">
            <a:avLst/>
          </a:prstGeom>
          <a:noFill/>
          <a:ln>
            <a:noFill/>
          </a:ln>
        </p:spPr>
        <p:txBody>
          <a:bodyPr/>
          <a:lstStyle/>
          <a:p>
            <a:pPr marL="742950" lvl="0" indent="-742950">
              <a:spcBef>
                <a:spcPct val="0"/>
              </a:spcBef>
              <a:defRPr/>
            </a:pPr>
            <a:r>
              <a:rPr kumimoji="1" lang="ja-JP" altLang="en-US" sz="3200" b="0" i="0" u="none" strike="noStrike" kern="1200" cap="none" spc="0" normalizeH="0" baseline="0" noProof="0" dirty="0" smtClean="0">
                <a:ln>
                  <a:noFill/>
                </a:ln>
                <a:solidFill>
                  <a:schemeClr val="tx1"/>
                </a:solidFill>
                <a:effectLst/>
                <a:uLnTx/>
                <a:uFillTx/>
                <a:ea typeface="+mj-ea"/>
                <a:cs typeface="Times New Roman" pitchFamily="18" charset="0"/>
              </a:rPr>
              <a:t>逆浸透技術</a:t>
            </a:r>
          </a:p>
        </p:txBody>
      </p:sp>
      <p:sp>
        <p:nvSpPr>
          <p:cNvPr id="30" name="正方形/長方形 29"/>
          <p:cNvSpPr/>
          <p:nvPr/>
        </p:nvSpPr>
        <p:spPr>
          <a:xfrm>
            <a:off x="251520" y="188639"/>
            <a:ext cx="216024" cy="6480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スライド番号プレースホルダ 19"/>
          <p:cNvSpPr>
            <a:spLocks noGrp="1"/>
          </p:cNvSpPr>
          <p:nvPr>
            <p:ph type="sldNum" sz="quarter" idx="12"/>
          </p:nvPr>
        </p:nvSpPr>
        <p:spPr/>
        <p:txBody>
          <a:bodyPr/>
          <a:lstStyle/>
          <a:p>
            <a:fld id="{950260AC-9165-4183-97F2-71BE359D443C}" type="slidenum">
              <a:rPr kumimoji="1" lang="ja-JP" altLang="en-US" smtClean="0"/>
              <a:pPr/>
              <a:t>4</a:t>
            </a:fld>
            <a:endParaRPr kumimoji="1" lang="ja-JP" altLang="en-US"/>
          </a:p>
        </p:txBody>
      </p:sp>
      <p:sp>
        <p:nvSpPr>
          <p:cNvPr id="23" name="テキスト ボックス 22"/>
          <p:cNvSpPr txBox="1"/>
          <p:nvPr/>
        </p:nvSpPr>
        <p:spPr>
          <a:xfrm>
            <a:off x="235754" y="980728"/>
            <a:ext cx="8656726" cy="1138773"/>
          </a:xfrm>
          <a:prstGeom prst="rect">
            <a:avLst/>
          </a:prstGeom>
          <a:noFill/>
        </p:spPr>
        <p:txBody>
          <a:bodyPr wrap="square" rtlCol="0">
            <a:spAutoFit/>
          </a:bodyPr>
          <a:lstStyle/>
          <a:p>
            <a:pPr marL="274638" indent="-274638">
              <a:buClr>
                <a:schemeClr val="tx1"/>
              </a:buClr>
              <a:buFont typeface="Wingdings" pitchFamily="2" charset="2"/>
              <a:buChar char="p"/>
            </a:pPr>
            <a:r>
              <a:rPr lang="ja-JP" altLang="en-US" sz="2000" dirty="0" smtClean="0">
                <a:solidFill>
                  <a:schemeClr val="accent3"/>
                </a:solidFill>
              </a:rPr>
              <a:t>逆浸透</a:t>
            </a:r>
            <a:r>
              <a:rPr lang="ja-JP" altLang="en-US" sz="2000" dirty="0" smtClean="0"/>
              <a:t>と</a:t>
            </a:r>
            <a:r>
              <a:rPr lang="ja-JP" altLang="en-US" sz="2000" dirty="0"/>
              <a:t>は、半透</a:t>
            </a:r>
            <a:r>
              <a:rPr lang="ja-JP" altLang="en-US" sz="2000" dirty="0" smtClean="0"/>
              <a:t>膜を通して海水や汽水を淡水化</a:t>
            </a:r>
            <a:r>
              <a:rPr lang="ja-JP" altLang="en-US" sz="2000" dirty="0"/>
              <a:t>する技術で</a:t>
            </a:r>
            <a:r>
              <a:rPr lang="ja-JP" altLang="en-US" sz="2000" dirty="0" smtClean="0"/>
              <a:t>ある。</a:t>
            </a:r>
            <a:endParaRPr lang="en-US" altLang="ja-JP" sz="2000" dirty="0" smtClean="0"/>
          </a:p>
          <a:p>
            <a:pPr marL="361950" indent="-361950"/>
            <a:endParaRPr lang="en-US" altLang="ja-JP" sz="800" dirty="0" smtClean="0"/>
          </a:p>
          <a:p>
            <a:pPr marL="627063" indent="-271463">
              <a:buFont typeface="Wingdings" panose="05000000000000000000" pitchFamily="2" charset="2"/>
              <a:buChar char="n"/>
            </a:pPr>
            <a:r>
              <a:rPr lang="ja-JP" altLang="en-US" sz="2000" dirty="0" smtClean="0"/>
              <a:t>特定の圧力勾配下で塩の除去率を高レベルで維持しながら、水の流速を最大限に引き出すことが求められる。</a:t>
            </a:r>
            <a:endParaRPr lang="en-US" altLang="ja-JP" sz="2000" dirty="0" smtClean="0"/>
          </a:p>
        </p:txBody>
      </p:sp>
      <p:sp>
        <p:nvSpPr>
          <p:cNvPr id="31" name="Rectangle 5"/>
          <p:cNvSpPr>
            <a:spLocks noChangeArrowheads="1"/>
          </p:cNvSpPr>
          <p:nvPr/>
        </p:nvSpPr>
        <p:spPr bwMode="auto">
          <a:xfrm>
            <a:off x="235754" y="5120197"/>
            <a:ext cx="6235791"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chemeClr val="tx1"/>
                </a:solidFill>
                <a:effectLst/>
                <a:latin typeface="Times New Roman" pitchFamily="18" charset="0"/>
                <a:cs typeface="Times New Roman" pitchFamily="18" charset="0"/>
              </a:rPr>
              <a:t>図</a:t>
            </a:r>
            <a:r>
              <a:rPr kumimoji="1" lang="en-US" altLang="ja-JP" sz="1800" b="0" i="0" u="none" strike="noStrike" cap="none" normalizeH="0" baseline="0" dirty="0" smtClean="0">
                <a:ln>
                  <a:noFill/>
                </a:ln>
                <a:solidFill>
                  <a:schemeClr val="tx1"/>
                </a:solidFill>
                <a:effectLst/>
                <a:latin typeface="Times New Roman" pitchFamily="18" charset="0"/>
                <a:cs typeface="Times New Roman" pitchFamily="18" charset="0"/>
              </a:rPr>
              <a:t>1.</a:t>
            </a:r>
            <a:r>
              <a:rPr kumimoji="1" lang="ja-JP" sz="1800" b="0" i="0" u="none" strike="noStrike" cap="none" normalizeH="0" baseline="0" dirty="0" smtClean="0">
                <a:ln>
                  <a:noFill/>
                </a:ln>
                <a:solidFill>
                  <a:schemeClr val="tx1"/>
                </a:solidFill>
                <a:effectLst/>
                <a:latin typeface="Times New Roman" pitchFamily="18" charset="0"/>
                <a:cs typeface="Times New Roman" pitchFamily="18" charset="0"/>
              </a:rPr>
              <a:t> 逆浸透膜と塩水の透過機構の概念図</a:t>
            </a:r>
          </a:p>
        </p:txBody>
      </p:sp>
      <p:cxnSp>
        <p:nvCxnSpPr>
          <p:cNvPr id="32" name="直線コネクタ 31"/>
          <p:cNvCxnSpPr/>
          <p:nvPr/>
        </p:nvCxnSpPr>
        <p:spPr>
          <a:xfrm>
            <a:off x="359532" y="847862"/>
            <a:ext cx="8532948"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3"/>
          <a:stretch>
            <a:fillRect/>
          </a:stretch>
        </p:blipFill>
        <p:spPr>
          <a:xfrm>
            <a:off x="251520" y="2348880"/>
            <a:ext cx="5511262" cy="253615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 24"/>
          <p:cNvSpPr>
            <a:spLocks noGrp="1"/>
          </p:cNvSpPr>
          <p:nvPr>
            <p:ph type="sldNum" sz="quarter" idx="12"/>
          </p:nvPr>
        </p:nvSpPr>
        <p:spPr/>
        <p:txBody>
          <a:bodyPr/>
          <a:lstStyle/>
          <a:p>
            <a:pPr>
              <a:defRPr/>
            </a:pPr>
            <a:fld id="{D777F426-30F9-4D91-BF63-DD4A09BA73D7}" type="slidenum">
              <a:rPr lang="ja-JP" altLang="en-US" smtClean="0"/>
              <a:pPr>
                <a:defRPr/>
              </a:pPr>
              <a:t>5</a:t>
            </a:fld>
            <a:endParaRPr lang="ja-JP" altLang="en-US" dirty="0"/>
          </a:p>
        </p:txBody>
      </p:sp>
      <p:sp>
        <p:nvSpPr>
          <p:cNvPr id="30" name="正方形/長方形 29"/>
          <p:cNvSpPr/>
          <p:nvPr/>
        </p:nvSpPr>
        <p:spPr>
          <a:xfrm>
            <a:off x="251520" y="188639"/>
            <a:ext cx="216024" cy="6480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タイトル 11"/>
          <p:cNvSpPr txBox="1">
            <a:spLocks/>
          </p:cNvSpPr>
          <p:nvPr/>
        </p:nvSpPr>
        <p:spPr>
          <a:xfrm>
            <a:off x="467544" y="227596"/>
            <a:ext cx="8424936" cy="576065"/>
          </a:xfrm>
          <a:prstGeom prst="rect">
            <a:avLst/>
          </a:prstGeom>
          <a:noFill/>
          <a:ln>
            <a:noFill/>
          </a:ln>
        </p:spPr>
        <p:txBody>
          <a:bodyPr/>
          <a:lstStyle/>
          <a:p>
            <a:pPr marL="742950" lvl="0" indent="-742950">
              <a:spcBef>
                <a:spcPct val="0"/>
              </a:spcBef>
              <a:defRPr/>
            </a:pPr>
            <a:r>
              <a:rPr kumimoji="1" lang="ja-JP" altLang="en-US" sz="3200" b="0" i="0" u="none" strike="noStrike" kern="1200" cap="none" spc="0" normalizeH="0" baseline="0" noProof="0" dirty="0" smtClean="0">
                <a:ln>
                  <a:noFill/>
                </a:ln>
                <a:solidFill>
                  <a:schemeClr val="tx1"/>
                </a:solidFill>
                <a:effectLst/>
                <a:uLnTx/>
                <a:uFillTx/>
                <a:ea typeface="+mj-ea"/>
                <a:cs typeface="Times New Roman" pitchFamily="18" charset="0"/>
              </a:rPr>
              <a:t>本研究の調査内容</a:t>
            </a:r>
          </a:p>
        </p:txBody>
      </p:sp>
      <p:pic>
        <p:nvPicPr>
          <p:cNvPr id="13" name="Picture 37"/>
          <p:cNvPicPr>
            <a:picLocks noChangeAspect="1" noChangeArrowheads="1"/>
          </p:cNvPicPr>
          <p:nvPr/>
        </p:nvPicPr>
        <p:blipFill>
          <a:blip r:embed="rId3" cstate="print"/>
          <a:srcRect/>
          <a:stretch>
            <a:fillRect/>
          </a:stretch>
        </p:blipFill>
        <p:spPr bwMode="auto">
          <a:xfrm>
            <a:off x="6516216" y="1279393"/>
            <a:ext cx="2513476" cy="2520280"/>
          </a:xfrm>
          <a:prstGeom prst="rect">
            <a:avLst/>
          </a:prstGeom>
          <a:noFill/>
          <a:ln w="9525">
            <a:noFill/>
            <a:miter lim="800000"/>
            <a:headEnd/>
            <a:tailEnd/>
          </a:ln>
          <a:effectLst/>
        </p:spPr>
      </p:pic>
      <p:sp>
        <p:nvSpPr>
          <p:cNvPr id="15" name="テキスト ボックス 14"/>
          <p:cNvSpPr txBox="1"/>
          <p:nvPr/>
        </p:nvSpPr>
        <p:spPr>
          <a:xfrm>
            <a:off x="235754" y="1259816"/>
            <a:ext cx="6280462" cy="1754326"/>
          </a:xfrm>
          <a:prstGeom prst="rect">
            <a:avLst/>
          </a:prstGeom>
          <a:noFill/>
        </p:spPr>
        <p:txBody>
          <a:bodyPr wrap="square" rtlCol="0">
            <a:spAutoFit/>
          </a:bodyPr>
          <a:lstStyle/>
          <a:p>
            <a:pPr marL="274638" indent="-274638">
              <a:buFont typeface="Wingdings" pitchFamily="2" charset="2"/>
              <a:buChar char="p"/>
            </a:pPr>
            <a:r>
              <a:rPr lang="ja-JP" altLang="en-US" sz="2000" dirty="0" smtClean="0"/>
              <a:t>我々が最近開発した混合</a:t>
            </a:r>
            <a:r>
              <a:rPr lang="en-US" altLang="ja-JP" sz="2000" dirty="0" smtClean="0"/>
              <a:t>MC/MD</a:t>
            </a:r>
            <a:r>
              <a:rPr lang="ja-JP" altLang="en-US" sz="2000" dirty="0" smtClean="0"/>
              <a:t>反応法</a:t>
            </a:r>
            <a:r>
              <a:rPr lang="en-US" altLang="ja-JP" sz="2000" dirty="0" smtClean="0"/>
              <a:t>[1]</a:t>
            </a:r>
            <a:r>
              <a:rPr lang="ja-JP" altLang="en-US" sz="2000" dirty="0" smtClean="0"/>
              <a:t>を</a:t>
            </a:r>
            <a:r>
              <a:rPr lang="en-US" altLang="ja-JP" sz="2000" dirty="0" smtClean="0"/>
              <a:t>FT-30</a:t>
            </a:r>
            <a:r>
              <a:rPr lang="ja-JP" altLang="en-US" sz="2000" dirty="0" smtClean="0"/>
              <a:t>膜の重合反応に適用した</a:t>
            </a:r>
            <a:r>
              <a:rPr lang="en-US" altLang="ja-JP" sz="2000" dirty="0" smtClean="0"/>
              <a:t>[2]</a:t>
            </a:r>
            <a:r>
              <a:rPr lang="ja-JP" altLang="en-US" sz="2000" dirty="0" err="1" smtClean="0"/>
              <a:t>。</a:t>
            </a:r>
            <a:endParaRPr lang="en-US" altLang="ja-JP" sz="2000" dirty="0" smtClean="0"/>
          </a:p>
          <a:p>
            <a:pPr marL="361950" indent="-361950"/>
            <a:endParaRPr lang="en-US" altLang="ja-JP" sz="800" dirty="0" smtClean="0"/>
          </a:p>
          <a:p>
            <a:pPr marL="627063" lvl="1" indent="-263525">
              <a:buFont typeface="Wingdings" pitchFamily="2" charset="2"/>
              <a:buChar char="n"/>
            </a:pPr>
            <a:r>
              <a:rPr lang="ja-JP" altLang="en-US" sz="2000" dirty="0" smtClean="0"/>
              <a:t>対象系は、非常に大きな分子量を有するため、シミュレーションセル間の境界をまたいだ共有結合を取り扱えるように拡張した。</a:t>
            </a:r>
            <a:endParaRPr lang="ja-JP" altLang="ja-JP" sz="2000" dirty="0" smtClean="0"/>
          </a:p>
        </p:txBody>
      </p:sp>
      <p:sp>
        <p:nvSpPr>
          <p:cNvPr id="16" name="テキスト ボックス 15"/>
          <p:cNvSpPr txBox="1"/>
          <p:nvPr/>
        </p:nvSpPr>
        <p:spPr>
          <a:xfrm>
            <a:off x="251519" y="4138447"/>
            <a:ext cx="8640961" cy="1323439"/>
          </a:xfrm>
          <a:prstGeom prst="rect">
            <a:avLst/>
          </a:prstGeom>
          <a:solidFill>
            <a:schemeClr val="bg1">
              <a:lumMod val="95000"/>
            </a:schemeClr>
          </a:solidFill>
        </p:spPr>
        <p:txBody>
          <a:bodyPr wrap="square" rtlCol="0">
            <a:spAutoFit/>
          </a:bodyPr>
          <a:lstStyle/>
          <a:p>
            <a:pPr marL="274638" indent="-274638">
              <a:buFont typeface="Wingdings" pitchFamily="2" charset="2"/>
              <a:buChar char="Ø"/>
            </a:pPr>
            <a:r>
              <a:rPr kumimoji="1" lang="ja-JP" altLang="en-US" sz="2000" dirty="0" smtClean="0"/>
              <a:t>先ず、原子レベルで膜の立体構造モデルを作製し、その構造的特徴を調査した。</a:t>
            </a:r>
            <a:endParaRPr kumimoji="1" lang="en-US" altLang="ja-JP" sz="800" dirty="0" smtClean="0"/>
          </a:p>
          <a:p>
            <a:pPr marL="274638" indent="-274638">
              <a:buFont typeface="Wingdings" pitchFamily="2" charset="2"/>
              <a:buChar char="Ø"/>
            </a:pPr>
            <a:r>
              <a:rPr lang="ja-JP" altLang="en-US" sz="2000" dirty="0" smtClean="0"/>
              <a:t>次に、作製した膜モデルを用いて水の拡散シミュレーションを実行し、膜の透水性能を評価した。</a:t>
            </a:r>
            <a:endParaRPr kumimoji="1" lang="ja-JP" altLang="en-US" sz="2000" dirty="0"/>
          </a:p>
        </p:txBody>
      </p:sp>
      <p:sp>
        <p:nvSpPr>
          <p:cNvPr id="10" name="正方形/長方形 9"/>
          <p:cNvSpPr/>
          <p:nvPr/>
        </p:nvSpPr>
        <p:spPr>
          <a:xfrm>
            <a:off x="264583" y="5720193"/>
            <a:ext cx="8625194" cy="584775"/>
          </a:xfrm>
          <a:prstGeom prst="rect">
            <a:avLst/>
          </a:prstGeom>
        </p:spPr>
        <p:txBody>
          <a:bodyPr wrap="square">
            <a:spAutoFit/>
          </a:bodyPr>
          <a:lstStyle/>
          <a:p>
            <a:r>
              <a:rPr lang="nb-NO" altLang="ja-JP" sz="1600" dirty="0" smtClean="0">
                <a:latin typeface="Times New Roman" pitchFamily="18" charset="0"/>
                <a:cs typeface="Times New Roman" pitchFamily="18" charset="0"/>
              </a:rPr>
              <a:t>[1] </a:t>
            </a:r>
            <a:r>
              <a:rPr lang="en-US" altLang="ja-JP" sz="1600" dirty="0"/>
              <a:t>Nagaoka, M.; Suzuki, Y.; Okamoto, T.; Takenaka, N. </a:t>
            </a:r>
            <a:r>
              <a:rPr lang="en-US" altLang="ja-JP" sz="1600" i="1" dirty="0"/>
              <a:t>Chem. Phys. Lett</a:t>
            </a:r>
            <a:r>
              <a:rPr lang="en-US" altLang="ja-JP" sz="1600" dirty="0"/>
              <a:t>. </a:t>
            </a:r>
            <a:r>
              <a:rPr lang="en-US" altLang="ja-JP" sz="1600" b="1" dirty="0"/>
              <a:t>2013</a:t>
            </a:r>
            <a:r>
              <a:rPr lang="en-US" altLang="ja-JP" sz="1600" dirty="0"/>
              <a:t>, </a:t>
            </a:r>
            <a:r>
              <a:rPr lang="en-US" altLang="ja-JP" sz="1600" i="1" dirty="0"/>
              <a:t>583</a:t>
            </a:r>
            <a:r>
              <a:rPr lang="en-US" altLang="ja-JP" sz="1600" dirty="0"/>
              <a:t>, </a:t>
            </a:r>
            <a:r>
              <a:rPr lang="en-US" altLang="ja-JP" sz="1600" dirty="0" smtClean="0"/>
              <a:t>80</a:t>
            </a:r>
          </a:p>
          <a:p>
            <a:r>
              <a:rPr lang="nb-NO" altLang="ja-JP" sz="1600" dirty="0" smtClean="0">
                <a:latin typeface="Times New Roman" pitchFamily="18" charset="0"/>
                <a:cs typeface="Times New Roman" pitchFamily="18" charset="0"/>
              </a:rPr>
              <a:t>[2] Suzuki,</a:t>
            </a:r>
            <a:r>
              <a:rPr lang="ja-JP" altLang="en-US" sz="1600" dirty="0">
                <a:latin typeface="Times New Roman" pitchFamily="18" charset="0"/>
                <a:cs typeface="Times New Roman" pitchFamily="18" charset="0"/>
              </a:rPr>
              <a:t> </a:t>
            </a:r>
            <a:r>
              <a:rPr lang="nb-NO" altLang="ja-JP" sz="1600" dirty="0" smtClean="0">
                <a:latin typeface="Times New Roman" pitchFamily="18" charset="0"/>
                <a:cs typeface="Times New Roman" pitchFamily="18" charset="0"/>
              </a:rPr>
              <a:t>Y.;</a:t>
            </a:r>
            <a:r>
              <a:rPr lang="nb-NO" altLang="ja-JP" sz="1600" dirty="0">
                <a:latin typeface="Times New Roman" pitchFamily="18" charset="0"/>
                <a:cs typeface="Times New Roman" pitchFamily="18" charset="0"/>
              </a:rPr>
              <a:t> Koyano,</a:t>
            </a:r>
            <a:r>
              <a:rPr lang="nb-NO" altLang="ja-JP" sz="1600" dirty="0" smtClean="0">
                <a:latin typeface="Times New Roman" pitchFamily="18" charset="0"/>
                <a:cs typeface="Times New Roman" pitchFamily="18" charset="0"/>
              </a:rPr>
              <a:t> Y</a:t>
            </a:r>
            <a:r>
              <a:rPr lang="nb-NO" altLang="ja-JP" sz="1600" dirty="0">
                <a:latin typeface="Times New Roman" pitchFamily="18" charset="0"/>
                <a:cs typeface="Times New Roman" pitchFamily="18" charset="0"/>
              </a:rPr>
              <a:t>.; Nagaoka, </a:t>
            </a:r>
            <a:r>
              <a:rPr lang="nb-NO" altLang="ja-JP" sz="1600" dirty="0" smtClean="0">
                <a:latin typeface="Times New Roman" pitchFamily="18" charset="0"/>
                <a:cs typeface="Times New Roman" pitchFamily="18" charset="0"/>
              </a:rPr>
              <a:t>M. </a:t>
            </a:r>
            <a:r>
              <a:rPr lang="nb-NO" altLang="ja-JP" sz="1600" i="1" dirty="0" smtClean="0">
                <a:latin typeface="Times New Roman" pitchFamily="18" charset="0"/>
                <a:cs typeface="Times New Roman" pitchFamily="18" charset="0"/>
              </a:rPr>
              <a:t>J. Phys. Chem. B</a:t>
            </a:r>
            <a:r>
              <a:rPr lang="nb-NO" altLang="ja-JP" sz="1600" dirty="0" smtClean="0">
                <a:latin typeface="Times New Roman" pitchFamily="18" charset="0"/>
                <a:cs typeface="Times New Roman" pitchFamily="18" charset="0"/>
              </a:rPr>
              <a:t>, </a:t>
            </a:r>
            <a:r>
              <a:rPr lang="nb-NO" altLang="ja-JP" sz="1600" i="1" dirty="0" smtClean="0">
                <a:latin typeface="Times New Roman" pitchFamily="18" charset="0"/>
                <a:cs typeface="Times New Roman" pitchFamily="18" charset="0"/>
              </a:rPr>
              <a:t>submitted</a:t>
            </a:r>
            <a:r>
              <a:rPr lang="nb-NO" altLang="ja-JP" sz="1600" dirty="0" smtClean="0">
                <a:latin typeface="Times New Roman" pitchFamily="18" charset="0"/>
                <a:cs typeface="Times New Roman" pitchFamily="18" charset="0"/>
              </a:rPr>
              <a:t>.</a:t>
            </a:r>
          </a:p>
        </p:txBody>
      </p:sp>
      <p:cxnSp>
        <p:nvCxnSpPr>
          <p:cNvPr id="11" name="直線コネクタ 10"/>
          <p:cNvCxnSpPr/>
          <p:nvPr/>
        </p:nvCxnSpPr>
        <p:spPr>
          <a:xfrm>
            <a:off x="359532" y="847862"/>
            <a:ext cx="8532948"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950260AC-9165-4183-97F2-71BE359D443C}" type="slidenum">
              <a:rPr kumimoji="1" lang="ja-JP" altLang="en-US" smtClean="0"/>
              <a:pPr/>
              <a:t>6</a:t>
            </a:fld>
            <a:endParaRPr kumimoji="1" lang="ja-JP" altLang="en-US"/>
          </a:p>
        </p:txBody>
      </p:sp>
      <p:sp>
        <p:nvSpPr>
          <p:cNvPr id="6" name="サブタイトル 3"/>
          <p:cNvSpPr>
            <a:spLocks noGrp="1"/>
          </p:cNvSpPr>
          <p:nvPr>
            <p:ph type="subTitle" idx="1"/>
          </p:nvPr>
        </p:nvSpPr>
        <p:spPr>
          <a:xfrm>
            <a:off x="1371600" y="3886200"/>
            <a:ext cx="6400800" cy="1752600"/>
          </a:xfrm>
        </p:spPr>
        <p:txBody>
          <a:bodyPr/>
          <a:lstStyle/>
          <a:p>
            <a:endParaRPr kumimoji="1" lang="ja-JP" altLang="en-US" dirty="0"/>
          </a:p>
        </p:txBody>
      </p:sp>
      <p:sp>
        <p:nvSpPr>
          <p:cNvPr id="7" name="角丸四角形 6"/>
          <p:cNvSpPr/>
          <p:nvPr/>
        </p:nvSpPr>
        <p:spPr>
          <a:xfrm>
            <a:off x="251520" y="3356992"/>
            <a:ext cx="8640960" cy="288032"/>
          </a:xfrm>
          <a:prstGeom prst="roundRect">
            <a:avLst/>
          </a:prstGeom>
          <a:solidFill>
            <a:schemeClr val="accent2"/>
          </a:solidFill>
          <a:ln>
            <a:solidFill>
              <a:schemeClr val="accent2"/>
            </a:solidFill>
          </a:ln>
        </p:spPr>
        <p:txBody>
          <a:bodyPr rtlCol="0" anchor="ctr"/>
          <a:lstStyle/>
          <a:p>
            <a:pPr algn="ctr"/>
            <a:endParaRPr kumimoji="1" lang="ja-JP" altLang="en-US">
              <a:noFill/>
            </a:endParaRPr>
          </a:p>
        </p:txBody>
      </p:sp>
      <p:sp>
        <p:nvSpPr>
          <p:cNvPr id="8" name="テキスト ボックス 7"/>
          <p:cNvSpPr txBox="1"/>
          <p:nvPr/>
        </p:nvSpPr>
        <p:spPr>
          <a:xfrm>
            <a:off x="251520" y="2505529"/>
            <a:ext cx="8640960" cy="923330"/>
          </a:xfrm>
          <a:prstGeom prst="rect">
            <a:avLst/>
          </a:prstGeom>
          <a:noFill/>
        </p:spPr>
        <p:txBody>
          <a:bodyPr wrap="square" rtlCol="0">
            <a:spAutoFit/>
          </a:bodyPr>
          <a:lstStyle/>
          <a:p>
            <a:pPr algn="ctr"/>
            <a:r>
              <a:rPr lang="ja-JP" altLang="en-US" sz="5400" dirty="0" smtClean="0"/>
              <a:t>計算方法</a:t>
            </a:r>
            <a:endParaRPr kumimoji="1" lang="ja-JP" altLang="en-US" sz="5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301"/>
          <p:cNvGrpSpPr/>
          <p:nvPr/>
        </p:nvGrpSpPr>
        <p:grpSpPr>
          <a:xfrm>
            <a:off x="3779912" y="2421027"/>
            <a:ext cx="3384376" cy="3074126"/>
            <a:chOff x="25778915" y="6428841"/>
            <a:chExt cx="3091735" cy="2808312"/>
          </a:xfrm>
        </p:grpSpPr>
        <p:pic>
          <p:nvPicPr>
            <p:cNvPr id="28"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82598" y="6793740"/>
              <a:ext cx="2688718" cy="240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テキスト ボックス 28"/>
            <p:cNvSpPr txBox="1"/>
            <p:nvPr/>
          </p:nvSpPr>
          <p:spPr>
            <a:xfrm>
              <a:off x="26722182" y="6428841"/>
              <a:ext cx="1209550" cy="400110"/>
            </a:xfrm>
            <a:prstGeom prst="rect">
              <a:avLst/>
            </a:prstGeom>
            <a:noFill/>
          </p:spPr>
          <p:txBody>
            <a:bodyPr wrap="square" rtlCol="0">
              <a:spAutoFit/>
            </a:bodyPr>
            <a:lstStyle/>
            <a:p>
              <a:pPr algn="ctr"/>
              <a:r>
                <a:rPr kumimoji="1" lang="ja-JP" altLang="en-US" sz="2000" dirty="0" smtClean="0">
                  <a:latin typeface="Times New Roman" pitchFamily="18" charset="0"/>
                  <a:cs typeface="Times New Roman" pitchFamily="18" charset="0"/>
                </a:rPr>
                <a:t>本手法</a:t>
              </a:r>
              <a:endParaRPr kumimoji="1" lang="ja-JP" altLang="en-US" sz="2000" dirty="0">
                <a:latin typeface="Times New Roman" pitchFamily="18" charset="0"/>
                <a:cs typeface="Times New Roman" pitchFamily="18" charset="0"/>
              </a:endParaRPr>
            </a:p>
          </p:txBody>
        </p:sp>
        <p:sp>
          <p:nvSpPr>
            <p:cNvPr id="30" name="正方形/長方形 29"/>
            <p:cNvSpPr/>
            <p:nvPr/>
          </p:nvSpPr>
          <p:spPr>
            <a:xfrm>
              <a:off x="25883279" y="8427516"/>
              <a:ext cx="2982872" cy="80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31" name="テキスト ボックス 30"/>
            <p:cNvSpPr txBox="1"/>
            <p:nvPr/>
          </p:nvSpPr>
          <p:spPr>
            <a:xfrm>
              <a:off x="25778915" y="8393199"/>
              <a:ext cx="1209550"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MD</a:t>
              </a:r>
              <a:endParaRPr kumimoji="1" lang="ja-JP" altLang="en-US" sz="1400" dirty="0">
                <a:latin typeface="Times New Roman" pitchFamily="18" charset="0"/>
                <a:cs typeface="Times New Roman" pitchFamily="18" charset="0"/>
              </a:endParaRPr>
            </a:p>
          </p:txBody>
        </p:sp>
        <p:sp>
          <p:nvSpPr>
            <p:cNvPr id="32" name="テキスト ボックス 31"/>
            <p:cNvSpPr txBox="1"/>
            <p:nvPr/>
          </p:nvSpPr>
          <p:spPr>
            <a:xfrm>
              <a:off x="26712174" y="8386525"/>
              <a:ext cx="1209550"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MD</a:t>
              </a:r>
              <a:endParaRPr kumimoji="1" lang="ja-JP" altLang="en-US" sz="1400" dirty="0">
                <a:latin typeface="Times New Roman" pitchFamily="18" charset="0"/>
                <a:cs typeface="Times New Roman" pitchFamily="18" charset="0"/>
              </a:endParaRPr>
            </a:p>
          </p:txBody>
        </p:sp>
        <p:sp>
          <p:nvSpPr>
            <p:cNvPr id="33" name="テキスト ボックス 32"/>
            <p:cNvSpPr txBox="1"/>
            <p:nvPr/>
          </p:nvSpPr>
          <p:spPr>
            <a:xfrm>
              <a:off x="27661100" y="8380307"/>
              <a:ext cx="1209550"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MD</a:t>
              </a:r>
              <a:endParaRPr kumimoji="1" lang="ja-JP" altLang="en-US" sz="1400" dirty="0">
                <a:latin typeface="Times New Roman" pitchFamily="18" charset="0"/>
                <a:cs typeface="Times New Roman" pitchFamily="18" charset="0"/>
              </a:endParaRPr>
            </a:p>
          </p:txBody>
        </p:sp>
        <p:sp>
          <p:nvSpPr>
            <p:cNvPr id="34" name="テキスト ボックス 33"/>
            <p:cNvSpPr txBox="1"/>
            <p:nvPr/>
          </p:nvSpPr>
          <p:spPr>
            <a:xfrm>
              <a:off x="26270703" y="8392515"/>
              <a:ext cx="1209550"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MC</a:t>
              </a:r>
              <a:endParaRPr kumimoji="1" lang="ja-JP" altLang="en-US" sz="1400" dirty="0">
                <a:latin typeface="Times New Roman" pitchFamily="18" charset="0"/>
                <a:cs typeface="Times New Roman" pitchFamily="18" charset="0"/>
              </a:endParaRPr>
            </a:p>
          </p:txBody>
        </p:sp>
        <p:sp>
          <p:nvSpPr>
            <p:cNvPr id="35" name="テキスト ボックス 34"/>
            <p:cNvSpPr txBox="1"/>
            <p:nvPr/>
          </p:nvSpPr>
          <p:spPr>
            <a:xfrm>
              <a:off x="27209498" y="8392278"/>
              <a:ext cx="1209550"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MC</a:t>
              </a:r>
              <a:endParaRPr kumimoji="1" lang="ja-JP" altLang="en-US" sz="1400" dirty="0">
                <a:latin typeface="Times New Roman" pitchFamily="18" charset="0"/>
                <a:cs typeface="Times New Roman" pitchFamily="18" charset="0"/>
              </a:endParaRPr>
            </a:p>
          </p:txBody>
        </p:sp>
        <p:sp>
          <p:nvSpPr>
            <p:cNvPr id="36" name="テキスト ボックス 35"/>
            <p:cNvSpPr txBox="1"/>
            <p:nvPr/>
          </p:nvSpPr>
          <p:spPr>
            <a:xfrm>
              <a:off x="25787568" y="8682638"/>
              <a:ext cx="1209550" cy="261610"/>
            </a:xfrm>
            <a:prstGeom prst="rect">
              <a:avLst/>
            </a:prstGeom>
            <a:noFill/>
          </p:spPr>
          <p:txBody>
            <a:bodyPr wrap="square" rtlCol="0">
              <a:spAutoFit/>
            </a:bodyPr>
            <a:lstStyle/>
            <a:p>
              <a:pPr algn="ctr"/>
              <a:r>
                <a:rPr lang="en-US" altLang="ja-JP" sz="1050" dirty="0" smtClean="0">
                  <a:latin typeface="Times New Roman" pitchFamily="18" charset="0"/>
                  <a:cs typeface="Times New Roman" pitchFamily="18" charset="0"/>
                </a:rPr>
                <a:t>Region </a:t>
              </a:r>
              <a:r>
                <a:rPr lang="en-US" altLang="ja-JP" sz="1050" i="1" dirty="0" smtClean="0">
                  <a:latin typeface="Times New Roman" pitchFamily="18" charset="0"/>
                  <a:cs typeface="Times New Roman" pitchFamily="18" charset="0"/>
                </a:rPr>
                <a:t>R</a:t>
              </a:r>
              <a:endParaRPr kumimoji="1" lang="ja-JP" altLang="en-US" sz="1050" i="1" dirty="0">
                <a:latin typeface="Times New Roman" pitchFamily="18" charset="0"/>
                <a:cs typeface="Times New Roman" pitchFamily="18" charset="0"/>
              </a:endParaRPr>
            </a:p>
          </p:txBody>
        </p:sp>
        <p:sp>
          <p:nvSpPr>
            <p:cNvPr id="37" name="テキスト ボックス 36"/>
            <p:cNvSpPr txBox="1"/>
            <p:nvPr/>
          </p:nvSpPr>
          <p:spPr>
            <a:xfrm>
              <a:off x="26754320" y="8680027"/>
              <a:ext cx="1209550" cy="261610"/>
            </a:xfrm>
            <a:prstGeom prst="rect">
              <a:avLst/>
            </a:prstGeom>
            <a:noFill/>
          </p:spPr>
          <p:txBody>
            <a:bodyPr wrap="square" rtlCol="0">
              <a:spAutoFit/>
            </a:bodyPr>
            <a:lstStyle/>
            <a:p>
              <a:pPr algn="ctr"/>
              <a:r>
                <a:rPr lang="en-US" altLang="ja-JP" sz="1050" dirty="0" smtClean="0">
                  <a:latin typeface="Times New Roman" pitchFamily="18" charset="0"/>
                  <a:cs typeface="Times New Roman" pitchFamily="18" charset="0"/>
                </a:rPr>
                <a:t>Region </a:t>
              </a:r>
              <a:r>
                <a:rPr lang="en-US" altLang="ja-JP" sz="1050" i="1" dirty="0">
                  <a:latin typeface="Times New Roman" pitchFamily="18" charset="0"/>
                  <a:cs typeface="Times New Roman" pitchFamily="18" charset="0"/>
                </a:rPr>
                <a:t>S</a:t>
              </a:r>
              <a:endParaRPr kumimoji="1" lang="ja-JP" altLang="en-US" sz="1050" i="1" dirty="0">
                <a:latin typeface="Times New Roman" pitchFamily="18" charset="0"/>
                <a:cs typeface="Times New Roman" pitchFamily="18" charset="0"/>
              </a:endParaRPr>
            </a:p>
          </p:txBody>
        </p:sp>
        <p:sp>
          <p:nvSpPr>
            <p:cNvPr id="38" name="テキスト ボックス 37"/>
            <p:cNvSpPr txBox="1"/>
            <p:nvPr/>
          </p:nvSpPr>
          <p:spPr>
            <a:xfrm>
              <a:off x="27656601" y="8689191"/>
              <a:ext cx="1209550" cy="261610"/>
            </a:xfrm>
            <a:prstGeom prst="rect">
              <a:avLst/>
            </a:prstGeom>
            <a:noFill/>
          </p:spPr>
          <p:txBody>
            <a:bodyPr wrap="square" rtlCol="0">
              <a:spAutoFit/>
            </a:bodyPr>
            <a:lstStyle/>
            <a:p>
              <a:pPr algn="ctr"/>
              <a:r>
                <a:rPr lang="en-US" altLang="ja-JP" sz="1050" dirty="0" smtClean="0">
                  <a:latin typeface="Times New Roman" pitchFamily="18" charset="0"/>
                  <a:cs typeface="Times New Roman" pitchFamily="18" charset="0"/>
                </a:rPr>
                <a:t>Region </a:t>
              </a:r>
              <a:r>
                <a:rPr lang="en-US" altLang="ja-JP" sz="1050" i="1" dirty="0">
                  <a:latin typeface="Times New Roman" pitchFamily="18" charset="0"/>
                  <a:cs typeface="Times New Roman" pitchFamily="18" charset="0"/>
                </a:rPr>
                <a:t>T</a:t>
              </a:r>
              <a:endParaRPr kumimoji="1" lang="ja-JP" altLang="en-US" sz="1050" i="1" dirty="0">
                <a:latin typeface="Times New Roman" pitchFamily="18" charset="0"/>
                <a:cs typeface="Times New Roman" pitchFamily="18" charset="0"/>
              </a:endParaRPr>
            </a:p>
          </p:txBody>
        </p:sp>
        <p:graphicFrame>
          <p:nvGraphicFramePr>
            <p:cNvPr id="39" name="オブジェクト 38"/>
            <p:cNvGraphicFramePr>
              <a:graphicFrameLocks noChangeAspect="1"/>
            </p:cNvGraphicFramePr>
            <p:nvPr>
              <p:extLst>
                <p:ext uri="{D42A27DB-BD31-4B8C-83A1-F6EECF244321}">
                  <p14:modId xmlns:p14="http://schemas.microsoft.com/office/powerpoint/2010/main" val="2208264693"/>
                </p:ext>
              </p:extLst>
            </p:nvPr>
          </p:nvGraphicFramePr>
          <p:xfrm>
            <a:off x="26024043" y="8935465"/>
            <a:ext cx="762000" cy="241300"/>
          </p:xfrm>
          <a:graphic>
            <a:graphicData uri="http://schemas.openxmlformats.org/presentationml/2006/ole">
              <mc:AlternateContent xmlns:mc="http://schemas.openxmlformats.org/markup-compatibility/2006">
                <mc:Choice xmlns:v="urn:schemas-microsoft-com:vml" Requires="v">
                  <p:oleObj spid="_x0000_s1670" name="Equation" r:id="rId5" imgW="761669" imgH="241195" progId="">
                    <p:embed/>
                  </p:oleObj>
                </mc:Choice>
                <mc:Fallback>
                  <p:oleObj name="Equation" r:id="rId5" imgW="761669" imgH="24119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24043" y="8935465"/>
                          <a:ext cx="7620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オブジェクト 39"/>
            <p:cNvGraphicFramePr>
              <a:graphicFrameLocks noChangeAspect="1"/>
            </p:cNvGraphicFramePr>
            <p:nvPr>
              <p:extLst>
                <p:ext uri="{D42A27DB-BD31-4B8C-83A1-F6EECF244321}">
                  <p14:modId xmlns:p14="http://schemas.microsoft.com/office/powerpoint/2010/main" val="2444651147"/>
                </p:ext>
              </p:extLst>
            </p:nvPr>
          </p:nvGraphicFramePr>
          <p:xfrm>
            <a:off x="26976508" y="8927323"/>
            <a:ext cx="774700" cy="254000"/>
          </p:xfrm>
          <a:graphic>
            <a:graphicData uri="http://schemas.openxmlformats.org/presentationml/2006/ole">
              <mc:AlternateContent xmlns:mc="http://schemas.openxmlformats.org/markup-compatibility/2006">
                <mc:Choice xmlns:v="urn:schemas-microsoft-com:vml" Requires="v">
                  <p:oleObj spid="_x0000_s1671" name="Equation" r:id="rId7" imgW="774364" imgH="253890" progId="">
                    <p:embed/>
                  </p:oleObj>
                </mc:Choice>
                <mc:Fallback>
                  <p:oleObj name="Equation" r:id="rId7" imgW="774364" imgH="25389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76508" y="8927323"/>
                          <a:ext cx="7747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オブジェクト 43"/>
            <p:cNvGraphicFramePr>
              <a:graphicFrameLocks noChangeAspect="1"/>
            </p:cNvGraphicFramePr>
            <p:nvPr>
              <p:extLst>
                <p:ext uri="{D42A27DB-BD31-4B8C-83A1-F6EECF244321}">
                  <p14:modId xmlns:p14="http://schemas.microsoft.com/office/powerpoint/2010/main" val="3579177523"/>
                </p:ext>
              </p:extLst>
            </p:nvPr>
          </p:nvGraphicFramePr>
          <p:xfrm>
            <a:off x="27893247" y="8924945"/>
            <a:ext cx="749300" cy="254000"/>
          </p:xfrm>
          <a:graphic>
            <a:graphicData uri="http://schemas.openxmlformats.org/presentationml/2006/ole">
              <mc:AlternateContent xmlns:mc="http://schemas.openxmlformats.org/markup-compatibility/2006">
                <mc:Choice xmlns:v="urn:schemas-microsoft-com:vml" Requires="v">
                  <p:oleObj spid="_x0000_s1672" name="Equation" r:id="rId9" imgW="748975" imgH="253890" progId="">
                    <p:embed/>
                  </p:oleObj>
                </mc:Choice>
                <mc:Fallback>
                  <p:oleObj name="Equation" r:id="rId9" imgW="748975" imgH="25389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3247" y="8924945"/>
                          <a:ext cx="7493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正方形/長方形 44"/>
            <p:cNvSpPr/>
            <p:nvPr/>
          </p:nvSpPr>
          <p:spPr>
            <a:xfrm>
              <a:off x="26658858" y="6969287"/>
              <a:ext cx="438348" cy="296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46" name="正方形/長方形 45"/>
            <p:cNvSpPr/>
            <p:nvPr/>
          </p:nvSpPr>
          <p:spPr>
            <a:xfrm>
              <a:off x="27493121" y="6941649"/>
              <a:ext cx="667299" cy="335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sp>
          <p:nvSpPr>
            <p:cNvPr id="47" name="テキスト ボックス 46"/>
            <p:cNvSpPr txBox="1"/>
            <p:nvPr/>
          </p:nvSpPr>
          <p:spPr>
            <a:xfrm>
              <a:off x="26465729" y="6990522"/>
              <a:ext cx="759104" cy="276999"/>
            </a:xfrm>
            <a:prstGeom prst="rect">
              <a:avLst/>
            </a:prstGeom>
            <a:noFill/>
          </p:spPr>
          <p:txBody>
            <a:bodyPr wrap="square" rtlCol="0">
              <a:spAutoFit/>
            </a:bodyPr>
            <a:lstStyle/>
            <a:p>
              <a:pPr algn="ctr"/>
              <a:r>
                <a:rPr kumimoji="1" lang="en-US" altLang="ja-JP" sz="1200" i="1" dirty="0" err="1" smtClean="0">
                  <a:latin typeface="Times New Roman" pitchFamily="18" charset="0"/>
                  <a:cs typeface="Times New Roman" pitchFamily="18" charset="0"/>
                </a:rPr>
                <a:t>W</a:t>
              </a:r>
              <a:r>
                <a:rPr kumimoji="1" lang="en-US" altLang="ja-JP" sz="1200" i="1" baseline="-25000" dirty="0" err="1" smtClean="0">
                  <a:latin typeface="Times New Roman" pitchFamily="18" charset="0"/>
                  <a:cs typeface="Times New Roman" pitchFamily="18" charset="0"/>
                </a:rPr>
                <a:t>r</a:t>
              </a:r>
              <a:r>
                <a:rPr kumimoji="1" lang="ja-JP" altLang="en-US" sz="1200" i="1" baseline="-25000" dirty="0" smtClean="0">
                  <a:latin typeface="Times New Roman" pitchFamily="18" charset="0"/>
                  <a:cs typeface="Times New Roman" pitchFamily="18" charset="0"/>
                </a:rPr>
                <a:t>→</a:t>
              </a:r>
              <a:r>
                <a:rPr kumimoji="1" lang="en-US" altLang="ja-JP" sz="1200" i="1" baseline="-25000" dirty="0" smtClean="0">
                  <a:latin typeface="Times New Roman" pitchFamily="18" charset="0"/>
                  <a:cs typeface="Times New Roman" pitchFamily="18" charset="0"/>
                </a:rPr>
                <a:t>s</a:t>
              </a:r>
              <a:endParaRPr kumimoji="1" lang="ja-JP" altLang="en-US" sz="1200" i="1" dirty="0">
                <a:latin typeface="Times New Roman" pitchFamily="18" charset="0"/>
                <a:cs typeface="Times New Roman" pitchFamily="18" charset="0"/>
              </a:endParaRPr>
            </a:p>
          </p:txBody>
        </p:sp>
        <p:sp>
          <p:nvSpPr>
            <p:cNvPr id="48" name="テキスト ボックス 47"/>
            <p:cNvSpPr txBox="1"/>
            <p:nvPr/>
          </p:nvSpPr>
          <p:spPr>
            <a:xfrm>
              <a:off x="27400526" y="6994916"/>
              <a:ext cx="759104" cy="276999"/>
            </a:xfrm>
            <a:prstGeom prst="rect">
              <a:avLst/>
            </a:prstGeom>
            <a:noFill/>
          </p:spPr>
          <p:txBody>
            <a:bodyPr wrap="square" rtlCol="0">
              <a:spAutoFit/>
            </a:bodyPr>
            <a:lstStyle/>
            <a:p>
              <a:pPr algn="ctr"/>
              <a:r>
                <a:rPr kumimoji="1" lang="en-US" altLang="ja-JP" sz="1200" i="1" dirty="0" err="1" smtClean="0">
                  <a:latin typeface="Times New Roman" pitchFamily="18" charset="0"/>
                  <a:cs typeface="Times New Roman" pitchFamily="18" charset="0"/>
                </a:rPr>
                <a:t>W</a:t>
              </a:r>
              <a:r>
                <a:rPr lang="en-US" altLang="ja-JP" sz="1200" i="1" baseline="-25000" dirty="0" err="1">
                  <a:latin typeface="Times New Roman" pitchFamily="18" charset="0"/>
                  <a:cs typeface="Times New Roman" pitchFamily="18" charset="0"/>
                </a:rPr>
                <a:t>s</a:t>
              </a:r>
              <a:r>
                <a:rPr kumimoji="1" lang="ja-JP" altLang="en-US" sz="1200" i="1" baseline="-25000" dirty="0" smtClean="0">
                  <a:latin typeface="Times New Roman" pitchFamily="18" charset="0"/>
                  <a:cs typeface="Times New Roman" pitchFamily="18" charset="0"/>
                </a:rPr>
                <a:t>→</a:t>
              </a:r>
              <a:r>
                <a:rPr lang="en-US" altLang="ja-JP" sz="1200" i="1" baseline="-25000" dirty="0">
                  <a:latin typeface="Times New Roman" pitchFamily="18" charset="0"/>
                  <a:cs typeface="Times New Roman" pitchFamily="18" charset="0"/>
                </a:rPr>
                <a:t>t</a:t>
              </a:r>
              <a:endParaRPr kumimoji="1" lang="ja-JP" altLang="en-US" sz="1200" i="1" dirty="0">
                <a:latin typeface="Times New Roman" pitchFamily="18" charset="0"/>
                <a:cs typeface="Times New Roman" pitchFamily="18" charset="0"/>
              </a:endParaRPr>
            </a:p>
          </p:txBody>
        </p:sp>
      </p:grpSp>
      <p:sp>
        <p:nvSpPr>
          <p:cNvPr id="41" name="タイトル 11"/>
          <p:cNvSpPr txBox="1">
            <a:spLocks/>
          </p:cNvSpPr>
          <p:nvPr/>
        </p:nvSpPr>
        <p:spPr>
          <a:xfrm>
            <a:off x="467544" y="227596"/>
            <a:ext cx="8424936" cy="576065"/>
          </a:xfrm>
          <a:prstGeom prst="rect">
            <a:avLst/>
          </a:prstGeom>
          <a:noFill/>
          <a:ln>
            <a:noFill/>
          </a:ln>
        </p:spPr>
        <p:txBody>
          <a:bodyPr/>
          <a:lstStyle/>
          <a:p>
            <a:pPr lvl="0">
              <a:spcBef>
                <a:spcPct val="0"/>
              </a:spcBef>
              <a:defRPr/>
            </a:pPr>
            <a:r>
              <a:rPr kumimoji="1" lang="ja-JP" altLang="en-US" sz="3200" b="0" i="0" u="none" strike="noStrike" kern="1200" cap="none" spc="0" normalizeH="0" baseline="0" noProof="0" dirty="0" smtClean="0">
                <a:ln>
                  <a:noFill/>
                </a:ln>
                <a:solidFill>
                  <a:schemeClr val="tx1"/>
                </a:solidFill>
                <a:effectLst/>
                <a:uLnTx/>
                <a:uFillTx/>
                <a:ea typeface="+mj-ea"/>
                <a:cs typeface="Times New Roman" pitchFamily="18" charset="0"/>
              </a:rPr>
              <a:t>混合</a:t>
            </a:r>
            <a:r>
              <a:rPr kumimoji="1" lang="en-US" altLang="ja-JP" sz="3200" b="0" i="0" u="none" strike="noStrike" kern="1200" cap="none" spc="0" normalizeH="0" baseline="0" noProof="0" dirty="0" smtClean="0">
                <a:ln>
                  <a:noFill/>
                </a:ln>
                <a:solidFill>
                  <a:schemeClr val="tx1"/>
                </a:solidFill>
                <a:effectLst/>
                <a:uLnTx/>
                <a:uFillTx/>
                <a:ea typeface="+mj-ea"/>
                <a:cs typeface="Times New Roman" pitchFamily="18" charset="0"/>
              </a:rPr>
              <a:t>MC/MD</a:t>
            </a:r>
            <a:r>
              <a:rPr kumimoji="1" lang="ja-JP" altLang="en-US" sz="3200" b="0" i="0" u="none" strike="noStrike" kern="1200" cap="none" spc="0" normalizeH="0" noProof="0" dirty="0" smtClean="0">
                <a:ln>
                  <a:noFill/>
                </a:ln>
                <a:solidFill>
                  <a:schemeClr val="tx1"/>
                </a:solidFill>
                <a:effectLst/>
                <a:uLnTx/>
                <a:uFillTx/>
                <a:ea typeface="+mj-ea"/>
                <a:cs typeface="Times New Roman" pitchFamily="18" charset="0"/>
              </a:rPr>
              <a:t>反応法</a:t>
            </a:r>
            <a:endParaRPr kumimoji="1" lang="en-US" altLang="ja-JP" sz="3200" b="0" i="0" u="none" strike="noStrike" kern="1200" cap="none" spc="0" normalizeH="0" noProof="0" dirty="0" smtClean="0">
              <a:ln>
                <a:noFill/>
              </a:ln>
              <a:solidFill>
                <a:srgbClr val="00B0F0"/>
              </a:solidFill>
              <a:effectLst/>
              <a:uLnTx/>
              <a:uFillTx/>
              <a:ea typeface="+mj-ea"/>
              <a:cs typeface="Times New Roman" pitchFamily="18" charset="0"/>
            </a:endParaRPr>
          </a:p>
        </p:txBody>
      </p:sp>
      <p:sp>
        <p:nvSpPr>
          <p:cNvPr id="42" name="正方形/長方形 41"/>
          <p:cNvSpPr/>
          <p:nvPr/>
        </p:nvSpPr>
        <p:spPr>
          <a:xfrm>
            <a:off x="251520" y="188639"/>
            <a:ext cx="216024" cy="64807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スライド番号プレースホルダ 42"/>
          <p:cNvSpPr>
            <a:spLocks noGrp="1"/>
          </p:cNvSpPr>
          <p:nvPr>
            <p:ph type="sldNum" sz="quarter" idx="12"/>
          </p:nvPr>
        </p:nvSpPr>
        <p:spPr/>
        <p:txBody>
          <a:bodyPr/>
          <a:lstStyle/>
          <a:p>
            <a:fld id="{950260AC-9165-4183-97F2-71BE359D443C}" type="slidenum">
              <a:rPr kumimoji="1" lang="ja-JP" altLang="en-US" smtClean="0"/>
              <a:pPr/>
              <a:t>7</a:t>
            </a:fld>
            <a:endParaRPr kumimoji="1" lang="ja-JP" altLang="en-US" dirty="0"/>
          </a:p>
        </p:txBody>
      </p:sp>
      <p:sp>
        <p:nvSpPr>
          <p:cNvPr id="11" name="テキスト ボックス 10"/>
          <p:cNvSpPr txBox="1"/>
          <p:nvPr/>
        </p:nvSpPr>
        <p:spPr>
          <a:xfrm>
            <a:off x="264583" y="1281823"/>
            <a:ext cx="7547451" cy="1152128"/>
          </a:xfrm>
          <a:prstGeom prst="rect">
            <a:avLst/>
          </a:prstGeom>
          <a:noFill/>
        </p:spPr>
        <p:txBody>
          <a:bodyPr wrap="square" rtlCol="0">
            <a:noAutofit/>
          </a:bodyPr>
          <a:lstStyle/>
          <a:p>
            <a:pPr algn="just"/>
            <a:r>
              <a:rPr lang="ja-JP" altLang="ja-JP" sz="2000" dirty="0" smtClean="0">
                <a:latin typeface="Times New Roman" pitchFamily="18" charset="0"/>
                <a:cs typeface="Times New Roman" pitchFamily="18" charset="0"/>
              </a:rPr>
              <a:t>短時間スケールで起こる分子運動には古典的な分子動力学</a:t>
            </a:r>
            <a:r>
              <a:rPr lang="en-US" altLang="ja-JP" sz="2000" dirty="0" smtClean="0">
                <a:latin typeface="Times New Roman" pitchFamily="18" charset="0"/>
                <a:cs typeface="Times New Roman" pitchFamily="18" charset="0"/>
              </a:rPr>
              <a:t>(MD)</a:t>
            </a:r>
            <a:r>
              <a:rPr lang="ja-JP" altLang="ja-JP" sz="2000" dirty="0" smtClean="0">
                <a:latin typeface="Times New Roman" pitchFamily="18" charset="0"/>
                <a:cs typeface="Times New Roman" pitchFamily="18" charset="0"/>
              </a:rPr>
              <a:t>計算を使い、長時間スケールで起こる化学反応には確率的なモンテカルロ</a:t>
            </a:r>
            <a:r>
              <a:rPr lang="en-US" altLang="ja-JP" sz="2000" dirty="0" smtClean="0">
                <a:latin typeface="Times New Roman" pitchFamily="18" charset="0"/>
                <a:cs typeface="Times New Roman" pitchFamily="18" charset="0"/>
              </a:rPr>
              <a:t>(MC)</a:t>
            </a:r>
            <a:r>
              <a:rPr lang="ja-JP" altLang="ja-JP" sz="2000" dirty="0" smtClean="0">
                <a:latin typeface="Times New Roman" pitchFamily="18" charset="0"/>
                <a:cs typeface="Times New Roman" pitchFamily="18" charset="0"/>
              </a:rPr>
              <a:t>法によって取り扱う方法</a:t>
            </a:r>
            <a:r>
              <a:rPr lang="en-US" altLang="ja-JP" sz="2000" dirty="0" smtClean="0">
                <a:latin typeface="Times New Roman" pitchFamily="18" charset="0"/>
                <a:cs typeface="Times New Roman" pitchFamily="18" charset="0"/>
              </a:rPr>
              <a:t>[1]</a:t>
            </a:r>
            <a:r>
              <a:rPr lang="ja-JP" altLang="ja-JP" sz="2000" dirty="0" err="1" smtClean="0">
                <a:latin typeface="Times New Roman" pitchFamily="18" charset="0"/>
                <a:cs typeface="Times New Roman" pitchFamily="18" charset="0"/>
              </a:rPr>
              <a:t>。</a:t>
            </a:r>
            <a:endParaRPr lang="en-US" altLang="ja-JP" sz="2000" dirty="0" smtClean="0">
              <a:latin typeface="Times New Roman" pitchFamily="18" charset="0"/>
              <a:cs typeface="Times New Roman" pitchFamily="18" charset="0"/>
            </a:endParaRPr>
          </a:p>
        </p:txBody>
      </p:sp>
      <p:sp>
        <p:nvSpPr>
          <p:cNvPr id="13" name="右矢印 12"/>
          <p:cNvSpPr/>
          <p:nvPr/>
        </p:nvSpPr>
        <p:spPr>
          <a:xfrm>
            <a:off x="3179735" y="3255524"/>
            <a:ext cx="888209" cy="6289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itchFamily="18" charset="0"/>
              <a:cs typeface="Times New Roman" pitchFamily="18" charset="0"/>
            </a:endParaRPr>
          </a:p>
        </p:txBody>
      </p:sp>
      <p:grpSp>
        <p:nvGrpSpPr>
          <p:cNvPr id="14" name="グループ化 302"/>
          <p:cNvGrpSpPr/>
          <p:nvPr/>
        </p:nvGrpSpPr>
        <p:grpSpPr>
          <a:xfrm>
            <a:off x="356298" y="2420888"/>
            <a:ext cx="2680638" cy="2344275"/>
            <a:chOff x="22322531" y="6372847"/>
            <a:chExt cx="2448848" cy="2141569"/>
          </a:xfrm>
        </p:grpSpPr>
        <p:grpSp>
          <p:nvGrpSpPr>
            <p:cNvPr id="16" name="グループ化 15"/>
            <p:cNvGrpSpPr>
              <a:grpSpLocks/>
            </p:cNvGrpSpPr>
            <p:nvPr/>
          </p:nvGrpSpPr>
          <p:grpSpPr bwMode="auto">
            <a:xfrm>
              <a:off x="22322531" y="6816986"/>
              <a:ext cx="2448848" cy="1654980"/>
              <a:chOff x="423020" y="2835683"/>
              <a:chExt cx="3212876" cy="2170207"/>
            </a:xfrm>
          </p:grpSpPr>
          <p:pic>
            <p:nvPicPr>
              <p:cNvPr id="24" name="Picture 2" descr="C:\Users\mnagaoka\Documents\1stSNDL\01304\JPCL1301(長岡)\ChemReacMD-Asy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3020" y="2835683"/>
                <a:ext cx="3212876" cy="217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フリーフォーム 24"/>
              <p:cNvSpPr/>
              <p:nvPr/>
            </p:nvSpPr>
            <p:spPr>
              <a:xfrm>
                <a:off x="583425" y="3132559"/>
                <a:ext cx="668622" cy="303225"/>
              </a:xfrm>
              <a:custGeom>
                <a:avLst/>
                <a:gdLst>
                  <a:gd name="connsiteX0" fmla="*/ 537883 w 774551"/>
                  <a:gd name="connsiteY0" fmla="*/ 333487 h 388468"/>
                  <a:gd name="connsiteX1" fmla="*/ 161365 w 774551"/>
                  <a:gd name="connsiteY1" fmla="*/ 311972 h 388468"/>
                  <a:gd name="connsiteX2" fmla="*/ 10758 w 774551"/>
                  <a:gd name="connsiteY2" fmla="*/ 301214 h 388468"/>
                  <a:gd name="connsiteX3" fmla="*/ 0 w 774551"/>
                  <a:gd name="connsiteY3" fmla="*/ 268941 h 388468"/>
                  <a:gd name="connsiteX4" fmla="*/ 10758 w 774551"/>
                  <a:gd name="connsiteY4" fmla="*/ 236669 h 388468"/>
                  <a:gd name="connsiteX5" fmla="*/ 118334 w 774551"/>
                  <a:gd name="connsiteY5" fmla="*/ 172123 h 388468"/>
                  <a:gd name="connsiteX6" fmla="*/ 451821 w 774551"/>
                  <a:gd name="connsiteY6" fmla="*/ 161365 h 388468"/>
                  <a:gd name="connsiteX7" fmla="*/ 505610 w 774551"/>
                  <a:gd name="connsiteY7" fmla="*/ 86061 h 388468"/>
                  <a:gd name="connsiteX8" fmla="*/ 462579 w 774551"/>
                  <a:gd name="connsiteY8" fmla="*/ 10758 h 388468"/>
                  <a:gd name="connsiteX9" fmla="*/ 430306 w 774551"/>
                  <a:gd name="connsiteY9" fmla="*/ 0 h 388468"/>
                  <a:gd name="connsiteX10" fmla="*/ 75304 w 774551"/>
                  <a:gd name="connsiteY10" fmla="*/ 10758 h 388468"/>
                  <a:gd name="connsiteX11" fmla="*/ 53789 w 774551"/>
                  <a:gd name="connsiteY11" fmla="*/ 53789 h 388468"/>
                  <a:gd name="connsiteX12" fmla="*/ 64546 w 774551"/>
                  <a:gd name="connsiteY12" fmla="*/ 96819 h 388468"/>
                  <a:gd name="connsiteX13" fmla="*/ 365760 w 774551"/>
                  <a:gd name="connsiteY13" fmla="*/ 75304 h 388468"/>
                  <a:gd name="connsiteX14" fmla="*/ 548640 w 774551"/>
                  <a:gd name="connsiteY14" fmla="*/ 86061 h 388468"/>
                  <a:gd name="connsiteX15" fmla="*/ 570156 w 774551"/>
                  <a:gd name="connsiteY15" fmla="*/ 107577 h 388468"/>
                  <a:gd name="connsiteX16" fmla="*/ 537883 w 774551"/>
                  <a:gd name="connsiteY16" fmla="*/ 236669 h 388468"/>
                  <a:gd name="connsiteX17" fmla="*/ 548640 w 774551"/>
                  <a:gd name="connsiteY17" fmla="*/ 279699 h 388468"/>
                  <a:gd name="connsiteX18" fmla="*/ 580913 w 774551"/>
                  <a:gd name="connsiteY18" fmla="*/ 290457 h 388468"/>
                  <a:gd name="connsiteX19" fmla="*/ 688490 w 774551"/>
                  <a:gd name="connsiteY19" fmla="*/ 279699 h 388468"/>
                  <a:gd name="connsiteX20" fmla="*/ 774551 w 774551"/>
                  <a:gd name="connsiteY20" fmla="*/ 225911 h 388468"/>
                  <a:gd name="connsiteX21" fmla="*/ 763793 w 774551"/>
                  <a:gd name="connsiteY21" fmla="*/ 193638 h 388468"/>
                  <a:gd name="connsiteX22" fmla="*/ 591671 w 774551"/>
                  <a:gd name="connsiteY22" fmla="*/ 225911 h 388468"/>
                  <a:gd name="connsiteX23" fmla="*/ 559398 w 774551"/>
                  <a:gd name="connsiteY23" fmla="*/ 247426 h 388468"/>
                  <a:gd name="connsiteX24" fmla="*/ 537883 w 774551"/>
                  <a:gd name="connsiteY24" fmla="*/ 279699 h 388468"/>
                  <a:gd name="connsiteX25" fmla="*/ 516367 w 774551"/>
                  <a:gd name="connsiteY25" fmla="*/ 301214 h 388468"/>
                  <a:gd name="connsiteX26" fmla="*/ 537883 w 774551"/>
                  <a:gd name="connsiteY26" fmla="*/ 365760 h 388468"/>
                  <a:gd name="connsiteX27" fmla="*/ 570156 w 774551"/>
                  <a:gd name="connsiteY27" fmla="*/ 376518 h 388468"/>
                  <a:gd name="connsiteX28" fmla="*/ 613186 w 774551"/>
                  <a:gd name="connsiteY28" fmla="*/ 387276 h 388468"/>
                  <a:gd name="connsiteX29" fmla="*/ 742278 w 774551"/>
                  <a:gd name="connsiteY29" fmla="*/ 387276 h 38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4551" h="388468">
                    <a:moveTo>
                      <a:pt x="537883" y="333487"/>
                    </a:moveTo>
                    <a:cubicBezTo>
                      <a:pt x="312660" y="310966"/>
                      <a:pt x="536949" y="331233"/>
                      <a:pt x="161365" y="311972"/>
                    </a:cubicBezTo>
                    <a:cubicBezTo>
                      <a:pt x="111101" y="309394"/>
                      <a:pt x="60960" y="304800"/>
                      <a:pt x="10758" y="301214"/>
                    </a:cubicBezTo>
                    <a:cubicBezTo>
                      <a:pt x="7172" y="290456"/>
                      <a:pt x="0" y="280281"/>
                      <a:pt x="0" y="268941"/>
                    </a:cubicBezTo>
                    <a:cubicBezTo>
                      <a:pt x="0" y="257602"/>
                      <a:pt x="4167" y="245896"/>
                      <a:pt x="10758" y="236669"/>
                    </a:cubicBezTo>
                    <a:cubicBezTo>
                      <a:pt x="47676" y="184985"/>
                      <a:pt x="59308" y="191798"/>
                      <a:pt x="118334" y="172123"/>
                    </a:cubicBezTo>
                    <a:cubicBezTo>
                      <a:pt x="223847" y="136952"/>
                      <a:pt x="340659" y="164951"/>
                      <a:pt x="451821" y="161365"/>
                    </a:cubicBezTo>
                    <a:cubicBezTo>
                      <a:pt x="469751" y="136264"/>
                      <a:pt x="495855" y="115325"/>
                      <a:pt x="505610" y="86061"/>
                    </a:cubicBezTo>
                    <a:cubicBezTo>
                      <a:pt x="519504" y="44381"/>
                      <a:pt x="490841" y="24889"/>
                      <a:pt x="462579" y="10758"/>
                    </a:cubicBezTo>
                    <a:cubicBezTo>
                      <a:pt x="452437" y="5687"/>
                      <a:pt x="441064" y="3586"/>
                      <a:pt x="430306" y="0"/>
                    </a:cubicBezTo>
                    <a:lnTo>
                      <a:pt x="75304" y="10758"/>
                    </a:lnTo>
                    <a:cubicBezTo>
                      <a:pt x="59429" y="13026"/>
                      <a:pt x="55778" y="37876"/>
                      <a:pt x="53789" y="53789"/>
                    </a:cubicBezTo>
                    <a:cubicBezTo>
                      <a:pt x="51955" y="68460"/>
                      <a:pt x="60960" y="82476"/>
                      <a:pt x="64546" y="96819"/>
                    </a:cubicBezTo>
                    <a:lnTo>
                      <a:pt x="365760" y="75304"/>
                    </a:lnTo>
                    <a:cubicBezTo>
                      <a:pt x="426825" y="75304"/>
                      <a:pt x="487680" y="82475"/>
                      <a:pt x="548640" y="86061"/>
                    </a:cubicBezTo>
                    <a:cubicBezTo>
                      <a:pt x="555812" y="93233"/>
                      <a:pt x="569314" y="97469"/>
                      <a:pt x="570156" y="107577"/>
                    </a:cubicBezTo>
                    <a:cubicBezTo>
                      <a:pt x="578302" y="205331"/>
                      <a:pt x="579275" y="195275"/>
                      <a:pt x="537883" y="236669"/>
                    </a:cubicBezTo>
                    <a:cubicBezTo>
                      <a:pt x="541469" y="251012"/>
                      <a:pt x="539404" y="268154"/>
                      <a:pt x="548640" y="279699"/>
                    </a:cubicBezTo>
                    <a:cubicBezTo>
                      <a:pt x="555724" y="288554"/>
                      <a:pt x="569573" y="290457"/>
                      <a:pt x="580913" y="290457"/>
                    </a:cubicBezTo>
                    <a:cubicBezTo>
                      <a:pt x="616951" y="290457"/>
                      <a:pt x="652631" y="283285"/>
                      <a:pt x="688490" y="279699"/>
                    </a:cubicBezTo>
                    <a:cubicBezTo>
                      <a:pt x="765302" y="254096"/>
                      <a:pt x="740456" y="277054"/>
                      <a:pt x="774551" y="225911"/>
                    </a:cubicBezTo>
                    <a:cubicBezTo>
                      <a:pt x="770965" y="215153"/>
                      <a:pt x="775001" y="195362"/>
                      <a:pt x="763793" y="193638"/>
                    </a:cubicBezTo>
                    <a:cubicBezTo>
                      <a:pt x="687814" y="181949"/>
                      <a:pt x="647662" y="193916"/>
                      <a:pt x="591671" y="225911"/>
                    </a:cubicBezTo>
                    <a:cubicBezTo>
                      <a:pt x="580445" y="232326"/>
                      <a:pt x="570156" y="240254"/>
                      <a:pt x="559398" y="247426"/>
                    </a:cubicBezTo>
                    <a:cubicBezTo>
                      <a:pt x="552226" y="258184"/>
                      <a:pt x="545960" y="269603"/>
                      <a:pt x="537883" y="279699"/>
                    </a:cubicBezTo>
                    <a:cubicBezTo>
                      <a:pt x="531547" y="287619"/>
                      <a:pt x="516367" y="291071"/>
                      <a:pt x="516367" y="301214"/>
                    </a:cubicBezTo>
                    <a:cubicBezTo>
                      <a:pt x="516367" y="323893"/>
                      <a:pt x="524701" y="347305"/>
                      <a:pt x="537883" y="365760"/>
                    </a:cubicBezTo>
                    <a:cubicBezTo>
                      <a:pt x="544474" y="374987"/>
                      <a:pt x="559253" y="373403"/>
                      <a:pt x="570156" y="376518"/>
                    </a:cubicBezTo>
                    <a:cubicBezTo>
                      <a:pt x="584372" y="380580"/>
                      <a:pt x="598430" y="386354"/>
                      <a:pt x="613186" y="387276"/>
                    </a:cubicBezTo>
                    <a:cubicBezTo>
                      <a:pt x="656133" y="389960"/>
                      <a:pt x="699247" y="387276"/>
                      <a:pt x="742278" y="387276"/>
                    </a:cubicBezTo>
                  </a:path>
                </a:pathLst>
              </a:custGeom>
              <a:no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kumimoji="0" lang="ja-JP" altLang="en-US" sz="1800" kern="0">
                  <a:solidFill>
                    <a:prstClr val="white"/>
                  </a:solidFill>
                  <a:latin typeface="Times New Roman" pitchFamily="18" charset="0"/>
                  <a:cs typeface="Times New Roman" pitchFamily="18" charset="0"/>
                </a:endParaRPr>
              </a:p>
            </p:txBody>
          </p:sp>
          <p:sp>
            <p:nvSpPr>
              <p:cNvPr id="26" name="フリーフォーム 25"/>
              <p:cNvSpPr/>
              <p:nvPr/>
            </p:nvSpPr>
            <p:spPr>
              <a:xfrm>
                <a:off x="2798929" y="3208762"/>
                <a:ext cx="603506" cy="738219"/>
              </a:xfrm>
              <a:custGeom>
                <a:avLst/>
                <a:gdLst>
                  <a:gd name="connsiteX0" fmla="*/ 0 w 808104"/>
                  <a:gd name="connsiteY0" fmla="*/ 193637 h 957430"/>
                  <a:gd name="connsiteX1" fmla="*/ 742278 w 808104"/>
                  <a:gd name="connsiteY1" fmla="*/ 193637 h 957430"/>
                  <a:gd name="connsiteX2" fmla="*/ 774551 w 808104"/>
                  <a:gd name="connsiteY2" fmla="*/ 182880 h 957430"/>
                  <a:gd name="connsiteX3" fmla="*/ 806824 w 808104"/>
                  <a:gd name="connsiteY3" fmla="*/ 118334 h 957430"/>
                  <a:gd name="connsiteX4" fmla="*/ 742278 w 808104"/>
                  <a:gd name="connsiteY4" fmla="*/ 96819 h 957430"/>
                  <a:gd name="connsiteX5" fmla="*/ 710005 w 808104"/>
                  <a:gd name="connsiteY5" fmla="*/ 86061 h 957430"/>
                  <a:gd name="connsiteX6" fmla="*/ 322729 w 808104"/>
                  <a:gd name="connsiteY6" fmla="*/ 96819 h 957430"/>
                  <a:gd name="connsiteX7" fmla="*/ 268941 w 808104"/>
                  <a:gd name="connsiteY7" fmla="*/ 107576 h 957430"/>
                  <a:gd name="connsiteX8" fmla="*/ 161365 w 808104"/>
                  <a:gd name="connsiteY8" fmla="*/ 129091 h 957430"/>
                  <a:gd name="connsiteX9" fmla="*/ 129092 w 808104"/>
                  <a:gd name="connsiteY9" fmla="*/ 193637 h 957430"/>
                  <a:gd name="connsiteX10" fmla="*/ 150607 w 808104"/>
                  <a:gd name="connsiteY10" fmla="*/ 215153 h 957430"/>
                  <a:gd name="connsiteX11" fmla="*/ 225911 w 808104"/>
                  <a:gd name="connsiteY11" fmla="*/ 258183 h 957430"/>
                  <a:gd name="connsiteX12" fmla="*/ 430306 w 808104"/>
                  <a:gd name="connsiteY12" fmla="*/ 247426 h 957430"/>
                  <a:gd name="connsiteX13" fmla="*/ 462579 w 808104"/>
                  <a:gd name="connsiteY13" fmla="*/ 225910 h 957430"/>
                  <a:gd name="connsiteX14" fmla="*/ 537882 w 808104"/>
                  <a:gd name="connsiteY14" fmla="*/ 193637 h 957430"/>
                  <a:gd name="connsiteX15" fmla="*/ 591671 w 808104"/>
                  <a:gd name="connsiteY15" fmla="*/ 150607 h 957430"/>
                  <a:gd name="connsiteX16" fmla="*/ 645459 w 808104"/>
                  <a:gd name="connsiteY16" fmla="*/ 96819 h 957430"/>
                  <a:gd name="connsiteX17" fmla="*/ 634701 w 808104"/>
                  <a:gd name="connsiteY17" fmla="*/ 43030 h 957430"/>
                  <a:gd name="connsiteX18" fmla="*/ 527125 w 808104"/>
                  <a:gd name="connsiteY18" fmla="*/ 10757 h 957430"/>
                  <a:gd name="connsiteX19" fmla="*/ 473337 w 808104"/>
                  <a:gd name="connsiteY19" fmla="*/ 0 h 957430"/>
                  <a:gd name="connsiteX20" fmla="*/ 193638 w 808104"/>
                  <a:gd name="connsiteY20" fmla="*/ 10757 h 957430"/>
                  <a:gd name="connsiteX21" fmla="*/ 129092 w 808104"/>
                  <a:gd name="connsiteY21" fmla="*/ 32273 h 957430"/>
                  <a:gd name="connsiteX22" fmla="*/ 118334 w 808104"/>
                  <a:gd name="connsiteY22" fmla="*/ 64546 h 957430"/>
                  <a:gd name="connsiteX23" fmla="*/ 150607 w 808104"/>
                  <a:gd name="connsiteY23" fmla="*/ 75303 h 957430"/>
                  <a:gd name="connsiteX24" fmla="*/ 365760 w 808104"/>
                  <a:gd name="connsiteY24" fmla="*/ 86061 h 957430"/>
                  <a:gd name="connsiteX25" fmla="*/ 408791 w 808104"/>
                  <a:gd name="connsiteY25" fmla="*/ 107576 h 957430"/>
                  <a:gd name="connsiteX26" fmla="*/ 441064 w 808104"/>
                  <a:gd name="connsiteY26" fmla="*/ 118334 h 957430"/>
                  <a:gd name="connsiteX27" fmla="*/ 494852 w 808104"/>
                  <a:gd name="connsiteY27" fmla="*/ 182880 h 957430"/>
                  <a:gd name="connsiteX28" fmla="*/ 527125 w 808104"/>
                  <a:gd name="connsiteY28" fmla="*/ 236668 h 957430"/>
                  <a:gd name="connsiteX29" fmla="*/ 559398 w 808104"/>
                  <a:gd name="connsiteY29" fmla="*/ 290456 h 957430"/>
                  <a:gd name="connsiteX30" fmla="*/ 516367 w 808104"/>
                  <a:gd name="connsiteY30" fmla="*/ 333487 h 957430"/>
                  <a:gd name="connsiteX31" fmla="*/ 527125 w 808104"/>
                  <a:gd name="connsiteY31" fmla="*/ 365760 h 957430"/>
                  <a:gd name="connsiteX32" fmla="*/ 656217 w 808104"/>
                  <a:gd name="connsiteY32" fmla="*/ 376517 h 957430"/>
                  <a:gd name="connsiteX33" fmla="*/ 677732 w 808104"/>
                  <a:gd name="connsiteY33" fmla="*/ 419548 h 957430"/>
                  <a:gd name="connsiteX34" fmla="*/ 666974 w 808104"/>
                  <a:gd name="connsiteY34" fmla="*/ 473336 h 957430"/>
                  <a:gd name="connsiteX35" fmla="*/ 623944 w 808104"/>
                  <a:gd name="connsiteY35" fmla="*/ 484094 h 957430"/>
                  <a:gd name="connsiteX36" fmla="*/ 473337 w 808104"/>
                  <a:gd name="connsiteY36" fmla="*/ 505609 h 957430"/>
                  <a:gd name="connsiteX37" fmla="*/ 419548 w 808104"/>
                  <a:gd name="connsiteY37" fmla="*/ 548640 h 957430"/>
                  <a:gd name="connsiteX38" fmla="*/ 462579 w 808104"/>
                  <a:gd name="connsiteY38" fmla="*/ 580913 h 957430"/>
                  <a:gd name="connsiteX39" fmla="*/ 494852 w 808104"/>
                  <a:gd name="connsiteY39" fmla="*/ 602428 h 957430"/>
                  <a:gd name="connsiteX40" fmla="*/ 623944 w 808104"/>
                  <a:gd name="connsiteY40" fmla="*/ 634701 h 957430"/>
                  <a:gd name="connsiteX41" fmla="*/ 602428 w 808104"/>
                  <a:gd name="connsiteY41" fmla="*/ 656216 h 957430"/>
                  <a:gd name="connsiteX42" fmla="*/ 537882 w 808104"/>
                  <a:gd name="connsiteY42" fmla="*/ 677731 h 957430"/>
                  <a:gd name="connsiteX43" fmla="*/ 505609 w 808104"/>
                  <a:gd name="connsiteY43" fmla="*/ 699247 h 957430"/>
                  <a:gd name="connsiteX44" fmla="*/ 473337 w 808104"/>
                  <a:gd name="connsiteY44" fmla="*/ 710004 h 957430"/>
                  <a:gd name="connsiteX45" fmla="*/ 451821 w 808104"/>
                  <a:gd name="connsiteY45" fmla="*/ 742277 h 957430"/>
                  <a:gd name="connsiteX46" fmla="*/ 408791 w 808104"/>
                  <a:gd name="connsiteY46" fmla="*/ 796066 h 957430"/>
                  <a:gd name="connsiteX47" fmla="*/ 398033 w 808104"/>
                  <a:gd name="connsiteY47" fmla="*/ 839096 h 957430"/>
                  <a:gd name="connsiteX48" fmla="*/ 376518 w 808104"/>
                  <a:gd name="connsiteY48" fmla="*/ 903642 h 957430"/>
                  <a:gd name="connsiteX49" fmla="*/ 365760 w 808104"/>
                  <a:gd name="connsiteY49" fmla="*/ 957430 h 95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08104" h="957430">
                    <a:moveTo>
                      <a:pt x="0" y="193637"/>
                    </a:moveTo>
                    <a:cubicBezTo>
                      <a:pt x="134243" y="195992"/>
                      <a:pt x="519749" y="223307"/>
                      <a:pt x="742278" y="193637"/>
                    </a:cubicBezTo>
                    <a:cubicBezTo>
                      <a:pt x="753518" y="192138"/>
                      <a:pt x="763793" y="186466"/>
                      <a:pt x="774551" y="182880"/>
                    </a:cubicBezTo>
                    <a:cubicBezTo>
                      <a:pt x="775273" y="181797"/>
                      <a:pt x="815731" y="127241"/>
                      <a:pt x="806824" y="118334"/>
                    </a:cubicBezTo>
                    <a:cubicBezTo>
                      <a:pt x="790787" y="102297"/>
                      <a:pt x="763793" y="103991"/>
                      <a:pt x="742278" y="96819"/>
                    </a:cubicBezTo>
                    <a:lnTo>
                      <a:pt x="710005" y="86061"/>
                    </a:lnTo>
                    <a:cubicBezTo>
                      <a:pt x="580913" y="89647"/>
                      <a:pt x="451717" y="90527"/>
                      <a:pt x="322729" y="96819"/>
                    </a:cubicBezTo>
                    <a:cubicBezTo>
                      <a:pt x="304466" y="97710"/>
                      <a:pt x="286930" y="104305"/>
                      <a:pt x="268941" y="107576"/>
                    </a:cubicBezTo>
                    <a:cubicBezTo>
                      <a:pt x="172233" y="125159"/>
                      <a:pt x="237471" y="110065"/>
                      <a:pt x="161365" y="129091"/>
                    </a:cubicBezTo>
                    <a:cubicBezTo>
                      <a:pt x="154392" y="139550"/>
                      <a:pt x="125666" y="176505"/>
                      <a:pt x="129092" y="193637"/>
                    </a:cubicBezTo>
                    <a:cubicBezTo>
                      <a:pt x="131081" y="203583"/>
                      <a:pt x="142815" y="208660"/>
                      <a:pt x="150607" y="215153"/>
                    </a:cubicBezTo>
                    <a:cubicBezTo>
                      <a:pt x="194025" y="251335"/>
                      <a:pt x="182121" y="243587"/>
                      <a:pt x="225911" y="258183"/>
                    </a:cubicBezTo>
                    <a:cubicBezTo>
                      <a:pt x="294043" y="254597"/>
                      <a:pt x="362706" y="256644"/>
                      <a:pt x="430306" y="247426"/>
                    </a:cubicBezTo>
                    <a:cubicBezTo>
                      <a:pt x="443117" y="245679"/>
                      <a:pt x="451353" y="232325"/>
                      <a:pt x="462579" y="225910"/>
                    </a:cubicBezTo>
                    <a:cubicBezTo>
                      <a:pt x="499798" y="204642"/>
                      <a:pt x="501677" y="205706"/>
                      <a:pt x="537882" y="193637"/>
                    </a:cubicBezTo>
                    <a:cubicBezTo>
                      <a:pt x="621789" y="109734"/>
                      <a:pt x="483081" y="245623"/>
                      <a:pt x="591671" y="150607"/>
                    </a:cubicBezTo>
                    <a:cubicBezTo>
                      <a:pt x="610753" y="133910"/>
                      <a:pt x="645459" y="96819"/>
                      <a:pt x="645459" y="96819"/>
                    </a:cubicBezTo>
                    <a:cubicBezTo>
                      <a:pt x="641873" y="78889"/>
                      <a:pt x="647630" y="55959"/>
                      <a:pt x="634701" y="43030"/>
                    </a:cubicBezTo>
                    <a:cubicBezTo>
                      <a:pt x="627041" y="35370"/>
                      <a:pt x="545928" y="14935"/>
                      <a:pt x="527125" y="10757"/>
                    </a:cubicBezTo>
                    <a:cubicBezTo>
                      <a:pt x="509276" y="6791"/>
                      <a:pt x="491266" y="3586"/>
                      <a:pt x="473337" y="0"/>
                    </a:cubicBezTo>
                    <a:cubicBezTo>
                      <a:pt x="380104" y="3586"/>
                      <a:pt x="286533" y="2048"/>
                      <a:pt x="193638" y="10757"/>
                    </a:cubicBezTo>
                    <a:cubicBezTo>
                      <a:pt x="171058" y="12874"/>
                      <a:pt x="129092" y="32273"/>
                      <a:pt x="129092" y="32273"/>
                    </a:cubicBezTo>
                    <a:cubicBezTo>
                      <a:pt x="125506" y="43031"/>
                      <a:pt x="113263" y="54404"/>
                      <a:pt x="118334" y="64546"/>
                    </a:cubicBezTo>
                    <a:cubicBezTo>
                      <a:pt x="123405" y="74688"/>
                      <a:pt x="139310" y="74321"/>
                      <a:pt x="150607" y="75303"/>
                    </a:cubicBezTo>
                    <a:cubicBezTo>
                      <a:pt x="222144" y="81524"/>
                      <a:pt x="294042" y="82475"/>
                      <a:pt x="365760" y="86061"/>
                    </a:cubicBezTo>
                    <a:cubicBezTo>
                      <a:pt x="380104" y="93233"/>
                      <a:pt x="394051" y="101259"/>
                      <a:pt x="408791" y="107576"/>
                    </a:cubicBezTo>
                    <a:cubicBezTo>
                      <a:pt x="419214" y="112043"/>
                      <a:pt x="431629" y="112044"/>
                      <a:pt x="441064" y="118334"/>
                    </a:cubicBezTo>
                    <a:cubicBezTo>
                      <a:pt x="465914" y="134901"/>
                      <a:pt x="478976" y="159066"/>
                      <a:pt x="494852" y="182880"/>
                    </a:cubicBezTo>
                    <a:cubicBezTo>
                      <a:pt x="525325" y="274304"/>
                      <a:pt x="482825" y="162835"/>
                      <a:pt x="527125" y="236668"/>
                    </a:cubicBezTo>
                    <a:cubicBezTo>
                      <a:pt x="569020" y="306493"/>
                      <a:pt x="504881" y="235942"/>
                      <a:pt x="559398" y="290456"/>
                    </a:cubicBezTo>
                    <a:cubicBezTo>
                      <a:pt x="545054" y="304800"/>
                      <a:pt x="509952" y="314243"/>
                      <a:pt x="516367" y="333487"/>
                    </a:cubicBezTo>
                    <a:cubicBezTo>
                      <a:pt x="519953" y="344245"/>
                      <a:pt x="516287" y="362425"/>
                      <a:pt x="527125" y="365760"/>
                    </a:cubicBezTo>
                    <a:cubicBezTo>
                      <a:pt x="568395" y="378458"/>
                      <a:pt x="613186" y="372931"/>
                      <a:pt x="656217" y="376517"/>
                    </a:cubicBezTo>
                    <a:cubicBezTo>
                      <a:pt x="663389" y="390861"/>
                      <a:pt x="675961" y="403609"/>
                      <a:pt x="677732" y="419548"/>
                    </a:cubicBezTo>
                    <a:cubicBezTo>
                      <a:pt x="679751" y="437721"/>
                      <a:pt x="678679" y="459289"/>
                      <a:pt x="666974" y="473336"/>
                    </a:cubicBezTo>
                    <a:cubicBezTo>
                      <a:pt x="657509" y="484694"/>
                      <a:pt x="638160" y="480032"/>
                      <a:pt x="623944" y="484094"/>
                    </a:cubicBezTo>
                    <a:cubicBezTo>
                      <a:pt x="537028" y="508927"/>
                      <a:pt x="662579" y="488405"/>
                      <a:pt x="473337" y="505609"/>
                    </a:cubicBezTo>
                    <a:cubicBezTo>
                      <a:pt x="464022" y="507938"/>
                      <a:pt x="400685" y="510915"/>
                      <a:pt x="419548" y="548640"/>
                    </a:cubicBezTo>
                    <a:cubicBezTo>
                      <a:pt x="427566" y="564677"/>
                      <a:pt x="447989" y="570492"/>
                      <a:pt x="462579" y="580913"/>
                    </a:cubicBezTo>
                    <a:cubicBezTo>
                      <a:pt x="473100" y="588428"/>
                      <a:pt x="483037" y="597177"/>
                      <a:pt x="494852" y="602428"/>
                    </a:cubicBezTo>
                    <a:cubicBezTo>
                      <a:pt x="545994" y="625158"/>
                      <a:pt x="569821" y="625680"/>
                      <a:pt x="623944" y="634701"/>
                    </a:cubicBezTo>
                    <a:cubicBezTo>
                      <a:pt x="616772" y="641873"/>
                      <a:pt x="611500" y="651680"/>
                      <a:pt x="602428" y="656216"/>
                    </a:cubicBezTo>
                    <a:cubicBezTo>
                      <a:pt x="582143" y="666358"/>
                      <a:pt x="537882" y="677731"/>
                      <a:pt x="537882" y="677731"/>
                    </a:cubicBezTo>
                    <a:cubicBezTo>
                      <a:pt x="527124" y="684903"/>
                      <a:pt x="517173" y="693465"/>
                      <a:pt x="505609" y="699247"/>
                    </a:cubicBezTo>
                    <a:cubicBezTo>
                      <a:pt x="495467" y="704318"/>
                      <a:pt x="482191" y="702921"/>
                      <a:pt x="473337" y="710004"/>
                    </a:cubicBezTo>
                    <a:cubicBezTo>
                      <a:pt x="463241" y="718081"/>
                      <a:pt x="459898" y="732181"/>
                      <a:pt x="451821" y="742277"/>
                    </a:cubicBezTo>
                    <a:cubicBezTo>
                      <a:pt x="390514" y="818911"/>
                      <a:pt x="475003" y="696747"/>
                      <a:pt x="408791" y="796066"/>
                    </a:cubicBezTo>
                    <a:cubicBezTo>
                      <a:pt x="405205" y="810409"/>
                      <a:pt x="402281" y="824935"/>
                      <a:pt x="398033" y="839096"/>
                    </a:cubicBezTo>
                    <a:cubicBezTo>
                      <a:pt x="391516" y="860819"/>
                      <a:pt x="382485" y="881762"/>
                      <a:pt x="376518" y="903642"/>
                    </a:cubicBezTo>
                    <a:cubicBezTo>
                      <a:pt x="371707" y="921282"/>
                      <a:pt x="365760" y="957430"/>
                      <a:pt x="365760" y="957430"/>
                    </a:cubicBezTo>
                  </a:path>
                </a:pathLst>
              </a:custGeom>
              <a:no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kumimoji="0" lang="ja-JP" altLang="en-US" sz="1800" kern="0">
                  <a:solidFill>
                    <a:prstClr val="white"/>
                  </a:solidFill>
                  <a:latin typeface="Times New Roman" pitchFamily="18" charset="0"/>
                  <a:cs typeface="Times New Roman" pitchFamily="18" charset="0"/>
                </a:endParaRPr>
              </a:p>
            </p:txBody>
          </p:sp>
        </p:grpSp>
        <p:sp>
          <p:nvSpPr>
            <p:cNvPr id="17" name="テキスト ボックス 16"/>
            <p:cNvSpPr txBox="1"/>
            <p:nvPr/>
          </p:nvSpPr>
          <p:spPr>
            <a:xfrm>
              <a:off x="22699153" y="6759140"/>
              <a:ext cx="759104" cy="415498"/>
            </a:xfrm>
            <a:prstGeom prst="rect">
              <a:avLst/>
            </a:prstGeom>
            <a:noFill/>
          </p:spPr>
          <p:txBody>
            <a:bodyPr wrap="square" rtlCol="0">
              <a:spAutoFit/>
            </a:bodyPr>
            <a:lstStyle/>
            <a:p>
              <a:pPr algn="ctr"/>
              <a:r>
                <a:rPr kumimoji="1" lang="en-US" altLang="ja-JP" sz="1050" dirty="0" smtClean="0">
                  <a:latin typeface="Times New Roman" pitchFamily="18" charset="0"/>
                  <a:cs typeface="Times New Roman" pitchFamily="18" charset="0"/>
                </a:rPr>
                <a:t>Rare Event</a:t>
              </a:r>
              <a:endParaRPr kumimoji="1" lang="ja-JP" altLang="en-US" sz="1050" dirty="0">
                <a:latin typeface="Times New Roman" pitchFamily="18" charset="0"/>
                <a:cs typeface="Times New Roman" pitchFamily="18" charset="0"/>
              </a:endParaRPr>
            </a:p>
          </p:txBody>
        </p:sp>
        <p:sp>
          <p:nvSpPr>
            <p:cNvPr id="18" name="テキスト ボックス 17"/>
            <p:cNvSpPr txBox="1"/>
            <p:nvPr/>
          </p:nvSpPr>
          <p:spPr>
            <a:xfrm>
              <a:off x="23565740" y="6723438"/>
              <a:ext cx="759104" cy="415498"/>
            </a:xfrm>
            <a:prstGeom prst="rect">
              <a:avLst/>
            </a:prstGeom>
            <a:noFill/>
          </p:spPr>
          <p:txBody>
            <a:bodyPr wrap="square" rtlCol="0">
              <a:spAutoFit/>
            </a:bodyPr>
            <a:lstStyle/>
            <a:p>
              <a:pPr algn="ctr"/>
              <a:r>
                <a:rPr kumimoji="1" lang="en-US" altLang="ja-JP" sz="1050" dirty="0" smtClean="0">
                  <a:latin typeface="Times New Roman" pitchFamily="18" charset="0"/>
                  <a:cs typeface="Times New Roman" pitchFamily="18" charset="0"/>
                </a:rPr>
                <a:t>Rare Event</a:t>
              </a:r>
              <a:endParaRPr kumimoji="1" lang="ja-JP" altLang="en-US" sz="1050" dirty="0">
                <a:latin typeface="Times New Roman" pitchFamily="18" charset="0"/>
                <a:cs typeface="Times New Roman" pitchFamily="18" charset="0"/>
              </a:endParaRPr>
            </a:p>
          </p:txBody>
        </p:sp>
        <p:sp>
          <p:nvSpPr>
            <p:cNvPr id="19" name="テキスト ボックス 18"/>
            <p:cNvSpPr txBox="1"/>
            <p:nvPr/>
          </p:nvSpPr>
          <p:spPr>
            <a:xfrm>
              <a:off x="22891582" y="7980518"/>
              <a:ext cx="1209550" cy="307777"/>
            </a:xfrm>
            <a:prstGeom prst="rect">
              <a:avLst/>
            </a:prstGeom>
            <a:noFill/>
          </p:spPr>
          <p:txBody>
            <a:bodyPr wrap="square" rtlCol="0">
              <a:spAutoFit/>
            </a:bodyPr>
            <a:lstStyle/>
            <a:p>
              <a:pPr algn="ctr"/>
              <a:r>
                <a:rPr kumimoji="1" lang="en-US" altLang="ja-JP" sz="1400" dirty="0" smtClean="0">
                  <a:latin typeface="Times New Roman" pitchFamily="18" charset="0"/>
                  <a:cs typeface="Times New Roman" pitchFamily="18" charset="0"/>
                </a:rPr>
                <a:t>MD</a:t>
              </a:r>
              <a:endParaRPr kumimoji="1" lang="ja-JP" altLang="en-US" sz="1400" dirty="0">
                <a:latin typeface="Times New Roman" pitchFamily="18" charset="0"/>
                <a:cs typeface="Times New Roman" pitchFamily="18" charset="0"/>
              </a:endParaRPr>
            </a:p>
          </p:txBody>
        </p:sp>
        <p:sp>
          <p:nvSpPr>
            <p:cNvPr id="21" name="テキスト ボックス 20"/>
            <p:cNvSpPr txBox="1"/>
            <p:nvPr/>
          </p:nvSpPr>
          <p:spPr>
            <a:xfrm>
              <a:off x="22996911" y="6372847"/>
              <a:ext cx="1209550" cy="400110"/>
            </a:xfrm>
            <a:prstGeom prst="rect">
              <a:avLst/>
            </a:prstGeom>
            <a:noFill/>
          </p:spPr>
          <p:txBody>
            <a:bodyPr wrap="square" rtlCol="0">
              <a:spAutoFit/>
            </a:bodyPr>
            <a:lstStyle/>
            <a:p>
              <a:pPr algn="ctr"/>
              <a:r>
                <a:rPr kumimoji="1" lang="ja-JP" altLang="en-US" sz="2000" dirty="0" smtClean="0">
                  <a:latin typeface="Times New Roman" pitchFamily="18" charset="0"/>
                  <a:cs typeface="Times New Roman" pitchFamily="18" charset="0"/>
                </a:rPr>
                <a:t>従来法</a:t>
              </a:r>
              <a:endParaRPr kumimoji="1" lang="ja-JP" altLang="en-US" sz="2000" dirty="0">
                <a:latin typeface="Times New Roman" pitchFamily="18" charset="0"/>
                <a:cs typeface="Times New Roman" pitchFamily="18" charset="0"/>
              </a:endParaRP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1400143677"/>
                </p:ext>
              </p:extLst>
            </p:nvPr>
          </p:nvGraphicFramePr>
          <p:xfrm>
            <a:off x="23147107" y="8311216"/>
            <a:ext cx="685800" cy="203200"/>
          </p:xfrm>
          <a:graphic>
            <a:graphicData uri="http://schemas.openxmlformats.org/presentationml/2006/ole">
              <mc:AlternateContent xmlns:mc="http://schemas.openxmlformats.org/markup-compatibility/2006">
                <mc:Choice xmlns:v="urn:schemas-microsoft-com:vml" Requires="v">
                  <p:oleObj spid="_x0000_s1673" name="Equation" r:id="rId12" imgW="685800" imgH="203200" progId="">
                    <p:embed/>
                  </p:oleObj>
                </mc:Choice>
                <mc:Fallback>
                  <p:oleObj name="Equation" r:id="rId12" imgW="685800" imgH="2032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47107" y="8311216"/>
                          <a:ext cx="6858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9" name="Rectangle 5"/>
          <p:cNvSpPr>
            <a:spLocks noChangeArrowheads="1"/>
          </p:cNvSpPr>
          <p:nvPr/>
        </p:nvSpPr>
        <p:spPr bwMode="auto">
          <a:xfrm>
            <a:off x="264583" y="5589240"/>
            <a:ext cx="668150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800" b="0" i="0" u="none" strike="noStrike" cap="none" normalizeH="0" baseline="0" dirty="0" smtClean="0">
                <a:ln>
                  <a:noFill/>
                </a:ln>
                <a:solidFill>
                  <a:schemeClr val="tx1"/>
                </a:solidFill>
                <a:effectLst/>
                <a:latin typeface="Times New Roman" pitchFamily="18" charset="0"/>
                <a:cs typeface="Times New Roman" pitchFamily="18" charset="0"/>
              </a:rPr>
              <a:t>図</a:t>
            </a:r>
            <a:r>
              <a:rPr kumimoji="1" lang="en-US" altLang="ja-JP" sz="1800" b="0" i="0" u="none" strike="noStrike" cap="none" normalizeH="0" baseline="0" dirty="0" smtClean="0">
                <a:ln>
                  <a:noFill/>
                </a:ln>
                <a:solidFill>
                  <a:schemeClr val="tx1"/>
                </a:solidFill>
                <a:effectLst/>
                <a:latin typeface="Times New Roman" pitchFamily="18" charset="0"/>
                <a:cs typeface="Times New Roman" pitchFamily="18" charset="0"/>
              </a:rPr>
              <a:t>2.</a:t>
            </a:r>
            <a:r>
              <a:rPr kumimoji="1" lang="ja-JP" sz="1800" b="0" i="0" u="none" strike="noStrike" cap="none" normalizeH="0" baseline="0" dirty="0" smtClean="0">
                <a:ln>
                  <a:noFill/>
                </a:ln>
                <a:solidFill>
                  <a:schemeClr val="tx1"/>
                </a:solidFill>
                <a:effectLst/>
                <a:latin typeface="Times New Roman" pitchFamily="18" charset="0"/>
                <a:cs typeface="Times New Roman" pitchFamily="18" charset="0"/>
              </a:rPr>
              <a:t> </a:t>
            </a:r>
            <a:r>
              <a:rPr lang="ja-JP" altLang="en-US" sz="1800" dirty="0" smtClean="0">
                <a:latin typeface="Times New Roman" pitchFamily="18" charset="0"/>
                <a:cs typeface="Times New Roman" pitchFamily="18" charset="0"/>
              </a:rPr>
              <a:t>混合</a:t>
            </a:r>
            <a:r>
              <a:rPr lang="en-US" altLang="ja-JP" sz="1800" dirty="0" smtClean="0">
                <a:latin typeface="Times New Roman" pitchFamily="18" charset="0"/>
                <a:cs typeface="Times New Roman" pitchFamily="18" charset="0"/>
              </a:rPr>
              <a:t>MC/MD</a:t>
            </a:r>
            <a:r>
              <a:rPr lang="ja-JP" altLang="en-US" sz="1800" dirty="0" smtClean="0">
                <a:latin typeface="Times New Roman" pitchFamily="18" charset="0"/>
                <a:cs typeface="Times New Roman" pitchFamily="18" charset="0"/>
              </a:rPr>
              <a:t>反応法</a:t>
            </a:r>
            <a:r>
              <a:rPr kumimoji="1" lang="ja-JP" sz="1800" b="0" i="0" u="none" strike="noStrike" cap="none" normalizeH="0" baseline="0" dirty="0" smtClean="0">
                <a:ln>
                  <a:noFill/>
                </a:ln>
                <a:solidFill>
                  <a:schemeClr val="tx1"/>
                </a:solidFill>
                <a:effectLst/>
                <a:latin typeface="Times New Roman" pitchFamily="18" charset="0"/>
                <a:cs typeface="Times New Roman" pitchFamily="18" charset="0"/>
              </a:rPr>
              <a:t>の概念図</a:t>
            </a:r>
          </a:p>
        </p:txBody>
      </p:sp>
      <p:cxnSp>
        <p:nvCxnSpPr>
          <p:cNvPr id="50" name="直線コネクタ 49"/>
          <p:cNvCxnSpPr/>
          <p:nvPr/>
        </p:nvCxnSpPr>
        <p:spPr>
          <a:xfrm>
            <a:off x="359532" y="847862"/>
            <a:ext cx="853294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295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64583" y="6034351"/>
            <a:ext cx="8627897" cy="707886"/>
          </a:xfrm>
          <a:prstGeom prst="rect">
            <a:avLst/>
          </a:prstGeom>
          <a:solidFill>
            <a:schemeClr val="bg1">
              <a:lumMod val="95000"/>
            </a:schemeClr>
          </a:solidFill>
        </p:spPr>
        <p:txBody>
          <a:bodyPr wrap="square">
            <a:spAutoFit/>
          </a:bodyPr>
          <a:lstStyle/>
          <a:p>
            <a:pPr>
              <a:buClr>
                <a:schemeClr val="tx1"/>
              </a:buClr>
            </a:pPr>
            <a:r>
              <a:rPr lang="en-US" altLang="ja-JP" sz="2000" u="sng" dirty="0" smtClean="0">
                <a:latin typeface="Times New Roman" pitchFamily="18" charset="0"/>
                <a:cs typeface="Times New Roman" pitchFamily="18" charset="0"/>
              </a:rPr>
              <a:t>MC</a:t>
            </a:r>
            <a:r>
              <a:rPr lang="ja-JP" altLang="ja-JP" sz="2000" u="sng" dirty="0" smtClean="0">
                <a:latin typeface="Times New Roman" pitchFamily="18" charset="0"/>
                <a:cs typeface="Times New Roman" pitchFamily="18" charset="0"/>
              </a:rPr>
              <a:t>法と</a:t>
            </a:r>
            <a:r>
              <a:rPr lang="en-US" altLang="ja-JP" sz="2000" u="sng" dirty="0" smtClean="0">
                <a:latin typeface="Times New Roman" pitchFamily="18" charset="0"/>
                <a:cs typeface="Times New Roman" pitchFamily="18" charset="0"/>
              </a:rPr>
              <a:t>MD</a:t>
            </a:r>
            <a:r>
              <a:rPr lang="ja-JP" altLang="ja-JP" sz="2000" u="sng" dirty="0" smtClean="0">
                <a:latin typeface="Times New Roman" pitchFamily="18" charset="0"/>
                <a:cs typeface="Times New Roman" pitchFamily="18" charset="0"/>
              </a:rPr>
              <a:t>法からなるサイクル</a:t>
            </a:r>
            <a:r>
              <a:rPr lang="en-US" altLang="ja-JP" sz="2000" u="sng" dirty="0" smtClean="0">
                <a:latin typeface="Times New Roman" pitchFamily="18" charset="0"/>
                <a:cs typeface="Times New Roman" pitchFamily="18" charset="0"/>
              </a:rPr>
              <a:t>(MC/MD</a:t>
            </a:r>
            <a:r>
              <a:rPr lang="ja-JP" altLang="en-US" sz="2000" u="sng" dirty="0" smtClean="0">
                <a:latin typeface="Times New Roman" pitchFamily="18" charset="0"/>
                <a:cs typeface="Times New Roman" pitchFamily="18" charset="0"/>
              </a:rPr>
              <a:t>サイクル</a:t>
            </a:r>
            <a:r>
              <a:rPr lang="en-US" altLang="ja-JP" sz="2000" u="sng" dirty="0" smtClean="0">
                <a:latin typeface="Times New Roman" pitchFamily="18" charset="0"/>
                <a:cs typeface="Times New Roman" pitchFamily="18" charset="0"/>
              </a:rPr>
              <a:t>)</a:t>
            </a:r>
            <a:r>
              <a:rPr lang="ja-JP" altLang="ja-JP" sz="2000" u="sng" dirty="0" smtClean="0">
                <a:latin typeface="Times New Roman" pitchFamily="18" charset="0"/>
                <a:cs typeface="Times New Roman" pitchFamily="18" charset="0"/>
              </a:rPr>
              <a:t>を繰り返す</a:t>
            </a:r>
            <a:r>
              <a:rPr lang="ja-JP" altLang="ja-JP" sz="2000" dirty="0" smtClean="0">
                <a:latin typeface="Times New Roman" pitchFamily="18" charset="0"/>
                <a:cs typeface="Times New Roman" pitchFamily="18" charset="0"/>
              </a:rPr>
              <a:t>ことにより</a:t>
            </a:r>
            <a:r>
              <a:rPr lang="ja-JP" altLang="en-US" sz="2000" dirty="0" smtClean="0">
                <a:latin typeface="Times New Roman" pitchFamily="18" charset="0"/>
                <a:cs typeface="Times New Roman" pitchFamily="18" charset="0"/>
              </a:rPr>
              <a:t>、複雑な複合化学反応系の状態変化をシミュレート可能！</a:t>
            </a:r>
            <a:endParaRPr lang="en-US" altLang="ja-JP" sz="2000" dirty="0" smtClean="0">
              <a:latin typeface="Times New Roman" pitchFamily="18" charset="0"/>
              <a:cs typeface="Times New Roman" pitchFamily="18" charset="0"/>
            </a:endParaRPr>
          </a:p>
        </p:txBody>
      </p:sp>
      <p:sp>
        <p:nvSpPr>
          <p:cNvPr id="41" name="タイトル 11"/>
          <p:cNvSpPr txBox="1">
            <a:spLocks/>
          </p:cNvSpPr>
          <p:nvPr/>
        </p:nvSpPr>
        <p:spPr>
          <a:xfrm>
            <a:off x="467544" y="227596"/>
            <a:ext cx="8424936" cy="576065"/>
          </a:xfrm>
          <a:prstGeom prst="rect">
            <a:avLst/>
          </a:prstGeom>
          <a:noFill/>
          <a:ln>
            <a:noFill/>
          </a:ln>
        </p:spPr>
        <p:txBody>
          <a:bodyPr/>
          <a:lstStyle/>
          <a:p>
            <a:pPr lvl="0">
              <a:spcBef>
                <a:spcPct val="0"/>
              </a:spcBef>
              <a:defRPr/>
            </a:pPr>
            <a:r>
              <a:rPr kumimoji="1" lang="ja-JP" altLang="en-US" sz="3200" b="0" i="0" u="none" strike="noStrike" kern="1200" cap="none" spc="0" normalizeH="0" baseline="0" noProof="0" dirty="0" smtClean="0">
                <a:ln>
                  <a:noFill/>
                </a:ln>
                <a:solidFill>
                  <a:schemeClr val="tx1"/>
                </a:solidFill>
                <a:effectLst/>
                <a:uLnTx/>
                <a:uFillTx/>
                <a:ea typeface="+mj-ea"/>
                <a:cs typeface="Times New Roman" pitchFamily="18" charset="0"/>
              </a:rPr>
              <a:t>計算手順</a:t>
            </a:r>
            <a:endParaRPr kumimoji="1" lang="en-US" altLang="ja-JP" sz="3200" b="0" i="0" u="none" strike="noStrike" kern="1200" cap="none" spc="0" normalizeH="0" noProof="0" dirty="0" smtClean="0">
              <a:ln>
                <a:noFill/>
              </a:ln>
              <a:solidFill>
                <a:srgbClr val="00B0F0"/>
              </a:solidFill>
              <a:effectLst/>
              <a:uLnTx/>
              <a:uFillTx/>
              <a:ea typeface="+mj-ea"/>
              <a:cs typeface="Times New Roman" pitchFamily="18" charset="0"/>
            </a:endParaRPr>
          </a:p>
        </p:txBody>
      </p:sp>
      <p:sp>
        <p:nvSpPr>
          <p:cNvPr id="42" name="正方形/長方形 41"/>
          <p:cNvSpPr/>
          <p:nvPr/>
        </p:nvSpPr>
        <p:spPr>
          <a:xfrm>
            <a:off x="251520" y="188639"/>
            <a:ext cx="216024" cy="64807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スライド番号プレースホルダ 42"/>
          <p:cNvSpPr>
            <a:spLocks noGrp="1"/>
          </p:cNvSpPr>
          <p:nvPr>
            <p:ph type="sldNum" sz="quarter" idx="12"/>
          </p:nvPr>
        </p:nvSpPr>
        <p:spPr/>
        <p:txBody>
          <a:bodyPr/>
          <a:lstStyle/>
          <a:p>
            <a:fld id="{950260AC-9165-4183-97F2-71BE359D443C}" type="slidenum">
              <a:rPr kumimoji="1" lang="ja-JP" altLang="en-US" smtClean="0"/>
              <a:pPr/>
              <a:t>8</a:t>
            </a:fld>
            <a:endParaRPr kumimoji="1" lang="ja-JP" altLang="en-US" dirty="0"/>
          </a:p>
        </p:txBody>
      </p:sp>
      <p:pic>
        <p:nvPicPr>
          <p:cNvPr id="84998" name="Picture 6"/>
          <p:cNvPicPr>
            <a:picLocks noChangeAspect="1" noChangeArrowheads="1"/>
          </p:cNvPicPr>
          <p:nvPr/>
        </p:nvPicPr>
        <p:blipFill>
          <a:blip r:embed="rId4" cstate="print"/>
          <a:srcRect/>
          <a:stretch>
            <a:fillRect/>
          </a:stretch>
        </p:blipFill>
        <p:spPr bwMode="auto">
          <a:xfrm>
            <a:off x="5493248" y="1281823"/>
            <a:ext cx="3648075" cy="3486150"/>
          </a:xfrm>
          <a:prstGeom prst="rect">
            <a:avLst/>
          </a:prstGeom>
          <a:noFill/>
          <a:ln w="9525">
            <a:noFill/>
            <a:miter lim="800000"/>
            <a:headEnd/>
            <a:tailEnd/>
          </a:ln>
        </p:spPr>
      </p:pic>
      <p:sp>
        <p:nvSpPr>
          <p:cNvPr id="12" name="テキスト ボックス 11"/>
          <p:cNvSpPr txBox="1"/>
          <p:nvPr/>
        </p:nvSpPr>
        <p:spPr>
          <a:xfrm>
            <a:off x="251521" y="908720"/>
            <a:ext cx="5400600" cy="5119261"/>
          </a:xfrm>
          <a:prstGeom prst="rect">
            <a:avLst/>
          </a:prstGeom>
          <a:noFill/>
        </p:spPr>
        <p:txBody>
          <a:bodyPr wrap="square" rtlCol="0">
            <a:noAutofit/>
          </a:bodyPr>
          <a:lstStyle/>
          <a:p>
            <a:pPr marL="266700" indent="-266700"/>
            <a:r>
              <a:rPr lang="ja-JP" altLang="en-US" sz="2000" dirty="0" smtClean="0">
                <a:latin typeface="Times New Roman" pitchFamily="18" charset="0"/>
                <a:cs typeface="Times New Roman" pitchFamily="18" charset="0"/>
              </a:rPr>
              <a:t>①</a:t>
            </a:r>
            <a:r>
              <a:rPr lang="ja-JP" altLang="ja-JP" sz="2000" dirty="0" smtClean="0">
                <a:latin typeface="Times New Roman" pitchFamily="18" charset="0"/>
                <a:cs typeface="Times New Roman" pitchFamily="18" charset="0"/>
              </a:rPr>
              <a:t>領域</a:t>
            </a:r>
            <a:r>
              <a:rPr lang="en-US" altLang="ja-JP" sz="2000" i="1" dirty="0" smtClean="0">
                <a:latin typeface="Times New Roman" pitchFamily="18" charset="0"/>
                <a:cs typeface="Times New Roman" pitchFamily="18" charset="0"/>
              </a:rPr>
              <a:t>R</a:t>
            </a:r>
            <a:r>
              <a:rPr lang="ja-JP" altLang="ja-JP" sz="2000" dirty="0" smtClean="0">
                <a:latin typeface="Times New Roman" pitchFamily="18" charset="0"/>
                <a:cs typeface="Times New Roman" pitchFamily="18" charset="0"/>
              </a:rPr>
              <a:t>で</a:t>
            </a:r>
            <a:r>
              <a:rPr lang="en-US" altLang="ja-JP" sz="2000" dirty="0" smtClean="0">
                <a:latin typeface="Times New Roman" pitchFamily="18" charset="0"/>
                <a:cs typeface="Times New Roman" pitchFamily="18" charset="0"/>
              </a:rPr>
              <a:t>NVT-MD</a:t>
            </a:r>
            <a:r>
              <a:rPr lang="ja-JP" altLang="ja-JP" sz="2000" dirty="0" smtClean="0">
                <a:latin typeface="Times New Roman" pitchFamily="18" charset="0"/>
                <a:cs typeface="Times New Roman" pitchFamily="18" charset="0"/>
              </a:rPr>
              <a:t>計算を</a:t>
            </a:r>
            <a:r>
              <a:rPr lang="ja-JP" altLang="en-US" sz="2000" dirty="0" smtClean="0">
                <a:latin typeface="Times New Roman" pitchFamily="18" charset="0"/>
                <a:cs typeface="Times New Roman" pitchFamily="18" charset="0"/>
              </a:rPr>
              <a:t>実行。</a:t>
            </a:r>
            <a:r>
              <a:rPr lang="ja-JP" altLang="ja-JP" sz="2000" dirty="0" smtClean="0">
                <a:latin typeface="Times New Roman" pitchFamily="18" charset="0"/>
                <a:cs typeface="Times New Roman" pitchFamily="18" charset="0"/>
              </a:rPr>
              <a:t>反応の条件を満す分子内</a:t>
            </a:r>
            <a:r>
              <a:rPr lang="en-US" altLang="ja-JP" sz="2000" dirty="0" smtClean="0">
                <a:latin typeface="Times New Roman" pitchFamily="18" charset="0"/>
                <a:cs typeface="Times New Roman" pitchFamily="18" charset="0"/>
              </a:rPr>
              <a:t>/</a:t>
            </a:r>
            <a:r>
              <a:rPr lang="ja-JP" altLang="ja-JP" sz="2000" dirty="0" smtClean="0">
                <a:latin typeface="Times New Roman" pitchFamily="18" charset="0"/>
                <a:cs typeface="Times New Roman" pitchFamily="18" charset="0"/>
              </a:rPr>
              <a:t>間の原子対の候補を探索</a:t>
            </a:r>
            <a:r>
              <a:rPr lang="ja-JP" altLang="en-US" sz="2000" dirty="0" smtClean="0">
                <a:latin typeface="Times New Roman" pitchFamily="18" charset="0"/>
                <a:cs typeface="Times New Roman" pitchFamily="18" charset="0"/>
              </a:rPr>
              <a:t>。</a:t>
            </a:r>
            <a:endParaRPr lang="en-US" altLang="ja-JP" sz="2000" dirty="0" smtClean="0">
              <a:latin typeface="Times New Roman" pitchFamily="18" charset="0"/>
              <a:cs typeface="Times New Roman" pitchFamily="18" charset="0"/>
            </a:endParaRPr>
          </a:p>
          <a:p>
            <a:pPr marL="266700" indent="-266700">
              <a:spcAft>
                <a:spcPts val="1200"/>
              </a:spcAft>
            </a:pPr>
            <a:r>
              <a:rPr lang="ja-JP" altLang="en-US" sz="2000" dirty="0" smtClean="0">
                <a:latin typeface="Times New Roman" pitchFamily="18" charset="0"/>
                <a:cs typeface="Times New Roman" pitchFamily="18" charset="0"/>
              </a:rPr>
              <a:t>（</a:t>
            </a:r>
            <a:r>
              <a:rPr lang="ja-JP" altLang="en-US" sz="2000" dirty="0" smtClean="0">
                <a:solidFill>
                  <a:srgbClr val="FF0000"/>
                </a:solidFill>
                <a:latin typeface="Times New Roman" pitchFamily="18" charset="0"/>
                <a:cs typeface="Times New Roman" pitchFamily="18" charset="0"/>
              </a:rPr>
              <a:t>始状態における</a:t>
            </a:r>
            <a:r>
              <a:rPr lang="en-US" altLang="ja-JP" sz="2000" dirty="0" smtClean="0">
                <a:solidFill>
                  <a:srgbClr val="FF0000"/>
                </a:solidFill>
                <a:latin typeface="Times New Roman" pitchFamily="18" charset="0"/>
                <a:cs typeface="Times New Roman" pitchFamily="18" charset="0"/>
              </a:rPr>
              <a:t>N-C</a:t>
            </a:r>
            <a:r>
              <a:rPr lang="ja-JP" altLang="en-US" sz="2000" dirty="0" smtClean="0">
                <a:solidFill>
                  <a:srgbClr val="FF0000"/>
                </a:solidFill>
                <a:latin typeface="Times New Roman" pitchFamily="18" charset="0"/>
                <a:cs typeface="Times New Roman" pitchFamily="18" charset="0"/>
              </a:rPr>
              <a:t>原子間の平均距離</a:t>
            </a:r>
            <a:r>
              <a:rPr lang="en-US" altLang="ja-JP" sz="2000" i="1" dirty="0">
                <a:solidFill>
                  <a:srgbClr val="FF0000"/>
                </a:solidFill>
                <a:latin typeface="Times New Roman" pitchFamily="18" charset="0"/>
                <a:cs typeface="Times New Roman" pitchFamily="18" charset="0"/>
              </a:rPr>
              <a:t>D</a:t>
            </a:r>
            <a:r>
              <a:rPr lang="en-US" altLang="ja-JP" sz="2000" baseline="-25000" dirty="0" smtClean="0">
                <a:solidFill>
                  <a:srgbClr val="FF0000"/>
                </a:solidFill>
                <a:latin typeface="Times New Roman" pitchFamily="18" charset="0"/>
                <a:cs typeface="Times New Roman" pitchFamily="18" charset="0"/>
              </a:rPr>
              <a:t>c</a:t>
            </a:r>
            <a:r>
              <a:rPr lang="ja-JP" altLang="ja-JP" sz="2000" dirty="0" smtClean="0">
                <a:solidFill>
                  <a:srgbClr val="FF0000"/>
                </a:solidFill>
                <a:latin typeface="Times New Roman" pitchFamily="18" charset="0"/>
                <a:cs typeface="Times New Roman" pitchFamily="18" charset="0"/>
              </a:rPr>
              <a:t>を</a:t>
            </a:r>
            <a:r>
              <a:rPr lang="ja-JP" altLang="en-US" sz="2000" dirty="0" smtClean="0">
                <a:solidFill>
                  <a:srgbClr val="FF0000"/>
                </a:solidFill>
                <a:latin typeface="Times New Roman" pitchFamily="18" charset="0"/>
                <a:cs typeface="Times New Roman" pitchFamily="18" charset="0"/>
              </a:rPr>
              <a:t>条件の基準</a:t>
            </a:r>
            <a:r>
              <a:rPr lang="ja-JP" altLang="en-US" sz="2000" dirty="0" smtClean="0">
                <a:latin typeface="Times New Roman" pitchFamily="18" charset="0"/>
                <a:cs typeface="Times New Roman" pitchFamily="18" charset="0"/>
              </a:rPr>
              <a:t>）</a:t>
            </a:r>
            <a:endParaRPr lang="en-US" altLang="ja-JP" sz="2000" dirty="0" smtClean="0">
              <a:latin typeface="Times New Roman" pitchFamily="18" charset="0"/>
              <a:cs typeface="Times New Roman" pitchFamily="18" charset="0"/>
            </a:endParaRPr>
          </a:p>
          <a:p>
            <a:pPr marL="266700" indent="-266700"/>
            <a:r>
              <a:rPr lang="ja-JP" altLang="en-US" sz="2000" dirty="0" smtClean="0">
                <a:latin typeface="Times New Roman" pitchFamily="18" charset="0"/>
                <a:cs typeface="Times New Roman" pitchFamily="18" charset="0"/>
              </a:rPr>
              <a:t>②</a:t>
            </a:r>
            <a:r>
              <a:rPr lang="ja-JP" altLang="ja-JP" sz="2000" dirty="0" smtClean="0">
                <a:latin typeface="Times New Roman" pitchFamily="18" charset="0"/>
                <a:cs typeface="Times New Roman" pitchFamily="18" charset="0"/>
              </a:rPr>
              <a:t>選択された反応候補に対して</a:t>
            </a:r>
            <a:r>
              <a:rPr lang="ja-JP" altLang="en-US" sz="2000" dirty="0" smtClean="0">
                <a:latin typeface="Times New Roman" pitchFamily="18" charset="0"/>
                <a:cs typeface="Times New Roman" pitchFamily="18" charset="0"/>
              </a:rPr>
              <a:t>、</a:t>
            </a:r>
            <a:r>
              <a:rPr lang="ja-JP" altLang="ja-JP" sz="2000" dirty="0" smtClean="0">
                <a:latin typeface="Times New Roman" pitchFamily="18" charset="0"/>
                <a:cs typeface="Times New Roman" pitchFamily="18" charset="0"/>
              </a:rPr>
              <a:t>仮想的に分子を反応させ</a:t>
            </a:r>
            <a:r>
              <a:rPr lang="ja-JP" altLang="en-US" sz="2000" dirty="0" smtClean="0">
                <a:latin typeface="Times New Roman" pitchFamily="18" charset="0"/>
                <a:cs typeface="Times New Roman" pitchFamily="18" charset="0"/>
              </a:rPr>
              <a:t>、系全体を緩和して</a:t>
            </a:r>
            <a:r>
              <a:rPr lang="ja-JP" altLang="ja-JP" sz="2000" dirty="0" smtClean="0">
                <a:latin typeface="Times New Roman" pitchFamily="18" charset="0"/>
                <a:cs typeface="Times New Roman" pitchFamily="18" charset="0"/>
              </a:rPr>
              <a:t>領域</a:t>
            </a:r>
            <a:r>
              <a:rPr lang="en-US" altLang="ja-JP" sz="2000" i="1" dirty="0" smtClean="0">
                <a:latin typeface="Times New Roman" pitchFamily="18" charset="0"/>
                <a:cs typeface="Times New Roman" pitchFamily="18" charset="0"/>
              </a:rPr>
              <a:t>S</a:t>
            </a:r>
            <a:r>
              <a:rPr lang="ja-JP" altLang="ja-JP" sz="2000" dirty="0" err="1" smtClean="0">
                <a:latin typeface="Times New Roman" pitchFamily="18" charset="0"/>
                <a:cs typeface="Times New Roman" pitchFamily="18" charset="0"/>
              </a:rPr>
              <a:t>へと</a:t>
            </a:r>
            <a:r>
              <a:rPr lang="ja-JP" altLang="ja-JP" sz="2000" dirty="0" smtClean="0">
                <a:latin typeface="Times New Roman" pitchFamily="18" charset="0"/>
                <a:cs typeface="Times New Roman" pitchFamily="18" charset="0"/>
              </a:rPr>
              <a:t>移行</a:t>
            </a:r>
            <a:r>
              <a:rPr lang="ja-JP" altLang="en-US" sz="2000" dirty="0" smtClean="0">
                <a:latin typeface="Times New Roman" pitchFamily="18" charset="0"/>
                <a:cs typeface="Times New Roman" pitchFamily="18" charset="0"/>
              </a:rPr>
              <a:t>。</a:t>
            </a:r>
            <a:endParaRPr lang="en-US" altLang="ja-JP" sz="2000" dirty="0" smtClean="0">
              <a:latin typeface="Times New Roman" pitchFamily="18" charset="0"/>
              <a:cs typeface="Times New Roman" pitchFamily="18" charset="0"/>
            </a:endParaRPr>
          </a:p>
          <a:p>
            <a:pPr marL="266700" indent="-266700"/>
            <a:r>
              <a:rPr lang="ja-JP" altLang="en-US" sz="2000" dirty="0" smtClean="0">
                <a:latin typeface="Times New Roman" pitchFamily="18" charset="0"/>
                <a:cs typeface="Times New Roman" pitchFamily="18" charset="0"/>
              </a:rPr>
              <a:t>③</a:t>
            </a:r>
            <a:r>
              <a:rPr lang="ja-JP" altLang="ja-JP" sz="2000" dirty="0" smtClean="0">
                <a:latin typeface="Times New Roman" pitchFamily="18" charset="0"/>
                <a:cs typeface="Times New Roman" pitchFamily="18" charset="0"/>
              </a:rPr>
              <a:t>反応前後のポテンシャルエネルギー差</a:t>
            </a:r>
            <a:r>
              <a:rPr lang="en-US" altLang="ja-JP" sz="2000" dirty="0" err="1" smtClean="0">
                <a:latin typeface="Times New Roman" pitchFamily="18" charset="0"/>
                <a:cs typeface="Times New Roman" pitchFamily="18" charset="0"/>
              </a:rPr>
              <a:t>Δ</a:t>
            </a:r>
            <a:r>
              <a:rPr lang="en-US" altLang="ja-JP" sz="2000" i="1" dirty="0" err="1" smtClean="0">
                <a:latin typeface="Times New Roman" pitchFamily="18" charset="0"/>
                <a:cs typeface="Times New Roman" pitchFamily="18" charset="0"/>
              </a:rPr>
              <a:t>U</a:t>
            </a:r>
            <a:r>
              <a:rPr lang="en-US" altLang="ja-JP" sz="2000" i="1" baseline="-25000" dirty="0" err="1" smtClean="0">
                <a:latin typeface="Times New Roman" pitchFamily="18" charset="0"/>
                <a:cs typeface="Times New Roman" pitchFamily="18" charset="0"/>
              </a:rPr>
              <a:t>rs</a:t>
            </a:r>
            <a:r>
              <a:rPr lang="en-US" altLang="ja-JP" sz="2000" dirty="0" smtClean="0">
                <a:latin typeface="Times New Roman" pitchFamily="18" charset="0"/>
                <a:cs typeface="Times New Roman" pitchFamily="18" charset="0"/>
              </a:rPr>
              <a:t> (= </a:t>
            </a:r>
            <a:r>
              <a:rPr lang="en-US" altLang="ja-JP" sz="2000" i="1" dirty="0" smtClean="0">
                <a:latin typeface="Times New Roman" pitchFamily="18" charset="0"/>
                <a:cs typeface="Times New Roman" pitchFamily="18" charset="0"/>
              </a:rPr>
              <a:t>U</a:t>
            </a:r>
            <a:r>
              <a:rPr lang="en-US" altLang="ja-JP" sz="2000" i="1" baseline="-25000" dirty="0" smtClean="0">
                <a:latin typeface="Times New Roman" pitchFamily="18" charset="0"/>
                <a:cs typeface="Times New Roman" pitchFamily="18" charset="0"/>
              </a:rPr>
              <a:t>s</a:t>
            </a:r>
            <a:r>
              <a:rPr lang="en-US" altLang="ja-JP" sz="2000" i="1" dirty="0" smtClean="0">
                <a:latin typeface="Times New Roman" pitchFamily="18" charset="0"/>
                <a:cs typeface="Times New Roman" pitchFamily="18" charset="0"/>
              </a:rPr>
              <a:t> </a:t>
            </a:r>
            <a:r>
              <a:rPr lang="en-US" altLang="ja-JP" sz="2000" dirty="0" smtClean="0">
                <a:latin typeface="Times New Roman" pitchFamily="18" charset="0"/>
                <a:cs typeface="Times New Roman" pitchFamily="18" charset="0"/>
              </a:rPr>
              <a:t>- </a:t>
            </a:r>
            <a:r>
              <a:rPr lang="en-US" altLang="ja-JP" sz="2000" i="1" dirty="0" smtClean="0">
                <a:latin typeface="Times New Roman" pitchFamily="18" charset="0"/>
                <a:cs typeface="Times New Roman" pitchFamily="18" charset="0"/>
              </a:rPr>
              <a:t>U</a:t>
            </a:r>
            <a:r>
              <a:rPr lang="en-US" altLang="ja-JP" sz="2000" i="1" baseline="-25000" dirty="0" smtClean="0">
                <a:latin typeface="Times New Roman" pitchFamily="18" charset="0"/>
                <a:cs typeface="Times New Roman" pitchFamily="18" charset="0"/>
              </a:rPr>
              <a:t>r</a:t>
            </a:r>
            <a:r>
              <a:rPr lang="en-US" altLang="ja-JP" sz="2000" dirty="0" smtClean="0">
                <a:latin typeface="Times New Roman" pitchFamily="18" charset="0"/>
                <a:cs typeface="Times New Roman" pitchFamily="18" charset="0"/>
              </a:rPr>
              <a:t>)</a:t>
            </a:r>
            <a:r>
              <a:rPr lang="ja-JP" altLang="ja-JP" sz="2000" dirty="0" smtClean="0">
                <a:latin typeface="Times New Roman" pitchFamily="18" charset="0"/>
                <a:cs typeface="Times New Roman" pitchFamily="18" charset="0"/>
              </a:rPr>
              <a:t>を用いて</a:t>
            </a:r>
            <a:r>
              <a:rPr lang="ja-JP" altLang="en-US" sz="2000" dirty="0" smtClean="0">
                <a:latin typeface="Times New Roman" pitchFamily="18" charset="0"/>
                <a:cs typeface="Times New Roman" pitchFamily="18" charset="0"/>
              </a:rPr>
              <a:t>、</a:t>
            </a:r>
            <a:r>
              <a:rPr lang="ja-JP" altLang="ja-JP" sz="2000" dirty="0" smtClean="0">
                <a:latin typeface="Times New Roman" pitchFamily="18" charset="0"/>
                <a:cs typeface="Times New Roman" pitchFamily="18" charset="0"/>
              </a:rPr>
              <a:t>以下の式で与えられる遷移確率</a:t>
            </a:r>
            <a:endParaRPr lang="en-US" altLang="ja-JP" sz="2000" dirty="0" smtClean="0">
              <a:latin typeface="Times New Roman" pitchFamily="18" charset="0"/>
              <a:cs typeface="Times New Roman" pitchFamily="18" charset="0"/>
            </a:endParaRPr>
          </a:p>
          <a:p>
            <a:endParaRPr lang="en-US" altLang="ja-JP" sz="2000" dirty="0" smtClean="0">
              <a:latin typeface="Times New Roman" pitchFamily="18" charset="0"/>
              <a:cs typeface="Times New Roman" pitchFamily="18" charset="0"/>
            </a:endParaRPr>
          </a:p>
          <a:p>
            <a:r>
              <a:rPr lang="ja-JP" altLang="en-US" sz="2000" dirty="0" smtClean="0">
                <a:latin typeface="Times New Roman" pitchFamily="18" charset="0"/>
                <a:cs typeface="Times New Roman" pitchFamily="18" charset="0"/>
              </a:rPr>
              <a:t>　</a:t>
            </a:r>
            <a:endParaRPr lang="en-US" altLang="ja-JP" sz="2000" dirty="0" smtClean="0">
              <a:latin typeface="Times New Roman" pitchFamily="18" charset="0"/>
              <a:cs typeface="Times New Roman" pitchFamily="18" charset="0"/>
            </a:endParaRPr>
          </a:p>
          <a:p>
            <a:r>
              <a:rPr lang="en-US" altLang="ja-JP" sz="2000" dirty="0" smtClean="0">
                <a:latin typeface="Times New Roman" pitchFamily="18" charset="0"/>
                <a:cs typeface="Times New Roman" pitchFamily="18" charset="0"/>
              </a:rPr>
              <a:t>   </a:t>
            </a:r>
            <a:r>
              <a:rPr lang="ja-JP" altLang="en-US" sz="2000" dirty="0" smtClean="0">
                <a:latin typeface="Times New Roman" pitchFamily="18" charset="0"/>
                <a:cs typeface="Times New Roman" pitchFamily="18" charset="0"/>
              </a:rPr>
              <a:t> </a:t>
            </a:r>
            <a:endParaRPr lang="en-US" altLang="ja-JP" sz="2000" dirty="0" smtClean="0">
              <a:latin typeface="Times New Roman" pitchFamily="18" charset="0"/>
              <a:cs typeface="Times New Roman" pitchFamily="18" charset="0"/>
            </a:endParaRPr>
          </a:p>
          <a:p>
            <a:endParaRPr lang="en-US" altLang="ja-JP" sz="2000" dirty="0">
              <a:latin typeface="Times New Roman" pitchFamily="18" charset="0"/>
              <a:cs typeface="Times New Roman" pitchFamily="18" charset="0"/>
            </a:endParaRPr>
          </a:p>
          <a:p>
            <a:r>
              <a:rPr lang="en-US" altLang="ja-JP" sz="2000" dirty="0" smtClean="0">
                <a:latin typeface="Times New Roman" pitchFamily="18" charset="0"/>
                <a:cs typeface="Times New Roman" pitchFamily="18" charset="0"/>
              </a:rPr>
              <a:t>    </a:t>
            </a:r>
            <a:r>
              <a:rPr lang="ja-JP" altLang="ja-JP" sz="2000" dirty="0" smtClean="0">
                <a:latin typeface="Times New Roman" pitchFamily="18" charset="0"/>
                <a:cs typeface="Times New Roman" pitchFamily="18" charset="0"/>
              </a:rPr>
              <a:t>に従い</a:t>
            </a:r>
            <a:r>
              <a:rPr lang="ja-JP" altLang="en-US" sz="2000" dirty="0" smtClean="0">
                <a:latin typeface="Times New Roman" pitchFamily="18" charset="0"/>
                <a:cs typeface="Times New Roman" pitchFamily="18" charset="0"/>
              </a:rPr>
              <a:t>、</a:t>
            </a:r>
            <a:r>
              <a:rPr lang="ja-JP" altLang="ja-JP" sz="2000" b="1" dirty="0" smtClean="0">
                <a:latin typeface="Times New Roman" pitchFamily="18" charset="0"/>
                <a:cs typeface="Times New Roman" pitchFamily="18" charset="0"/>
              </a:rPr>
              <a:t>メトロポリス法</a:t>
            </a:r>
            <a:r>
              <a:rPr lang="ja-JP" altLang="ja-JP" sz="2000" dirty="0" smtClean="0">
                <a:latin typeface="Times New Roman" pitchFamily="18" charset="0"/>
                <a:cs typeface="Times New Roman" pitchFamily="18" charset="0"/>
              </a:rPr>
              <a:t>により遷移の可否</a:t>
            </a:r>
            <a:endParaRPr lang="en-US" altLang="ja-JP" sz="2000" dirty="0" smtClean="0">
              <a:latin typeface="Times New Roman" pitchFamily="18" charset="0"/>
              <a:cs typeface="Times New Roman" pitchFamily="18" charset="0"/>
            </a:endParaRPr>
          </a:p>
          <a:p>
            <a:r>
              <a:rPr lang="ja-JP" altLang="en-US" sz="2000" dirty="0" smtClean="0">
                <a:latin typeface="Times New Roman" pitchFamily="18" charset="0"/>
                <a:cs typeface="Times New Roman" pitchFamily="18" charset="0"/>
              </a:rPr>
              <a:t>　</a:t>
            </a:r>
            <a:r>
              <a:rPr lang="ja-JP" altLang="ja-JP" sz="2000" dirty="0" smtClean="0">
                <a:latin typeface="Times New Roman" pitchFamily="18" charset="0"/>
                <a:cs typeface="Times New Roman" pitchFamily="18" charset="0"/>
              </a:rPr>
              <a:t>を判定</a:t>
            </a:r>
            <a:r>
              <a:rPr lang="ja-JP" altLang="en-US" sz="2000" dirty="0" smtClean="0">
                <a:latin typeface="Times New Roman" pitchFamily="18" charset="0"/>
                <a:cs typeface="Times New Roman" pitchFamily="18" charset="0"/>
              </a:rPr>
              <a:t>。</a:t>
            </a:r>
            <a:endParaRPr lang="en-US" altLang="ja-JP" sz="2000" dirty="0" smtClean="0">
              <a:latin typeface="Times New Roman" pitchFamily="18" charset="0"/>
              <a:cs typeface="Times New Roman" pitchFamily="18" charset="0"/>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859725655"/>
              </p:ext>
            </p:extLst>
          </p:nvPr>
        </p:nvGraphicFramePr>
        <p:xfrm>
          <a:off x="644773" y="4151829"/>
          <a:ext cx="4359275" cy="508000"/>
        </p:xfrm>
        <a:graphic>
          <a:graphicData uri="http://schemas.openxmlformats.org/presentationml/2006/ole">
            <mc:AlternateContent xmlns:mc="http://schemas.openxmlformats.org/markup-compatibility/2006">
              <mc:Choice xmlns:v="urn:schemas-microsoft-com:vml" Requires="v">
                <p:oleObj spid="_x0000_s2521" name="Equation" r:id="rId5" imgW="2654300" imgH="330200" progId="">
                  <p:embed/>
                </p:oleObj>
              </mc:Choice>
              <mc:Fallback>
                <p:oleObj name="Equation" r:id="rId5" imgW="2654300" imgH="330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773" y="4151829"/>
                        <a:ext cx="435927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3891724705"/>
              </p:ext>
            </p:extLst>
          </p:nvPr>
        </p:nvGraphicFramePr>
        <p:xfrm>
          <a:off x="616674" y="4659829"/>
          <a:ext cx="560387" cy="331788"/>
        </p:xfrm>
        <a:graphic>
          <a:graphicData uri="http://schemas.openxmlformats.org/presentationml/2006/ole">
            <mc:AlternateContent xmlns:mc="http://schemas.openxmlformats.org/markup-compatibility/2006">
              <mc:Choice xmlns:v="urn:schemas-microsoft-com:vml" Requires="v">
                <p:oleObj spid="_x0000_s2522" name="Equation" r:id="rId7" imgW="406224" imgH="241195" progId="">
                  <p:embed/>
                </p:oleObj>
              </mc:Choice>
              <mc:Fallback>
                <p:oleObj name="Equation" r:id="rId7" imgW="406224" imgH="241195"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674" y="4659829"/>
                        <a:ext cx="560387"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テキスト ボックス 15"/>
          <p:cNvSpPr txBox="1"/>
          <p:nvPr/>
        </p:nvSpPr>
        <p:spPr>
          <a:xfrm>
            <a:off x="1084801" y="4684629"/>
            <a:ext cx="3457528" cy="307777"/>
          </a:xfrm>
          <a:prstGeom prst="rect">
            <a:avLst/>
          </a:prstGeom>
          <a:noFill/>
        </p:spPr>
        <p:txBody>
          <a:bodyPr wrap="square" rtlCol="0">
            <a:spAutoFit/>
          </a:bodyPr>
          <a:lstStyle/>
          <a:p>
            <a:r>
              <a:rPr lang="ja-JP" altLang="en-US" sz="1400" dirty="0" smtClean="0">
                <a:latin typeface="Times New Roman" pitchFamily="18" charset="0"/>
                <a:cs typeface="Times New Roman" pitchFamily="18" charset="0"/>
              </a:rPr>
              <a:t>：</a:t>
            </a:r>
            <a:r>
              <a:rPr lang="en-US" altLang="ja-JP" sz="1400" dirty="0" smtClean="0">
                <a:latin typeface="Times New Roman" pitchFamily="18" charset="0"/>
                <a:cs typeface="Times New Roman" pitchFamily="18" charset="0"/>
              </a:rPr>
              <a:t>MM</a:t>
            </a:r>
            <a:r>
              <a:rPr lang="ja-JP" altLang="en-US" sz="1400" dirty="0" smtClean="0">
                <a:latin typeface="Times New Roman" pitchFamily="18" charset="0"/>
                <a:cs typeface="Times New Roman" pitchFamily="18" charset="0"/>
              </a:rPr>
              <a:t>計算による系のエネルギー変化</a:t>
            </a:r>
            <a:endParaRPr kumimoji="1" lang="ja-JP" altLang="en-US" sz="1400" dirty="0">
              <a:latin typeface="Times New Roman" pitchFamily="18" charset="0"/>
              <a:cs typeface="Times New Roman" pitchFamily="18" charset="0"/>
            </a:endParaRPr>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778496522"/>
              </p:ext>
            </p:extLst>
          </p:nvPr>
        </p:nvGraphicFramePr>
        <p:xfrm>
          <a:off x="611560" y="4999301"/>
          <a:ext cx="568635" cy="317767"/>
        </p:xfrm>
        <a:graphic>
          <a:graphicData uri="http://schemas.openxmlformats.org/presentationml/2006/ole">
            <mc:AlternateContent xmlns:mc="http://schemas.openxmlformats.org/markup-compatibility/2006">
              <mc:Choice xmlns:v="urn:schemas-microsoft-com:vml" Requires="v">
                <p:oleObj spid="_x0000_s2523" name="Equation" r:id="rId9" imgW="431613" imgH="241195" progId="">
                  <p:embed/>
                </p:oleObj>
              </mc:Choice>
              <mc:Fallback>
                <p:oleObj name="Equation" r:id="rId9" imgW="431613" imgH="241195"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60" y="4999301"/>
                        <a:ext cx="568635" cy="3177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テキスト ボックス 17"/>
          <p:cNvSpPr txBox="1"/>
          <p:nvPr/>
        </p:nvSpPr>
        <p:spPr>
          <a:xfrm>
            <a:off x="1095860" y="5065439"/>
            <a:ext cx="6836290" cy="307777"/>
          </a:xfrm>
          <a:prstGeom prst="rect">
            <a:avLst/>
          </a:prstGeom>
          <a:noFill/>
        </p:spPr>
        <p:txBody>
          <a:bodyPr wrap="square" rtlCol="0">
            <a:spAutoFit/>
          </a:bodyPr>
          <a:lstStyle/>
          <a:p>
            <a:r>
              <a:rPr lang="ja-JP" altLang="en-US" sz="1400" dirty="0" smtClean="0">
                <a:latin typeface="Times New Roman" pitchFamily="18" charset="0"/>
                <a:cs typeface="Times New Roman" pitchFamily="18" charset="0"/>
              </a:rPr>
              <a:t>：平衡構造間のエネルギー差</a:t>
            </a:r>
            <a:endParaRPr kumimoji="1" lang="ja-JP" altLang="en-US" sz="1400" dirty="0">
              <a:latin typeface="Times New Roman" pitchFamily="18" charset="0"/>
              <a:cs typeface="Times New Roman" pitchFamily="18" charset="0"/>
            </a:endParaRPr>
          </a:p>
        </p:txBody>
      </p:sp>
      <p:cxnSp>
        <p:nvCxnSpPr>
          <p:cNvPr id="15" name="直線コネクタ 14"/>
          <p:cNvCxnSpPr/>
          <p:nvPr/>
        </p:nvCxnSpPr>
        <p:spPr>
          <a:xfrm>
            <a:off x="359532" y="847862"/>
            <a:ext cx="853294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36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950260AC-9165-4183-97F2-71BE359D443C}" type="slidenum">
              <a:rPr kumimoji="1" lang="ja-JP" altLang="en-US" smtClean="0"/>
              <a:pPr/>
              <a:t>9</a:t>
            </a:fld>
            <a:endParaRPr kumimoji="1" lang="ja-JP" altLang="en-US"/>
          </a:p>
        </p:txBody>
      </p:sp>
      <p:sp>
        <p:nvSpPr>
          <p:cNvPr id="6" name="サブタイトル 3"/>
          <p:cNvSpPr>
            <a:spLocks noGrp="1"/>
          </p:cNvSpPr>
          <p:nvPr>
            <p:ph type="subTitle" idx="1"/>
          </p:nvPr>
        </p:nvSpPr>
        <p:spPr>
          <a:xfrm>
            <a:off x="1371600" y="3886200"/>
            <a:ext cx="6400800" cy="1752600"/>
          </a:xfrm>
        </p:spPr>
        <p:txBody>
          <a:bodyPr/>
          <a:lstStyle/>
          <a:p>
            <a:endParaRPr kumimoji="1" lang="ja-JP" altLang="en-US" dirty="0"/>
          </a:p>
        </p:txBody>
      </p:sp>
      <p:sp>
        <p:nvSpPr>
          <p:cNvPr id="7" name="角丸四角形 6"/>
          <p:cNvSpPr/>
          <p:nvPr/>
        </p:nvSpPr>
        <p:spPr>
          <a:xfrm>
            <a:off x="251520" y="3356992"/>
            <a:ext cx="8640960" cy="288032"/>
          </a:xfrm>
          <a:prstGeom prst="roundRect">
            <a:avLst/>
          </a:prstGeom>
          <a:solidFill>
            <a:schemeClr val="accent3"/>
          </a:solidFill>
          <a:ln>
            <a:solidFill>
              <a:schemeClr val="accent3"/>
            </a:solidFill>
          </a:ln>
        </p:spPr>
        <p:txBody>
          <a:bodyPr rtlCol="0" anchor="ctr"/>
          <a:lstStyle/>
          <a:p>
            <a:pPr algn="ctr"/>
            <a:endParaRPr kumimoji="1" lang="ja-JP" altLang="en-US">
              <a:noFill/>
            </a:endParaRPr>
          </a:p>
        </p:txBody>
      </p:sp>
      <p:sp>
        <p:nvSpPr>
          <p:cNvPr id="8" name="テキスト ボックス 7"/>
          <p:cNvSpPr txBox="1"/>
          <p:nvPr/>
        </p:nvSpPr>
        <p:spPr>
          <a:xfrm>
            <a:off x="251520" y="2505529"/>
            <a:ext cx="8640960" cy="923330"/>
          </a:xfrm>
          <a:prstGeom prst="rect">
            <a:avLst/>
          </a:prstGeom>
          <a:noFill/>
        </p:spPr>
        <p:txBody>
          <a:bodyPr wrap="square" rtlCol="0">
            <a:spAutoFit/>
          </a:bodyPr>
          <a:lstStyle/>
          <a:p>
            <a:pPr algn="ctr"/>
            <a:r>
              <a:rPr kumimoji="1" lang="ja-JP" altLang="en-US" sz="5400" dirty="0" smtClean="0"/>
              <a:t>モデル系と計算条件</a:t>
            </a:r>
            <a:endParaRPr kumimoji="1" lang="ja-JP" altLang="en-US" sz="5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_メイリオ">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kumimoji="1">
            <a:noFill/>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49639</TotalTime>
  <Words>1638</Words>
  <Application>Microsoft Office PowerPoint</Application>
  <PresentationFormat>画面に合わせる (4:3)</PresentationFormat>
  <Paragraphs>284</Paragraphs>
  <Slides>19</Slides>
  <Notes>19</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9" baseType="lpstr">
      <vt:lpstr>ＭＳ Ｐゴシック</vt:lpstr>
      <vt:lpstr>ＭＳ 明朝</vt:lpstr>
      <vt:lpstr>メイリオ</vt:lpstr>
      <vt:lpstr>Arial</vt:lpstr>
      <vt:lpstr>Calibri</vt:lpstr>
      <vt:lpstr>Cambria Math</vt:lpstr>
      <vt:lpstr>Times New Roman</vt:lpstr>
      <vt:lpstr>Wingdings</vt:lpstr>
      <vt:lpstr>Office テーマ</vt:lpstr>
      <vt:lpstr>Equation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結論</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DANNY</dc:creator>
  <cp:lastModifiedBy>DANNY</cp:lastModifiedBy>
  <cp:revision>3015</cp:revision>
  <dcterms:created xsi:type="dcterms:W3CDTF">2011-09-12T02:56:14Z</dcterms:created>
  <dcterms:modified xsi:type="dcterms:W3CDTF">2014-12-17T07:27:24Z</dcterms:modified>
</cp:coreProperties>
</file>