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notesSlides/notesSlide3.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18" r:id="rId2"/>
    <p:sldId id="319" r:id="rId3"/>
    <p:sldId id="320" r:id="rId4"/>
    <p:sldId id="296" r:id="rId5"/>
    <p:sldId id="304" r:id="rId6"/>
    <p:sldId id="323" r:id="rId7"/>
    <p:sldId id="301" r:id="rId8"/>
    <p:sldId id="321" r:id="rId9"/>
    <p:sldId id="317" r:id="rId10"/>
    <p:sldId id="312" r:id="rId11"/>
    <p:sldId id="307" r:id="rId12"/>
    <p:sldId id="310" r:id="rId13"/>
    <p:sldId id="315" r:id="rId14"/>
    <p:sldId id="280" r:id="rId15"/>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purushotham\project\QM-RXn\DFEC_B3LYP\new_mechanism\DFEC_new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3" Type="http://schemas.openxmlformats.org/officeDocument/2006/relationships/oleObject" Target="file:///C:\purushotham\project\MD\takenaka_DFEC\2elce_MC_MD\_DFEC_rxn_route1\number%20analysis\Total_DFEC_number_density.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purushotham\project\MD\takenaka_DFEC\2elce_MC_MD\_DFEC_rxn_route1\number%20analysis\Total_DFEC_number_density.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_rels/chart6.xml.rels><?xml version="1.0" encoding="UTF-8" standalone="yes"?>
<Relationships xmlns="http://schemas.openxmlformats.org/package/2006/relationships"><Relationship Id="rId3" Type="http://schemas.openxmlformats.org/officeDocument/2006/relationships/oleObject" Target="file:///C:\purushotham\project\MD\takenaka_DFEC\2elce_MC_MD\_No_DFEC_rxn\_continue_2000\massdensity\Massdensity_continue_2000.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8.xml.rels><?xml version="1.0" encoding="UTF-8" standalone="yes"?>
<Relationships xmlns="http://schemas.openxmlformats.org/package/2006/relationships"><Relationship Id="rId3" Type="http://schemas.openxmlformats.org/officeDocument/2006/relationships/oleObject" Target="file:///C:\purushotham\project\MD\takenaka_DFEC\2elce_MC_MD\_DFEC_rxn_route1\mass%20density\mass_density_DFEC_rxn1_modified.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TOC!$I$43</c:f>
              <c:strCache>
                <c:ptCount val="1"/>
                <c:pt idx="0">
                  <c:v>DFEC</c:v>
                </c:pt>
              </c:strCache>
            </c:strRef>
          </c:tx>
          <c:spPr>
            <a:ln w="22225" cap="rnd">
              <a:solidFill>
                <a:srgbClr val="FF0000"/>
              </a:solidFill>
              <a:prstDash val="sysDash"/>
              <a:round/>
            </a:ln>
            <a:effectLst/>
          </c:spPr>
          <c:marker>
            <c:symbol val="dash"/>
            <c:size val="15"/>
            <c:spPr>
              <a:solidFill>
                <a:srgbClr val="FF0000"/>
              </a:solidFill>
              <a:ln w="9525">
                <a:solidFill>
                  <a:srgbClr val="FF0000"/>
                </a:solidFill>
              </a:ln>
              <a:effectLst/>
            </c:spPr>
          </c:marker>
          <c:dLbls>
            <c:dLbl>
              <c:idx val="0"/>
              <c:delete val="1"/>
              <c:extLst>
                <c:ext xmlns:c15="http://schemas.microsoft.com/office/drawing/2012/chart" uri="{CE6537A1-D6FC-4f65-9D91-7224C49458BB}"/>
              </c:extLst>
            </c:dLbl>
            <c:dLbl>
              <c:idx val="1"/>
              <c:layout>
                <c:manualLayout>
                  <c:x val="-8.8728572425153474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9729211533650798E-2"/>
                  <c:y val="-2.44240846300651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4891045504963024E-2"/>
                  <c:y val="3.330556995008884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3837526920190578E-2"/>
                  <c:y val="3.10851986200828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8345641798104768E-3"/>
                  <c:y val="-1.4665094801938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6.5052758801457215E-3"/>
                  <c:y val="1.099896930358435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4431983329164029E-2"/>
                  <c:y val="2.220371330005923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0000"/>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TOC!$H$44:$H$53</c:f>
              <c:strCache>
                <c:ptCount val="8"/>
                <c:pt idx="0">
                  <c:v>R1</c:v>
                </c:pt>
                <c:pt idx="1">
                  <c:v>IN-2</c:v>
                </c:pt>
                <c:pt idx="2">
                  <c:v>TS-3</c:v>
                </c:pt>
                <c:pt idx="3">
                  <c:v>IN-4</c:v>
                </c:pt>
                <c:pt idx="4">
                  <c:v>IN-5</c:v>
                </c:pt>
                <c:pt idx="5">
                  <c:v>TS-6</c:v>
                </c:pt>
                <c:pt idx="6">
                  <c:v>IN-7</c:v>
                </c:pt>
                <c:pt idx="7">
                  <c:v>IN-8</c:v>
                </c:pt>
              </c:strCache>
            </c:strRef>
          </c:cat>
          <c:val>
            <c:numRef>
              <c:f>TOC!$I$44:$I$53</c:f>
              <c:numCache>
                <c:formatCode>0.000_ </c:formatCode>
                <c:ptCount val="10"/>
                <c:pt idx="0">
                  <c:v>0</c:v>
                </c:pt>
                <c:pt idx="1">
                  <c:v>-87.091999999999999</c:v>
                </c:pt>
                <c:pt idx="2">
                  <c:v>-71.966999999999999</c:v>
                </c:pt>
                <c:pt idx="3">
                  <c:v>-104.074</c:v>
                </c:pt>
                <c:pt idx="4">
                  <c:v>-111.34699999999999</c:v>
                </c:pt>
                <c:pt idx="5">
                  <c:v>-109.76600000000001</c:v>
                </c:pt>
                <c:pt idx="6">
                  <c:v>-129.214</c:v>
                </c:pt>
                <c:pt idx="7">
                  <c:v>-159.68600000000001</c:v>
                </c:pt>
              </c:numCache>
            </c:numRef>
          </c:val>
          <c:smooth val="0"/>
        </c:ser>
        <c:ser>
          <c:idx val="1"/>
          <c:order val="1"/>
          <c:tx>
            <c:strRef>
              <c:f>TOC!$J$43</c:f>
              <c:strCache>
                <c:ptCount val="1"/>
              </c:strCache>
            </c:strRef>
          </c:tx>
          <c:spPr>
            <a:ln w="28575"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Lst>
            </c:dLbl>
            <c:dLbl>
              <c:idx val="1"/>
              <c:layout>
                <c:manualLayout>
                  <c:x val="-8.3431344220666698E-2"/>
                  <c:y val="0.213155647680568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783369226920641E-2"/>
                  <c:y val="0.11545930916030801"/>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4296589095989473E-2"/>
                  <c:y val="0.24646121763065748"/>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191876346009524E-2"/>
                  <c:y val="0.43519278068116096"/>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7790060250074593E-2"/>
                  <c:y val="0.38471237720959489"/>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9690787224555622E-2"/>
                  <c:y val="0.33459476399897564"/>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3837526920190578E-2"/>
                  <c:y val="0.37080201211098918"/>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sng" strike="noStrike" kern="1200" baseline="0">
                    <a:solidFill>
                      <a:srgbClr val="FF0000"/>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TOC!$H$44:$H$53</c:f>
              <c:strCache>
                <c:ptCount val="8"/>
                <c:pt idx="0">
                  <c:v>R1</c:v>
                </c:pt>
                <c:pt idx="1">
                  <c:v>IN-2</c:v>
                </c:pt>
                <c:pt idx="2">
                  <c:v>TS-3</c:v>
                </c:pt>
                <c:pt idx="3">
                  <c:v>IN-4</c:v>
                </c:pt>
                <c:pt idx="4">
                  <c:v>IN-5</c:v>
                </c:pt>
                <c:pt idx="5">
                  <c:v>TS-6</c:v>
                </c:pt>
                <c:pt idx="6">
                  <c:v>IN-7</c:v>
                </c:pt>
                <c:pt idx="7">
                  <c:v>IN-8</c:v>
                </c:pt>
              </c:strCache>
            </c:strRef>
          </c:cat>
          <c:val>
            <c:numRef>
              <c:f>TOC!$J$44:$J$53</c:f>
              <c:numCache>
                <c:formatCode>0.000_ </c:formatCode>
                <c:ptCount val="10"/>
                <c:pt idx="0">
                  <c:v>0</c:v>
                </c:pt>
                <c:pt idx="1">
                  <c:v>-53.097999999999999</c:v>
                </c:pt>
                <c:pt idx="2">
                  <c:v>-39.366</c:v>
                </c:pt>
                <c:pt idx="3">
                  <c:v>-71.173000000000002</c:v>
                </c:pt>
                <c:pt idx="4">
                  <c:v>-42.286999999999999</c:v>
                </c:pt>
                <c:pt idx="5">
                  <c:v>-41.497999999999998</c:v>
                </c:pt>
                <c:pt idx="6">
                  <c:v>-62.405000000000001</c:v>
                </c:pt>
                <c:pt idx="7">
                  <c:v>-101.58199999999999</c:v>
                </c:pt>
              </c:numCache>
            </c:numRef>
          </c:val>
          <c:smooth val="0"/>
        </c:ser>
        <c:ser>
          <c:idx val="2"/>
          <c:order val="2"/>
          <c:tx>
            <c:strRef>
              <c:f>TOC!$K$43</c:f>
              <c:strCache>
                <c:ptCount val="1"/>
                <c:pt idx="0">
                  <c:v>FEC</c:v>
                </c:pt>
              </c:strCache>
            </c:strRef>
          </c:tx>
          <c:spPr>
            <a:ln w="22225" cap="rnd">
              <a:solidFill>
                <a:schemeClr val="tx1"/>
              </a:solidFill>
              <a:prstDash val="sysDash"/>
              <a:round/>
            </a:ln>
            <a:effectLst/>
          </c:spPr>
          <c:marker>
            <c:symbol val="dash"/>
            <c:size val="15"/>
            <c:spPr>
              <a:solidFill>
                <a:schemeClr val="tx1"/>
              </a:solidFill>
              <a:ln w="9525">
                <a:solidFill>
                  <a:schemeClr val="tx1"/>
                </a:solidFill>
              </a:ln>
              <a:effectLst/>
            </c:spPr>
          </c:marker>
          <c:dLbls>
            <c:dLbl>
              <c:idx val="0"/>
              <c:layout>
                <c:manualLayout>
                  <c:x val="-3.0459062175798957E-2"/>
                  <c:y val="-2.220371330005923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8404904482529104E-2"/>
                  <c:y val="4.44074266001184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6350746789259316E-2"/>
                  <c:y val="4.44074266001184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3107676278042383E-2"/>
                  <c:y val="-3.77463126101006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7080597431407507E-2"/>
                  <c:y val="-2.44240846300652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5756290380285716E-2"/>
                  <c:y val="2.88648272900770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7675053840380961E-2"/>
                  <c:y val="-3.108519862008292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5026439738137573E-2"/>
                  <c:y val="-2.664445596007112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4.5026439738137573E-2"/>
                  <c:y val="3.330556995008884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TOC!$H$44:$H$53</c:f>
              <c:strCache>
                <c:ptCount val="8"/>
                <c:pt idx="0">
                  <c:v>R1</c:v>
                </c:pt>
                <c:pt idx="1">
                  <c:v>IN-2</c:v>
                </c:pt>
                <c:pt idx="2">
                  <c:v>TS-3</c:v>
                </c:pt>
                <c:pt idx="3">
                  <c:v>IN-4</c:v>
                </c:pt>
                <c:pt idx="4">
                  <c:v>IN-5</c:v>
                </c:pt>
                <c:pt idx="5">
                  <c:v>TS-6</c:v>
                </c:pt>
                <c:pt idx="6">
                  <c:v>IN-7</c:v>
                </c:pt>
                <c:pt idx="7">
                  <c:v>IN-8</c:v>
                </c:pt>
              </c:strCache>
            </c:strRef>
          </c:cat>
          <c:val>
            <c:numRef>
              <c:f>TOC!$K$44:$K$53</c:f>
              <c:numCache>
                <c:formatCode>0.000_ </c:formatCode>
                <c:ptCount val="10"/>
                <c:pt idx="0">
                  <c:v>0</c:v>
                </c:pt>
                <c:pt idx="1">
                  <c:v>-88.41</c:v>
                </c:pt>
                <c:pt idx="2">
                  <c:v>-81.36</c:v>
                </c:pt>
                <c:pt idx="3">
                  <c:v>-90.313999999999993</c:v>
                </c:pt>
                <c:pt idx="4">
                  <c:v>-83.784000000000006</c:v>
                </c:pt>
                <c:pt idx="5">
                  <c:v>-87.171999999999997</c:v>
                </c:pt>
                <c:pt idx="6">
                  <c:v>-67.658000000000001</c:v>
                </c:pt>
                <c:pt idx="7">
                  <c:v>-61.387</c:v>
                </c:pt>
                <c:pt idx="8">
                  <c:v>-100.742</c:v>
                </c:pt>
              </c:numCache>
            </c:numRef>
          </c:val>
          <c:smooth val="0"/>
        </c:ser>
        <c:ser>
          <c:idx val="3"/>
          <c:order val="3"/>
          <c:tx>
            <c:strRef>
              <c:f>TOC!$L$43</c:f>
              <c:strCache>
                <c:ptCount val="1"/>
              </c:strCache>
            </c:strRef>
          </c:tx>
          <c:spPr>
            <a:ln w="28575"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Lst>
            </c:dLbl>
            <c:dLbl>
              <c:idx val="1"/>
              <c:layout>
                <c:manualLayout>
                  <c:x val="-3.1783369226920641E-2"/>
                  <c:y val="0.27310567359072846"/>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1053518584772491E-2"/>
                  <c:y val="0.2642241882707048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8540298715703753E-2"/>
                  <c:y val="0.1199000518203198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810448073555656E-2"/>
                  <c:y val="0.12656116581033755"/>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6486141022433865E-2"/>
                  <c:y val="0.2464612176306574"/>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708059743140741E-2"/>
                  <c:y val="0.22647787566060418"/>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0459062175799044E-2"/>
                  <c:y val="0.2198167616705864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1783369226920641E-2"/>
                  <c:y val="0.3197334715208530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sng" strike="noStrike" kern="1200" baseline="0">
                    <a:solidFill>
                      <a:schemeClr val="tx1"/>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TOC!$H$44:$H$53</c:f>
              <c:strCache>
                <c:ptCount val="8"/>
                <c:pt idx="0">
                  <c:v>R1</c:v>
                </c:pt>
                <c:pt idx="1">
                  <c:v>IN-2</c:v>
                </c:pt>
                <c:pt idx="2">
                  <c:v>TS-3</c:v>
                </c:pt>
                <c:pt idx="3">
                  <c:v>IN-4</c:v>
                </c:pt>
                <c:pt idx="4">
                  <c:v>IN-5</c:v>
                </c:pt>
                <c:pt idx="5">
                  <c:v>TS-6</c:v>
                </c:pt>
                <c:pt idx="6">
                  <c:v>IN-7</c:v>
                </c:pt>
                <c:pt idx="7">
                  <c:v>IN-8</c:v>
                </c:pt>
              </c:strCache>
            </c:strRef>
          </c:cat>
          <c:val>
            <c:numRef>
              <c:f>TOC!$L$44:$L$53</c:f>
              <c:numCache>
                <c:formatCode>0.000_ </c:formatCode>
                <c:ptCount val="10"/>
                <c:pt idx="0">
                  <c:v>-2.5100379986788267E-6</c:v>
                </c:pt>
                <c:pt idx="1">
                  <c:v>-53.8216696814332</c:v>
                </c:pt>
                <c:pt idx="2">
                  <c:v>-47.227674240295308</c:v>
                </c:pt>
                <c:pt idx="3">
                  <c:v>-55.146645601289805</c:v>
                </c:pt>
                <c:pt idx="4">
                  <c:v>-49.344661498860198</c:v>
                </c:pt>
                <c:pt idx="5">
                  <c:v>-52.827622806979306</c:v>
                </c:pt>
                <c:pt idx="6">
                  <c:v>-13.485110732593213</c:v>
                </c:pt>
                <c:pt idx="7">
                  <c:v>-8.7021000952482979</c:v>
                </c:pt>
                <c:pt idx="8">
                  <c:v>-53.958058831701592</c:v>
                </c:pt>
              </c:numCache>
            </c:numRef>
          </c:val>
          <c:smooth val="0"/>
        </c:ser>
        <c:ser>
          <c:idx val="4"/>
          <c:order val="4"/>
          <c:tx>
            <c:strRef>
              <c:f>TOC!$M$43</c:f>
              <c:strCache>
                <c:ptCount val="1"/>
                <c:pt idx="0">
                  <c:v>PC</c:v>
                </c:pt>
              </c:strCache>
            </c:strRef>
          </c:tx>
          <c:spPr>
            <a:ln w="22225" cap="rnd">
              <a:solidFill>
                <a:schemeClr val="accent5"/>
              </a:solidFill>
              <a:prstDash val="sysDash"/>
              <a:round/>
            </a:ln>
            <a:effectLst/>
          </c:spPr>
          <c:marker>
            <c:symbol val="dash"/>
            <c:size val="15"/>
            <c:spPr>
              <a:solidFill>
                <a:srgbClr val="0070C0"/>
              </a:solidFill>
              <a:ln w="9525">
                <a:solidFill>
                  <a:srgbClr val="0070C0"/>
                </a:solidFill>
              </a:ln>
              <a:effectLst/>
            </c:spPr>
          </c:marker>
          <c:dLbls>
            <c:dLbl>
              <c:idx val="0"/>
              <c:delete val="1"/>
              <c:extLst>
                <c:ext xmlns:c15="http://schemas.microsoft.com/office/drawing/2012/chart" uri="{CE6537A1-D6FC-4f65-9D91-7224C49458BB}"/>
              </c:extLst>
            </c:dLbl>
            <c:dLbl>
              <c:idx val="1"/>
              <c:layout>
                <c:manualLayout>
                  <c:x val="-1.9864605766825399E-2"/>
                  <c:y val="-5.55092832501480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3243070511216884E-2"/>
                  <c:y val="1.110185665002953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7080597431407507E-2"/>
                  <c:y val="3.330556995008884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70C0"/>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TOC!$H$44:$H$53</c:f>
              <c:strCache>
                <c:ptCount val="8"/>
                <c:pt idx="0">
                  <c:v>R1</c:v>
                </c:pt>
                <c:pt idx="1">
                  <c:v>IN-2</c:v>
                </c:pt>
                <c:pt idx="2">
                  <c:v>TS-3</c:v>
                </c:pt>
                <c:pt idx="3">
                  <c:v>IN-4</c:v>
                </c:pt>
                <c:pt idx="4">
                  <c:v>IN-5</c:v>
                </c:pt>
                <c:pt idx="5">
                  <c:v>TS-6</c:v>
                </c:pt>
                <c:pt idx="6">
                  <c:v>IN-7</c:v>
                </c:pt>
                <c:pt idx="7">
                  <c:v>IN-8</c:v>
                </c:pt>
              </c:strCache>
            </c:strRef>
          </c:cat>
          <c:val>
            <c:numRef>
              <c:f>TOC!$M$44:$M$53</c:f>
              <c:numCache>
                <c:formatCode>0.000_ </c:formatCode>
                <c:ptCount val="10"/>
                <c:pt idx="0">
                  <c:v>0</c:v>
                </c:pt>
                <c:pt idx="1">
                  <c:v>-84.677999999999997</c:v>
                </c:pt>
                <c:pt idx="2">
                  <c:v>-72.981999999999999</c:v>
                </c:pt>
                <c:pt idx="3" formatCode="0.00_ ">
                  <c:v>-99.566000000000003</c:v>
                </c:pt>
                <c:pt idx="4">
                  <c:v>-133.74299999999999</c:v>
                </c:pt>
              </c:numCache>
            </c:numRef>
          </c:val>
          <c:smooth val="0"/>
        </c:ser>
        <c:ser>
          <c:idx val="5"/>
          <c:order val="5"/>
          <c:tx>
            <c:strRef>
              <c:f>TOC!$N$43</c:f>
              <c:strCache>
                <c:ptCount val="1"/>
              </c:strCache>
            </c:strRef>
          </c:tx>
          <c:spPr>
            <a:ln w="28575" cap="rnd">
              <a:noFill/>
              <a:round/>
            </a:ln>
            <a:effectLst/>
          </c:spPr>
          <c:marker>
            <c:symbol val="circle"/>
            <c:size val="5"/>
            <c:spPr>
              <a:noFill/>
              <a:ln w="9525">
                <a:noFill/>
              </a:ln>
              <a:effectLst/>
            </c:spPr>
          </c:marker>
          <c:dLbls>
            <c:dLbl>
              <c:idx val="0"/>
              <c:delete val="1"/>
              <c:extLst>
                <c:ext xmlns:c15="http://schemas.microsoft.com/office/drawing/2012/chart" uri="{CE6537A1-D6FC-4f65-9D91-7224C49458BB}"/>
              </c:extLst>
            </c:dLbl>
            <c:dLbl>
              <c:idx val="1"/>
              <c:layout>
                <c:manualLayout>
                  <c:x val="-1.0594456408973571E-2"/>
                  <c:y val="0.11767968049031394"/>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4567377562338626E-2"/>
                  <c:y val="0.184290820390491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2972282044867732E-3"/>
                  <c:y val="0.17540933507046794"/>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5161833971312268E-2"/>
                  <c:y val="0.4751594646212675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sng" strike="noStrike" kern="1200" baseline="0">
                    <a:solidFill>
                      <a:srgbClr val="0070C0"/>
                    </a:solidFill>
                    <a:latin typeface="Cambria" panose="02040503050406030204" pitchFamily="18" charset="0"/>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TOC!$H$44:$H$53</c:f>
              <c:strCache>
                <c:ptCount val="8"/>
                <c:pt idx="0">
                  <c:v>R1</c:v>
                </c:pt>
                <c:pt idx="1">
                  <c:v>IN-2</c:v>
                </c:pt>
                <c:pt idx="2">
                  <c:v>TS-3</c:v>
                </c:pt>
                <c:pt idx="3">
                  <c:v>IN-4</c:v>
                </c:pt>
                <c:pt idx="4">
                  <c:v>IN-5</c:v>
                </c:pt>
                <c:pt idx="5">
                  <c:v>TS-6</c:v>
                </c:pt>
                <c:pt idx="6">
                  <c:v>IN-7</c:v>
                </c:pt>
                <c:pt idx="7">
                  <c:v>IN-8</c:v>
                </c:pt>
              </c:strCache>
            </c:strRef>
          </c:cat>
          <c:val>
            <c:numRef>
              <c:f>TOC!$N$44:$N$53</c:f>
              <c:numCache>
                <c:formatCode>0.000_ </c:formatCode>
                <c:ptCount val="10"/>
                <c:pt idx="0">
                  <c:v>-2.2590345653057968E-4</c:v>
                </c:pt>
                <c:pt idx="1">
                  <c:v>-46.847437836374546</c:v>
                </c:pt>
                <c:pt idx="2">
                  <c:v>-35.441743462634712</c:v>
                </c:pt>
                <c:pt idx="3">
                  <c:v>-61.575789114007215</c:v>
                </c:pt>
                <c:pt idx="4">
                  <c:v>-57.342636131410657</c:v>
                </c:pt>
              </c:numCache>
            </c:numRef>
          </c:val>
          <c:smooth val="0"/>
        </c:ser>
        <c:dLbls>
          <c:showLegendKey val="0"/>
          <c:showVal val="0"/>
          <c:showCatName val="0"/>
          <c:showSerName val="0"/>
          <c:showPercent val="0"/>
          <c:showBubbleSize val="0"/>
        </c:dLbls>
        <c:marker val="1"/>
        <c:smooth val="0"/>
        <c:axId val="190615840"/>
        <c:axId val="190616400"/>
      </c:lineChart>
      <c:catAx>
        <c:axId val="190615840"/>
        <c:scaling>
          <c:orientation val="minMax"/>
        </c:scaling>
        <c:delete val="1"/>
        <c:axPos val="b"/>
        <c:numFmt formatCode="General" sourceLinked="1"/>
        <c:majorTickMark val="none"/>
        <c:minorTickMark val="none"/>
        <c:tickLblPos val="nextTo"/>
        <c:crossAx val="190616400"/>
        <c:crosses val="autoZero"/>
        <c:auto val="1"/>
        <c:lblAlgn val="ctr"/>
        <c:lblOffset val="100"/>
        <c:noMultiLvlLbl val="0"/>
      </c:catAx>
      <c:valAx>
        <c:axId val="190616400"/>
        <c:scaling>
          <c:orientation val="minMax"/>
          <c:max val="5"/>
          <c:min val="-170"/>
        </c:scaling>
        <c:delete val="0"/>
        <c:axPos val="l"/>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lgn="ctr">
              <a:defRPr lang="ja-JP" altLang="en-US" sz="1200" b="1" i="0" u="none" strike="noStrike" kern="1200" baseline="0">
                <a:solidFill>
                  <a:schemeClr val="tx1"/>
                </a:solidFill>
                <a:latin typeface="Cambria" panose="02040503050406030204" pitchFamily="18" charset="0"/>
                <a:ea typeface="+mn-ea"/>
                <a:cs typeface="+mn-cs"/>
              </a:defRPr>
            </a:pPr>
            <a:endParaRPr lang="ja-JP"/>
          </a:p>
        </c:txPr>
        <c:crossAx val="190615840"/>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502806584573235E-2"/>
          <c:y val="5.2684365781710915E-2"/>
          <c:w val="0.79493234029270643"/>
          <c:h val="0.82845376628806355"/>
        </c:manualLayout>
      </c:layout>
      <c:scatterChart>
        <c:scatterStyle val="lineMarker"/>
        <c:varyColors val="0"/>
        <c:ser>
          <c:idx val="3"/>
          <c:order val="1"/>
          <c:tx>
            <c:v> </c:v>
          </c:tx>
          <c:spPr>
            <a:ln>
              <a:solidFill>
                <a:srgbClr val="92D050"/>
              </a:solidFill>
            </a:ln>
          </c:spPr>
          <c:marker>
            <c:symbol val="circle"/>
            <c:size val="4"/>
            <c:spPr>
              <a:solidFill>
                <a:srgbClr val="92D050"/>
              </a:solidFill>
              <a:ln>
                <a:noFill/>
              </a:ln>
            </c:spPr>
          </c:marker>
          <c:errBars>
            <c:errDir val="y"/>
            <c:errBarType val="both"/>
            <c:errValType val="cust"/>
            <c:noEndCap val="0"/>
            <c:plus>
              <c:numRef>
                <c:f>G_誤差!$W$2:$W$52</c:f>
                <c:numCache>
                  <c:formatCode>General</c:formatCode>
                  <c:ptCount val="51"/>
                  <c:pt idx="0">
                    <c:v>0</c:v>
                  </c:pt>
                  <c:pt idx="1">
                    <c:v>9.0072775437766026E-2</c:v>
                  </c:pt>
                  <c:pt idx="2">
                    <c:v>0.22556564289633124</c:v>
                  </c:pt>
                  <c:pt idx="3">
                    <c:v>0.32937697718080172</c:v>
                  </c:pt>
                  <c:pt idx="4">
                    <c:v>0.48912396729822594</c:v>
                  </c:pt>
                  <c:pt idx="5">
                    <c:v>0.35190184831134674</c:v>
                  </c:pt>
                  <c:pt idx="6">
                    <c:v>0.46540416035786092</c:v>
                  </c:pt>
                  <c:pt idx="7">
                    <c:v>0.51767173963861146</c:v>
                  </c:pt>
                  <c:pt idx="8">
                    <c:v>0.62625577408957089</c:v>
                  </c:pt>
                  <c:pt idx="9">
                    <c:v>0.40406481420051377</c:v>
                  </c:pt>
                  <c:pt idx="10">
                    <c:v>0.5173679238136053</c:v>
                  </c:pt>
                  <c:pt idx="11">
                    <c:v>0.67222100075437252</c:v>
                  </c:pt>
                  <c:pt idx="12">
                    <c:v>0.72549675416599479</c:v>
                  </c:pt>
                  <c:pt idx="13">
                    <c:v>0.84484587478895612</c:v>
                  </c:pt>
                  <c:pt idx="14">
                    <c:v>1.0897971949182772</c:v>
                  </c:pt>
                  <c:pt idx="15">
                    <c:v>1.0077933936294956</c:v>
                  </c:pt>
                  <c:pt idx="16">
                    <c:v>1.1068896154116286</c:v>
                  </c:pt>
                  <c:pt idx="17">
                    <c:v>0.89684415802106798</c:v>
                  </c:pt>
                  <c:pt idx="18">
                    <c:v>0.64153497069396914</c:v>
                  </c:pt>
                  <c:pt idx="19">
                    <c:v>0.56188902372536331</c:v>
                  </c:pt>
                  <c:pt idx="20">
                    <c:v>0.43465897747889609</c:v>
                  </c:pt>
                  <c:pt idx="21">
                    <c:v>0.33692814659066112</c:v>
                  </c:pt>
                  <c:pt idx="22">
                    <c:v>0.26350158174464139</c:v>
                  </c:pt>
                  <c:pt idx="23">
                    <c:v>0.26122429088949062</c:v>
                  </c:pt>
                  <c:pt idx="24">
                    <c:v>0.28472470294087426</c:v>
                  </c:pt>
                  <c:pt idx="25">
                    <c:v>0.27745298319591266</c:v>
                  </c:pt>
                  <c:pt idx="26">
                    <c:v>0.26492978506043119</c:v>
                  </c:pt>
                  <c:pt idx="27">
                    <c:v>0.22764719094035218</c:v>
                  </c:pt>
                  <c:pt idx="28">
                    <c:v>0.22486751171738714</c:v>
                  </c:pt>
                  <c:pt idx="29">
                    <c:v>0.22500731124081821</c:v>
                  </c:pt>
                  <c:pt idx="30">
                    <c:v>0.21631426368775941</c:v>
                  </c:pt>
                  <c:pt idx="31">
                    <c:v>0.22205303895444739</c:v>
                  </c:pt>
                  <c:pt idx="32">
                    <c:v>0.22723240676777062</c:v>
                  </c:pt>
                  <c:pt idx="33">
                    <c:v>0.21920243244964555</c:v>
                  </c:pt>
                  <c:pt idx="34">
                    <c:v>0.22486751171738714</c:v>
                  </c:pt>
                  <c:pt idx="35">
                    <c:v>0.22486751171738714</c:v>
                  </c:pt>
                  <c:pt idx="36">
                    <c:v>0.21934584262687687</c:v>
                  </c:pt>
                  <c:pt idx="37">
                    <c:v>0.22764719094035218</c:v>
                  </c:pt>
                  <c:pt idx="38">
                    <c:v>0.22764719094035218</c:v>
                  </c:pt>
                  <c:pt idx="39">
                    <c:v>0.24106528602922633</c:v>
                  </c:pt>
                  <c:pt idx="40">
                    <c:v>0.25587276051423802</c:v>
                  </c:pt>
                  <c:pt idx="41">
                    <c:v>0.25587276051423802</c:v>
                  </c:pt>
                  <c:pt idx="42">
                    <c:v>0.27299699400549587</c:v>
                  </c:pt>
                  <c:pt idx="43">
                    <c:v>0.27299699400549587</c:v>
                  </c:pt>
                  <c:pt idx="44">
                    <c:v>0.28417194624998282</c:v>
                  </c:pt>
                  <c:pt idx="45">
                    <c:v>0.23256690614476558</c:v>
                  </c:pt>
                  <c:pt idx="46">
                    <c:v>0.23256690614476558</c:v>
                  </c:pt>
                  <c:pt idx="47">
                    <c:v>0.22984673179465548</c:v>
                  </c:pt>
                  <c:pt idx="48">
                    <c:v>0.22833682351363987</c:v>
                  </c:pt>
                  <c:pt idx="49">
                    <c:v>0.20512176685029759</c:v>
                  </c:pt>
                  <c:pt idx="50">
                    <c:v>0.19115548142992558</c:v>
                  </c:pt>
                </c:numCache>
              </c:numRef>
            </c:plus>
            <c:minus>
              <c:numRef>
                <c:f>G_誤差!$W$2:$W$52</c:f>
                <c:numCache>
                  <c:formatCode>General</c:formatCode>
                  <c:ptCount val="51"/>
                  <c:pt idx="0">
                    <c:v>0</c:v>
                  </c:pt>
                  <c:pt idx="1">
                    <c:v>9.0072775437766026E-2</c:v>
                  </c:pt>
                  <c:pt idx="2">
                    <c:v>0.22556564289633124</c:v>
                  </c:pt>
                  <c:pt idx="3">
                    <c:v>0.32937697718080172</c:v>
                  </c:pt>
                  <c:pt idx="4">
                    <c:v>0.48912396729822594</c:v>
                  </c:pt>
                  <c:pt idx="5">
                    <c:v>0.35190184831134674</c:v>
                  </c:pt>
                  <c:pt idx="6">
                    <c:v>0.46540416035786092</c:v>
                  </c:pt>
                  <c:pt idx="7">
                    <c:v>0.51767173963861146</c:v>
                  </c:pt>
                  <c:pt idx="8">
                    <c:v>0.62625577408957089</c:v>
                  </c:pt>
                  <c:pt idx="9">
                    <c:v>0.40406481420051377</c:v>
                  </c:pt>
                  <c:pt idx="10">
                    <c:v>0.5173679238136053</c:v>
                  </c:pt>
                  <c:pt idx="11">
                    <c:v>0.67222100075437252</c:v>
                  </c:pt>
                  <c:pt idx="12">
                    <c:v>0.72549675416599479</c:v>
                  </c:pt>
                  <c:pt idx="13">
                    <c:v>0.84484587478895612</c:v>
                  </c:pt>
                  <c:pt idx="14">
                    <c:v>1.0897971949182772</c:v>
                  </c:pt>
                  <c:pt idx="15">
                    <c:v>1.0077933936294956</c:v>
                  </c:pt>
                  <c:pt idx="16">
                    <c:v>1.1068896154116286</c:v>
                  </c:pt>
                  <c:pt idx="17">
                    <c:v>0.89684415802106798</c:v>
                  </c:pt>
                  <c:pt idx="18">
                    <c:v>0.64153497069396914</c:v>
                  </c:pt>
                  <c:pt idx="19">
                    <c:v>0.56188902372536331</c:v>
                  </c:pt>
                  <c:pt idx="20">
                    <c:v>0.43465897747889609</c:v>
                  </c:pt>
                  <c:pt idx="21">
                    <c:v>0.33692814659066112</c:v>
                  </c:pt>
                  <c:pt idx="22">
                    <c:v>0.26350158174464139</c:v>
                  </c:pt>
                  <c:pt idx="23">
                    <c:v>0.26122429088949062</c:v>
                  </c:pt>
                  <c:pt idx="24">
                    <c:v>0.28472470294087426</c:v>
                  </c:pt>
                  <c:pt idx="25">
                    <c:v>0.27745298319591266</c:v>
                  </c:pt>
                  <c:pt idx="26">
                    <c:v>0.26492978506043119</c:v>
                  </c:pt>
                  <c:pt idx="27">
                    <c:v>0.22764719094035218</c:v>
                  </c:pt>
                  <c:pt idx="28">
                    <c:v>0.22486751171738714</c:v>
                  </c:pt>
                  <c:pt idx="29">
                    <c:v>0.22500731124081821</c:v>
                  </c:pt>
                  <c:pt idx="30">
                    <c:v>0.21631426368775941</c:v>
                  </c:pt>
                  <c:pt idx="31">
                    <c:v>0.22205303895444739</c:v>
                  </c:pt>
                  <c:pt idx="32">
                    <c:v>0.22723240676777062</c:v>
                  </c:pt>
                  <c:pt idx="33">
                    <c:v>0.21920243244964555</c:v>
                  </c:pt>
                  <c:pt idx="34">
                    <c:v>0.22486751171738714</c:v>
                  </c:pt>
                  <c:pt idx="35">
                    <c:v>0.22486751171738714</c:v>
                  </c:pt>
                  <c:pt idx="36">
                    <c:v>0.21934584262687687</c:v>
                  </c:pt>
                  <c:pt idx="37">
                    <c:v>0.22764719094035218</c:v>
                  </c:pt>
                  <c:pt idx="38">
                    <c:v>0.22764719094035218</c:v>
                  </c:pt>
                  <c:pt idx="39">
                    <c:v>0.24106528602922633</c:v>
                  </c:pt>
                  <c:pt idx="40">
                    <c:v>0.25587276051423802</c:v>
                  </c:pt>
                  <c:pt idx="41">
                    <c:v>0.25587276051423802</c:v>
                  </c:pt>
                  <c:pt idx="42">
                    <c:v>0.27299699400549587</c:v>
                  </c:pt>
                  <c:pt idx="43">
                    <c:v>0.27299699400549587</c:v>
                  </c:pt>
                  <c:pt idx="44">
                    <c:v>0.28417194624998282</c:v>
                  </c:pt>
                  <c:pt idx="45">
                    <c:v>0.23256690614476558</c:v>
                  </c:pt>
                  <c:pt idx="46">
                    <c:v>0.23256690614476558</c:v>
                  </c:pt>
                  <c:pt idx="47">
                    <c:v>0.22984673179465548</c:v>
                  </c:pt>
                  <c:pt idx="48">
                    <c:v>0.22833682351363987</c:v>
                  </c:pt>
                  <c:pt idx="49">
                    <c:v>0.20512176685029759</c:v>
                  </c:pt>
                  <c:pt idx="50">
                    <c:v>0.19115548142992558</c:v>
                  </c:pt>
                </c:numCache>
              </c:numRef>
            </c:minus>
            <c:spPr>
              <a:ln>
                <a:solidFill>
                  <a:srgbClr val="92D050"/>
                </a:solidFill>
              </a:ln>
            </c:spPr>
          </c:errBars>
          <c:xVal>
            <c:numRef>
              <c:f>G_平均!$A$2:$A$52</c:f>
              <c:numCache>
                <c:formatCode>General</c:formatCode>
                <c:ptCount val="51"/>
                <c:pt idx="0">
                  <c:v>0</c:v>
                </c:pt>
                <c:pt idx="1">
                  <c:v>40</c:v>
                </c:pt>
                <c:pt idx="2">
                  <c:v>80</c:v>
                </c:pt>
                <c:pt idx="3">
                  <c:v>120</c:v>
                </c:pt>
                <c:pt idx="4">
                  <c:v>160</c:v>
                </c:pt>
                <c:pt idx="5">
                  <c:v>200</c:v>
                </c:pt>
                <c:pt idx="6">
                  <c:v>240</c:v>
                </c:pt>
                <c:pt idx="7">
                  <c:v>280</c:v>
                </c:pt>
                <c:pt idx="8">
                  <c:v>320</c:v>
                </c:pt>
                <c:pt idx="9">
                  <c:v>360</c:v>
                </c:pt>
                <c:pt idx="10">
                  <c:v>400</c:v>
                </c:pt>
                <c:pt idx="11">
                  <c:v>440</c:v>
                </c:pt>
                <c:pt idx="12">
                  <c:v>480</c:v>
                </c:pt>
                <c:pt idx="13">
                  <c:v>520</c:v>
                </c:pt>
                <c:pt idx="14">
                  <c:v>560</c:v>
                </c:pt>
                <c:pt idx="15">
                  <c:v>600</c:v>
                </c:pt>
                <c:pt idx="16">
                  <c:v>640</c:v>
                </c:pt>
                <c:pt idx="17">
                  <c:v>680</c:v>
                </c:pt>
                <c:pt idx="18">
                  <c:v>720</c:v>
                </c:pt>
                <c:pt idx="19">
                  <c:v>760</c:v>
                </c:pt>
                <c:pt idx="20">
                  <c:v>800</c:v>
                </c:pt>
                <c:pt idx="21">
                  <c:v>840</c:v>
                </c:pt>
                <c:pt idx="22">
                  <c:v>880</c:v>
                </c:pt>
                <c:pt idx="23">
                  <c:v>920</c:v>
                </c:pt>
                <c:pt idx="24">
                  <c:v>960</c:v>
                </c:pt>
                <c:pt idx="25">
                  <c:v>1000</c:v>
                </c:pt>
                <c:pt idx="26">
                  <c:v>1040</c:v>
                </c:pt>
                <c:pt idx="27">
                  <c:v>1080</c:v>
                </c:pt>
                <c:pt idx="28">
                  <c:v>1120</c:v>
                </c:pt>
                <c:pt idx="29">
                  <c:v>1160</c:v>
                </c:pt>
                <c:pt idx="30">
                  <c:v>1200</c:v>
                </c:pt>
                <c:pt idx="31">
                  <c:v>1240</c:v>
                </c:pt>
                <c:pt idx="32">
                  <c:v>1280</c:v>
                </c:pt>
                <c:pt idx="33">
                  <c:v>1320</c:v>
                </c:pt>
                <c:pt idx="34">
                  <c:v>1360</c:v>
                </c:pt>
                <c:pt idx="35">
                  <c:v>1400</c:v>
                </c:pt>
                <c:pt idx="36">
                  <c:v>1440</c:v>
                </c:pt>
                <c:pt idx="37">
                  <c:v>1480</c:v>
                </c:pt>
                <c:pt idx="38">
                  <c:v>1520</c:v>
                </c:pt>
                <c:pt idx="39">
                  <c:v>1560</c:v>
                </c:pt>
                <c:pt idx="40">
                  <c:v>1600</c:v>
                </c:pt>
                <c:pt idx="41">
                  <c:v>1640</c:v>
                </c:pt>
                <c:pt idx="42">
                  <c:v>1680</c:v>
                </c:pt>
                <c:pt idx="43">
                  <c:v>1720</c:v>
                </c:pt>
                <c:pt idx="44">
                  <c:v>1760</c:v>
                </c:pt>
                <c:pt idx="45">
                  <c:v>1800</c:v>
                </c:pt>
                <c:pt idx="46">
                  <c:v>1840</c:v>
                </c:pt>
                <c:pt idx="47">
                  <c:v>1880</c:v>
                </c:pt>
                <c:pt idx="48">
                  <c:v>1920</c:v>
                </c:pt>
                <c:pt idx="49">
                  <c:v>1960</c:v>
                </c:pt>
                <c:pt idx="50">
                  <c:v>2000</c:v>
                </c:pt>
              </c:numCache>
            </c:numRef>
          </c:xVal>
          <c:yVal>
            <c:numRef>
              <c:f>G_平均!$C$2:$C$52</c:f>
              <c:numCache>
                <c:formatCode>0.000_ </c:formatCode>
                <c:ptCount val="51"/>
                <c:pt idx="0">
                  <c:v>0</c:v>
                </c:pt>
                <c:pt idx="1">
                  <c:v>0.8644207587869559</c:v>
                </c:pt>
                <c:pt idx="2">
                  <c:v>1.6733282578353001</c:v>
                </c:pt>
                <c:pt idx="3">
                  <c:v>2.4187920314680875</c:v>
                </c:pt>
                <c:pt idx="4">
                  <c:v>3.0452988199467073</c:v>
                </c:pt>
                <c:pt idx="5">
                  <c:v>3.3387260499936557</c:v>
                </c:pt>
                <c:pt idx="6">
                  <c:v>3.7749016622256057</c:v>
                </c:pt>
                <c:pt idx="7">
                  <c:v>4.100050754980332</c:v>
                </c:pt>
                <c:pt idx="8">
                  <c:v>4.2983123969039463</c:v>
                </c:pt>
                <c:pt idx="9">
                  <c:v>4.2665905341961681</c:v>
                </c:pt>
                <c:pt idx="10">
                  <c:v>4.2665905341961681</c:v>
                </c:pt>
                <c:pt idx="11">
                  <c:v>4.242799137165334</c:v>
                </c:pt>
                <c:pt idx="12">
                  <c:v>4.1159116863342211</c:v>
                </c:pt>
                <c:pt idx="13">
                  <c:v>3.8938586473797741</c:v>
                </c:pt>
                <c:pt idx="14">
                  <c:v>3.5369876919172691</c:v>
                </c:pt>
                <c:pt idx="15">
                  <c:v>2.783593452607537</c:v>
                </c:pt>
                <c:pt idx="16">
                  <c:v>2.4346529628219766</c:v>
                </c:pt>
                <c:pt idx="17">
                  <c:v>2.133295267098084</c:v>
                </c:pt>
                <c:pt idx="18">
                  <c:v>1.7922852429894682</c:v>
                </c:pt>
                <c:pt idx="19">
                  <c:v>1.5860931353889101</c:v>
                </c:pt>
                <c:pt idx="20">
                  <c:v>1.395761959142241</c:v>
                </c:pt>
                <c:pt idx="21">
                  <c:v>1.3085268366958507</c:v>
                </c:pt>
                <c:pt idx="22">
                  <c:v>1.2371526456033497</c:v>
                </c:pt>
                <c:pt idx="23">
                  <c:v>1.2292221799264051</c:v>
                </c:pt>
                <c:pt idx="24">
                  <c:v>1.1975003172186272</c:v>
                </c:pt>
                <c:pt idx="25">
                  <c:v>1.1578479888339044</c:v>
                </c:pt>
                <c:pt idx="26">
                  <c:v>1.1261261261261262</c:v>
                </c:pt>
                <c:pt idx="27">
                  <c:v>1.0785433320644588</c:v>
                </c:pt>
                <c:pt idx="28">
                  <c:v>1.0626824007105697</c:v>
                </c:pt>
                <c:pt idx="29">
                  <c:v>1.0706128663875143</c:v>
                </c:pt>
                <c:pt idx="30">
                  <c:v>1.0626824007105697</c:v>
                </c:pt>
                <c:pt idx="31">
                  <c:v>1.0626824007105697</c:v>
                </c:pt>
                <c:pt idx="32">
                  <c:v>1.0547519350336252</c:v>
                </c:pt>
                <c:pt idx="33">
                  <c:v>1.0626824007105697</c:v>
                </c:pt>
                <c:pt idx="34">
                  <c:v>1.0785433320644588</c:v>
                </c:pt>
                <c:pt idx="35">
                  <c:v>1.0785433320644588</c:v>
                </c:pt>
                <c:pt idx="36">
                  <c:v>1.0706128663875143</c:v>
                </c:pt>
                <c:pt idx="37">
                  <c:v>0.99923867529501331</c:v>
                </c:pt>
                <c:pt idx="38">
                  <c:v>0.99923867529501331</c:v>
                </c:pt>
                <c:pt idx="39">
                  <c:v>0.99923867529501331</c:v>
                </c:pt>
                <c:pt idx="40">
                  <c:v>1.0071691409719579</c:v>
                </c:pt>
                <c:pt idx="41">
                  <c:v>1.0071691409719579</c:v>
                </c:pt>
                <c:pt idx="42">
                  <c:v>0.99130820961806876</c:v>
                </c:pt>
                <c:pt idx="43">
                  <c:v>0.99130820961806876</c:v>
                </c:pt>
                <c:pt idx="44">
                  <c:v>0.9833777439411242</c:v>
                </c:pt>
                <c:pt idx="45">
                  <c:v>0.95165588123334599</c:v>
                </c:pt>
                <c:pt idx="46">
                  <c:v>0.95165588123334599</c:v>
                </c:pt>
                <c:pt idx="47">
                  <c:v>0.95165588123334599</c:v>
                </c:pt>
                <c:pt idx="48">
                  <c:v>0.95958634691029054</c:v>
                </c:pt>
                <c:pt idx="49">
                  <c:v>0.94372541555640144</c:v>
                </c:pt>
                <c:pt idx="50">
                  <c:v>0.92786448420251233</c:v>
                </c:pt>
              </c:numCache>
            </c:numRef>
          </c:yVal>
          <c:smooth val="0"/>
        </c:ser>
        <c:ser>
          <c:idx val="4"/>
          <c:order val="2"/>
          <c:tx>
            <c:v> </c:v>
          </c:tx>
          <c:spPr>
            <a:ln>
              <a:solidFill>
                <a:srgbClr val="00B050"/>
              </a:solidFill>
            </a:ln>
          </c:spPr>
          <c:marker>
            <c:symbol val="circle"/>
            <c:size val="4"/>
            <c:spPr>
              <a:solidFill>
                <a:srgbClr val="00B050"/>
              </a:solidFill>
              <a:ln>
                <a:noFill/>
              </a:ln>
            </c:spPr>
          </c:marker>
          <c:errBars>
            <c:errDir val="y"/>
            <c:errBarType val="both"/>
            <c:errValType val="cust"/>
            <c:noEndCap val="0"/>
            <c:plus>
              <c:numRef>
                <c:f>G_誤差!$Y$2:$Y$52</c:f>
                <c:numCache>
                  <c:formatCode>General</c:formatCode>
                  <c:ptCount val="51"/>
                  <c:pt idx="0">
                    <c:v>0</c:v>
                  </c:pt>
                  <c:pt idx="1">
                    <c:v>0</c:v>
                  </c:pt>
                  <c:pt idx="2">
                    <c:v>3.8851188662339456E-2</c:v>
                  </c:pt>
                  <c:pt idx="3">
                    <c:v>5.9346170961393566E-2</c:v>
                  </c:pt>
                  <c:pt idx="4">
                    <c:v>0.1200097223577398</c:v>
                  </c:pt>
                  <c:pt idx="5">
                    <c:v>0.17082745867067961</c:v>
                  </c:pt>
                  <c:pt idx="6">
                    <c:v>0.16710528094234137</c:v>
                  </c:pt>
                  <c:pt idx="7">
                    <c:v>0.1617503969544723</c:v>
                  </c:pt>
                  <c:pt idx="8">
                    <c:v>0.19441775587062651</c:v>
                  </c:pt>
                  <c:pt idx="9">
                    <c:v>0.16329828291122636</c:v>
                  </c:pt>
                  <c:pt idx="10">
                    <c:v>0.15880745142193872</c:v>
                  </c:pt>
                  <c:pt idx="11">
                    <c:v>0.15781427437930148</c:v>
                  </c:pt>
                  <c:pt idx="12">
                    <c:v>0.13827239384407666</c:v>
                  </c:pt>
                  <c:pt idx="13">
                    <c:v>0.10309605380027916</c:v>
                  </c:pt>
                  <c:pt idx="14">
                    <c:v>0.21338700747166775</c:v>
                  </c:pt>
                  <c:pt idx="15">
                    <c:v>0.19810296911554362</c:v>
                  </c:pt>
                  <c:pt idx="16">
                    <c:v>0.25587276051423807</c:v>
                  </c:pt>
                  <c:pt idx="17">
                    <c:v>0.26834989715278246</c:v>
                  </c:pt>
                  <c:pt idx="18">
                    <c:v>0.34027150667626149</c:v>
                  </c:pt>
                  <c:pt idx="19">
                    <c:v>0.39181637251096385</c:v>
                  </c:pt>
                  <c:pt idx="20">
                    <c:v>0.41390649507359112</c:v>
                  </c:pt>
                  <c:pt idx="21">
                    <c:v>0.46384750716564388</c:v>
                  </c:pt>
                  <c:pt idx="22">
                    <c:v>0.51370811891579904</c:v>
                  </c:pt>
                  <c:pt idx="23">
                    <c:v>0.50406828391291403</c:v>
                  </c:pt>
                  <c:pt idx="24">
                    <c:v>0.49582854435796814</c:v>
                  </c:pt>
                  <c:pt idx="25">
                    <c:v>0.50431776093086678</c:v>
                  </c:pt>
                  <c:pt idx="26">
                    <c:v>0.52154495138489343</c:v>
                  </c:pt>
                  <c:pt idx="27">
                    <c:v>0.52730142779721134</c:v>
                  </c:pt>
                  <c:pt idx="28">
                    <c:v>0.55223608547626202</c:v>
                  </c:pt>
                  <c:pt idx="29">
                    <c:v>0.55223608547626202</c:v>
                  </c:pt>
                  <c:pt idx="30">
                    <c:v>0.55223608547626202</c:v>
                  </c:pt>
                  <c:pt idx="31">
                    <c:v>0.55223608547626202</c:v>
                  </c:pt>
                  <c:pt idx="32">
                    <c:v>0.55058225344847678</c:v>
                  </c:pt>
                  <c:pt idx="33">
                    <c:v>0.55058225344847678</c:v>
                  </c:pt>
                  <c:pt idx="34">
                    <c:v>0.55058225344847678</c:v>
                  </c:pt>
                  <c:pt idx="35">
                    <c:v>0.55058225344847678</c:v>
                  </c:pt>
                  <c:pt idx="36">
                    <c:v>0.55902752025685531</c:v>
                  </c:pt>
                  <c:pt idx="37">
                    <c:v>0.55880246891107777</c:v>
                  </c:pt>
                  <c:pt idx="38">
                    <c:v>0.55880246891107777</c:v>
                  </c:pt>
                  <c:pt idx="39">
                    <c:v>0.55880246891107777</c:v>
                  </c:pt>
                  <c:pt idx="40">
                    <c:v>0.55880246891107777</c:v>
                  </c:pt>
                  <c:pt idx="41">
                    <c:v>0.55880246891107777</c:v>
                  </c:pt>
                  <c:pt idx="42">
                    <c:v>0.55874619191119579</c:v>
                  </c:pt>
                  <c:pt idx="43">
                    <c:v>0.55874619191119579</c:v>
                  </c:pt>
                  <c:pt idx="44">
                    <c:v>0.55970213134735092</c:v>
                  </c:pt>
                  <c:pt idx="45">
                    <c:v>0.55677291328727641</c:v>
                  </c:pt>
                  <c:pt idx="46">
                    <c:v>0.55677291328727641</c:v>
                  </c:pt>
                  <c:pt idx="47">
                    <c:v>0.55172335778854475</c:v>
                  </c:pt>
                  <c:pt idx="48">
                    <c:v>0.55172335778854475</c:v>
                  </c:pt>
                  <c:pt idx="49">
                    <c:v>0.55564217915249836</c:v>
                  </c:pt>
                  <c:pt idx="50">
                    <c:v>0.57165401887260814</c:v>
                  </c:pt>
                </c:numCache>
              </c:numRef>
            </c:plus>
            <c:minus>
              <c:numRef>
                <c:f>G_誤差!$Y$2:$Y$52</c:f>
                <c:numCache>
                  <c:formatCode>General</c:formatCode>
                  <c:ptCount val="51"/>
                  <c:pt idx="0">
                    <c:v>0</c:v>
                  </c:pt>
                  <c:pt idx="1">
                    <c:v>0</c:v>
                  </c:pt>
                  <c:pt idx="2">
                    <c:v>3.8851188662339456E-2</c:v>
                  </c:pt>
                  <c:pt idx="3">
                    <c:v>5.9346170961393566E-2</c:v>
                  </c:pt>
                  <c:pt idx="4">
                    <c:v>0.1200097223577398</c:v>
                  </c:pt>
                  <c:pt idx="5">
                    <c:v>0.17082745867067961</c:v>
                  </c:pt>
                  <c:pt idx="6">
                    <c:v>0.16710528094234137</c:v>
                  </c:pt>
                  <c:pt idx="7">
                    <c:v>0.1617503969544723</c:v>
                  </c:pt>
                  <c:pt idx="8">
                    <c:v>0.19441775587062651</c:v>
                  </c:pt>
                  <c:pt idx="9">
                    <c:v>0.16329828291122636</c:v>
                  </c:pt>
                  <c:pt idx="10">
                    <c:v>0.15880745142193872</c:v>
                  </c:pt>
                  <c:pt idx="11">
                    <c:v>0.15781427437930148</c:v>
                  </c:pt>
                  <c:pt idx="12">
                    <c:v>0.13827239384407666</c:v>
                  </c:pt>
                  <c:pt idx="13">
                    <c:v>0.10309605380027916</c:v>
                  </c:pt>
                  <c:pt idx="14">
                    <c:v>0.21338700747166775</c:v>
                  </c:pt>
                  <c:pt idx="15">
                    <c:v>0.19810296911554362</c:v>
                  </c:pt>
                  <c:pt idx="16">
                    <c:v>0.25587276051423807</c:v>
                  </c:pt>
                  <c:pt idx="17">
                    <c:v>0.26834989715278246</c:v>
                  </c:pt>
                  <c:pt idx="18">
                    <c:v>0.34027150667626149</c:v>
                  </c:pt>
                  <c:pt idx="19">
                    <c:v>0.39181637251096385</c:v>
                  </c:pt>
                  <c:pt idx="20">
                    <c:v>0.41390649507359112</c:v>
                  </c:pt>
                  <c:pt idx="21">
                    <c:v>0.46384750716564388</c:v>
                  </c:pt>
                  <c:pt idx="22">
                    <c:v>0.51370811891579904</c:v>
                  </c:pt>
                  <c:pt idx="23">
                    <c:v>0.50406828391291403</c:v>
                  </c:pt>
                  <c:pt idx="24">
                    <c:v>0.49582854435796814</c:v>
                  </c:pt>
                  <c:pt idx="25">
                    <c:v>0.50431776093086678</c:v>
                  </c:pt>
                  <c:pt idx="26">
                    <c:v>0.52154495138489343</c:v>
                  </c:pt>
                  <c:pt idx="27">
                    <c:v>0.52730142779721134</c:v>
                  </c:pt>
                  <c:pt idx="28">
                    <c:v>0.55223608547626202</c:v>
                  </c:pt>
                  <c:pt idx="29">
                    <c:v>0.55223608547626202</c:v>
                  </c:pt>
                  <c:pt idx="30">
                    <c:v>0.55223608547626202</c:v>
                  </c:pt>
                  <c:pt idx="31">
                    <c:v>0.55223608547626202</c:v>
                  </c:pt>
                  <c:pt idx="32">
                    <c:v>0.55058225344847678</c:v>
                  </c:pt>
                  <c:pt idx="33">
                    <c:v>0.55058225344847678</c:v>
                  </c:pt>
                  <c:pt idx="34">
                    <c:v>0.55058225344847678</c:v>
                  </c:pt>
                  <c:pt idx="35">
                    <c:v>0.55058225344847678</c:v>
                  </c:pt>
                  <c:pt idx="36">
                    <c:v>0.55902752025685531</c:v>
                  </c:pt>
                  <c:pt idx="37">
                    <c:v>0.55880246891107777</c:v>
                  </c:pt>
                  <c:pt idx="38">
                    <c:v>0.55880246891107777</c:v>
                  </c:pt>
                  <c:pt idx="39">
                    <c:v>0.55880246891107777</c:v>
                  </c:pt>
                  <c:pt idx="40">
                    <c:v>0.55880246891107777</c:v>
                  </c:pt>
                  <c:pt idx="41">
                    <c:v>0.55880246891107777</c:v>
                  </c:pt>
                  <c:pt idx="42">
                    <c:v>0.55874619191119579</c:v>
                  </c:pt>
                  <c:pt idx="43">
                    <c:v>0.55874619191119579</c:v>
                  </c:pt>
                  <c:pt idx="44">
                    <c:v>0.55970213134735092</c:v>
                  </c:pt>
                  <c:pt idx="45">
                    <c:v>0.55677291328727641</c:v>
                  </c:pt>
                  <c:pt idx="46">
                    <c:v>0.55677291328727641</c:v>
                  </c:pt>
                  <c:pt idx="47">
                    <c:v>0.55172335778854475</c:v>
                  </c:pt>
                  <c:pt idx="48">
                    <c:v>0.55172335778854475</c:v>
                  </c:pt>
                  <c:pt idx="49">
                    <c:v>0.55564217915249836</c:v>
                  </c:pt>
                  <c:pt idx="50">
                    <c:v>0.57165401887260814</c:v>
                  </c:pt>
                </c:numCache>
              </c:numRef>
            </c:minus>
            <c:spPr>
              <a:ln>
                <a:solidFill>
                  <a:srgbClr val="00B050"/>
                </a:solidFill>
              </a:ln>
            </c:spPr>
          </c:errBars>
          <c:xVal>
            <c:numRef>
              <c:f>G_平均!$A$2:$A$52</c:f>
              <c:numCache>
                <c:formatCode>General</c:formatCode>
                <c:ptCount val="51"/>
                <c:pt idx="0">
                  <c:v>0</c:v>
                </c:pt>
                <c:pt idx="1">
                  <c:v>40</c:v>
                </c:pt>
                <c:pt idx="2">
                  <c:v>80</c:v>
                </c:pt>
                <c:pt idx="3">
                  <c:v>120</c:v>
                </c:pt>
                <c:pt idx="4">
                  <c:v>160</c:v>
                </c:pt>
                <c:pt idx="5">
                  <c:v>200</c:v>
                </c:pt>
                <c:pt idx="6">
                  <c:v>240</c:v>
                </c:pt>
                <c:pt idx="7">
                  <c:v>280</c:v>
                </c:pt>
                <c:pt idx="8">
                  <c:v>320</c:v>
                </c:pt>
                <c:pt idx="9">
                  <c:v>360</c:v>
                </c:pt>
                <c:pt idx="10">
                  <c:v>400</c:v>
                </c:pt>
                <c:pt idx="11">
                  <c:v>440</c:v>
                </c:pt>
                <c:pt idx="12">
                  <c:v>480</c:v>
                </c:pt>
                <c:pt idx="13">
                  <c:v>520</c:v>
                </c:pt>
                <c:pt idx="14">
                  <c:v>560</c:v>
                </c:pt>
                <c:pt idx="15">
                  <c:v>600</c:v>
                </c:pt>
                <c:pt idx="16">
                  <c:v>640</c:v>
                </c:pt>
                <c:pt idx="17">
                  <c:v>680</c:v>
                </c:pt>
                <c:pt idx="18">
                  <c:v>720</c:v>
                </c:pt>
                <c:pt idx="19">
                  <c:v>760</c:v>
                </c:pt>
                <c:pt idx="20">
                  <c:v>800</c:v>
                </c:pt>
                <c:pt idx="21">
                  <c:v>840</c:v>
                </c:pt>
                <c:pt idx="22">
                  <c:v>880</c:v>
                </c:pt>
                <c:pt idx="23">
                  <c:v>920</c:v>
                </c:pt>
                <c:pt idx="24">
                  <c:v>960</c:v>
                </c:pt>
                <c:pt idx="25">
                  <c:v>1000</c:v>
                </c:pt>
                <c:pt idx="26">
                  <c:v>1040</c:v>
                </c:pt>
                <c:pt idx="27">
                  <c:v>1080</c:v>
                </c:pt>
                <c:pt idx="28">
                  <c:v>1120</c:v>
                </c:pt>
                <c:pt idx="29">
                  <c:v>1160</c:v>
                </c:pt>
                <c:pt idx="30">
                  <c:v>1200</c:v>
                </c:pt>
                <c:pt idx="31">
                  <c:v>1240</c:v>
                </c:pt>
                <c:pt idx="32">
                  <c:v>1280</c:v>
                </c:pt>
                <c:pt idx="33">
                  <c:v>1320</c:v>
                </c:pt>
                <c:pt idx="34">
                  <c:v>1360</c:v>
                </c:pt>
                <c:pt idx="35">
                  <c:v>1400</c:v>
                </c:pt>
                <c:pt idx="36">
                  <c:v>1440</c:v>
                </c:pt>
                <c:pt idx="37">
                  <c:v>1480</c:v>
                </c:pt>
                <c:pt idx="38">
                  <c:v>1520</c:v>
                </c:pt>
                <c:pt idx="39">
                  <c:v>1560</c:v>
                </c:pt>
                <c:pt idx="40">
                  <c:v>1600</c:v>
                </c:pt>
                <c:pt idx="41">
                  <c:v>1640</c:v>
                </c:pt>
                <c:pt idx="42">
                  <c:v>1680</c:v>
                </c:pt>
                <c:pt idx="43">
                  <c:v>1720</c:v>
                </c:pt>
                <c:pt idx="44">
                  <c:v>1760</c:v>
                </c:pt>
                <c:pt idx="45">
                  <c:v>1800</c:v>
                </c:pt>
                <c:pt idx="46">
                  <c:v>1840</c:v>
                </c:pt>
                <c:pt idx="47">
                  <c:v>1880</c:v>
                </c:pt>
                <c:pt idx="48">
                  <c:v>1920</c:v>
                </c:pt>
                <c:pt idx="49">
                  <c:v>1960</c:v>
                </c:pt>
                <c:pt idx="50">
                  <c:v>2000</c:v>
                </c:pt>
              </c:numCache>
            </c:numRef>
          </c:xVal>
          <c:yVal>
            <c:numRef>
              <c:f>G_平均!$D$2:$D$52</c:f>
              <c:numCache>
                <c:formatCode>0.000_ </c:formatCode>
                <c:ptCount val="51"/>
                <c:pt idx="0">
                  <c:v>0</c:v>
                </c:pt>
                <c:pt idx="1">
                  <c:v>0</c:v>
                </c:pt>
                <c:pt idx="2">
                  <c:v>3.1721862707778201E-2</c:v>
                </c:pt>
                <c:pt idx="3">
                  <c:v>6.3443725415556401E-2</c:v>
                </c:pt>
                <c:pt idx="4">
                  <c:v>0.15067884786194644</c:v>
                </c:pt>
                <c:pt idx="5">
                  <c:v>0.28549676437000382</c:v>
                </c:pt>
                <c:pt idx="6">
                  <c:v>0.44410607790889478</c:v>
                </c:pt>
                <c:pt idx="7">
                  <c:v>0.61857632280167485</c:v>
                </c:pt>
                <c:pt idx="8">
                  <c:v>0.81683796472528869</c:v>
                </c:pt>
                <c:pt idx="9">
                  <c:v>1.0785433320644588</c:v>
                </c:pt>
                <c:pt idx="10">
                  <c:v>1.3243877680497398</c:v>
                </c:pt>
                <c:pt idx="11">
                  <c:v>1.5226494099733536</c:v>
                </c:pt>
                <c:pt idx="12">
                  <c:v>1.7922852429894682</c:v>
                </c:pt>
                <c:pt idx="13">
                  <c:v>2.0698515416825276</c:v>
                </c:pt>
                <c:pt idx="14">
                  <c:v>2.410861565791143</c:v>
                </c:pt>
                <c:pt idx="15">
                  <c:v>2.8232457809922598</c:v>
                </c:pt>
                <c:pt idx="16">
                  <c:v>3.0690902169775414</c:v>
                </c:pt>
                <c:pt idx="17">
                  <c:v>3.2118385991625429</c:v>
                </c:pt>
                <c:pt idx="18">
                  <c:v>3.3863088440553226</c:v>
                </c:pt>
                <c:pt idx="19">
                  <c:v>3.5131962948864355</c:v>
                </c:pt>
                <c:pt idx="20">
                  <c:v>3.6162923486867147</c:v>
                </c:pt>
                <c:pt idx="21">
                  <c:v>3.6718056084253266</c:v>
                </c:pt>
                <c:pt idx="22">
                  <c:v>3.7114579368100493</c:v>
                </c:pt>
                <c:pt idx="23">
                  <c:v>3.7273188681639384</c:v>
                </c:pt>
                <c:pt idx="24">
                  <c:v>3.735249333840883</c:v>
                </c:pt>
                <c:pt idx="25">
                  <c:v>3.7590407308717166</c:v>
                </c:pt>
                <c:pt idx="26">
                  <c:v>3.7669711965486612</c:v>
                </c:pt>
                <c:pt idx="27">
                  <c:v>3.7828321279025503</c:v>
                </c:pt>
                <c:pt idx="28">
                  <c:v>3.7986930592564394</c:v>
                </c:pt>
                <c:pt idx="29">
                  <c:v>3.7986930592564394</c:v>
                </c:pt>
                <c:pt idx="30">
                  <c:v>3.7986930592564394</c:v>
                </c:pt>
                <c:pt idx="31">
                  <c:v>3.7986930592564394</c:v>
                </c:pt>
                <c:pt idx="32">
                  <c:v>3.806623524933384</c:v>
                </c:pt>
                <c:pt idx="33">
                  <c:v>3.806623524933384</c:v>
                </c:pt>
                <c:pt idx="34">
                  <c:v>3.806623524933384</c:v>
                </c:pt>
                <c:pt idx="35">
                  <c:v>3.806623524933384</c:v>
                </c:pt>
                <c:pt idx="36">
                  <c:v>3.8145539906103285</c:v>
                </c:pt>
                <c:pt idx="37">
                  <c:v>3.8462758533181067</c:v>
                </c:pt>
                <c:pt idx="38">
                  <c:v>3.8462758533181067</c:v>
                </c:pt>
                <c:pt idx="39">
                  <c:v>3.8462758533181067</c:v>
                </c:pt>
                <c:pt idx="40">
                  <c:v>3.8462758533181067</c:v>
                </c:pt>
                <c:pt idx="41">
                  <c:v>3.8462758533181067</c:v>
                </c:pt>
                <c:pt idx="42">
                  <c:v>3.8542063189950513</c:v>
                </c:pt>
                <c:pt idx="43">
                  <c:v>3.8542063189950513</c:v>
                </c:pt>
                <c:pt idx="44">
                  <c:v>3.8621367846719958</c:v>
                </c:pt>
                <c:pt idx="45">
                  <c:v>3.8779977160258849</c:v>
                </c:pt>
                <c:pt idx="46">
                  <c:v>3.8779977160258849</c:v>
                </c:pt>
                <c:pt idx="47">
                  <c:v>3.8859281817028295</c:v>
                </c:pt>
                <c:pt idx="48">
                  <c:v>3.8859281817028295</c:v>
                </c:pt>
                <c:pt idx="49">
                  <c:v>3.8938586473797741</c:v>
                </c:pt>
                <c:pt idx="50">
                  <c:v>3.9017891130567186</c:v>
                </c:pt>
              </c:numCache>
            </c:numRef>
          </c:yVal>
          <c:smooth val="0"/>
        </c:ser>
        <c:ser>
          <c:idx val="1"/>
          <c:order val="3"/>
          <c:tx>
            <c:v> </c:v>
          </c:tx>
          <c:spPr>
            <a:ln>
              <a:solidFill>
                <a:srgbClr val="00B0F0"/>
              </a:solidFill>
            </a:ln>
          </c:spPr>
          <c:marker>
            <c:symbol val="circle"/>
            <c:size val="4"/>
            <c:spPr>
              <a:solidFill>
                <a:srgbClr val="00B0F0"/>
              </a:solidFill>
              <a:ln>
                <a:noFill/>
              </a:ln>
            </c:spPr>
          </c:marker>
          <c:errBars>
            <c:errDir val="y"/>
            <c:errBarType val="both"/>
            <c:errValType val="cust"/>
            <c:noEndCap val="0"/>
            <c:plus>
              <c:numRef>
                <c:f>G_誤差!$AA$2:$AA$52</c:f>
                <c:numCache>
                  <c:formatCode>General</c:formatCode>
                  <c:ptCount val="51"/>
                  <c:pt idx="0">
                    <c:v>0</c:v>
                  </c:pt>
                  <c:pt idx="1">
                    <c:v>7.7702377324678898E-2</c:v>
                  </c:pt>
                  <c:pt idx="2">
                    <c:v>5.5513259738611848E-2</c:v>
                  </c:pt>
                  <c:pt idx="3">
                    <c:v>8.2796492425695881E-2</c:v>
                  </c:pt>
                  <c:pt idx="4">
                    <c:v>0.12311393459158121</c:v>
                  </c:pt>
                  <c:pt idx="5">
                    <c:v>0.17027431919794356</c:v>
                  </c:pt>
                  <c:pt idx="6">
                    <c:v>0.15781427437930146</c:v>
                  </c:pt>
                  <c:pt idx="7">
                    <c:v>0.16425830460290555</c:v>
                  </c:pt>
                  <c:pt idx="8">
                    <c:v>0.23052978450939968</c:v>
                  </c:pt>
                  <c:pt idx="9">
                    <c:v>0.20062667555947084</c:v>
                  </c:pt>
                  <c:pt idx="10">
                    <c:v>0.22219460928375045</c:v>
                  </c:pt>
                  <c:pt idx="11">
                    <c:v>0.26552260250576076</c:v>
                  </c:pt>
                  <c:pt idx="12">
                    <c:v>0.31362961447286491</c:v>
                  </c:pt>
                  <c:pt idx="13">
                    <c:v>0.34431375057245922</c:v>
                  </c:pt>
                  <c:pt idx="14">
                    <c:v>0.35011007573030251</c:v>
                  </c:pt>
                  <c:pt idx="15">
                    <c:v>0.33832522851956515</c:v>
                  </c:pt>
                  <c:pt idx="16">
                    <c:v>0.36549037627848346</c:v>
                  </c:pt>
                  <c:pt idx="17">
                    <c:v>0.36592031452415075</c:v>
                  </c:pt>
                  <c:pt idx="18">
                    <c:v>0.37900657103630636</c:v>
                  </c:pt>
                  <c:pt idx="19">
                    <c:v>0.41360248732411165</c:v>
                  </c:pt>
                  <c:pt idx="20">
                    <c:v>0.41360248732411165</c:v>
                  </c:pt>
                  <c:pt idx="21">
                    <c:v>0.41360248732411165</c:v>
                  </c:pt>
                  <c:pt idx="22">
                    <c:v>0.48661016865380174</c:v>
                  </c:pt>
                  <c:pt idx="23">
                    <c:v>0.53175531703591583</c:v>
                  </c:pt>
                  <c:pt idx="24">
                    <c:v>0.55223608547626191</c:v>
                  </c:pt>
                  <c:pt idx="25">
                    <c:v>0.54943877920596285</c:v>
                  </c:pt>
                  <c:pt idx="26">
                    <c:v>0.54943877920596285</c:v>
                  </c:pt>
                  <c:pt idx="27">
                    <c:v>0.54995363683497689</c:v>
                  </c:pt>
                  <c:pt idx="28">
                    <c:v>0.54995363683497689</c:v>
                  </c:pt>
                  <c:pt idx="29">
                    <c:v>0.54995363683497689</c:v>
                  </c:pt>
                  <c:pt idx="30">
                    <c:v>0.55377142019084169</c:v>
                  </c:pt>
                  <c:pt idx="31">
                    <c:v>0.55377142019084169</c:v>
                  </c:pt>
                  <c:pt idx="32">
                    <c:v>0.55178035105947709</c:v>
                  </c:pt>
                  <c:pt idx="33">
                    <c:v>0.55178035105947709</c:v>
                  </c:pt>
                  <c:pt idx="34">
                    <c:v>0.55178035105947709</c:v>
                  </c:pt>
                  <c:pt idx="35">
                    <c:v>0.55178035105947709</c:v>
                  </c:pt>
                  <c:pt idx="36">
                    <c:v>0.55178035105947709</c:v>
                  </c:pt>
                  <c:pt idx="37">
                    <c:v>0.55308957537630665</c:v>
                  </c:pt>
                  <c:pt idx="38">
                    <c:v>0.55308957537630665</c:v>
                  </c:pt>
                  <c:pt idx="39">
                    <c:v>0.55308957537630665</c:v>
                  </c:pt>
                  <c:pt idx="40">
                    <c:v>0.57324706155631266</c:v>
                  </c:pt>
                  <c:pt idx="41">
                    <c:v>0.57324706155631266</c:v>
                  </c:pt>
                  <c:pt idx="42">
                    <c:v>0.57324706155631266</c:v>
                  </c:pt>
                  <c:pt idx="43">
                    <c:v>0.59367362238970001</c:v>
                  </c:pt>
                  <c:pt idx="44">
                    <c:v>0.59367362238970001</c:v>
                  </c:pt>
                  <c:pt idx="45">
                    <c:v>0.59367362238970001</c:v>
                  </c:pt>
                  <c:pt idx="46">
                    <c:v>0.59367362238970001</c:v>
                  </c:pt>
                  <c:pt idx="47">
                    <c:v>0.59367362238970001</c:v>
                  </c:pt>
                  <c:pt idx="48">
                    <c:v>0.59367362238970001</c:v>
                  </c:pt>
                  <c:pt idx="49">
                    <c:v>0.59367362238970001</c:v>
                  </c:pt>
                  <c:pt idx="50">
                    <c:v>0.59367362238970001</c:v>
                  </c:pt>
                </c:numCache>
              </c:numRef>
            </c:plus>
            <c:minus>
              <c:numRef>
                <c:f>G_誤差!$AA$2:$AA$52</c:f>
                <c:numCache>
                  <c:formatCode>General</c:formatCode>
                  <c:ptCount val="51"/>
                  <c:pt idx="0">
                    <c:v>0</c:v>
                  </c:pt>
                  <c:pt idx="1">
                    <c:v>7.7702377324678898E-2</c:v>
                  </c:pt>
                  <c:pt idx="2">
                    <c:v>5.5513259738611848E-2</c:v>
                  </c:pt>
                  <c:pt idx="3">
                    <c:v>8.2796492425695881E-2</c:v>
                  </c:pt>
                  <c:pt idx="4">
                    <c:v>0.12311393459158121</c:v>
                  </c:pt>
                  <c:pt idx="5">
                    <c:v>0.17027431919794356</c:v>
                  </c:pt>
                  <c:pt idx="6">
                    <c:v>0.15781427437930146</c:v>
                  </c:pt>
                  <c:pt idx="7">
                    <c:v>0.16425830460290555</c:v>
                  </c:pt>
                  <c:pt idx="8">
                    <c:v>0.23052978450939968</c:v>
                  </c:pt>
                  <c:pt idx="9">
                    <c:v>0.20062667555947084</c:v>
                  </c:pt>
                  <c:pt idx="10">
                    <c:v>0.22219460928375045</c:v>
                  </c:pt>
                  <c:pt idx="11">
                    <c:v>0.26552260250576076</c:v>
                  </c:pt>
                  <c:pt idx="12">
                    <c:v>0.31362961447286491</c:v>
                  </c:pt>
                  <c:pt idx="13">
                    <c:v>0.34431375057245922</c:v>
                  </c:pt>
                  <c:pt idx="14">
                    <c:v>0.35011007573030251</c:v>
                  </c:pt>
                  <c:pt idx="15">
                    <c:v>0.33832522851956515</c:v>
                  </c:pt>
                  <c:pt idx="16">
                    <c:v>0.36549037627848346</c:v>
                  </c:pt>
                  <c:pt idx="17">
                    <c:v>0.36592031452415075</c:v>
                  </c:pt>
                  <c:pt idx="18">
                    <c:v>0.37900657103630636</c:v>
                  </c:pt>
                  <c:pt idx="19">
                    <c:v>0.41360248732411165</c:v>
                  </c:pt>
                  <c:pt idx="20">
                    <c:v>0.41360248732411165</c:v>
                  </c:pt>
                  <c:pt idx="21">
                    <c:v>0.41360248732411165</c:v>
                  </c:pt>
                  <c:pt idx="22">
                    <c:v>0.48661016865380174</c:v>
                  </c:pt>
                  <c:pt idx="23">
                    <c:v>0.53175531703591583</c:v>
                  </c:pt>
                  <c:pt idx="24">
                    <c:v>0.55223608547626191</c:v>
                  </c:pt>
                  <c:pt idx="25">
                    <c:v>0.54943877920596285</c:v>
                  </c:pt>
                  <c:pt idx="26">
                    <c:v>0.54943877920596285</c:v>
                  </c:pt>
                  <c:pt idx="27">
                    <c:v>0.54995363683497689</c:v>
                  </c:pt>
                  <c:pt idx="28">
                    <c:v>0.54995363683497689</c:v>
                  </c:pt>
                  <c:pt idx="29">
                    <c:v>0.54995363683497689</c:v>
                  </c:pt>
                  <c:pt idx="30">
                    <c:v>0.55377142019084169</c:v>
                  </c:pt>
                  <c:pt idx="31">
                    <c:v>0.55377142019084169</c:v>
                  </c:pt>
                  <c:pt idx="32">
                    <c:v>0.55178035105947709</c:v>
                  </c:pt>
                  <c:pt idx="33">
                    <c:v>0.55178035105947709</c:v>
                  </c:pt>
                  <c:pt idx="34">
                    <c:v>0.55178035105947709</c:v>
                  </c:pt>
                  <c:pt idx="35">
                    <c:v>0.55178035105947709</c:v>
                  </c:pt>
                  <c:pt idx="36">
                    <c:v>0.55178035105947709</c:v>
                  </c:pt>
                  <c:pt idx="37">
                    <c:v>0.55308957537630665</c:v>
                  </c:pt>
                  <c:pt idx="38">
                    <c:v>0.55308957537630665</c:v>
                  </c:pt>
                  <c:pt idx="39">
                    <c:v>0.55308957537630665</c:v>
                  </c:pt>
                  <c:pt idx="40">
                    <c:v>0.57324706155631266</c:v>
                  </c:pt>
                  <c:pt idx="41">
                    <c:v>0.57324706155631266</c:v>
                  </c:pt>
                  <c:pt idx="42">
                    <c:v>0.57324706155631266</c:v>
                  </c:pt>
                  <c:pt idx="43">
                    <c:v>0.59367362238970001</c:v>
                  </c:pt>
                  <c:pt idx="44">
                    <c:v>0.59367362238970001</c:v>
                  </c:pt>
                  <c:pt idx="45">
                    <c:v>0.59367362238970001</c:v>
                  </c:pt>
                  <c:pt idx="46">
                    <c:v>0.59367362238970001</c:v>
                  </c:pt>
                  <c:pt idx="47">
                    <c:v>0.59367362238970001</c:v>
                  </c:pt>
                  <c:pt idx="48">
                    <c:v>0.59367362238970001</c:v>
                  </c:pt>
                  <c:pt idx="49">
                    <c:v>0.59367362238970001</c:v>
                  </c:pt>
                  <c:pt idx="50">
                    <c:v>0.59367362238970001</c:v>
                  </c:pt>
                </c:numCache>
              </c:numRef>
            </c:minus>
            <c:spPr>
              <a:ln>
                <a:solidFill>
                  <a:srgbClr val="00B0F0"/>
                </a:solidFill>
              </a:ln>
            </c:spPr>
          </c:errBars>
          <c:xVal>
            <c:numRef>
              <c:f>G_平均!$A$2:$A$52</c:f>
              <c:numCache>
                <c:formatCode>General</c:formatCode>
                <c:ptCount val="51"/>
                <c:pt idx="0">
                  <c:v>0</c:v>
                </c:pt>
                <c:pt idx="1">
                  <c:v>40</c:v>
                </c:pt>
                <c:pt idx="2">
                  <c:v>80</c:v>
                </c:pt>
                <c:pt idx="3">
                  <c:v>120</c:v>
                </c:pt>
                <c:pt idx="4">
                  <c:v>160</c:v>
                </c:pt>
                <c:pt idx="5">
                  <c:v>200</c:v>
                </c:pt>
                <c:pt idx="6">
                  <c:v>240</c:v>
                </c:pt>
                <c:pt idx="7">
                  <c:v>280</c:v>
                </c:pt>
                <c:pt idx="8">
                  <c:v>320</c:v>
                </c:pt>
                <c:pt idx="9">
                  <c:v>360</c:v>
                </c:pt>
                <c:pt idx="10">
                  <c:v>400</c:v>
                </c:pt>
                <c:pt idx="11">
                  <c:v>440</c:v>
                </c:pt>
                <c:pt idx="12">
                  <c:v>480</c:v>
                </c:pt>
                <c:pt idx="13">
                  <c:v>520</c:v>
                </c:pt>
                <c:pt idx="14">
                  <c:v>560</c:v>
                </c:pt>
                <c:pt idx="15">
                  <c:v>600</c:v>
                </c:pt>
                <c:pt idx="16">
                  <c:v>640</c:v>
                </c:pt>
                <c:pt idx="17">
                  <c:v>680</c:v>
                </c:pt>
                <c:pt idx="18">
                  <c:v>720</c:v>
                </c:pt>
                <c:pt idx="19">
                  <c:v>760</c:v>
                </c:pt>
                <c:pt idx="20">
                  <c:v>800</c:v>
                </c:pt>
                <c:pt idx="21">
                  <c:v>840</c:v>
                </c:pt>
                <c:pt idx="22">
                  <c:v>880</c:v>
                </c:pt>
                <c:pt idx="23">
                  <c:v>920</c:v>
                </c:pt>
                <c:pt idx="24">
                  <c:v>960</c:v>
                </c:pt>
                <c:pt idx="25">
                  <c:v>1000</c:v>
                </c:pt>
                <c:pt idx="26">
                  <c:v>1040</c:v>
                </c:pt>
                <c:pt idx="27">
                  <c:v>1080</c:v>
                </c:pt>
                <c:pt idx="28">
                  <c:v>1120</c:v>
                </c:pt>
                <c:pt idx="29">
                  <c:v>1160</c:v>
                </c:pt>
                <c:pt idx="30">
                  <c:v>1200</c:v>
                </c:pt>
                <c:pt idx="31">
                  <c:v>1240</c:v>
                </c:pt>
                <c:pt idx="32">
                  <c:v>1280</c:v>
                </c:pt>
                <c:pt idx="33">
                  <c:v>1320</c:v>
                </c:pt>
                <c:pt idx="34">
                  <c:v>1360</c:v>
                </c:pt>
                <c:pt idx="35">
                  <c:v>1400</c:v>
                </c:pt>
                <c:pt idx="36">
                  <c:v>1440</c:v>
                </c:pt>
                <c:pt idx="37">
                  <c:v>1480</c:v>
                </c:pt>
                <c:pt idx="38">
                  <c:v>1520</c:v>
                </c:pt>
                <c:pt idx="39">
                  <c:v>1560</c:v>
                </c:pt>
                <c:pt idx="40">
                  <c:v>1600</c:v>
                </c:pt>
                <c:pt idx="41">
                  <c:v>1640</c:v>
                </c:pt>
                <c:pt idx="42">
                  <c:v>1680</c:v>
                </c:pt>
                <c:pt idx="43">
                  <c:v>1720</c:v>
                </c:pt>
                <c:pt idx="44">
                  <c:v>1760</c:v>
                </c:pt>
                <c:pt idx="45">
                  <c:v>1800</c:v>
                </c:pt>
                <c:pt idx="46">
                  <c:v>1840</c:v>
                </c:pt>
                <c:pt idx="47">
                  <c:v>1880</c:v>
                </c:pt>
                <c:pt idx="48">
                  <c:v>1920</c:v>
                </c:pt>
                <c:pt idx="49">
                  <c:v>1960</c:v>
                </c:pt>
                <c:pt idx="50">
                  <c:v>2000</c:v>
                </c:pt>
              </c:numCache>
            </c:numRef>
          </c:xVal>
          <c:yVal>
            <c:numRef>
              <c:f>G_平均!$E$2:$E$52</c:f>
              <c:numCache>
                <c:formatCode>0.000_ </c:formatCode>
                <c:ptCount val="51"/>
                <c:pt idx="0">
                  <c:v>9.3579494987945697</c:v>
                </c:pt>
                <c:pt idx="1">
                  <c:v>9.2152011166095669</c:v>
                </c:pt>
                <c:pt idx="2">
                  <c:v>9.0486613373937317</c:v>
                </c:pt>
                <c:pt idx="3">
                  <c:v>8.9693566806242853</c:v>
                </c:pt>
                <c:pt idx="4">
                  <c:v>8.7473036416698378</c:v>
                </c:pt>
                <c:pt idx="5">
                  <c:v>8.6997208476081713</c:v>
                </c:pt>
                <c:pt idx="6">
                  <c:v>8.5490419997462244</c:v>
                </c:pt>
                <c:pt idx="7">
                  <c:v>8.3983631518842792</c:v>
                </c:pt>
                <c:pt idx="8">
                  <c:v>8.2873366324070545</c:v>
                </c:pt>
                <c:pt idx="9">
                  <c:v>8.1683796472528858</c:v>
                </c:pt>
                <c:pt idx="10">
                  <c:v>8.0494226620987188</c:v>
                </c:pt>
                <c:pt idx="11">
                  <c:v>7.906674279913716</c:v>
                </c:pt>
                <c:pt idx="12">
                  <c:v>7.7242735693439917</c:v>
                </c:pt>
                <c:pt idx="13">
                  <c:v>7.5735947214820456</c:v>
                </c:pt>
                <c:pt idx="14">
                  <c:v>7.4625682020048218</c:v>
                </c:pt>
                <c:pt idx="15">
                  <c:v>7.3753330795584313</c:v>
                </c:pt>
                <c:pt idx="16">
                  <c:v>7.327750285496764</c:v>
                </c:pt>
                <c:pt idx="17">
                  <c:v>7.3039588884659308</c:v>
                </c:pt>
                <c:pt idx="18">
                  <c:v>7.2643065600812076</c:v>
                </c:pt>
                <c:pt idx="19">
                  <c:v>7.2167237660195402</c:v>
                </c:pt>
                <c:pt idx="20">
                  <c:v>7.2167237660195402</c:v>
                </c:pt>
                <c:pt idx="21">
                  <c:v>7.2167237660195402</c:v>
                </c:pt>
                <c:pt idx="22">
                  <c:v>7.1770714376348179</c:v>
                </c:pt>
                <c:pt idx="23">
                  <c:v>7.1532800406039838</c:v>
                </c:pt>
                <c:pt idx="24">
                  <c:v>7.1453495749270397</c:v>
                </c:pt>
                <c:pt idx="25">
                  <c:v>7.1374191092500947</c:v>
                </c:pt>
                <c:pt idx="26">
                  <c:v>7.1374191092500947</c:v>
                </c:pt>
                <c:pt idx="27">
                  <c:v>7.1294886435731506</c:v>
                </c:pt>
                <c:pt idx="28">
                  <c:v>7.1294886435731506</c:v>
                </c:pt>
                <c:pt idx="29">
                  <c:v>7.1294886435731506</c:v>
                </c:pt>
                <c:pt idx="30">
                  <c:v>7.1215581778962056</c:v>
                </c:pt>
                <c:pt idx="31">
                  <c:v>7.1215581778962056</c:v>
                </c:pt>
                <c:pt idx="32">
                  <c:v>7.1136277122192615</c:v>
                </c:pt>
                <c:pt idx="33">
                  <c:v>7.1136277122192615</c:v>
                </c:pt>
                <c:pt idx="34">
                  <c:v>7.1136277122192615</c:v>
                </c:pt>
                <c:pt idx="35">
                  <c:v>7.1136277122192615</c:v>
                </c:pt>
                <c:pt idx="36">
                  <c:v>7.1136277122192615</c:v>
                </c:pt>
                <c:pt idx="37">
                  <c:v>7.1056972465423165</c:v>
                </c:pt>
                <c:pt idx="38">
                  <c:v>7.1056972465423165</c:v>
                </c:pt>
                <c:pt idx="39">
                  <c:v>7.1056972465423165</c:v>
                </c:pt>
                <c:pt idx="40">
                  <c:v>7.0977667808653724</c:v>
                </c:pt>
                <c:pt idx="41">
                  <c:v>7.0977667808653724</c:v>
                </c:pt>
                <c:pt idx="42">
                  <c:v>7.0977667808653724</c:v>
                </c:pt>
                <c:pt idx="43">
                  <c:v>7.0898363151884274</c:v>
                </c:pt>
                <c:pt idx="44">
                  <c:v>7.0898363151884274</c:v>
                </c:pt>
                <c:pt idx="45">
                  <c:v>7.0898363151884274</c:v>
                </c:pt>
                <c:pt idx="46">
                  <c:v>7.0898363151884274</c:v>
                </c:pt>
                <c:pt idx="47">
                  <c:v>7.0898363151884274</c:v>
                </c:pt>
                <c:pt idx="48">
                  <c:v>7.0898363151884274</c:v>
                </c:pt>
                <c:pt idx="49">
                  <c:v>7.0898363151884274</c:v>
                </c:pt>
                <c:pt idx="50">
                  <c:v>7.0898363151884274</c:v>
                </c:pt>
              </c:numCache>
            </c:numRef>
          </c:yVal>
          <c:smooth val="0"/>
        </c:ser>
        <c:ser>
          <c:idx val="7"/>
          <c:order val="4"/>
          <c:tx>
            <c:v> </c:v>
          </c:tx>
          <c:spPr>
            <a:ln>
              <a:solidFill>
                <a:srgbClr val="C00000"/>
              </a:solidFill>
            </a:ln>
          </c:spPr>
          <c:marker>
            <c:symbol val="circle"/>
            <c:size val="4"/>
            <c:spPr>
              <a:solidFill>
                <a:srgbClr val="C00000"/>
              </a:solidFill>
              <a:ln>
                <a:noFill/>
              </a:ln>
            </c:spPr>
          </c:marker>
          <c:dPt>
            <c:idx val="15"/>
            <c:bubble3D val="0"/>
          </c:dPt>
          <c:errBars>
            <c:errDir val="y"/>
            <c:errBarType val="both"/>
            <c:errValType val="cust"/>
            <c:noEndCap val="0"/>
            <c:plus>
              <c:numRef>
                <c:f>G_誤差!$AG$2:$AG$52</c:f>
                <c:numCache>
                  <c:formatCode>General</c:formatCode>
                  <c:ptCount val="51"/>
                  <c:pt idx="0">
                    <c:v>0</c:v>
                  </c:pt>
                  <c:pt idx="1">
                    <c:v>6.9136196922038332E-2</c:v>
                  </c:pt>
                  <c:pt idx="2">
                    <c:v>0.13364658312993843</c:v>
                  </c:pt>
                  <c:pt idx="3">
                    <c:v>0.18581675094943506</c:v>
                  </c:pt>
                  <c:pt idx="4">
                    <c:v>0.21116493712242018</c:v>
                  </c:pt>
                  <c:pt idx="5">
                    <c:v>0.20203240710025688</c:v>
                  </c:pt>
                  <c:pt idx="6">
                    <c:v>0.17661985670695413</c:v>
                  </c:pt>
                  <c:pt idx="7">
                    <c:v>0.25128441057218087</c:v>
                  </c:pt>
                  <c:pt idx="8">
                    <c:v>0.24327277074892092</c:v>
                  </c:pt>
                  <c:pt idx="9">
                    <c:v>0.2075601498588758</c:v>
                  </c:pt>
                  <c:pt idx="10">
                    <c:v>0.24876898777690207</c:v>
                  </c:pt>
                  <c:pt idx="11">
                    <c:v>0.26254513001596957</c:v>
                  </c:pt>
                  <c:pt idx="12">
                    <c:v>0.2292988246225251</c:v>
                  </c:pt>
                  <c:pt idx="13">
                    <c:v>0.33166038044547774</c:v>
                  </c:pt>
                  <c:pt idx="14">
                    <c:v>0.28604696099593063</c:v>
                  </c:pt>
                  <c:pt idx="15">
                    <c:v>0.19441775587062651</c:v>
                  </c:pt>
                  <c:pt idx="16">
                    <c:v>0.11895698515416825</c:v>
                  </c:pt>
                  <c:pt idx="17">
                    <c:v>0.20311902796069181</c:v>
                  </c:pt>
                  <c:pt idx="18">
                    <c:v>0.25685405945789952</c:v>
                  </c:pt>
                  <c:pt idx="19">
                    <c:v>0.27937309595559789</c:v>
                  </c:pt>
                  <c:pt idx="20">
                    <c:v>0.29417645271842729</c:v>
                  </c:pt>
                  <c:pt idx="21">
                    <c:v>0.29417645271842729</c:v>
                  </c:pt>
                  <c:pt idx="22">
                    <c:v>0.29683681119485</c:v>
                  </c:pt>
                  <c:pt idx="23">
                    <c:v>0.29683681119485</c:v>
                  </c:pt>
                  <c:pt idx="24">
                    <c:v>0.30550311325114549</c:v>
                  </c:pt>
                  <c:pt idx="25">
                    <c:v>0.30877937974133646</c:v>
                  </c:pt>
                  <c:pt idx="26">
                    <c:v>0.32505236537113308</c:v>
                  </c:pt>
                  <c:pt idx="27">
                    <c:v>0.34577194132393796</c:v>
                  </c:pt>
                  <c:pt idx="28">
                    <c:v>0.34577194132393796</c:v>
                  </c:pt>
                  <c:pt idx="29">
                    <c:v>0.33683480176366104</c:v>
                  </c:pt>
                  <c:pt idx="30">
                    <c:v>0.34211481109825836</c:v>
                  </c:pt>
                  <c:pt idx="31">
                    <c:v>0.35959218527961662</c:v>
                  </c:pt>
                  <c:pt idx="32">
                    <c:v>0.35897951712207443</c:v>
                  </c:pt>
                  <c:pt idx="33">
                    <c:v>0.35897951712207443</c:v>
                  </c:pt>
                  <c:pt idx="34">
                    <c:v>0.35897951712207443</c:v>
                  </c:pt>
                  <c:pt idx="35">
                    <c:v>0.35897951712207443</c:v>
                  </c:pt>
                  <c:pt idx="36">
                    <c:v>0.35897951712207443</c:v>
                  </c:pt>
                  <c:pt idx="37">
                    <c:v>0.3599418131553806</c:v>
                  </c:pt>
                  <c:pt idx="38">
                    <c:v>0.3599418131553806</c:v>
                  </c:pt>
                  <c:pt idx="39">
                    <c:v>0.3578389218588528</c:v>
                  </c:pt>
                  <c:pt idx="40">
                    <c:v>0.3578389218588528</c:v>
                  </c:pt>
                  <c:pt idx="41">
                    <c:v>0.3578389218588528</c:v>
                  </c:pt>
                  <c:pt idx="42">
                    <c:v>0.3578389218588528</c:v>
                  </c:pt>
                  <c:pt idx="43">
                    <c:v>0.3578389218588528</c:v>
                  </c:pt>
                  <c:pt idx="44">
                    <c:v>0.3578389218588528</c:v>
                  </c:pt>
                  <c:pt idx="45">
                    <c:v>0.3578389218588528</c:v>
                  </c:pt>
                  <c:pt idx="46">
                    <c:v>0.3578389218588528</c:v>
                  </c:pt>
                  <c:pt idx="47">
                    <c:v>0.3578389218588528</c:v>
                  </c:pt>
                  <c:pt idx="48">
                    <c:v>0.36376554184683779</c:v>
                  </c:pt>
                  <c:pt idx="49">
                    <c:v>0.36376554184683779</c:v>
                  </c:pt>
                  <c:pt idx="50">
                    <c:v>0.36376554184683779</c:v>
                  </c:pt>
                </c:numCache>
              </c:numRef>
            </c:plus>
            <c:minus>
              <c:numRef>
                <c:f>G_誤差!$AG$2:$AG$52</c:f>
                <c:numCache>
                  <c:formatCode>General</c:formatCode>
                  <c:ptCount val="51"/>
                  <c:pt idx="0">
                    <c:v>0</c:v>
                  </c:pt>
                  <c:pt idx="1">
                    <c:v>6.9136196922038332E-2</c:v>
                  </c:pt>
                  <c:pt idx="2">
                    <c:v>0.13364658312993843</c:v>
                  </c:pt>
                  <c:pt idx="3">
                    <c:v>0.18581675094943506</c:v>
                  </c:pt>
                  <c:pt idx="4">
                    <c:v>0.21116493712242018</c:v>
                  </c:pt>
                  <c:pt idx="5">
                    <c:v>0.20203240710025688</c:v>
                  </c:pt>
                  <c:pt idx="6">
                    <c:v>0.17661985670695413</c:v>
                  </c:pt>
                  <c:pt idx="7">
                    <c:v>0.25128441057218087</c:v>
                  </c:pt>
                  <c:pt idx="8">
                    <c:v>0.24327277074892092</c:v>
                  </c:pt>
                  <c:pt idx="9">
                    <c:v>0.2075601498588758</c:v>
                  </c:pt>
                  <c:pt idx="10">
                    <c:v>0.24876898777690207</c:v>
                  </c:pt>
                  <c:pt idx="11">
                    <c:v>0.26254513001596957</c:v>
                  </c:pt>
                  <c:pt idx="12">
                    <c:v>0.2292988246225251</c:v>
                  </c:pt>
                  <c:pt idx="13">
                    <c:v>0.33166038044547774</c:v>
                  </c:pt>
                  <c:pt idx="14">
                    <c:v>0.28604696099593063</c:v>
                  </c:pt>
                  <c:pt idx="15">
                    <c:v>0.19441775587062651</c:v>
                  </c:pt>
                  <c:pt idx="16">
                    <c:v>0.11895698515416825</c:v>
                  </c:pt>
                  <c:pt idx="17">
                    <c:v>0.20311902796069181</c:v>
                  </c:pt>
                  <c:pt idx="18">
                    <c:v>0.25685405945789952</c:v>
                  </c:pt>
                  <c:pt idx="19">
                    <c:v>0.27937309595559789</c:v>
                  </c:pt>
                  <c:pt idx="20">
                    <c:v>0.29417645271842729</c:v>
                  </c:pt>
                  <c:pt idx="21">
                    <c:v>0.29417645271842729</c:v>
                  </c:pt>
                  <c:pt idx="22">
                    <c:v>0.29683681119485</c:v>
                  </c:pt>
                  <c:pt idx="23">
                    <c:v>0.29683681119485</c:v>
                  </c:pt>
                  <c:pt idx="24">
                    <c:v>0.30550311325114549</c:v>
                  </c:pt>
                  <c:pt idx="25">
                    <c:v>0.30877937974133646</c:v>
                  </c:pt>
                  <c:pt idx="26">
                    <c:v>0.32505236537113308</c:v>
                  </c:pt>
                  <c:pt idx="27">
                    <c:v>0.34577194132393796</c:v>
                  </c:pt>
                  <c:pt idx="28">
                    <c:v>0.34577194132393796</c:v>
                  </c:pt>
                  <c:pt idx="29">
                    <c:v>0.33683480176366104</c:v>
                  </c:pt>
                  <c:pt idx="30">
                    <c:v>0.34211481109825836</c:v>
                  </c:pt>
                  <c:pt idx="31">
                    <c:v>0.35959218527961662</c:v>
                  </c:pt>
                  <c:pt idx="32">
                    <c:v>0.35897951712207443</c:v>
                  </c:pt>
                  <c:pt idx="33">
                    <c:v>0.35897951712207443</c:v>
                  </c:pt>
                  <c:pt idx="34">
                    <c:v>0.35897951712207443</c:v>
                  </c:pt>
                  <c:pt idx="35">
                    <c:v>0.35897951712207443</c:v>
                  </c:pt>
                  <c:pt idx="36">
                    <c:v>0.35897951712207443</c:v>
                  </c:pt>
                  <c:pt idx="37">
                    <c:v>0.3599418131553806</c:v>
                  </c:pt>
                  <c:pt idx="38">
                    <c:v>0.3599418131553806</c:v>
                  </c:pt>
                  <c:pt idx="39">
                    <c:v>0.3578389218588528</c:v>
                  </c:pt>
                  <c:pt idx="40">
                    <c:v>0.3578389218588528</c:v>
                  </c:pt>
                  <c:pt idx="41">
                    <c:v>0.3578389218588528</c:v>
                  </c:pt>
                  <c:pt idx="42">
                    <c:v>0.3578389218588528</c:v>
                  </c:pt>
                  <c:pt idx="43">
                    <c:v>0.3578389218588528</c:v>
                  </c:pt>
                  <c:pt idx="44">
                    <c:v>0.3578389218588528</c:v>
                  </c:pt>
                  <c:pt idx="45">
                    <c:v>0.3578389218588528</c:v>
                  </c:pt>
                  <c:pt idx="46">
                    <c:v>0.3578389218588528</c:v>
                  </c:pt>
                  <c:pt idx="47">
                    <c:v>0.3578389218588528</c:v>
                  </c:pt>
                  <c:pt idx="48">
                    <c:v>0.36376554184683779</c:v>
                  </c:pt>
                  <c:pt idx="49">
                    <c:v>0.36376554184683779</c:v>
                  </c:pt>
                  <c:pt idx="50">
                    <c:v>0.36376554184683779</c:v>
                  </c:pt>
                </c:numCache>
              </c:numRef>
            </c:minus>
            <c:spPr>
              <a:ln>
                <a:solidFill>
                  <a:srgbClr val="C00000"/>
                </a:solidFill>
              </a:ln>
            </c:spPr>
          </c:errBars>
          <c:xVal>
            <c:numRef>
              <c:f>G_平均!$A$2:$A$52</c:f>
              <c:numCache>
                <c:formatCode>General</c:formatCode>
                <c:ptCount val="51"/>
                <c:pt idx="0">
                  <c:v>0</c:v>
                </c:pt>
                <c:pt idx="1">
                  <c:v>40</c:v>
                </c:pt>
                <c:pt idx="2">
                  <c:v>80</c:v>
                </c:pt>
                <c:pt idx="3">
                  <c:v>120</c:v>
                </c:pt>
                <c:pt idx="4">
                  <c:v>160</c:v>
                </c:pt>
                <c:pt idx="5">
                  <c:v>200</c:v>
                </c:pt>
                <c:pt idx="6">
                  <c:v>240</c:v>
                </c:pt>
                <c:pt idx="7">
                  <c:v>280</c:v>
                </c:pt>
                <c:pt idx="8">
                  <c:v>320</c:v>
                </c:pt>
                <c:pt idx="9">
                  <c:v>360</c:v>
                </c:pt>
                <c:pt idx="10">
                  <c:v>400</c:v>
                </c:pt>
                <c:pt idx="11">
                  <c:v>440</c:v>
                </c:pt>
                <c:pt idx="12">
                  <c:v>480</c:v>
                </c:pt>
                <c:pt idx="13">
                  <c:v>520</c:v>
                </c:pt>
                <c:pt idx="14">
                  <c:v>560</c:v>
                </c:pt>
                <c:pt idx="15">
                  <c:v>600</c:v>
                </c:pt>
                <c:pt idx="16">
                  <c:v>640</c:v>
                </c:pt>
                <c:pt idx="17">
                  <c:v>680</c:v>
                </c:pt>
                <c:pt idx="18">
                  <c:v>720</c:v>
                </c:pt>
                <c:pt idx="19">
                  <c:v>760</c:v>
                </c:pt>
                <c:pt idx="20">
                  <c:v>800</c:v>
                </c:pt>
                <c:pt idx="21">
                  <c:v>840</c:v>
                </c:pt>
                <c:pt idx="22">
                  <c:v>880</c:v>
                </c:pt>
                <c:pt idx="23">
                  <c:v>920</c:v>
                </c:pt>
                <c:pt idx="24">
                  <c:v>960</c:v>
                </c:pt>
                <c:pt idx="25">
                  <c:v>1000</c:v>
                </c:pt>
                <c:pt idx="26">
                  <c:v>1040</c:v>
                </c:pt>
                <c:pt idx="27">
                  <c:v>1080</c:v>
                </c:pt>
                <c:pt idx="28">
                  <c:v>1120</c:v>
                </c:pt>
                <c:pt idx="29">
                  <c:v>1160</c:v>
                </c:pt>
                <c:pt idx="30">
                  <c:v>1200</c:v>
                </c:pt>
                <c:pt idx="31">
                  <c:v>1240</c:v>
                </c:pt>
                <c:pt idx="32">
                  <c:v>1280</c:v>
                </c:pt>
                <c:pt idx="33">
                  <c:v>1320</c:v>
                </c:pt>
                <c:pt idx="34">
                  <c:v>1360</c:v>
                </c:pt>
                <c:pt idx="35">
                  <c:v>1400</c:v>
                </c:pt>
                <c:pt idx="36">
                  <c:v>1440</c:v>
                </c:pt>
                <c:pt idx="37">
                  <c:v>1480</c:v>
                </c:pt>
                <c:pt idx="38">
                  <c:v>1520</c:v>
                </c:pt>
                <c:pt idx="39">
                  <c:v>1560</c:v>
                </c:pt>
                <c:pt idx="40">
                  <c:v>1600</c:v>
                </c:pt>
                <c:pt idx="41">
                  <c:v>1640</c:v>
                </c:pt>
                <c:pt idx="42">
                  <c:v>1680</c:v>
                </c:pt>
                <c:pt idx="43">
                  <c:v>1720</c:v>
                </c:pt>
                <c:pt idx="44">
                  <c:v>1760</c:v>
                </c:pt>
                <c:pt idx="45">
                  <c:v>1800</c:v>
                </c:pt>
                <c:pt idx="46">
                  <c:v>1840</c:v>
                </c:pt>
                <c:pt idx="47">
                  <c:v>1880</c:v>
                </c:pt>
                <c:pt idx="48">
                  <c:v>1920</c:v>
                </c:pt>
                <c:pt idx="49">
                  <c:v>1960</c:v>
                </c:pt>
                <c:pt idx="50">
                  <c:v>2000</c:v>
                </c:pt>
              </c:numCache>
            </c:numRef>
          </c:xVal>
          <c:yVal>
            <c:numRef>
              <c:f>G_平均!$G$2:$G$52</c:f>
              <c:numCache>
                <c:formatCode>0.000_ </c:formatCode>
                <c:ptCount val="51"/>
                <c:pt idx="0">
                  <c:v>0</c:v>
                </c:pt>
                <c:pt idx="1">
                  <c:v>9.5165588123334602E-2</c:v>
                </c:pt>
                <c:pt idx="2">
                  <c:v>0.34894048978556025</c:v>
                </c:pt>
                <c:pt idx="3">
                  <c:v>0.64236771983250851</c:v>
                </c:pt>
                <c:pt idx="4">
                  <c:v>0.80097703337139958</c:v>
                </c:pt>
                <c:pt idx="5">
                  <c:v>1.1023347290952925</c:v>
                </c:pt>
                <c:pt idx="6">
                  <c:v>1.284735439665017</c:v>
                </c:pt>
                <c:pt idx="7">
                  <c:v>1.4750666159116865</c:v>
                </c:pt>
                <c:pt idx="8">
                  <c:v>1.7209110518969672</c:v>
                </c:pt>
                <c:pt idx="9">
                  <c:v>1.9429640908514147</c:v>
                </c:pt>
                <c:pt idx="10">
                  <c:v>2.1888085268366959</c:v>
                </c:pt>
                <c:pt idx="11">
                  <c:v>2.4743052912066994</c:v>
                </c:pt>
                <c:pt idx="12">
                  <c:v>2.7122192615150365</c:v>
                </c:pt>
                <c:pt idx="13">
                  <c:v>2.9422027661464281</c:v>
                </c:pt>
                <c:pt idx="14">
                  <c:v>3.1959776678086533</c:v>
                </c:pt>
                <c:pt idx="15">
                  <c:v>3.4338916381169899</c:v>
                </c:pt>
                <c:pt idx="16">
                  <c:v>3.5290572262403246</c:v>
                </c:pt>
                <c:pt idx="17">
                  <c:v>3.7114579368100493</c:v>
                </c:pt>
                <c:pt idx="18">
                  <c:v>3.7986930592564394</c:v>
                </c:pt>
                <c:pt idx="19">
                  <c:v>3.8304149219642176</c:v>
                </c:pt>
                <c:pt idx="20">
                  <c:v>3.8700672503489404</c:v>
                </c:pt>
                <c:pt idx="21">
                  <c:v>3.9017891130567186</c:v>
                </c:pt>
                <c:pt idx="22">
                  <c:v>3.9097195787336632</c:v>
                </c:pt>
                <c:pt idx="23">
                  <c:v>3.9097195787336632</c:v>
                </c:pt>
                <c:pt idx="24">
                  <c:v>3.9335109757644968</c:v>
                </c:pt>
                <c:pt idx="25">
                  <c:v>3.9493719071183859</c:v>
                </c:pt>
                <c:pt idx="26">
                  <c:v>3.965232838472275</c:v>
                </c:pt>
                <c:pt idx="27">
                  <c:v>3.9890242355031087</c:v>
                </c:pt>
                <c:pt idx="28">
                  <c:v>3.9890242355031087</c:v>
                </c:pt>
                <c:pt idx="29">
                  <c:v>3.9969547011800532</c:v>
                </c:pt>
                <c:pt idx="30">
                  <c:v>4.0207460982108865</c:v>
                </c:pt>
                <c:pt idx="31">
                  <c:v>4.0286765638878315</c:v>
                </c:pt>
                <c:pt idx="32">
                  <c:v>4.0366070295647756</c:v>
                </c:pt>
                <c:pt idx="33">
                  <c:v>4.0366070295647756</c:v>
                </c:pt>
                <c:pt idx="34">
                  <c:v>4.0366070295647756</c:v>
                </c:pt>
                <c:pt idx="35">
                  <c:v>4.0366070295647756</c:v>
                </c:pt>
                <c:pt idx="36">
                  <c:v>4.0366070295647756</c:v>
                </c:pt>
                <c:pt idx="37">
                  <c:v>4.0445374952417206</c:v>
                </c:pt>
                <c:pt idx="38">
                  <c:v>4.0445374952417206</c:v>
                </c:pt>
                <c:pt idx="39">
                  <c:v>4.0603984265956097</c:v>
                </c:pt>
                <c:pt idx="40">
                  <c:v>4.0603984265956097</c:v>
                </c:pt>
                <c:pt idx="41">
                  <c:v>4.0603984265956097</c:v>
                </c:pt>
                <c:pt idx="42">
                  <c:v>4.0603984265956097</c:v>
                </c:pt>
                <c:pt idx="43">
                  <c:v>4.0603984265956097</c:v>
                </c:pt>
                <c:pt idx="44">
                  <c:v>4.0603984265956097</c:v>
                </c:pt>
                <c:pt idx="45">
                  <c:v>4.0603984265956097</c:v>
                </c:pt>
                <c:pt idx="46">
                  <c:v>4.0603984265956097</c:v>
                </c:pt>
                <c:pt idx="47">
                  <c:v>4.0603984265956097</c:v>
                </c:pt>
                <c:pt idx="48">
                  <c:v>4.0762593579494988</c:v>
                </c:pt>
                <c:pt idx="49">
                  <c:v>4.0762593579494988</c:v>
                </c:pt>
                <c:pt idx="50">
                  <c:v>4.0762593579494988</c:v>
                </c:pt>
              </c:numCache>
            </c:numRef>
          </c:yVal>
          <c:smooth val="0"/>
        </c:ser>
        <c:ser>
          <c:idx val="8"/>
          <c:order val="5"/>
          <c:tx>
            <c:v> </c:v>
          </c:tx>
          <c:spPr>
            <a:ln>
              <a:solidFill>
                <a:srgbClr val="7030A0"/>
              </a:solidFill>
            </a:ln>
          </c:spPr>
          <c:marker>
            <c:symbol val="circle"/>
            <c:size val="4"/>
            <c:spPr>
              <a:solidFill>
                <a:srgbClr val="7030A0"/>
              </a:solidFill>
              <a:ln>
                <a:noFill/>
              </a:ln>
            </c:spPr>
          </c:marker>
          <c:errBars>
            <c:errDir val="y"/>
            <c:errBarType val="both"/>
            <c:errValType val="cust"/>
            <c:noEndCap val="0"/>
            <c:plus>
              <c:numRef>
                <c:f>G_誤差!$AK$2:$AK$53</c:f>
                <c:numCache>
                  <c:formatCode>General</c:formatCode>
                  <c:ptCount val="52"/>
                  <c:pt idx="0">
                    <c:v>0</c:v>
                  </c:pt>
                  <c:pt idx="1">
                    <c:v>0.10062632867378443</c:v>
                  </c:pt>
                  <c:pt idx="2">
                    <c:v>0.15459323602348946</c:v>
                  </c:pt>
                  <c:pt idx="3">
                    <c:v>0.19682898182322764</c:v>
                  </c:pt>
                  <c:pt idx="4">
                    <c:v>0.17661985670695413</c:v>
                  </c:pt>
                  <c:pt idx="5">
                    <c:v>0.2007833539711357</c:v>
                  </c:pt>
                  <c:pt idx="6">
                    <c:v>0.20695324753679556</c:v>
                  </c:pt>
                  <c:pt idx="7">
                    <c:v>0.21587770569750345</c:v>
                  </c:pt>
                  <c:pt idx="8">
                    <c:v>0.2007833539711357</c:v>
                  </c:pt>
                  <c:pt idx="9">
                    <c:v>0.22091721033473097</c:v>
                  </c:pt>
                  <c:pt idx="10">
                    <c:v>0.24001944471547959</c:v>
                  </c:pt>
                  <c:pt idx="11">
                    <c:v>0.28328529215029419</c:v>
                  </c:pt>
                  <c:pt idx="12">
                    <c:v>0.3231117368903591</c:v>
                  </c:pt>
                  <c:pt idx="13">
                    <c:v>0.36592031452415069</c:v>
                  </c:pt>
                  <c:pt idx="14">
                    <c:v>0.33421056188468273</c:v>
                  </c:pt>
                  <c:pt idx="15">
                    <c:v>0.34531691817468024</c:v>
                  </c:pt>
                  <c:pt idx="16">
                    <c:v>0.36177181601183361</c:v>
                  </c:pt>
                  <c:pt idx="17">
                    <c:v>0.34713343211900916</c:v>
                  </c:pt>
                  <c:pt idx="18">
                    <c:v>0.3582780420656172</c:v>
                  </c:pt>
                  <c:pt idx="19">
                    <c:v>0.3511862362879794</c:v>
                  </c:pt>
                  <c:pt idx="20">
                    <c:v>0.3511862362879794</c:v>
                  </c:pt>
                  <c:pt idx="21">
                    <c:v>0.3511862362879794</c:v>
                  </c:pt>
                  <c:pt idx="22">
                    <c:v>0.35545829893121067</c:v>
                  </c:pt>
                  <c:pt idx="23">
                    <c:v>0.38818799170538054</c:v>
                  </c:pt>
                  <c:pt idx="24">
                    <c:v>0.40133171326227624</c:v>
                  </c:pt>
                  <c:pt idx="25">
                    <c:v>0.40468693129593553</c:v>
                  </c:pt>
                  <c:pt idx="26">
                    <c:v>0.40468693129593553</c:v>
                  </c:pt>
                  <c:pt idx="27">
                    <c:v>0.40786038797816876</c:v>
                  </c:pt>
                  <c:pt idx="28">
                    <c:v>0.40786038797816876</c:v>
                  </c:pt>
                  <c:pt idx="29">
                    <c:v>0.40786038797816876</c:v>
                  </c:pt>
                  <c:pt idx="30">
                    <c:v>0.41542319672975492</c:v>
                  </c:pt>
                  <c:pt idx="31">
                    <c:v>0.41542319672975492</c:v>
                  </c:pt>
                  <c:pt idx="32">
                    <c:v>0.41971572841007621</c:v>
                  </c:pt>
                  <c:pt idx="33">
                    <c:v>0.41971572841007621</c:v>
                  </c:pt>
                  <c:pt idx="34">
                    <c:v>0.41971572841007621</c:v>
                  </c:pt>
                  <c:pt idx="35">
                    <c:v>0.41971572841007621</c:v>
                  </c:pt>
                  <c:pt idx="36">
                    <c:v>0.41971572841007621</c:v>
                  </c:pt>
                  <c:pt idx="37">
                    <c:v>0.42381643242886008</c:v>
                  </c:pt>
                  <c:pt idx="38">
                    <c:v>0.42381643242886008</c:v>
                  </c:pt>
                  <c:pt idx="39">
                    <c:v>0.42381643242886008</c:v>
                  </c:pt>
                  <c:pt idx="40">
                    <c:v>0.4364638975325788</c:v>
                  </c:pt>
                  <c:pt idx="41">
                    <c:v>0.4364638975325788</c:v>
                  </c:pt>
                  <c:pt idx="42">
                    <c:v>0.4364638975325788</c:v>
                  </c:pt>
                  <c:pt idx="43">
                    <c:v>0.45001462248163643</c:v>
                  </c:pt>
                  <c:pt idx="44">
                    <c:v>0.45001462248163643</c:v>
                  </c:pt>
                  <c:pt idx="45">
                    <c:v>0.45001462248163643</c:v>
                  </c:pt>
                  <c:pt idx="46">
                    <c:v>0.45001462248163643</c:v>
                  </c:pt>
                  <c:pt idx="47">
                    <c:v>0.45001462248163643</c:v>
                  </c:pt>
                  <c:pt idx="48">
                    <c:v>0.45001462248163643</c:v>
                  </c:pt>
                  <c:pt idx="49">
                    <c:v>0.45001462248163643</c:v>
                  </c:pt>
                  <c:pt idx="50">
                    <c:v>0.45001462248163643</c:v>
                  </c:pt>
                </c:numCache>
              </c:numRef>
            </c:plus>
            <c:minus>
              <c:numRef>
                <c:f>G_誤差!$AK$2:$AK$52</c:f>
                <c:numCache>
                  <c:formatCode>General</c:formatCode>
                  <c:ptCount val="51"/>
                  <c:pt idx="0">
                    <c:v>0</c:v>
                  </c:pt>
                  <c:pt idx="1">
                    <c:v>0.10062632867378443</c:v>
                  </c:pt>
                  <c:pt idx="2">
                    <c:v>0.15459323602348946</c:v>
                  </c:pt>
                  <c:pt idx="3">
                    <c:v>0.19682898182322764</c:v>
                  </c:pt>
                  <c:pt idx="4">
                    <c:v>0.17661985670695413</c:v>
                  </c:pt>
                  <c:pt idx="5">
                    <c:v>0.2007833539711357</c:v>
                  </c:pt>
                  <c:pt idx="6">
                    <c:v>0.20695324753679556</c:v>
                  </c:pt>
                  <c:pt idx="7">
                    <c:v>0.21587770569750345</c:v>
                  </c:pt>
                  <c:pt idx="8">
                    <c:v>0.2007833539711357</c:v>
                  </c:pt>
                  <c:pt idx="9">
                    <c:v>0.22091721033473097</c:v>
                  </c:pt>
                  <c:pt idx="10">
                    <c:v>0.24001944471547959</c:v>
                  </c:pt>
                  <c:pt idx="11">
                    <c:v>0.28328529215029419</c:v>
                  </c:pt>
                  <c:pt idx="12">
                    <c:v>0.3231117368903591</c:v>
                  </c:pt>
                  <c:pt idx="13">
                    <c:v>0.36592031452415069</c:v>
                  </c:pt>
                  <c:pt idx="14">
                    <c:v>0.33421056188468273</c:v>
                  </c:pt>
                  <c:pt idx="15">
                    <c:v>0.34531691817468024</c:v>
                  </c:pt>
                  <c:pt idx="16">
                    <c:v>0.36177181601183361</c:v>
                  </c:pt>
                  <c:pt idx="17">
                    <c:v>0.34713343211900916</c:v>
                  </c:pt>
                  <c:pt idx="18">
                    <c:v>0.3582780420656172</c:v>
                  </c:pt>
                  <c:pt idx="19">
                    <c:v>0.3511862362879794</c:v>
                  </c:pt>
                  <c:pt idx="20">
                    <c:v>0.3511862362879794</c:v>
                  </c:pt>
                  <c:pt idx="21">
                    <c:v>0.3511862362879794</c:v>
                  </c:pt>
                  <c:pt idx="22">
                    <c:v>0.35545829893121067</c:v>
                  </c:pt>
                  <c:pt idx="23">
                    <c:v>0.38818799170538054</c:v>
                  </c:pt>
                  <c:pt idx="24">
                    <c:v>0.40133171326227624</c:v>
                  </c:pt>
                  <c:pt idx="25">
                    <c:v>0.40468693129593553</c:v>
                  </c:pt>
                  <c:pt idx="26">
                    <c:v>0.40468693129593553</c:v>
                  </c:pt>
                  <c:pt idx="27">
                    <c:v>0.40786038797816876</c:v>
                  </c:pt>
                  <c:pt idx="28">
                    <c:v>0.40786038797816876</c:v>
                  </c:pt>
                  <c:pt idx="29">
                    <c:v>0.40786038797816876</c:v>
                  </c:pt>
                  <c:pt idx="30">
                    <c:v>0.41542319672975492</c:v>
                  </c:pt>
                  <c:pt idx="31">
                    <c:v>0.41542319672975492</c:v>
                  </c:pt>
                  <c:pt idx="32">
                    <c:v>0.41971572841007621</c:v>
                  </c:pt>
                  <c:pt idx="33">
                    <c:v>0.41971572841007621</c:v>
                  </c:pt>
                  <c:pt idx="34">
                    <c:v>0.41971572841007621</c:v>
                  </c:pt>
                  <c:pt idx="35">
                    <c:v>0.41971572841007621</c:v>
                  </c:pt>
                  <c:pt idx="36">
                    <c:v>0.41971572841007621</c:v>
                  </c:pt>
                  <c:pt idx="37">
                    <c:v>0.42381643242886008</c:v>
                  </c:pt>
                  <c:pt idx="38">
                    <c:v>0.42381643242886008</c:v>
                  </c:pt>
                  <c:pt idx="39">
                    <c:v>0.42381643242886008</c:v>
                  </c:pt>
                  <c:pt idx="40">
                    <c:v>0.4364638975325788</c:v>
                  </c:pt>
                  <c:pt idx="41">
                    <c:v>0.4364638975325788</c:v>
                  </c:pt>
                  <c:pt idx="42">
                    <c:v>0.4364638975325788</c:v>
                  </c:pt>
                  <c:pt idx="43">
                    <c:v>0.45001462248163643</c:v>
                  </c:pt>
                  <c:pt idx="44">
                    <c:v>0.45001462248163643</c:v>
                  </c:pt>
                  <c:pt idx="45">
                    <c:v>0.45001462248163643</c:v>
                  </c:pt>
                  <c:pt idx="46">
                    <c:v>0.45001462248163643</c:v>
                  </c:pt>
                  <c:pt idx="47">
                    <c:v>0.45001462248163643</c:v>
                  </c:pt>
                  <c:pt idx="48">
                    <c:v>0.45001462248163643</c:v>
                  </c:pt>
                  <c:pt idx="49">
                    <c:v>0.45001462248163643</c:v>
                  </c:pt>
                  <c:pt idx="50">
                    <c:v>0.45001462248163643</c:v>
                  </c:pt>
                </c:numCache>
              </c:numRef>
            </c:minus>
            <c:spPr>
              <a:ln>
                <a:solidFill>
                  <a:srgbClr val="7030A0"/>
                </a:solidFill>
              </a:ln>
            </c:spPr>
          </c:errBars>
          <c:xVal>
            <c:numRef>
              <c:f>G_平均!$A$2:$A$52</c:f>
              <c:numCache>
                <c:formatCode>General</c:formatCode>
                <c:ptCount val="51"/>
                <c:pt idx="0">
                  <c:v>0</c:v>
                </c:pt>
                <c:pt idx="1">
                  <c:v>40</c:v>
                </c:pt>
                <c:pt idx="2">
                  <c:v>80</c:v>
                </c:pt>
                <c:pt idx="3">
                  <c:v>120</c:v>
                </c:pt>
                <c:pt idx="4">
                  <c:v>160</c:v>
                </c:pt>
                <c:pt idx="5">
                  <c:v>200</c:v>
                </c:pt>
                <c:pt idx="6">
                  <c:v>240</c:v>
                </c:pt>
                <c:pt idx="7">
                  <c:v>280</c:v>
                </c:pt>
                <c:pt idx="8">
                  <c:v>320</c:v>
                </c:pt>
                <c:pt idx="9">
                  <c:v>360</c:v>
                </c:pt>
                <c:pt idx="10">
                  <c:v>400</c:v>
                </c:pt>
                <c:pt idx="11">
                  <c:v>440</c:v>
                </c:pt>
                <c:pt idx="12">
                  <c:v>480</c:v>
                </c:pt>
                <c:pt idx="13">
                  <c:v>520</c:v>
                </c:pt>
                <c:pt idx="14">
                  <c:v>560</c:v>
                </c:pt>
                <c:pt idx="15">
                  <c:v>600</c:v>
                </c:pt>
                <c:pt idx="16">
                  <c:v>640</c:v>
                </c:pt>
                <c:pt idx="17">
                  <c:v>680</c:v>
                </c:pt>
                <c:pt idx="18">
                  <c:v>720</c:v>
                </c:pt>
                <c:pt idx="19">
                  <c:v>760</c:v>
                </c:pt>
                <c:pt idx="20">
                  <c:v>800</c:v>
                </c:pt>
                <c:pt idx="21">
                  <c:v>840</c:v>
                </c:pt>
                <c:pt idx="22">
                  <c:v>880</c:v>
                </c:pt>
                <c:pt idx="23">
                  <c:v>920</c:v>
                </c:pt>
                <c:pt idx="24">
                  <c:v>960</c:v>
                </c:pt>
                <c:pt idx="25">
                  <c:v>1000</c:v>
                </c:pt>
                <c:pt idx="26">
                  <c:v>1040</c:v>
                </c:pt>
                <c:pt idx="27">
                  <c:v>1080</c:v>
                </c:pt>
                <c:pt idx="28">
                  <c:v>1120</c:v>
                </c:pt>
                <c:pt idx="29">
                  <c:v>1160</c:v>
                </c:pt>
                <c:pt idx="30">
                  <c:v>1200</c:v>
                </c:pt>
                <c:pt idx="31">
                  <c:v>1240</c:v>
                </c:pt>
                <c:pt idx="32">
                  <c:v>1280</c:v>
                </c:pt>
                <c:pt idx="33">
                  <c:v>1320</c:v>
                </c:pt>
                <c:pt idx="34">
                  <c:v>1360</c:v>
                </c:pt>
                <c:pt idx="35">
                  <c:v>1400</c:v>
                </c:pt>
                <c:pt idx="36">
                  <c:v>1440</c:v>
                </c:pt>
                <c:pt idx="37">
                  <c:v>1480</c:v>
                </c:pt>
                <c:pt idx="38">
                  <c:v>1520</c:v>
                </c:pt>
                <c:pt idx="39">
                  <c:v>1560</c:v>
                </c:pt>
                <c:pt idx="40">
                  <c:v>1600</c:v>
                </c:pt>
                <c:pt idx="41">
                  <c:v>1640</c:v>
                </c:pt>
                <c:pt idx="42">
                  <c:v>1680</c:v>
                </c:pt>
                <c:pt idx="43">
                  <c:v>1720</c:v>
                </c:pt>
                <c:pt idx="44">
                  <c:v>1760</c:v>
                </c:pt>
                <c:pt idx="45">
                  <c:v>1800</c:v>
                </c:pt>
                <c:pt idx="46">
                  <c:v>1840</c:v>
                </c:pt>
                <c:pt idx="47">
                  <c:v>1880</c:v>
                </c:pt>
                <c:pt idx="48">
                  <c:v>1920</c:v>
                </c:pt>
                <c:pt idx="49">
                  <c:v>1960</c:v>
                </c:pt>
                <c:pt idx="50">
                  <c:v>2000</c:v>
                </c:pt>
              </c:numCache>
            </c:numRef>
          </c:xVal>
          <c:yVal>
            <c:numRef>
              <c:f>G_平均!$I$2:$I$52</c:f>
              <c:numCache>
                <c:formatCode>0.000_ </c:formatCode>
                <c:ptCount val="51"/>
                <c:pt idx="0">
                  <c:v>0</c:v>
                </c:pt>
                <c:pt idx="1">
                  <c:v>0.13481791650805736</c:v>
                </c:pt>
                <c:pt idx="2">
                  <c:v>0.31721862707778198</c:v>
                </c:pt>
                <c:pt idx="3">
                  <c:v>0.45996700926278389</c:v>
                </c:pt>
                <c:pt idx="4">
                  <c:v>0.65029818550945295</c:v>
                </c:pt>
                <c:pt idx="5">
                  <c:v>0.76925517066362126</c:v>
                </c:pt>
                <c:pt idx="6">
                  <c:v>0.89614262149473412</c:v>
                </c:pt>
                <c:pt idx="7">
                  <c:v>1.0071691409719579</c:v>
                </c:pt>
                <c:pt idx="8">
                  <c:v>1.1340565918030707</c:v>
                </c:pt>
                <c:pt idx="9">
                  <c:v>1.2530135769572388</c:v>
                </c:pt>
                <c:pt idx="10">
                  <c:v>1.4116228904961299</c:v>
                </c:pt>
                <c:pt idx="11">
                  <c:v>1.5226494099733536</c:v>
                </c:pt>
                <c:pt idx="12">
                  <c:v>1.6653977921583556</c:v>
                </c:pt>
                <c:pt idx="13">
                  <c:v>1.831937571374191</c:v>
                </c:pt>
                <c:pt idx="14">
                  <c:v>1.9667554878822484</c:v>
                </c:pt>
                <c:pt idx="15">
                  <c:v>2.0460601446516939</c:v>
                </c:pt>
                <c:pt idx="16">
                  <c:v>2.0857124730364167</c:v>
                </c:pt>
                <c:pt idx="17">
                  <c:v>2.1253648014211395</c:v>
                </c:pt>
                <c:pt idx="18">
                  <c:v>2.1650171298058623</c:v>
                </c:pt>
                <c:pt idx="19">
                  <c:v>2.1967389925136405</c:v>
                </c:pt>
                <c:pt idx="20">
                  <c:v>2.1967389925136405</c:v>
                </c:pt>
                <c:pt idx="21">
                  <c:v>2.1967389925136405</c:v>
                </c:pt>
                <c:pt idx="22">
                  <c:v>2.2125999238675296</c:v>
                </c:pt>
                <c:pt idx="23">
                  <c:v>2.2363913208983632</c:v>
                </c:pt>
                <c:pt idx="24">
                  <c:v>2.2443217865753078</c:v>
                </c:pt>
                <c:pt idx="25">
                  <c:v>2.2522522522522523</c:v>
                </c:pt>
                <c:pt idx="26">
                  <c:v>2.2522522522522523</c:v>
                </c:pt>
                <c:pt idx="27">
                  <c:v>2.2601827179291969</c:v>
                </c:pt>
                <c:pt idx="28">
                  <c:v>2.2601827179291969</c:v>
                </c:pt>
                <c:pt idx="29">
                  <c:v>2.2601827179291969</c:v>
                </c:pt>
                <c:pt idx="30">
                  <c:v>2.2681131836061414</c:v>
                </c:pt>
                <c:pt idx="31">
                  <c:v>2.2681131836061414</c:v>
                </c:pt>
                <c:pt idx="32">
                  <c:v>2.276043649283086</c:v>
                </c:pt>
                <c:pt idx="33">
                  <c:v>2.276043649283086</c:v>
                </c:pt>
                <c:pt idx="34">
                  <c:v>2.276043649283086</c:v>
                </c:pt>
                <c:pt idx="35">
                  <c:v>2.276043649283086</c:v>
                </c:pt>
                <c:pt idx="36">
                  <c:v>2.276043649283086</c:v>
                </c:pt>
                <c:pt idx="37">
                  <c:v>2.2839741149600306</c:v>
                </c:pt>
                <c:pt idx="38">
                  <c:v>2.2839741149600306</c:v>
                </c:pt>
                <c:pt idx="39">
                  <c:v>2.2839741149600306</c:v>
                </c:pt>
                <c:pt idx="40">
                  <c:v>2.2919045806369751</c:v>
                </c:pt>
                <c:pt idx="41">
                  <c:v>2.2919045806369751</c:v>
                </c:pt>
                <c:pt idx="42">
                  <c:v>2.2919045806369751</c:v>
                </c:pt>
                <c:pt idx="43">
                  <c:v>2.2998350463139197</c:v>
                </c:pt>
                <c:pt idx="44">
                  <c:v>2.2998350463139197</c:v>
                </c:pt>
                <c:pt idx="45">
                  <c:v>2.2998350463139197</c:v>
                </c:pt>
                <c:pt idx="46">
                  <c:v>2.2998350463139197</c:v>
                </c:pt>
                <c:pt idx="47">
                  <c:v>2.2998350463139197</c:v>
                </c:pt>
                <c:pt idx="48">
                  <c:v>2.2998350463139197</c:v>
                </c:pt>
                <c:pt idx="49">
                  <c:v>2.2998350463139197</c:v>
                </c:pt>
                <c:pt idx="50">
                  <c:v>2.2998350463139197</c:v>
                </c:pt>
              </c:numCache>
            </c:numRef>
          </c:yVal>
          <c:smooth val="0"/>
        </c:ser>
        <c:dLbls>
          <c:showLegendKey val="0"/>
          <c:showVal val="0"/>
          <c:showCatName val="0"/>
          <c:showSerName val="0"/>
          <c:showPercent val="0"/>
          <c:showBubbleSize val="0"/>
        </c:dLbls>
        <c:axId val="190621440"/>
        <c:axId val="190622000"/>
      </c:scatterChart>
      <c:scatterChart>
        <c:scatterStyle val="lineMarker"/>
        <c:varyColors val="0"/>
        <c:ser>
          <c:idx val="2"/>
          <c:order val="0"/>
          <c:tx>
            <c:v> </c:v>
          </c:tx>
          <c:spPr>
            <a:ln>
              <a:solidFill>
                <a:srgbClr val="0070C0"/>
              </a:solidFill>
            </a:ln>
          </c:spPr>
          <c:marker>
            <c:symbol val="circle"/>
            <c:size val="4"/>
            <c:spPr>
              <a:solidFill>
                <a:srgbClr val="0070C0"/>
              </a:solidFill>
              <a:ln>
                <a:noFill/>
              </a:ln>
            </c:spPr>
          </c:marker>
          <c:errBars>
            <c:errDir val="y"/>
            <c:errBarType val="both"/>
            <c:errValType val="cust"/>
            <c:noEndCap val="0"/>
            <c:plus>
              <c:numRef>
                <c:f>G_誤差!$U$2:$U$52</c:f>
                <c:numCache>
                  <c:formatCode>General</c:formatCode>
                  <c:ptCount val="51"/>
                  <c:pt idx="0">
                    <c:v>0</c:v>
                  </c:pt>
                  <c:pt idx="1">
                    <c:v>7.4815863564717394E-2</c:v>
                  </c:pt>
                  <c:pt idx="2">
                    <c:v>0.18783655758036752</c:v>
                  </c:pt>
                  <c:pt idx="3">
                    <c:v>0.2426255954317085</c:v>
                  </c:pt>
                  <c:pt idx="4">
                    <c:v>0.3133286744248574</c:v>
                  </c:pt>
                  <c:pt idx="5">
                    <c:v>0.31880077468344409</c:v>
                  </c:pt>
                  <c:pt idx="6">
                    <c:v>0.27699925765405692</c:v>
                  </c:pt>
                  <c:pt idx="7">
                    <c:v>0.31413054054590722</c:v>
                  </c:pt>
                  <c:pt idx="8">
                    <c:v>0.36900108248102531</c:v>
                  </c:pt>
                  <c:pt idx="9">
                    <c:v>0.32937697718080172</c:v>
                  </c:pt>
                  <c:pt idx="10">
                    <c:v>0.41633056555026932</c:v>
                  </c:pt>
                  <c:pt idx="11">
                    <c:v>0.51205267280034028</c:v>
                  </c:pt>
                  <c:pt idx="12">
                    <c:v>0.56751334420805877</c:v>
                  </c:pt>
                  <c:pt idx="13">
                    <c:v>0.62464689339916313</c:v>
                  </c:pt>
                  <c:pt idx="14">
                    <c:v>0.72774716706405662</c:v>
                  </c:pt>
                  <c:pt idx="15">
                    <c:v>0.84837451594444446</c:v>
                  </c:pt>
                  <c:pt idx="16">
                    <c:v>1.0540063269785656</c:v>
                  </c:pt>
                  <c:pt idx="17">
                    <c:v>1.1730925397230059</c:v>
                  </c:pt>
                  <c:pt idx="18">
                    <c:v>1.255645934988745</c:v>
                  </c:pt>
                  <c:pt idx="19">
                    <c:v>1.3300740989751429</c:v>
                  </c:pt>
                  <c:pt idx="20">
                    <c:v>1.3360893090123518</c:v>
                  </c:pt>
                  <c:pt idx="21">
                    <c:v>1.3561096307575178</c:v>
                  </c:pt>
                  <c:pt idx="22">
                    <c:v>1.3819277332524604</c:v>
                  </c:pt>
                  <c:pt idx="23">
                    <c:v>1.3730473993039682</c:v>
                  </c:pt>
                  <c:pt idx="24">
                    <c:v>1.3879221243994659</c:v>
                  </c:pt>
                  <c:pt idx="25">
                    <c:v>1.411890184257574</c:v>
                  </c:pt>
                  <c:pt idx="26">
                    <c:v>1.411890184257574</c:v>
                  </c:pt>
                  <c:pt idx="27">
                    <c:v>1.4097727211316131</c:v>
                  </c:pt>
                  <c:pt idx="28">
                    <c:v>1.4129811090066611</c:v>
                  </c:pt>
                  <c:pt idx="29">
                    <c:v>1.4261835144111707</c:v>
                  </c:pt>
                  <c:pt idx="30">
                    <c:v>1.4228280954945023</c:v>
                  </c:pt>
                  <c:pt idx="31">
                    <c:v>1.4288049547767983</c:v>
                  </c:pt>
                  <c:pt idx="32">
                    <c:v>1.4243081030734455</c:v>
                  </c:pt>
                  <c:pt idx="33">
                    <c:v>1.4164486616191889</c:v>
                  </c:pt>
                  <c:pt idx="34">
                    <c:v>1.4249482266982261</c:v>
                  </c:pt>
                  <c:pt idx="35">
                    <c:v>1.4249482266982261</c:v>
                  </c:pt>
                  <c:pt idx="36">
                    <c:v>1.4213907945206534</c:v>
                  </c:pt>
                  <c:pt idx="37">
                    <c:v>1.4213907945206534</c:v>
                  </c:pt>
                  <c:pt idx="38">
                    <c:v>1.4213907945206534</c:v>
                  </c:pt>
                  <c:pt idx="39">
                    <c:v>1.4422985983770134</c:v>
                  </c:pt>
                  <c:pt idx="40">
                    <c:v>1.4486727327575692</c:v>
                  </c:pt>
                  <c:pt idx="41">
                    <c:v>1.4486727327575692</c:v>
                  </c:pt>
                  <c:pt idx="42">
                    <c:v>1.4486727327575692</c:v>
                  </c:pt>
                  <c:pt idx="43">
                    <c:v>1.4486727327575692</c:v>
                  </c:pt>
                  <c:pt idx="44">
                    <c:v>1.4471741840260324</c:v>
                  </c:pt>
                  <c:pt idx="45">
                    <c:v>1.4471741840260324</c:v>
                  </c:pt>
                  <c:pt idx="46">
                    <c:v>1.4471741840260324</c:v>
                  </c:pt>
                  <c:pt idx="47">
                    <c:v>1.4600674372370328</c:v>
                  </c:pt>
                  <c:pt idx="48">
                    <c:v>1.4602612615051447</c:v>
                  </c:pt>
                  <c:pt idx="49">
                    <c:v>1.4602612615051447</c:v>
                  </c:pt>
                  <c:pt idx="50">
                    <c:v>1.4602612615051447</c:v>
                  </c:pt>
                </c:numCache>
              </c:numRef>
            </c:plus>
            <c:minus>
              <c:numRef>
                <c:f>G_誤差!$U$2:$U$52</c:f>
                <c:numCache>
                  <c:formatCode>General</c:formatCode>
                  <c:ptCount val="51"/>
                  <c:pt idx="0">
                    <c:v>0</c:v>
                  </c:pt>
                  <c:pt idx="1">
                    <c:v>7.4815863564717394E-2</c:v>
                  </c:pt>
                  <c:pt idx="2">
                    <c:v>0.18783655758036752</c:v>
                  </c:pt>
                  <c:pt idx="3">
                    <c:v>0.2426255954317085</c:v>
                  </c:pt>
                  <c:pt idx="4">
                    <c:v>0.3133286744248574</c:v>
                  </c:pt>
                  <c:pt idx="5">
                    <c:v>0.31880077468344409</c:v>
                  </c:pt>
                  <c:pt idx="6">
                    <c:v>0.27699925765405692</c:v>
                  </c:pt>
                  <c:pt idx="7">
                    <c:v>0.31413054054590722</c:v>
                  </c:pt>
                  <c:pt idx="8">
                    <c:v>0.36900108248102531</c:v>
                  </c:pt>
                  <c:pt idx="9">
                    <c:v>0.32937697718080172</c:v>
                  </c:pt>
                  <c:pt idx="10">
                    <c:v>0.41633056555026932</c:v>
                  </c:pt>
                  <c:pt idx="11">
                    <c:v>0.51205267280034028</c:v>
                  </c:pt>
                  <c:pt idx="12">
                    <c:v>0.56751334420805877</c:v>
                  </c:pt>
                  <c:pt idx="13">
                    <c:v>0.62464689339916313</c:v>
                  </c:pt>
                  <c:pt idx="14">
                    <c:v>0.72774716706405662</c:v>
                  </c:pt>
                  <c:pt idx="15">
                    <c:v>0.84837451594444446</c:v>
                  </c:pt>
                  <c:pt idx="16">
                    <c:v>1.0540063269785656</c:v>
                  </c:pt>
                  <c:pt idx="17">
                    <c:v>1.1730925397230059</c:v>
                  </c:pt>
                  <c:pt idx="18">
                    <c:v>1.255645934988745</c:v>
                  </c:pt>
                  <c:pt idx="19">
                    <c:v>1.3300740989751429</c:v>
                  </c:pt>
                  <c:pt idx="20">
                    <c:v>1.3360893090123518</c:v>
                  </c:pt>
                  <c:pt idx="21">
                    <c:v>1.3561096307575178</c:v>
                  </c:pt>
                  <c:pt idx="22">
                    <c:v>1.3819277332524604</c:v>
                  </c:pt>
                  <c:pt idx="23">
                    <c:v>1.3730473993039682</c:v>
                  </c:pt>
                  <c:pt idx="24">
                    <c:v>1.3879221243994659</c:v>
                  </c:pt>
                  <c:pt idx="25">
                    <c:v>1.411890184257574</c:v>
                  </c:pt>
                  <c:pt idx="26">
                    <c:v>1.411890184257574</c:v>
                  </c:pt>
                  <c:pt idx="27">
                    <c:v>1.4097727211316131</c:v>
                  </c:pt>
                  <c:pt idx="28">
                    <c:v>1.4129811090066611</c:v>
                  </c:pt>
                  <c:pt idx="29">
                    <c:v>1.4261835144111707</c:v>
                  </c:pt>
                  <c:pt idx="30">
                    <c:v>1.4228280954945023</c:v>
                  </c:pt>
                  <c:pt idx="31">
                    <c:v>1.4288049547767983</c:v>
                  </c:pt>
                  <c:pt idx="32">
                    <c:v>1.4243081030734455</c:v>
                  </c:pt>
                  <c:pt idx="33">
                    <c:v>1.4164486616191889</c:v>
                  </c:pt>
                  <c:pt idx="34">
                    <c:v>1.4249482266982261</c:v>
                  </c:pt>
                  <c:pt idx="35">
                    <c:v>1.4249482266982261</c:v>
                  </c:pt>
                  <c:pt idx="36">
                    <c:v>1.4213907945206534</c:v>
                  </c:pt>
                  <c:pt idx="37">
                    <c:v>1.4213907945206534</c:v>
                  </c:pt>
                  <c:pt idx="38">
                    <c:v>1.4213907945206534</c:v>
                  </c:pt>
                  <c:pt idx="39">
                    <c:v>1.4422985983770134</c:v>
                  </c:pt>
                  <c:pt idx="40">
                    <c:v>1.4486727327575692</c:v>
                  </c:pt>
                  <c:pt idx="41">
                    <c:v>1.4486727327575692</c:v>
                  </c:pt>
                  <c:pt idx="42">
                    <c:v>1.4486727327575692</c:v>
                  </c:pt>
                  <c:pt idx="43">
                    <c:v>1.4486727327575692</c:v>
                  </c:pt>
                  <c:pt idx="44">
                    <c:v>1.4471741840260324</c:v>
                  </c:pt>
                  <c:pt idx="45">
                    <c:v>1.4471741840260324</c:v>
                  </c:pt>
                  <c:pt idx="46">
                    <c:v>1.4471741840260324</c:v>
                  </c:pt>
                  <c:pt idx="47">
                    <c:v>1.4600674372370328</c:v>
                  </c:pt>
                  <c:pt idx="48">
                    <c:v>1.4602612615051447</c:v>
                  </c:pt>
                  <c:pt idx="49">
                    <c:v>1.4602612615051447</c:v>
                  </c:pt>
                  <c:pt idx="50">
                    <c:v>1.4602612615051447</c:v>
                  </c:pt>
                </c:numCache>
              </c:numRef>
            </c:minus>
            <c:spPr>
              <a:ln>
                <a:solidFill>
                  <a:srgbClr val="0070C0"/>
                </a:solidFill>
              </a:ln>
            </c:spPr>
          </c:errBars>
          <c:xVal>
            <c:numRef>
              <c:f>G_平均!$A$2:$A$52</c:f>
              <c:numCache>
                <c:formatCode>General</c:formatCode>
                <c:ptCount val="51"/>
                <c:pt idx="0">
                  <c:v>0</c:v>
                </c:pt>
                <c:pt idx="1">
                  <c:v>40</c:v>
                </c:pt>
                <c:pt idx="2">
                  <c:v>80</c:v>
                </c:pt>
                <c:pt idx="3">
                  <c:v>120</c:v>
                </c:pt>
                <c:pt idx="4">
                  <c:v>160</c:v>
                </c:pt>
                <c:pt idx="5">
                  <c:v>200</c:v>
                </c:pt>
                <c:pt idx="6">
                  <c:v>240</c:v>
                </c:pt>
                <c:pt idx="7">
                  <c:v>280</c:v>
                </c:pt>
                <c:pt idx="8">
                  <c:v>320</c:v>
                </c:pt>
                <c:pt idx="9">
                  <c:v>360</c:v>
                </c:pt>
                <c:pt idx="10">
                  <c:v>400</c:v>
                </c:pt>
                <c:pt idx="11">
                  <c:v>440</c:v>
                </c:pt>
                <c:pt idx="12">
                  <c:v>480</c:v>
                </c:pt>
                <c:pt idx="13">
                  <c:v>520</c:v>
                </c:pt>
                <c:pt idx="14">
                  <c:v>560</c:v>
                </c:pt>
                <c:pt idx="15">
                  <c:v>600</c:v>
                </c:pt>
                <c:pt idx="16">
                  <c:v>640</c:v>
                </c:pt>
                <c:pt idx="17">
                  <c:v>680</c:v>
                </c:pt>
                <c:pt idx="18">
                  <c:v>720</c:v>
                </c:pt>
                <c:pt idx="19">
                  <c:v>760</c:v>
                </c:pt>
                <c:pt idx="20">
                  <c:v>800</c:v>
                </c:pt>
                <c:pt idx="21">
                  <c:v>840</c:v>
                </c:pt>
                <c:pt idx="22">
                  <c:v>880</c:v>
                </c:pt>
                <c:pt idx="23">
                  <c:v>920</c:v>
                </c:pt>
                <c:pt idx="24">
                  <c:v>960</c:v>
                </c:pt>
                <c:pt idx="25">
                  <c:v>1000</c:v>
                </c:pt>
                <c:pt idx="26">
                  <c:v>1040</c:v>
                </c:pt>
                <c:pt idx="27">
                  <c:v>1080</c:v>
                </c:pt>
                <c:pt idx="28">
                  <c:v>1120</c:v>
                </c:pt>
                <c:pt idx="29">
                  <c:v>1160</c:v>
                </c:pt>
                <c:pt idx="30">
                  <c:v>1200</c:v>
                </c:pt>
                <c:pt idx="31">
                  <c:v>1240</c:v>
                </c:pt>
                <c:pt idx="32">
                  <c:v>1280</c:v>
                </c:pt>
                <c:pt idx="33">
                  <c:v>1320</c:v>
                </c:pt>
                <c:pt idx="34">
                  <c:v>1360</c:v>
                </c:pt>
                <c:pt idx="35">
                  <c:v>1400</c:v>
                </c:pt>
                <c:pt idx="36">
                  <c:v>1440</c:v>
                </c:pt>
                <c:pt idx="37">
                  <c:v>1480</c:v>
                </c:pt>
                <c:pt idx="38">
                  <c:v>1520</c:v>
                </c:pt>
                <c:pt idx="39">
                  <c:v>1560</c:v>
                </c:pt>
                <c:pt idx="40">
                  <c:v>1600</c:v>
                </c:pt>
                <c:pt idx="41">
                  <c:v>1640</c:v>
                </c:pt>
                <c:pt idx="42">
                  <c:v>1680</c:v>
                </c:pt>
                <c:pt idx="43">
                  <c:v>1720</c:v>
                </c:pt>
                <c:pt idx="44">
                  <c:v>1760</c:v>
                </c:pt>
                <c:pt idx="45">
                  <c:v>1800</c:v>
                </c:pt>
                <c:pt idx="46">
                  <c:v>1840</c:v>
                </c:pt>
                <c:pt idx="47">
                  <c:v>1880</c:v>
                </c:pt>
                <c:pt idx="48">
                  <c:v>1920</c:v>
                </c:pt>
                <c:pt idx="49">
                  <c:v>1960</c:v>
                </c:pt>
                <c:pt idx="50">
                  <c:v>2000</c:v>
                </c:pt>
              </c:numCache>
            </c:numRef>
          </c:xVal>
          <c:yVal>
            <c:numRef>
              <c:f>G_平均!$B$2:$B$52</c:f>
              <c:numCache>
                <c:formatCode>0.000_ </c:formatCode>
                <c:ptCount val="51"/>
                <c:pt idx="0">
                  <c:v>67.408958254028676</c:v>
                </c:pt>
                <c:pt idx="1">
                  <c:v>66.44937190711839</c:v>
                </c:pt>
                <c:pt idx="2">
                  <c:v>65.323245780992252</c:v>
                </c:pt>
                <c:pt idx="3">
                  <c:v>64.220911051896962</c:v>
                </c:pt>
                <c:pt idx="4">
                  <c:v>63.261324704986677</c:v>
                </c:pt>
                <c:pt idx="5">
                  <c:v>62.396903946199721</c:v>
                </c:pt>
                <c:pt idx="6">
                  <c:v>61.461108996320263</c:v>
                </c:pt>
                <c:pt idx="7">
                  <c:v>60.596688237533307</c:v>
                </c:pt>
                <c:pt idx="8">
                  <c:v>59.756058875777185</c:v>
                </c:pt>
                <c:pt idx="9">
                  <c:v>59.042316964852176</c:v>
                </c:pt>
                <c:pt idx="10">
                  <c:v>58.304783656896333</c:v>
                </c:pt>
                <c:pt idx="11">
                  <c:v>57.646555005709935</c:v>
                </c:pt>
                <c:pt idx="12">
                  <c:v>56.996256820200479</c:v>
                </c:pt>
                <c:pt idx="13">
                  <c:v>56.433193757137417</c:v>
                </c:pt>
                <c:pt idx="14">
                  <c:v>55.854269762720463</c:v>
                </c:pt>
                <c:pt idx="15">
                  <c:v>55.544981601319627</c:v>
                </c:pt>
                <c:pt idx="16">
                  <c:v>55.307067631011293</c:v>
                </c:pt>
                <c:pt idx="17">
                  <c:v>55.140527851795454</c:v>
                </c:pt>
                <c:pt idx="18">
                  <c:v>55.045362263672118</c:v>
                </c:pt>
                <c:pt idx="19">
                  <c:v>54.966057606902673</c:v>
                </c:pt>
                <c:pt idx="20">
                  <c:v>54.910544347164063</c:v>
                </c:pt>
                <c:pt idx="21">
                  <c:v>54.855031087425452</c:v>
                </c:pt>
                <c:pt idx="22">
                  <c:v>54.83917015607156</c:v>
                </c:pt>
                <c:pt idx="23">
                  <c:v>54.815378759040726</c:v>
                </c:pt>
                <c:pt idx="24">
                  <c:v>54.807448293363784</c:v>
                </c:pt>
                <c:pt idx="25">
                  <c:v>54.78365689633295</c:v>
                </c:pt>
                <c:pt idx="26">
                  <c:v>54.78365689633295</c:v>
                </c:pt>
                <c:pt idx="27">
                  <c:v>54.775726430656007</c:v>
                </c:pt>
                <c:pt idx="28">
                  <c:v>54.759865499302116</c:v>
                </c:pt>
                <c:pt idx="29">
                  <c:v>54.744004567948231</c:v>
                </c:pt>
                <c:pt idx="30">
                  <c:v>54.728143636594339</c:v>
                </c:pt>
                <c:pt idx="31">
                  <c:v>54.720213170917397</c:v>
                </c:pt>
                <c:pt idx="32">
                  <c:v>54.704352239563505</c:v>
                </c:pt>
                <c:pt idx="33">
                  <c:v>54.696421773886563</c:v>
                </c:pt>
                <c:pt idx="34">
                  <c:v>54.680560842532671</c:v>
                </c:pt>
                <c:pt idx="35">
                  <c:v>54.680560842532671</c:v>
                </c:pt>
                <c:pt idx="36">
                  <c:v>54.672630376855729</c:v>
                </c:pt>
                <c:pt idx="37">
                  <c:v>54.672630376855729</c:v>
                </c:pt>
                <c:pt idx="38">
                  <c:v>54.672630376855729</c:v>
                </c:pt>
                <c:pt idx="39">
                  <c:v>54.656769445501837</c:v>
                </c:pt>
                <c:pt idx="40">
                  <c:v>54.648838979824895</c:v>
                </c:pt>
                <c:pt idx="41">
                  <c:v>54.648838979824895</c:v>
                </c:pt>
                <c:pt idx="42">
                  <c:v>54.648838979824895</c:v>
                </c:pt>
                <c:pt idx="43">
                  <c:v>54.648838979824895</c:v>
                </c:pt>
                <c:pt idx="44">
                  <c:v>54.640908514147952</c:v>
                </c:pt>
                <c:pt idx="45">
                  <c:v>54.640908514147952</c:v>
                </c:pt>
                <c:pt idx="46">
                  <c:v>54.640908514147952</c:v>
                </c:pt>
                <c:pt idx="47">
                  <c:v>54.62504758279406</c:v>
                </c:pt>
                <c:pt idx="48">
                  <c:v>54.601256185763226</c:v>
                </c:pt>
                <c:pt idx="49">
                  <c:v>54.601256185763226</c:v>
                </c:pt>
                <c:pt idx="50">
                  <c:v>54.601256185763226</c:v>
                </c:pt>
              </c:numCache>
            </c:numRef>
          </c:yVal>
          <c:smooth val="0"/>
        </c:ser>
        <c:dLbls>
          <c:showLegendKey val="0"/>
          <c:showVal val="0"/>
          <c:showCatName val="0"/>
          <c:showSerName val="0"/>
          <c:showPercent val="0"/>
          <c:showBubbleSize val="0"/>
        </c:dLbls>
        <c:axId val="190623120"/>
        <c:axId val="190622560"/>
      </c:scatterChart>
      <c:valAx>
        <c:axId val="190621440"/>
        <c:scaling>
          <c:orientation val="minMax"/>
          <c:max val="2000"/>
        </c:scaling>
        <c:delete val="0"/>
        <c:axPos val="b"/>
        <c:numFmt formatCode="General" sourceLinked="1"/>
        <c:majorTickMark val="in"/>
        <c:minorTickMark val="none"/>
        <c:tickLblPos val="nextTo"/>
        <c:txPr>
          <a:bodyPr/>
          <a:lstStyle/>
          <a:p>
            <a:pPr>
              <a:defRPr lang="ja-JP"/>
            </a:pPr>
            <a:endParaRPr lang="ja-JP"/>
          </a:p>
        </c:txPr>
        <c:crossAx val="190622000"/>
        <c:crosses val="autoZero"/>
        <c:crossBetween val="midCat"/>
        <c:majorUnit val="500"/>
      </c:valAx>
      <c:valAx>
        <c:axId val="190622000"/>
        <c:scaling>
          <c:orientation val="minMax"/>
          <c:max val="24"/>
          <c:min val="0"/>
        </c:scaling>
        <c:delete val="0"/>
        <c:axPos val="l"/>
        <c:numFmt formatCode="General" sourceLinked="0"/>
        <c:majorTickMark val="in"/>
        <c:minorTickMark val="none"/>
        <c:tickLblPos val="nextTo"/>
        <c:txPr>
          <a:bodyPr/>
          <a:lstStyle/>
          <a:p>
            <a:pPr>
              <a:defRPr lang="ja-JP"/>
            </a:pPr>
            <a:endParaRPr lang="ja-JP"/>
          </a:p>
        </c:txPr>
        <c:crossAx val="190621440"/>
        <c:crosses val="autoZero"/>
        <c:crossBetween val="midCat"/>
        <c:majorUnit val="4"/>
      </c:valAx>
      <c:valAx>
        <c:axId val="190622560"/>
        <c:scaling>
          <c:orientation val="minMax"/>
          <c:max val="72"/>
        </c:scaling>
        <c:delete val="0"/>
        <c:axPos val="r"/>
        <c:numFmt formatCode="General" sourceLinked="0"/>
        <c:majorTickMark val="in"/>
        <c:minorTickMark val="none"/>
        <c:tickLblPos val="nextTo"/>
        <c:spPr>
          <a:ln/>
        </c:spPr>
        <c:txPr>
          <a:bodyPr/>
          <a:lstStyle/>
          <a:p>
            <a:pPr>
              <a:defRPr lang="ja-JP"/>
            </a:pPr>
            <a:endParaRPr lang="ja-JP"/>
          </a:p>
        </c:txPr>
        <c:crossAx val="190623120"/>
        <c:crosses val="max"/>
        <c:crossBetween val="midCat"/>
        <c:majorUnit val="8"/>
      </c:valAx>
      <c:valAx>
        <c:axId val="190623120"/>
        <c:scaling>
          <c:orientation val="minMax"/>
        </c:scaling>
        <c:delete val="1"/>
        <c:axPos val="b"/>
        <c:numFmt formatCode="General" sourceLinked="1"/>
        <c:majorTickMark val="out"/>
        <c:minorTickMark val="none"/>
        <c:tickLblPos val="nextTo"/>
        <c:crossAx val="190622560"/>
        <c:crosses val="autoZero"/>
        <c:crossBetween val="midCat"/>
      </c:valAx>
      <c:spPr>
        <a:ln>
          <a:solidFill>
            <a:schemeClr val="tx1"/>
          </a:solidFill>
        </a:ln>
      </c:spPr>
    </c:plotArea>
    <c:plotVisOnly val="1"/>
    <c:dispBlanksAs val="gap"/>
    <c:showDLblsOverMax val="0"/>
  </c:chart>
  <c:spPr>
    <a:ln>
      <a:noFill/>
    </a:ln>
  </c:spPr>
  <c:txPr>
    <a:bodyPr/>
    <a:lstStyle/>
    <a:p>
      <a:pPr>
        <a:defRPr sz="1400" b="0">
          <a:latin typeface="Arial" panose="020B0604020202020204" pitchFamily="34" charset="0"/>
          <a:cs typeface="Arial" panose="020B0604020202020204" pitchFamily="34" charset="0"/>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088979065330147E-2"/>
          <c:y val="1.1508155472006483E-2"/>
          <c:w val="0.88134083239595051"/>
          <c:h val="0.92750765869957164"/>
        </c:manualLayout>
      </c:layout>
      <c:scatterChart>
        <c:scatterStyle val="lineMarker"/>
        <c:varyColors val="0"/>
        <c:ser>
          <c:idx val="0"/>
          <c:order val="0"/>
          <c:tx>
            <c:strRef>
              <c:f>DFEC_3000_Graph!$B$3</c:f>
              <c:strCache>
                <c:ptCount val="1"/>
                <c:pt idx="0">
                  <c:v>Na2DMBDC</c:v>
                </c:pt>
              </c:strCache>
            </c:strRef>
          </c:tx>
          <c:spPr>
            <a:ln w="19050" cap="rnd">
              <a:solidFill>
                <a:srgbClr val="00B050"/>
              </a:solidFill>
              <a:round/>
            </a:ln>
            <a:effectLst/>
          </c:spPr>
          <c:marker>
            <c:symbol val="circle"/>
            <c:size val="4"/>
            <c:spPr>
              <a:solidFill>
                <a:srgbClr val="00B050"/>
              </a:solidFill>
              <a:ln w="9525">
                <a:solidFill>
                  <a:srgbClr val="00B050"/>
                </a:solidFill>
              </a:ln>
              <a:effectLst/>
            </c:spPr>
          </c:marker>
          <c:errBars>
            <c:errDir val="y"/>
            <c:errBarType val="both"/>
            <c:errValType val="cust"/>
            <c:noEndCap val="0"/>
            <c:plus>
              <c:numRef>
                <c:f>DFEC_3000_Graph!$Y$3:$Y$78</c:f>
                <c:numCache>
                  <c:formatCode>General</c:formatCode>
                  <c:ptCount val="76"/>
                  <c:pt idx="0">
                    <c:v>1.7940299454383957E-2</c:v>
                  </c:pt>
                  <c:pt idx="1">
                    <c:v>2.9900499090639927E-2</c:v>
                  </c:pt>
                  <c:pt idx="2">
                    <c:v>7.6815773007487015E-2</c:v>
                  </c:pt>
                  <c:pt idx="3">
                    <c:v>8.0454014717067729E-2</c:v>
                  </c:pt>
                  <c:pt idx="4">
                    <c:v>0.10961704031985239</c:v>
                  </c:pt>
                  <c:pt idx="5">
                    <c:v>0.11362189654443149</c:v>
                  </c:pt>
                  <c:pt idx="6">
                    <c:v>0.14463931828290358</c:v>
                  </c:pt>
                  <c:pt idx="7">
                    <c:v>0.12019851874814742</c:v>
                  </c:pt>
                  <c:pt idx="8">
                    <c:v>0.11487396626316922</c:v>
                  </c:pt>
                  <c:pt idx="9">
                    <c:v>0.14451564205824807</c:v>
                  </c:pt>
                  <c:pt idx="10">
                    <c:v>0.17830327231746035</c:v>
                  </c:pt>
                  <c:pt idx="11">
                    <c:v>0.22724379308886458</c:v>
                  </c:pt>
                  <c:pt idx="12">
                    <c:v>0.19061421598645462</c:v>
                  </c:pt>
                  <c:pt idx="13">
                    <c:v>0.19322293850240579</c:v>
                  </c:pt>
                  <c:pt idx="14">
                    <c:v>0.20681118496442633</c:v>
                  </c:pt>
                  <c:pt idx="15">
                    <c:v>0.21693837255442633</c:v>
                  </c:pt>
                  <c:pt idx="16">
                    <c:v>0.22223132336784437</c:v>
                  </c:pt>
                  <c:pt idx="17">
                    <c:v>0.22215084850611899</c:v>
                  </c:pt>
                  <c:pt idx="18">
                    <c:v>0.22287407618765717</c:v>
                  </c:pt>
                  <c:pt idx="19">
                    <c:v>0.24099134504723108</c:v>
                  </c:pt>
                  <c:pt idx="20">
                    <c:v>0.2395028110711398</c:v>
                  </c:pt>
                  <c:pt idx="21">
                    <c:v>0.23013674297969205</c:v>
                  </c:pt>
                  <c:pt idx="22">
                    <c:v>0.2152835934526075</c:v>
                  </c:pt>
                  <c:pt idx="23">
                    <c:v>0.2224725732923673</c:v>
                  </c:pt>
                  <c:pt idx="24">
                    <c:v>0.22415405269113031</c:v>
                  </c:pt>
                  <c:pt idx="25">
                    <c:v>0.21858062440037673</c:v>
                  </c:pt>
                  <c:pt idx="26">
                    <c:v>0.21858062440037673</c:v>
                  </c:pt>
                  <c:pt idx="27">
                    <c:v>0.216360639511256</c:v>
                  </c:pt>
                  <c:pt idx="28">
                    <c:v>0.20793212100645306</c:v>
                  </c:pt>
                  <c:pt idx="29">
                    <c:v>0.20793212100645306</c:v>
                  </c:pt>
                  <c:pt idx="30">
                    <c:v>0.2152835934526075</c:v>
                  </c:pt>
                  <c:pt idx="31">
                    <c:v>0.2152835934526075</c:v>
                  </c:pt>
                  <c:pt idx="32">
                    <c:v>0.2152835934526075</c:v>
                  </c:pt>
                  <c:pt idx="33">
                    <c:v>0.2055102000360774</c:v>
                  </c:pt>
                  <c:pt idx="34">
                    <c:v>0.21092041800276079</c:v>
                  </c:pt>
                  <c:pt idx="35">
                    <c:v>0.21092041800276079</c:v>
                  </c:pt>
                  <c:pt idx="36">
                    <c:v>0.21569847838833142</c:v>
                  </c:pt>
                  <c:pt idx="37">
                    <c:v>0.21569847838833142</c:v>
                  </c:pt>
                  <c:pt idx="38">
                    <c:v>0.22182865711320879</c:v>
                  </c:pt>
                  <c:pt idx="39">
                    <c:v>0.22182865711320879</c:v>
                  </c:pt>
                  <c:pt idx="40">
                    <c:v>0.22182865711320879</c:v>
                  </c:pt>
                  <c:pt idx="41">
                    <c:v>0.22182865711320879</c:v>
                  </c:pt>
                  <c:pt idx="42">
                    <c:v>0.24069437470022956</c:v>
                  </c:pt>
                  <c:pt idx="43">
                    <c:v>0.24069437470022956</c:v>
                  </c:pt>
                  <c:pt idx="44">
                    <c:v>0.2486600002821622</c:v>
                  </c:pt>
                  <c:pt idx="45">
                    <c:v>0.2486600002821622</c:v>
                  </c:pt>
                  <c:pt idx="46">
                    <c:v>0.24335406179142852</c:v>
                  </c:pt>
                  <c:pt idx="47">
                    <c:v>0.25378461438083416</c:v>
                  </c:pt>
                  <c:pt idx="48">
                    <c:v>0.25378461438083416</c:v>
                  </c:pt>
                  <c:pt idx="49">
                    <c:v>0.25956664420667569</c:v>
                  </c:pt>
                  <c:pt idx="50">
                    <c:v>0.26039197743158732</c:v>
                  </c:pt>
                  <c:pt idx="51">
                    <c:v>0.26039197743158732</c:v>
                  </c:pt>
                  <c:pt idx="52">
                    <c:v>0.24801197833131361</c:v>
                  </c:pt>
                  <c:pt idx="53">
                    <c:v>0.2579253863642334</c:v>
                  </c:pt>
                  <c:pt idx="54">
                    <c:v>0.27077704437368066</c:v>
                  </c:pt>
                  <c:pt idx="55">
                    <c:v>0.2782514162628586</c:v>
                  </c:pt>
                  <c:pt idx="56">
                    <c:v>0.27016552892027984</c:v>
                  </c:pt>
                  <c:pt idx="57">
                    <c:v>0.26354877276434158</c:v>
                  </c:pt>
                  <c:pt idx="58">
                    <c:v>0.26354877276434158</c:v>
                  </c:pt>
                  <c:pt idx="59">
                    <c:v>0.26354877276434158</c:v>
                  </c:pt>
                  <c:pt idx="60">
                    <c:v>0.26354877276434158</c:v>
                  </c:pt>
                  <c:pt idx="61">
                    <c:v>0.26354877276434158</c:v>
                  </c:pt>
                  <c:pt idx="62">
                    <c:v>0.26354877276434158</c:v>
                  </c:pt>
                  <c:pt idx="63">
                    <c:v>0.26354877276434158</c:v>
                  </c:pt>
                  <c:pt idx="64">
                    <c:v>0.26354877276434158</c:v>
                  </c:pt>
                  <c:pt idx="65">
                    <c:v>0.26354877276434158</c:v>
                  </c:pt>
                  <c:pt idx="66">
                    <c:v>0.26354877276434158</c:v>
                  </c:pt>
                  <c:pt idx="67">
                    <c:v>0.26354877276434158</c:v>
                  </c:pt>
                  <c:pt idx="68">
                    <c:v>0.26354877276434158</c:v>
                  </c:pt>
                  <c:pt idx="69">
                    <c:v>0.25875595463130191</c:v>
                  </c:pt>
                  <c:pt idx="70">
                    <c:v>0.25513729868004031</c:v>
                  </c:pt>
                  <c:pt idx="71">
                    <c:v>0.25513729868004031</c:v>
                  </c:pt>
                  <c:pt idx="72">
                    <c:v>0.25513729868004031</c:v>
                  </c:pt>
                  <c:pt idx="73">
                    <c:v>0.25513729868004031</c:v>
                  </c:pt>
                  <c:pt idx="74">
                    <c:v>0.25555745095918592</c:v>
                  </c:pt>
                  <c:pt idx="75">
                    <c:v>0.25555745095918592</c:v>
                  </c:pt>
                </c:numCache>
              </c:numRef>
            </c:plus>
            <c:minus>
              <c:numRef>
                <c:f>DFEC_3000_Graph!$Y$3:$Y$78</c:f>
                <c:numCache>
                  <c:formatCode>General</c:formatCode>
                  <c:ptCount val="76"/>
                  <c:pt idx="0">
                    <c:v>1.7940299454383957E-2</c:v>
                  </c:pt>
                  <c:pt idx="1">
                    <c:v>2.9900499090639927E-2</c:v>
                  </c:pt>
                  <c:pt idx="2">
                    <c:v>7.6815773007487015E-2</c:v>
                  </c:pt>
                  <c:pt idx="3">
                    <c:v>8.0454014717067729E-2</c:v>
                  </c:pt>
                  <c:pt idx="4">
                    <c:v>0.10961704031985239</c:v>
                  </c:pt>
                  <c:pt idx="5">
                    <c:v>0.11362189654443149</c:v>
                  </c:pt>
                  <c:pt idx="6">
                    <c:v>0.14463931828290358</c:v>
                  </c:pt>
                  <c:pt idx="7">
                    <c:v>0.12019851874814742</c:v>
                  </c:pt>
                  <c:pt idx="8">
                    <c:v>0.11487396626316922</c:v>
                  </c:pt>
                  <c:pt idx="9">
                    <c:v>0.14451564205824807</c:v>
                  </c:pt>
                  <c:pt idx="10">
                    <c:v>0.17830327231746035</c:v>
                  </c:pt>
                  <c:pt idx="11">
                    <c:v>0.22724379308886458</c:v>
                  </c:pt>
                  <c:pt idx="12">
                    <c:v>0.19061421598645462</c:v>
                  </c:pt>
                  <c:pt idx="13">
                    <c:v>0.19322293850240579</c:v>
                  </c:pt>
                  <c:pt idx="14">
                    <c:v>0.20681118496442633</c:v>
                  </c:pt>
                  <c:pt idx="15">
                    <c:v>0.21693837255442633</c:v>
                  </c:pt>
                  <c:pt idx="16">
                    <c:v>0.22223132336784437</c:v>
                  </c:pt>
                  <c:pt idx="17">
                    <c:v>0.22215084850611899</c:v>
                  </c:pt>
                  <c:pt idx="18">
                    <c:v>0.22287407618765717</c:v>
                  </c:pt>
                  <c:pt idx="19">
                    <c:v>0.24099134504723108</c:v>
                  </c:pt>
                  <c:pt idx="20">
                    <c:v>0.2395028110711398</c:v>
                  </c:pt>
                  <c:pt idx="21">
                    <c:v>0.23013674297969205</c:v>
                  </c:pt>
                  <c:pt idx="22">
                    <c:v>0.2152835934526075</c:v>
                  </c:pt>
                  <c:pt idx="23">
                    <c:v>0.2224725732923673</c:v>
                  </c:pt>
                  <c:pt idx="24">
                    <c:v>0.22415405269113031</c:v>
                  </c:pt>
                  <c:pt idx="25">
                    <c:v>0.21858062440037673</c:v>
                  </c:pt>
                  <c:pt idx="26">
                    <c:v>0.21858062440037673</c:v>
                  </c:pt>
                  <c:pt idx="27">
                    <c:v>0.216360639511256</c:v>
                  </c:pt>
                  <c:pt idx="28">
                    <c:v>0.20793212100645306</c:v>
                  </c:pt>
                  <c:pt idx="29">
                    <c:v>0.20793212100645306</c:v>
                  </c:pt>
                  <c:pt idx="30">
                    <c:v>0.2152835934526075</c:v>
                  </c:pt>
                  <c:pt idx="31">
                    <c:v>0.2152835934526075</c:v>
                  </c:pt>
                  <c:pt idx="32">
                    <c:v>0.2152835934526075</c:v>
                  </c:pt>
                  <c:pt idx="33">
                    <c:v>0.2055102000360774</c:v>
                  </c:pt>
                  <c:pt idx="34">
                    <c:v>0.21092041800276079</c:v>
                  </c:pt>
                  <c:pt idx="35">
                    <c:v>0.21092041800276079</c:v>
                  </c:pt>
                  <c:pt idx="36">
                    <c:v>0.21569847838833142</c:v>
                  </c:pt>
                  <c:pt idx="37">
                    <c:v>0.21569847838833142</c:v>
                  </c:pt>
                  <c:pt idx="38">
                    <c:v>0.22182865711320879</c:v>
                  </c:pt>
                  <c:pt idx="39">
                    <c:v>0.22182865711320879</c:v>
                  </c:pt>
                  <c:pt idx="40">
                    <c:v>0.22182865711320879</c:v>
                  </c:pt>
                  <c:pt idx="41">
                    <c:v>0.22182865711320879</c:v>
                  </c:pt>
                  <c:pt idx="42">
                    <c:v>0.24069437470022956</c:v>
                  </c:pt>
                  <c:pt idx="43">
                    <c:v>0.24069437470022956</c:v>
                  </c:pt>
                  <c:pt idx="44">
                    <c:v>0.2486600002821622</c:v>
                  </c:pt>
                  <c:pt idx="45">
                    <c:v>0.2486600002821622</c:v>
                  </c:pt>
                  <c:pt idx="46">
                    <c:v>0.24335406179142852</c:v>
                  </c:pt>
                  <c:pt idx="47">
                    <c:v>0.25378461438083416</c:v>
                  </c:pt>
                  <c:pt idx="48">
                    <c:v>0.25378461438083416</c:v>
                  </c:pt>
                  <c:pt idx="49">
                    <c:v>0.25956664420667569</c:v>
                  </c:pt>
                  <c:pt idx="50">
                    <c:v>0.26039197743158732</c:v>
                  </c:pt>
                  <c:pt idx="51">
                    <c:v>0.26039197743158732</c:v>
                  </c:pt>
                  <c:pt idx="52">
                    <c:v>0.24801197833131361</c:v>
                  </c:pt>
                  <c:pt idx="53">
                    <c:v>0.2579253863642334</c:v>
                  </c:pt>
                  <c:pt idx="54">
                    <c:v>0.27077704437368066</c:v>
                  </c:pt>
                  <c:pt idx="55">
                    <c:v>0.2782514162628586</c:v>
                  </c:pt>
                  <c:pt idx="56">
                    <c:v>0.27016552892027984</c:v>
                  </c:pt>
                  <c:pt idx="57">
                    <c:v>0.26354877276434158</c:v>
                  </c:pt>
                  <c:pt idx="58">
                    <c:v>0.26354877276434158</c:v>
                  </c:pt>
                  <c:pt idx="59">
                    <c:v>0.26354877276434158</c:v>
                  </c:pt>
                  <c:pt idx="60">
                    <c:v>0.26354877276434158</c:v>
                  </c:pt>
                  <c:pt idx="61">
                    <c:v>0.26354877276434158</c:v>
                  </c:pt>
                  <c:pt idx="62">
                    <c:v>0.26354877276434158</c:v>
                  </c:pt>
                  <c:pt idx="63">
                    <c:v>0.26354877276434158</c:v>
                  </c:pt>
                  <c:pt idx="64">
                    <c:v>0.26354877276434158</c:v>
                  </c:pt>
                  <c:pt idx="65">
                    <c:v>0.26354877276434158</c:v>
                  </c:pt>
                  <c:pt idx="66">
                    <c:v>0.26354877276434158</c:v>
                  </c:pt>
                  <c:pt idx="67">
                    <c:v>0.26354877276434158</c:v>
                  </c:pt>
                  <c:pt idx="68">
                    <c:v>0.26354877276434158</c:v>
                  </c:pt>
                  <c:pt idx="69">
                    <c:v>0.25875595463130191</c:v>
                  </c:pt>
                  <c:pt idx="70">
                    <c:v>0.25513729868004031</c:v>
                  </c:pt>
                  <c:pt idx="71">
                    <c:v>0.25513729868004031</c:v>
                  </c:pt>
                  <c:pt idx="72">
                    <c:v>0.25513729868004031</c:v>
                  </c:pt>
                  <c:pt idx="73">
                    <c:v>0.25513729868004031</c:v>
                  </c:pt>
                  <c:pt idx="74">
                    <c:v>0.25555745095918592</c:v>
                  </c:pt>
                  <c:pt idx="75">
                    <c:v>0.25555745095918592</c:v>
                  </c:pt>
                </c:numCache>
              </c:numRef>
            </c:minus>
            <c:spPr>
              <a:noFill/>
              <a:ln w="9525" cap="flat" cmpd="sng" algn="ctr">
                <a:solidFill>
                  <a:srgbClr val="00B050"/>
                </a:solidFill>
                <a:round/>
              </a:ln>
              <a:effectLst/>
            </c:spPr>
          </c:errBars>
          <c:xVal>
            <c:numRef>
              <c:f>DFEC_3000_Graph!$A$4:$A$53</c:f>
              <c:numCache>
                <c:formatCode>0.000_);[Red]\(0.000\)</c:formatCode>
                <c:ptCount val="50"/>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numCache>
            </c:numRef>
          </c:xVal>
          <c:yVal>
            <c:numRef>
              <c:f>DFEC_3000_Graph!$B$4:$B$53</c:f>
              <c:numCache>
                <c:formatCode>0.000_);[Red]\(0.000\)</c:formatCode>
                <c:ptCount val="50"/>
                <c:pt idx="0">
                  <c:v>7.9304656769445502E-3</c:v>
                </c:pt>
                <c:pt idx="1">
                  <c:v>3.9652328384722747E-2</c:v>
                </c:pt>
                <c:pt idx="2">
                  <c:v>0.11895698515416826</c:v>
                </c:pt>
                <c:pt idx="3">
                  <c:v>0.18240071056972468</c:v>
                </c:pt>
                <c:pt idx="4">
                  <c:v>0.38066235249333846</c:v>
                </c:pt>
                <c:pt idx="5">
                  <c:v>0.53134120035528487</c:v>
                </c:pt>
                <c:pt idx="6">
                  <c:v>0.75339423930973226</c:v>
                </c:pt>
                <c:pt idx="7">
                  <c:v>1.0626824007105697</c:v>
                </c:pt>
                <c:pt idx="8">
                  <c:v>1.356109630757518</c:v>
                </c:pt>
                <c:pt idx="9">
                  <c:v>1.697119654866134</c:v>
                </c:pt>
                <c:pt idx="10">
                  <c:v>1.9905468849130821</c:v>
                </c:pt>
                <c:pt idx="11">
                  <c:v>2.3315569090216974</c:v>
                </c:pt>
                <c:pt idx="12">
                  <c:v>2.7122192615150365</c:v>
                </c:pt>
                <c:pt idx="13">
                  <c:v>2.9818550945311508</c:v>
                </c:pt>
                <c:pt idx="14">
                  <c:v>3.1563253394239306</c:v>
                </c:pt>
                <c:pt idx="15">
                  <c:v>3.2356299961933757</c:v>
                </c:pt>
                <c:pt idx="16">
                  <c:v>3.3070041872858766</c:v>
                </c:pt>
                <c:pt idx="17">
                  <c:v>3.3307955843167107</c:v>
                </c:pt>
                <c:pt idx="18">
                  <c:v>3.4021697754092122</c:v>
                </c:pt>
                <c:pt idx="19">
                  <c:v>3.4418221037939345</c:v>
                </c:pt>
                <c:pt idx="20">
                  <c:v>3.4576830351478236</c:v>
                </c:pt>
                <c:pt idx="21">
                  <c:v>3.4656135008247682</c:v>
                </c:pt>
                <c:pt idx="22">
                  <c:v>3.5052658292094909</c:v>
                </c:pt>
                <c:pt idx="23">
                  <c:v>3.52112676056338</c:v>
                </c:pt>
                <c:pt idx="24">
                  <c:v>3.5290572262403246</c:v>
                </c:pt>
                <c:pt idx="25">
                  <c:v>3.5528486232711578</c:v>
                </c:pt>
                <c:pt idx="26">
                  <c:v>3.5528486232711578</c:v>
                </c:pt>
                <c:pt idx="27">
                  <c:v>3.5607790889481032</c:v>
                </c:pt>
                <c:pt idx="28">
                  <c:v>3.5766400203019919</c:v>
                </c:pt>
                <c:pt idx="29">
                  <c:v>3.5766400203019919</c:v>
                </c:pt>
                <c:pt idx="30">
                  <c:v>3.5845704859789365</c:v>
                </c:pt>
                <c:pt idx="31">
                  <c:v>3.5845704859789365</c:v>
                </c:pt>
                <c:pt idx="32">
                  <c:v>3.5845704859789365</c:v>
                </c:pt>
                <c:pt idx="33">
                  <c:v>3.5925009516558815</c:v>
                </c:pt>
                <c:pt idx="34">
                  <c:v>3.6162923486867151</c:v>
                </c:pt>
                <c:pt idx="35">
                  <c:v>3.6162923486867151</c:v>
                </c:pt>
                <c:pt idx="36">
                  <c:v>3.6242228143636597</c:v>
                </c:pt>
                <c:pt idx="37">
                  <c:v>3.6242228143636597</c:v>
                </c:pt>
                <c:pt idx="38">
                  <c:v>3.6321532800406038</c:v>
                </c:pt>
                <c:pt idx="39">
                  <c:v>3.6321532800406038</c:v>
                </c:pt>
                <c:pt idx="40">
                  <c:v>3.6321532800406038</c:v>
                </c:pt>
                <c:pt idx="41">
                  <c:v>3.6321532800406038</c:v>
                </c:pt>
                <c:pt idx="42">
                  <c:v>3.6480142113944938</c:v>
                </c:pt>
                <c:pt idx="43">
                  <c:v>3.6480142113944938</c:v>
                </c:pt>
                <c:pt idx="44">
                  <c:v>3.6559446770714379</c:v>
                </c:pt>
                <c:pt idx="45">
                  <c:v>3.6559446770714379</c:v>
                </c:pt>
                <c:pt idx="46">
                  <c:v>3.6638751427483824</c:v>
                </c:pt>
                <c:pt idx="47">
                  <c:v>3.671805608425327</c:v>
                </c:pt>
                <c:pt idx="48">
                  <c:v>3.671805608425327</c:v>
                </c:pt>
                <c:pt idx="49">
                  <c:v>3.6797360741022715</c:v>
                </c:pt>
              </c:numCache>
            </c:numRef>
          </c:yVal>
          <c:smooth val="0"/>
        </c:ser>
        <c:ser>
          <c:idx val="1"/>
          <c:order val="1"/>
          <c:tx>
            <c:strRef>
              <c:f>DFEC_3000_Graph!$C$3</c:f>
              <c:strCache>
                <c:ptCount val="1"/>
                <c:pt idx="0">
                  <c:v>Na2CO3</c:v>
                </c:pt>
              </c:strCache>
            </c:strRef>
          </c:tx>
          <c:spPr>
            <a:ln w="19050" cap="rnd">
              <a:solidFill>
                <a:srgbClr val="FF0000"/>
              </a:solidFill>
              <a:round/>
            </a:ln>
            <a:effectLst/>
          </c:spPr>
          <c:marker>
            <c:symbol val="circle"/>
            <c:size val="4"/>
            <c:spPr>
              <a:solidFill>
                <a:srgbClr val="FF0000"/>
              </a:solidFill>
              <a:ln w="9525">
                <a:noFill/>
              </a:ln>
              <a:effectLst/>
            </c:spPr>
          </c:marker>
          <c:errBars>
            <c:errDir val="y"/>
            <c:errBarType val="both"/>
            <c:errValType val="cust"/>
            <c:noEndCap val="0"/>
            <c:plus>
              <c:numRef>
                <c:f>DFEC_3000_Graph!$Z$3:$Z$78</c:f>
                <c:numCache>
                  <c:formatCode>General</c:formatCode>
                  <c:ptCount val="76"/>
                  <c:pt idx="0">
                    <c:v>2.6743819411136609E-2</c:v>
                  </c:pt>
                  <c:pt idx="1">
                    <c:v>7.2996421017618218E-2</c:v>
                  </c:pt>
                  <c:pt idx="2">
                    <c:v>9.1868036579686896E-2</c:v>
                  </c:pt>
                  <c:pt idx="3">
                    <c:v>0.10764179672630378</c:v>
                  </c:pt>
                  <c:pt idx="4">
                    <c:v>0.19182982055974132</c:v>
                  </c:pt>
                  <c:pt idx="5">
                    <c:v>0.22094020816607207</c:v>
                  </c:pt>
                  <c:pt idx="6">
                    <c:v>0.21800724347235653</c:v>
                  </c:pt>
                  <c:pt idx="7">
                    <c:v>0.18920189065812543</c:v>
                  </c:pt>
                  <c:pt idx="8">
                    <c:v>0.13909357377180639</c:v>
                  </c:pt>
                  <c:pt idx="9">
                    <c:v>0.17373193487827618</c:v>
                  </c:pt>
                  <c:pt idx="10">
                    <c:v>0.18099066261178592</c:v>
                  </c:pt>
                  <c:pt idx="11">
                    <c:v>0.20887590688833585</c:v>
                  </c:pt>
                  <c:pt idx="12">
                    <c:v>0.18227046023013554</c:v>
                  </c:pt>
                  <c:pt idx="13">
                    <c:v>0.1837360731593744</c:v>
                  </c:pt>
                  <c:pt idx="14">
                    <c:v>0.19294511961176966</c:v>
                  </c:pt>
                  <c:pt idx="15">
                    <c:v>0.2102411234268432</c:v>
                  </c:pt>
                  <c:pt idx="16">
                    <c:v>0.2037626325953143</c:v>
                  </c:pt>
                  <c:pt idx="17">
                    <c:v>0.20887590688833582</c:v>
                  </c:pt>
                  <c:pt idx="18">
                    <c:v>0.21092041800276073</c:v>
                  </c:pt>
                  <c:pt idx="19">
                    <c:v>0.21759676063131378</c:v>
                  </c:pt>
                  <c:pt idx="20">
                    <c:v>0.21759676063131378</c:v>
                  </c:pt>
                  <c:pt idx="21">
                    <c:v>0.23770426638776077</c:v>
                  </c:pt>
                  <c:pt idx="22">
                    <c:v>0.23075747706191249</c:v>
                  </c:pt>
                  <c:pt idx="23">
                    <c:v>0.24372116723739906</c:v>
                  </c:pt>
                  <c:pt idx="24">
                    <c:v>0.23800496766723725</c:v>
                  </c:pt>
                  <c:pt idx="25">
                    <c:v>0.24401445394668606</c:v>
                  </c:pt>
                  <c:pt idx="26">
                    <c:v>0.24401445394668606</c:v>
                  </c:pt>
                  <c:pt idx="27">
                    <c:v>0.24247074104800584</c:v>
                  </c:pt>
                  <c:pt idx="28">
                    <c:v>0.25378461438083416</c:v>
                  </c:pt>
                  <c:pt idx="29">
                    <c:v>0.24916285216132913</c:v>
                  </c:pt>
                  <c:pt idx="30">
                    <c:v>0.24916285216132913</c:v>
                  </c:pt>
                  <c:pt idx="31">
                    <c:v>0.24916285216132913</c:v>
                  </c:pt>
                  <c:pt idx="32">
                    <c:v>0.24916285216132913</c:v>
                  </c:pt>
                  <c:pt idx="33">
                    <c:v>0.24916285216132913</c:v>
                  </c:pt>
                  <c:pt idx="34">
                    <c:v>0.24576682442293543</c:v>
                  </c:pt>
                  <c:pt idx="35">
                    <c:v>0.24576682442293543</c:v>
                  </c:pt>
                  <c:pt idx="36">
                    <c:v>0.25230068772379205</c:v>
                  </c:pt>
                  <c:pt idx="37">
                    <c:v>0.26850581589772909</c:v>
                  </c:pt>
                  <c:pt idx="38">
                    <c:v>0.26850581589772909</c:v>
                  </c:pt>
                  <c:pt idx="39">
                    <c:v>0.26850581589772909</c:v>
                  </c:pt>
                  <c:pt idx="40">
                    <c:v>0.26850581589772909</c:v>
                  </c:pt>
                  <c:pt idx="41">
                    <c:v>0.26481783457688907</c:v>
                  </c:pt>
                  <c:pt idx="42">
                    <c:v>0.26481783457688907</c:v>
                  </c:pt>
                  <c:pt idx="43">
                    <c:v>0.25956664420667569</c:v>
                  </c:pt>
                  <c:pt idx="44">
                    <c:v>0.25956664420667569</c:v>
                  </c:pt>
                  <c:pt idx="45">
                    <c:v>0.25956664420667569</c:v>
                  </c:pt>
                  <c:pt idx="46">
                    <c:v>0.25956664420667569</c:v>
                  </c:pt>
                  <c:pt idx="47">
                    <c:v>0.25956664420667569</c:v>
                  </c:pt>
                  <c:pt idx="48">
                    <c:v>0.24830019688101554</c:v>
                  </c:pt>
                  <c:pt idx="49">
                    <c:v>0.24830019688101554</c:v>
                  </c:pt>
                  <c:pt idx="50">
                    <c:v>0.22818606579594525</c:v>
                  </c:pt>
                  <c:pt idx="51">
                    <c:v>0.22061624874230784</c:v>
                  </c:pt>
                  <c:pt idx="52">
                    <c:v>0.28828795339385166</c:v>
                  </c:pt>
                  <c:pt idx="53">
                    <c:v>0.31671954582333883</c:v>
                  </c:pt>
                  <c:pt idx="54">
                    <c:v>0.36454092046027087</c:v>
                  </c:pt>
                  <c:pt idx="55">
                    <c:v>0.39798002348637879</c:v>
                  </c:pt>
                  <c:pt idx="56">
                    <c:v>0.46648611821210756</c:v>
                  </c:pt>
                  <c:pt idx="57">
                    <c:v>0.48272408830240054</c:v>
                  </c:pt>
                  <c:pt idx="58">
                    <c:v>0.49904282327809391</c:v>
                  </c:pt>
                  <c:pt idx="59">
                    <c:v>0.4874423344748004</c:v>
                  </c:pt>
                  <c:pt idx="60">
                    <c:v>0.4874423344748004</c:v>
                  </c:pt>
                  <c:pt idx="61">
                    <c:v>0.48714878290678232</c:v>
                  </c:pt>
                  <c:pt idx="62">
                    <c:v>0.48909027915182285</c:v>
                  </c:pt>
                  <c:pt idx="63">
                    <c:v>0.4916791375715191</c:v>
                  </c:pt>
                  <c:pt idx="64">
                    <c:v>0.4916791375715191</c:v>
                  </c:pt>
                  <c:pt idx="65">
                    <c:v>0.49875609942605431</c:v>
                  </c:pt>
                  <c:pt idx="66">
                    <c:v>0.50321749367846791</c:v>
                  </c:pt>
                  <c:pt idx="67">
                    <c:v>0.49975891321922794</c:v>
                  </c:pt>
                  <c:pt idx="68">
                    <c:v>0.50190105296976151</c:v>
                  </c:pt>
                  <c:pt idx="69">
                    <c:v>0.50190105296976151</c:v>
                  </c:pt>
                  <c:pt idx="70">
                    <c:v>0.50190105296976151</c:v>
                  </c:pt>
                  <c:pt idx="71">
                    <c:v>0.50190105296976151</c:v>
                  </c:pt>
                  <c:pt idx="72">
                    <c:v>0.50190105296976151</c:v>
                  </c:pt>
                  <c:pt idx="73">
                    <c:v>0.50190105296976151</c:v>
                  </c:pt>
                  <c:pt idx="74">
                    <c:v>0.50675833029908735</c:v>
                  </c:pt>
                  <c:pt idx="75">
                    <c:v>0.50675833029908735</c:v>
                  </c:pt>
                </c:numCache>
              </c:numRef>
            </c:plus>
            <c:minus>
              <c:numRef>
                <c:f>DFEC_3000_Graph!$Z$3:$Z$78</c:f>
                <c:numCache>
                  <c:formatCode>General</c:formatCode>
                  <c:ptCount val="76"/>
                  <c:pt idx="0">
                    <c:v>2.6743819411136609E-2</c:v>
                  </c:pt>
                  <c:pt idx="1">
                    <c:v>7.2996421017618218E-2</c:v>
                  </c:pt>
                  <c:pt idx="2">
                    <c:v>9.1868036579686896E-2</c:v>
                  </c:pt>
                  <c:pt idx="3">
                    <c:v>0.10764179672630378</c:v>
                  </c:pt>
                  <c:pt idx="4">
                    <c:v>0.19182982055974132</c:v>
                  </c:pt>
                  <c:pt idx="5">
                    <c:v>0.22094020816607207</c:v>
                  </c:pt>
                  <c:pt idx="6">
                    <c:v>0.21800724347235653</c:v>
                  </c:pt>
                  <c:pt idx="7">
                    <c:v>0.18920189065812543</c:v>
                  </c:pt>
                  <c:pt idx="8">
                    <c:v>0.13909357377180639</c:v>
                  </c:pt>
                  <c:pt idx="9">
                    <c:v>0.17373193487827618</c:v>
                  </c:pt>
                  <c:pt idx="10">
                    <c:v>0.18099066261178592</c:v>
                  </c:pt>
                  <c:pt idx="11">
                    <c:v>0.20887590688833585</c:v>
                  </c:pt>
                  <c:pt idx="12">
                    <c:v>0.18227046023013554</c:v>
                  </c:pt>
                  <c:pt idx="13">
                    <c:v>0.1837360731593744</c:v>
                  </c:pt>
                  <c:pt idx="14">
                    <c:v>0.19294511961176966</c:v>
                  </c:pt>
                  <c:pt idx="15">
                    <c:v>0.2102411234268432</c:v>
                  </c:pt>
                  <c:pt idx="16">
                    <c:v>0.2037626325953143</c:v>
                  </c:pt>
                  <c:pt idx="17">
                    <c:v>0.20887590688833582</c:v>
                  </c:pt>
                  <c:pt idx="18">
                    <c:v>0.21092041800276073</c:v>
                  </c:pt>
                  <c:pt idx="19">
                    <c:v>0.21759676063131378</c:v>
                  </c:pt>
                  <c:pt idx="20">
                    <c:v>0.21759676063131378</c:v>
                  </c:pt>
                  <c:pt idx="21">
                    <c:v>0.23770426638776077</c:v>
                  </c:pt>
                  <c:pt idx="22">
                    <c:v>0.23075747706191249</c:v>
                  </c:pt>
                  <c:pt idx="23">
                    <c:v>0.24372116723739906</c:v>
                  </c:pt>
                  <c:pt idx="24">
                    <c:v>0.23800496766723725</c:v>
                  </c:pt>
                  <c:pt idx="25">
                    <c:v>0.24401445394668606</c:v>
                  </c:pt>
                  <c:pt idx="26">
                    <c:v>0.24401445394668606</c:v>
                  </c:pt>
                  <c:pt idx="27">
                    <c:v>0.24247074104800584</c:v>
                  </c:pt>
                  <c:pt idx="28">
                    <c:v>0.25378461438083416</c:v>
                  </c:pt>
                  <c:pt idx="29">
                    <c:v>0.24916285216132913</c:v>
                  </c:pt>
                  <c:pt idx="30">
                    <c:v>0.24916285216132913</c:v>
                  </c:pt>
                  <c:pt idx="31">
                    <c:v>0.24916285216132913</c:v>
                  </c:pt>
                  <c:pt idx="32">
                    <c:v>0.24916285216132913</c:v>
                  </c:pt>
                  <c:pt idx="33">
                    <c:v>0.24916285216132913</c:v>
                  </c:pt>
                  <c:pt idx="34">
                    <c:v>0.24576682442293543</c:v>
                  </c:pt>
                  <c:pt idx="35">
                    <c:v>0.24576682442293543</c:v>
                  </c:pt>
                  <c:pt idx="36">
                    <c:v>0.25230068772379205</c:v>
                  </c:pt>
                  <c:pt idx="37">
                    <c:v>0.26850581589772909</c:v>
                  </c:pt>
                  <c:pt idx="38">
                    <c:v>0.26850581589772909</c:v>
                  </c:pt>
                  <c:pt idx="39">
                    <c:v>0.26850581589772909</c:v>
                  </c:pt>
                  <c:pt idx="40">
                    <c:v>0.26850581589772909</c:v>
                  </c:pt>
                  <c:pt idx="41">
                    <c:v>0.26481783457688907</c:v>
                  </c:pt>
                  <c:pt idx="42">
                    <c:v>0.26481783457688907</c:v>
                  </c:pt>
                  <c:pt idx="43">
                    <c:v>0.25956664420667569</c:v>
                  </c:pt>
                  <c:pt idx="44">
                    <c:v>0.25956664420667569</c:v>
                  </c:pt>
                  <c:pt idx="45">
                    <c:v>0.25956664420667569</c:v>
                  </c:pt>
                  <c:pt idx="46">
                    <c:v>0.25956664420667569</c:v>
                  </c:pt>
                  <c:pt idx="47">
                    <c:v>0.25956664420667569</c:v>
                  </c:pt>
                  <c:pt idx="48">
                    <c:v>0.24830019688101554</c:v>
                  </c:pt>
                  <c:pt idx="49">
                    <c:v>0.24830019688101554</c:v>
                  </c:pt>
                  <c:pt idx="50">
                    <c:v>0.22818606579594525</c:v>
                  </c:pt>
                  <c:pt idx="51">
                    <c:v>0.22061624874230784</c:v>
                  </c:pt>
                  <c:pt idx="52">
                    <c:v>0.28828795339385166</c:v>
                  </c:pt>
                  <c:pt idx="53">
                    <c:v>0.31671954582333883</c:v>
                  </c:pt>
                  <c:pt idx="54">
                    <c:v>0.36454092046027087</c:v>
                  </c:pt>
                  <c:pt idx="55">
                    <c:v>0.39798002348637879</c:v>
                  </c:pt>
                  <c:pt idx="56">
                    <c:v>0.46648611821210756</c:v>
                  </c:pt>
                  <c:pt idx="57">
                    <c:v>0.48272408830240054</c:v>
                  </c:pt>
                  <c:pt idx="58">
                    <c:v>0.49904282327809391</c:v>
                  </c:pt>
                  <c:pt idx="59">
                    <c:v>0.4874423344748004</c:v>
                  </c:pt>
                  <c:pt idx="60">
                    <c:v>0.4874423344748004</c:v>
                  </c:pt>
                  <c:pt idx="61">
                    <c:v>0.48714878290678232</c:v>
                  </c:pt>
                  <c:pt idx="62">
                    <c:v>0.48909027915182285</c:v>
                  </c:pt>
                  <c:pt idx="63">
                    <c:v>0.4916791375715191</c:v>
                  </c:pt>
                  <c:pt idx="64">
                    <c:v>0.4916791375715191</c:v>
                  </c:pt>
                  <c:pt idx="65">
                    <c:v>0.49875609942605431</c:v>
                  </c:pt>
                  <c:pt idx="66">
                    <c:v>0.50321749367846791</c:v>
                  </c:pt>
                  <c:pt idx="67">
                    <c:v>0.49975891321922794</c:v>
                  </c:pt>
                  <c:pt idx="68">
                    <c:v>0.50190105296976151</c:v>
                  </c:pt>
                  <c:pt idx="69">
                    <c:v>0.50190105296976151</c:v>
                  </c:pt>
                  <c:pt idx="70">
                    <c:v>0.50190105296976151</c:v>
                  </c:pt>
                  <c:pt idx="71">
                    <c:v>0.50190105296976151</c:v>
                  </c:pt>
                  <c:pt idx="72">
                    <c:v>0.50190105296976151</c:v>
                  </c:pt>
                  <c:pt idx="73">
                    <c:v>0.50190105296976151</c:v>
                  </c:pt>
                  <c:pt idx="74">
                    <c:v>0.50675833029908735</c:v>
                  </c:pt>
                  <c:pt idx="75">
                    <c:v>0.50675833029908735</c:v>
                  </c:pt>
                </c:numCache>
              </c:numRef>
            </c:minus>
            <c:spPr>
              <a:noFill/>
              <a:ln w="6350" cap="flat" cmpd="sng" algn="ctr">
                <a:solidFill>
                  <a:srgbClr val="FF0000"/>
                </a:solidFill>
                <a:round/>
              </a:ln>
              <a:effectLst/>
            </c:spPr>
          </c:errBars>
          <c:xVal>
            <c:numRef>
              <c:f>DFEC_3000_Graph!$A$4:$A$53</c:f>
              <c:numCache>
                <c:formatCode>0.000_);[Red]\(0.000\)</c:formatCode>
                <c:ptCount val="50"/>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numCache>
            </c:numRef>
          </c:xVal>
          <c:yVal>
            <c:numRef>
              <c:f>DFEC_3000_Graph!$C$4:$C$53</c:f>
              <c:numCache>
                <c:formatCode>0.000_);[Red]\(0.000\)</c:formatCode>
                <c:ptCount val="50"/>
                <c:pt idx="0">
                  <c:v>7.9304656769445495E-2</c:v>
                </c:pt>
                <c:pt idx="1">
                  <c:v>0.30928816140083748</c:v>
                </c:pt>
                <c:pt idx="2">
                  <c:v>0.53927166603222954</c:v>
                </c:pt>
                <c:pt idx="3">
                  <c:v>0.66615911686334217</c:v>
                </c:pt>
                <c:pt idx="4">
                  <c:v>0.95958634691029077</c:v>
                </c:pt>
                <c:pt idx="5">
                  <c:v>1.1499175231569596</c:v>
                </c:pt>
                <c:pt idx="6">
                  <c:v>1.4354142875269633</c:v>
                </c:pt>
                <c:pt idx="7">
                  <c:v>1.7209110518969672</c:v>
                </c:pt>
                <c:pt idx="8">
                  <c:v>1.9271031594975256</c:v>
                </c:pt>
                <c:pt idx="9">
                  <c:v>2.1888085268366959</c:v>
                </c:pt>
                <c:pt idx="10">
                  <c:v>2.5218880852683667</c:v>
                </c:pt>
                <c:pt idx="11">
                  <c:v>2.8549676437000384</c:v>
                </c:pt>
                <c:pt idx="12">
                  <c:v>3.1801167364547647</c:v>
                </c:pt>
                <c:pt idx="13">
                  <c:v>3.3625174470244894</c:v>
                </c:pt>
                <c:pt idx="14">
                  <c:v>3.4656135008247686</c:v>
                </c:pt>
                <c:pt idx="15">
                  <c:v>3.5052658292094909</c:v>
                </c:pt>
                <c:pt idx="16">
                  <c:v>3.5449181575942141</c:v>
                </c:pt>
                <c:pt idx="17">
                  <c:v>3.5687095546250482</c:v>
                </c:pt>
                <c:pt idx="18">
                  <c:v>3.600431417332826</c:v>
                </c:pt>
                <c:pt idx="19">
                  <c:v>3.6162923486867151</c:v>
                </c:pt>
                <c:pt idx="20">
                  <c:v>3.6162923486867151</c:v>
                </c:pt>
                <c:pt idx="21">
                  <c:v>3.6480142113944929</c:v>
                </c:pt>
                <c:pt idx="22">
                  <c:v>3.6559446770714379</c:v>
                </c:pt>
                <c:pt idx="23">
                  <c:v>3.671805608425327</c:v>
                </c:pt>
                <c:pt idx="24">
                  <c:v>3.6797360741022715</c:v>
                </c:pt>
                <c:pt idx="25">
                  <c:v>3.6876665397792161</c:v>
                </c:pt>
                <c:pt idx="26">
                  <c:v>3.6876665397792161</c:v>
                </c:pt>
                <c:pt idx="27">
                  <c:v>3.6955970054561602</c:v>
                </c:pt>
                <c:pt idx="28">
                  <c:v>3.7035274711331048</c:v>
                </c:pt>
                <c:pt idx="29">
                  <c:v>3.7114579368100493</c:v>
                </c:pt>
                <c:pt idx="30">
                  <c:v>3.7114579368100493</c:v>
                </c:pt>
                <c:pt idx="31">
                  <c:v>3.7114579368100493</c:v>
                </c:pt>
                <c:pt idx="32">
                  <c:v>3.7114579368100493</c:v>
                </c:pt>
                <c:pt idx="33">
                  <c:v>3.7114579368100493</c:v>
                </c:pt>
                <c:pt idx="34">
                  <c:v>3.7193884024869939</c:v>
                </c:pt>
                <c:pt idx="35">
                  <c:v>3.7193884024869939</c:v>
                </c:pt>
                <c:pt idx="36">
                  <c:v>3.7273188681639384</c:v>
                </c:pt>
                <c:pt idx="37">
                  <c:v>3.7431797995178271</c:v>
                </c:pt>
                <c:pt idx="38">
                  <c:v>3.7431797995178271</c:v>
                </c:pt>
                <c:pt idx="39">
                  <c:v>3.7431797995178271</c:v>
                </c:pt>
                <c:pt idx="40">
                  <c:v>3.7431797995178271</c:v>
                </c:pt>
                <c:pt idx="41">
                  <c:v>3.7511102651947725</c:v>
                </c:pt>
                <c:pt idx="42">
                  <c:v>3.7511102651947725</c:v>
                </c:pt>
                <c:pt idx="43">
                  <c:v>3.7590407308717166</c:v>
                </c:pt>
                <c:pt idx="44">
                  <c:v>3.7590407308717166</c:v>
                </c:pt>
                <c:pt idx="45">
                  <c:v>3.7590407308717166</c:v>
                </c:pt>
                <c:pt idx="46">
                  <c:v>3.7590407308717166</c:v>
                </c:pt>
                <c:pt idx="47">
                  <c:v>3.7590407308717166</c:v>
                </c:pt>
                <c:pt idx="48">
                  <c:v>3.7749016622256057</c:v>
                </c:pt>
                <c:pt idx="49">
                  <c:v>3.7749016622256057</c:v>
                </c:pt>
              </c:numCache>
            </c:numRef>
          </c:yVal>
          <c:smooth val="0"/>
        </c:ser>
        <c:ser>
          <c:idx val="2"/>
          <c:order val="2"/>
          <c:tx>
            <c:strRef>
              <c:f>DFEC_3000_Graph!$D$3</c:f>
              <c:strCache>
                <c:ptCount val="1"/>
                <c:pt idx="0">
                  <c:v>NaPC</c:v>
                </c:pt>
              </c:strCache>
            </c:strRef>
          </c:tx>
          <c:spPr>
            <a:ln w="19050" cap="rnd">
              <a:solidFill>
                <a:srgbClr val="92D050"/>
              </a:solidFill>
              <a:round/>
            </a:ln>
            <a:effectLst/>
          </c:spPr>
          <c:marker>
            <c:symbol val="circle"/>
            <c:size val="4"/>
            <c:spPr>
              <a:solidFill>
                <a:srgbClr val="92D050"/>
              </a:solidFill>
              <a:ln w="6350">
                <a:noFill/>
              </a:ln>
              <a:effectLst/>
            </c:spPr>
          </c:marker>
          <c:errBars>
            <c:errDir val="y"/>
            <c:errBarType val="both"/>
            <c:errValType val="cust"/>
            <c:noEndCap val="0"/>
            <c:plus>
              <c:numRef>
                <c:f>DFEC_3000_Graph!$AA$3:$AA$78</c:f>
                <c:numCache>
                  <c:formatCode>General</c:formatCode>
                  <c:ptCount val="76"/>
                  <c:pt idx="0">
                    <c:v>0.12615034386189641</c:v>
                  </c:pt>
                  <c:pt idx="1">
                    <c:v>0.20620508012545982</c:v>
                  </c:pt>
                  <c:pt idx="2">
                    <c:v>0.3570074515008565</c:v>
                  </c:pt>
                  <c:pt idx="3">
                    <c:v>0.40669075657780834</c:v>
                  </c:pt>
                  <c:pt idx="4">
                    <c:v>0.50261307071030858</c:v>
                  </c:pt>
                  <c:pt idx="5">
                    <c:v>0.40805144393164938</c:v>
                  </c:pt>
                  <c:pt idx="6">
                    <c:v>0.33515245222887197</c:v>
                  </c:pt>
                  <c:pt idx="7">
                    <c:v>0.35358525428300008</c:v>
                  </c:pt>
                  <c:pt idx="8">
                    <c:v>0.20724303171774922</c:v>
                  </c:pt>
                  <c:pt idx="9">
                    <c:v>0.16871937853275903</c:v>
                  </c:pt>
                  <c:pt idx="10">
                    <c:v>0.42605850573050918</c:v>
                  </c:pt>
                  <c:pt idx="11">
                    <c:v>0.51595475044431938</c:v>
                  </c:pt>
                  <c:pt idx="12">
                    <c:v>0.55663134028231365</c:v>
                  </c:pt>
                  <c:pt idx="13">
                    <c:v>0.41928987024700481</c:v>
                  </c:pt>
                  <c:pt idx="14">
                    <c:v>0.32513269810277867</c:v>
                  </c:pt>
                  <c:pt idx="15">
                    <c:v>0.3195858444801889</c:v>
                  </c:pt>
                  <c:pt idx="16">
                    <c:v>0.35201409437335485</c:v>
                  </c:pt>
                  <c:pt idx="17">
                    <c:v>0.37254630003901495</c:v>
                  </c:pt>
                  <c:pt idx="18">
                    <c:v>0.23657323253365281</c:v>
                  </c:pt>
                  <c:pt idx="19">
                    <c:v>0.23230205573062526</c:v>
                  </c:pt>
                  <c:pt idx="20">
                    <c:v>0.22383474476166282</c:v>
                  </c:pt>
                  <c:pt idx="21">
                    <c:v>0.1984276059727737</c:v>
                  </c:pt>
                  <c:pt idx="22">
                    <c:v>0.17980122587634254</c:v>
                  </c:pt>
                  <c:pt idx="23">
                    <c:v>0.20887590688833577</c:v>
                  </c:pt>
                  <c:pt idx="24">
                    <c:v>0.21569847838833142</c:v>
                  </c:pt>
                  <c:pt idx="25">
                    <c:v>0.23284023761695036</c:v>
                  </c:pt>
                  <c:pt idx="26">
                    <c:v>0.23284023761695036</c:v>
                  </c:pt>
                  <c:pt idx="27">
                    <c:v>0.22849929321284687</c:v>
                  </c:pt>
                  <c:pt idx="28">
                    <c:v>0.21602981265181995</c:v>
                  </c:pt>
                  <c:pt idx="29">
                    <c:v>0.21092041800276071</c:v>
                  </c:pt>
                  <c:pt idx="30">
                    <c:v>0.18344388732940239</c:v>
                  </c:pt>
                  <c:pt idx="31">
                    <c:v>0.18344388732940239</c:v>
                  </c:pt>
                  <c:pt idx="32">
                    <c:v>0.18344388732940239</c:v>
                  </c:pt>
                  <c:pt idx="33">
                    <c:v>0.19061421598645401</c:v>
                  </c:pt>
                  <c:pt idx="34">
                    <c:v>0.14709100676125106</c:v>
                  </c:pt>
                  <c:pt idx="35">
                    <c:v>0.14709100676125106</c:v>
                  </c:pt>
                  <c:pt idx="36">
                    <c:v>0.14414397669692552</c:v>
                  </c:pt>
                  <c:pt idx="37">
                    <c:v>0.14100867410246298</c:v>
                  </c:pt>
                  <c:pt idx="38">
                    <c:v>0.14648193165324075</c:v>
                  </c:pt>
                  <c:pt idx="39">
                    <c:v>0.14648193165324075</c:v>
                  </c:pt>
                  <c:pt idx="40">
                    <c:v>0.14648193165324075</c:v>
                  </c:pt>
                  <c:pt idx="41">
                    <c:v>0.13224000674986638</c:v>
                  </c:pt>
                  <c:pt idx="42">
                    <c:v>8.9701497271919881E-2</c:v>
                  </c:pt>
                  <c:pt idx="43">
                    <c:v>8.9701497271919881E-2</c:v>
                  </c:pt>
                  <c:pt idx="44">
                    <c:v>0.10024473984988772</c:v>
                  </c:pt>
                  <c:pt idx="45">
                    <c:v>0.10024473984988772</c:v>
                  </c:pt>
                  <c:pt idx="46">
                    <c:v>0.10166169690817543</c:v>
                  </c:pt>
                  <c:pt idx="47">
                    <c:v>9.6426212188602256E-2</c:v>
                  </c:pt>
                  <c:pt idx="48">
                    <c:v>0.10006620945022723</c:v>
                  </c:pt>
                  <c:pt idx="49">
                    <c:v>0.10630457963695014</c:v>
                  </c:pt>
                  <c:pt idx="50">
                    <c:v>0.14599284203523727</c:v>
                  </c:pt>
                  <c:pt idx="51">
                    <c:v>0.15467548698958153</c:v>
                  </c:pt>
                  <c:pt idx="52">
                    <c:v>0.16057431038267717</c:v>
                  </c:pt>
                  <c:pt idx="53">
                    <c:v>0.16223604119428553</c:v>
                  </c:pt>
                  <c:pt idx="54">
                    <c:v>0.18373607315937446</c:v>
                  </c:pt>
                  <c:pt idx="55">
                    <c:v>0.17830327231746002</c:v>
                  </c:pt>
                  <c:pt idx="56">
                    <c:v>0.17739842889552726</c:v>
                  </c:pt>
                  <c:pt idx="57">
                    <c:v>0.13689074172281265</c:v>
                  </c:pt>
                  <c:pt idx="58">
                    <c:v>0.13689074172281265</c:v>
                  </c:pt>
                  <c:pt idx="59">
                    <c:v>0.13689074172281265</c:v>
                  </c:pt>
                  <c:pt idx="60">
                    <c:v>0.13689074172281265</c:v>
                  </c:pt>
                  <c:pt idx="61">
                    <c:v>0.13438602935782051</c:v>
                  </c:pt>
                  <c:pt idx="62">
                    <c:v>0.13438602935782051</c:v>
                  </c:pt>
                  <c:pt idx="63">
                    <c:v>0.12881529233493696</c:v>
                  </c:pt>
                  <c:pt idx="64">
                    <c:v>0.12486815011027275</c:v>
                  </c:pt>
                  <c:pt idx="65">
                    <c:v>0.12839818829652902</c:v>
                  </c:pt>
                  <c:pt idx="66">
                    <c:v>0.11171748407629102</c:v>
                  </c:pt>
                  <c:pt idx="67">
                    <c:v>0.11171748407629102</c:v>
                  </c:pt>
                  <c:pt idx="68">
                    <c:v>0.10288552752983869</c:v>
                  </c:pt>
                  <c:pt idx="69">
                    <c:v>8.8900575012117997E-2</c:v>
                  </c:pt>
                  <c:pt idx="70">
                    <c:v>0.10095570436043094</c:v>
                  </c:pt>
                  <c:pt idx="71">
                    <c:v>0.10095570436043094</c:v>
                  </c:pt>
                  <c:pt idx="72">
                    <c:v>0.10095570436043094</c:v>
                  </c:pt>
                  <c:pt idx="73">
                    <c:v>0.10095570436043094</c:v>
                  </c:pt>
                  <c:pt idx="74">
                    <c:v>0.11900248383361854</c:v>
                  </c:pt>
                  <c:pt idx="75">
                    <c:v>0.11900248383361854</c:v>
                  </c:pt>
                </c:numCache>
              </c:numRef>
            </c:plus>
            <c:minus>
              <c:numRef>
                <c:f>DFEC_3000_Graph!$AA$3:$AA$78</c:f>
                <c:numCache>
                  <c:formatCode>General</c:formatCode>
                  <c:ptCount val="76"/>
                  <c:pt idx="0">
                    <c:v>0.12615034386189641</c:v>
                  </c:pt>
                  <c:pt idx="1">
                    <c:v>0.20620508012545982</c:v>
                  </c:pt>
                  <c:pt idx="2">
                    <c:v>0.3570074515008565</c:v>
                  </c:pt>
                  <c:pt idx="3">
                    <c:v>0.40669075657780834</c:v>
                  </c:pt>
                  <c:pt idx="4">
                    <c:v>0.50261307071030858</c:v>
                  </c:pt>
                  <c:pt idx="5">
                    <c:v>0.40805144393164938</c:v>
                  </c:pt>
                  <c:pt idx="6">
                    <c:v>0.33515245222887197</c:v>
                  </c:pt>
                  <c:pt idx="7">
                    <c:v>0.35358525428300008</c:v>
                  </c:pt>
                  <c:pt idx="8">
                    <c:v>0.20724303171774922</c:v>
                  </c:pt>
                  <c:pt idx="9">
                    <c:v>0.16871937853275903</c:v>
                  </c:pt>
                  <c:pt idx="10">
                    <c:v>0.42605850573050918</c:v>
                  </c:pt>
                  <c:pt idx="11">
                    <c:v>0.51595475044431938</c:v>
                  </c:pt>
                  <c:pt idx="12">
                    <c:v>0.55663134028231365</c:v>
                  </c:pt>
                  <c:pt idx="13">
                    <c:v>0.41928987024700481</c:v>
                  </c:pt>
                  <c:pt idx="14">
                    <c:v>0.32513269810277867</c:v>
                  </c:pt>
                  <c:pt idx="15">
                    <c:v>0.3195858444801889</c:v>
                  </c:pt>
                  <c:pt idx="16">
                    <c:v>0.35201409437335485</c:v>
                  </c:pt>
                  <c:pt idx="17">
                    <c:v>0.37254630003901495</c:v>
                  </c:pt>
                  <c:pt idx="18">
                    <c:v>0.23657323253365281</c:v>
                  </c:pt>
                  <c:pt idx="19">
                    <c:v>0.23230205573062526</c:v>
                  </c:pt>
                  <c:pt idx="20">
                    <c:v>0.22383474476166282</c:v>
                  </c:pt>
                  <c:pt idx="21">
                    <c:v>0.1984276059727737</c:v>
                  </c:pt>
                  <c:pt idx="22">
                    <c:v>0.17980122587634254</c:v>
                  </c:pt>
                  <c:pt idx="23">
                    <c:v>0.20887590688833577</c:v>
                  </c:pt>
                  <c:pt idx="24">
                    <c:v>0.21569847838833142</c:v>
                  </c:pt>
                  <c:pt idx="25">
                    <c:v>0.23284023761695036</c:v>
                  </c:pt>
                  <c:pt idx="26">
                    <c:v>0.23284023761695036</c:v>
                  </c:pt>
                  <c:pt idx="27">
                    <c:v>0.22849929321284687</c:v>
                  </c:pt>
                  <c:pt idx="28">
                    <c:v>0.21602981265181995</c:v>
                  </c:pt>
                  <c:pt idx="29">
                    <c:v>0.21092041800276071</c:v>
                  </c:pt>
                  <c:pt idx="30">
                    <c:v>0.18344388732940239</c:v>
                  </c:pt>
                  <c:pt idx="31">
                    <c:v>0.18344388732940239</c:v>
                  </c:pt>
                  <c:pt idx="32">
                    <c:v>0.18344388732940239</c:v>
                  </c:pt>
                  <c:pt idx="33">
                    <c:v>0.19061421598645401</c:v>
                  </c:pt>
                  <c:pt idx="34">
                    <c:v>0.14709100676125106</c:v>
                  </c:pt>
                  <c:pt idx="35">
                    <c:v>0.14709100676125106</c:v>
                  </c:pt>
                  <c:pt idx="36">
                    <c:v>0.14414397669692552</c:v>
                  </c:pt>
                  <c:pt idx="37">
                    <c:v>0.14100867410246298</c:v>
                  </c:pt>
                  <c:pt idx="38">
                    <c:v>0.14648193165324075</c:v>
                  </c:pt>
                  <c:pt idx="39">
                    <c:v>0.14648193165324075</c:v>
                  </c:pt>
                  <c:pt idx="40">
                    <c:v>0.14648193165324075</c:v>
                  </c:pt>
                  <c:pt idx="41">
                    <c:v>0.13224000674986638</c:v>
                  </c:pt>
                  <c:pt idx="42">
                    <c:v>8.9701497271919881E-2</c:v>
                  </c:pt>
                  <c:pt idx="43">
                    <c:v>8.9701497271919881E-2</c:v>
                  </c:pt>
                  <c:pt idx="44">
                    <c:v>0.10024473984988772</c:v>
                  </c:pt>
                  <c:pt idx="45">
                    <c:v>0.10024473984988772</c:v>
                  </c:pt>
                  <c:pt idx="46">
                    <c:v>0.10166169690817543</c:v>
                  </c:pt>
                  <c:pt idx="47">
                    <c:v>9.6426212188602256E-2</c:v>
                  </c:pt>
                  <c:pt idx="48">
                    <c:v>0.10006620945022723</c:v>
                  </c:pt>
                  <c:pt idx="49">
                    <c:v>0.10630457963695014</c:v>
                  </c:pt>
                  <c:pt idx="50">
                    <c:v>0.14599284203523727</c:v>
                  </c:pt>
                  <c:pt idx="51">
                    <c:v>0.15467548698958153</c:v>
                  </c:pt>
                  <c:pt idx="52">
                    <c:v>0.16057431038267717</c:v>
                  </c:pt>
                  <c:pt idx="53">
                    <c:v>0.16223604119428553</c:v>
                  </c:pt>
                  <c:pt idx="54">
                    <c:v>0.18373607315937446</c:v>
                  </c:pt>
                  <c:pt idx="55">
                    <c:v>0.17830327231746002</c:v>
                  </c:pt>
                  <c:pt idx="56">
                    <c:v>0.17739842889552726</c:v>
                  </c:pt>
                  <c:pt idx="57">
                    <c:v>0.13689074172281265</c:v>
                  </c:pt>
                  <c:pt idx="58">
                    <c:v>0.13689074172281265</c:v>
                  </c:pt>
                  <c:pt idx="59">
                    <c:v>0.13689074172281265</c:v>
                  </c:pt>
                  <c:pt idx="60">
                    <c:v>0.13689074172281265</c:v>
                  </c:pt>
                  <c:pt idx="61">
                    <c:v>0.13438602935782051</c:v>
                  </c:pt>
                  <c:pt idx="62">
                    <c:v>0.13438602935782051</c:v>
                  </c:pt>
                  <c:pt idx="63">
                    <c:v>0.12881529233493696</c:v>
                  </c:pt>
                  <c:pt idx="64">
                    <c:v>0.12486815011027275</c:v>
                  </c:pt>
                  <c:pt idx="65">
                    <c:v>0.12839818829652902</c:v>
                  </c:pt>
                  <c:pt idx="66">
                    <c:v>0.11171748407629102</c:v>
                  </c:pt>
                  <c:pt idx="67">
                    <c:v>0.11171748407629102</c:v>
                  </c:pt>
                  <c:pt idx="68">
                    <c:v>0.10288552752983869</c:v>
                  </c:pt>
                  <c:pt idx="69">
                    <c:v>8.8900575012117997E-2</c:v>
                  </c:pt>
                  <c:pt idx="70">
                    <c:v>0.10095570436043094</c:v>
                  </c:pt>
                  <c:pt idx="71">
                    <c:v>0.10095570436043094</c:v>
                  </c:pt>
                  <c:pt idx="72">
                    <c:v>0.10095570436043094</c:v>
                  </c:pt>
                  <c:pt idx="73">
                    <c:v>0.10095570436043094</c:v>
                  </c:pt>
                  <c:pt idx="74">
                    <c:v>0.11900248383361854</c:v>
                  </c:pt>
                  <c:pt idx="75">
                    <c:v>0.11900248383361854</c:v>
                  </c:pt>
                </c:numCache>
              </c:numRef>
            </c:minus>
            <c:spPr>
              <a:noFill/>
              <a:ln w="9525" cap="flat" cmpd="sng" algn="ctr">
                <a:solidFill>
                  <a:srgbClr val="92D050"/>
                </a:solidFill>
                <a:round/>
              </a:ln>
              <a:effectLst/>
            </c:spPr>
          </c:errBars>
          <c:xVal>
            <c:numRef>
              <c:f>DFEC_3000_Graph!$A$4:$A$53</c:f>
              <c:numCache>
                <c:formatCode>0.000_);[Red]\(0.000\)</c:formatCode>
                <c:ptCount val="50"/>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numCache>
            </c:numRef>
          </c:xVal>
          <c:yVal>
            <c:numRef>
              <c:f>DFEC_3000_Graph!$D$4:$D$53</c:f>
              <c:numCache>
                <c:formatCode>0.000_);[Red]\(0.000\)</c:formatCode>
                <c:ptCount val="50"/>
                <c:pt idx="0">
                  <c:v>0.99130820961806854</c:v>
                </c:pt>
                <c:pt idx="1">
                  <c:v>1.9746859535591927</c:v>
                </c:pt>
                <c:pt idx="2">
                  <c:v>2.7280801928689251</c:v>
                </c:pt>
                <c:pt idx="3">
                  <c:v>3.6083618830097706</c:v>
                </c:pt>
                <c:pt idx="4">
                  <c:v>3.8542063189950513</c:v>
                </c:pt>
                <c:pt idx="5">
                  <c:v>4.3458951909656145</c:v>
                </c:pt>
                <c:pt idx="6">
                  <c:v>4.4965740388275615</c:v>
                </c:pt>
                <c:pt idx="7">
                  <c:v>4.3458951909656127</c:v>
                </c:pt>
                <c:pt idx="8">
                  <c:v>4.2586600685192222</c:v>
                </c:pt>
                <c:pt idx="9">
                  <c:v>4.0603984265956097</c:v>
                </c:pt>
                <c:pt idx="10">
                  <c:v>3.8224844562872731</c:v>
                </c:pt>
                <c:pt idx="11">
                  <c:v>3.3625174470244894</c:v>
                </c:pt>
                <c:pt idx="12">
                  <c:v>2.6487755360994796</c:v>
                </c:pt>
                <c:pt idx="13">
                  <c:v>2.1253648014211395</c:v>
                </c:pt>
                <c:pt idx="14">
                  <c:v>1.8081461743433576</c:v>
                </c:pt>
                <c:pt idx="15">
                  <c:v>1.6812587235122447</c:v>
                </c:pt>
                <c:pt idx="16">
                  <c:v>1.5464408070041873</c:v>
                </c:pt>
                <c:pt idx="17">
                  <c:v>1.530579875650298</c:v>
                </c:pt>
                <c:pt idx="18">
                  <c:v>1.3878314934652962</c:v>
                </c:pt>
                <c:pt idx="19">
                  <c:v>1.3402486994036291</c:v>
                </c:pt>
                <c:pt idx="20">
                  <c:v>1.32438776804974</c:v>
                </c:pt>
                <c:pt idx="21">
                  <c:v>1.2926659053419618</c:v>
                </c:pt>
                <c:pt idx="22">
                  <c:v>1.2212917142494608</c:v>
                </c:pt>
                <c:pt idx="23">
                  <c:v>1.1895698515416826</c:v>
                </c:pt>
                <c:pt idx="24">
                  <c:v>1.1657784545108489</c:v>
                </c:pt>
                <c:pt idx="25">
                  <c:v>1.1261261261261262</c:v>
                </c:pt>
                <c:pt idx="26">
                  <c:v>1.1261261261261262</c:v>
                </c:pt>
                <c:pt idx="27">
                  <c:v>1.1102651947722371</c:v>
                </c:pt>
                <c:pt idx="28">
                  <c:v>1.0706128663875143</c:v>
                </c:pt>
                <c:pt idx="29">
                  <c:v>1.0626824007105697</c:v>
                </c:pt>
                <c:pt idx="30">
                  <c:v>1.0547519350336252</c:v>
                </c:pt>
                <c:pt idx="31">
                  <c:v>1.0547519350336252</c:v>
                </c:pt>
                <c:pt idx="32">
                  <c:v>1.0547519350336252</c:v>
                </c:pt>
                <c:pt idx="33">
                  <c:v>1.0468214693566806</c:v>
                </c:pt>
                <c:pt idx="34">
                  <c:v>0.99130820961806876</c:v>
                </c:pt>
                <c:pt idx="35">
                  <c:v>0.99130820961806876</c:v>
                </c:pt>
                <c:pt idx="36">
                  <c:v>0.97544727826417965</c:v>
                </c:pt>
                <c:pt idx="37">
                  <c:v>0.96751681258723499</c:v>
                </c:pt>
                <c:pt idx="38">
                  <c:v>0.95165588123334588</c:v>
                </c:pt>
                <c:pt idx="39">
                  <c:v>0.95165588123334588</c:v>
                </c:pt>
                <c:pt idx="40">
                  <c:v>0.95165588123334588</c:v>
                </c:pt>
                <c:pt idx="41">
                  <c:v>0.94372541555640144</c:v>
                </c:pt>
                <c:pt idx="42">
                  <c:v>0.91200355284862322</c:v>
                </c:pt>
                <c:pt idx="43">
                  <c:v>0.91200355284862322</c:v>
                </c:pt>
                <c:pt idx="44">
                  <c:v>0.89614262149473412</c:v>
                </c:pt>
                <c:pt idx="45">
                  <c:v>0.89614262149473412</c:v>
                </c:pt>
                <c:pt idx="46">
                  <c:v>0.88028169014084523</c:v>
                </c:pt>
                <c:pt idx="47">
                  <c:v>0.87235122446390057</c:v>
                </c:pt>
                <c:pt idx="48">
                  <c:v>0.87235122446390057</c:v>
                </c:pt>
                <c:pt idx="49">
                  <c:v>0.85649029311001146</c:v>
                </c:pt>
              </c:numCache>
            </c:numRef>
          </c:yVal>
          <c:smooth val="0"/>
        </c:ser>
        <c:ser>
          <c:idx val="3"/>
          <c:order val="3"/>
          <c:tx>
            <c:strRef>
              <c:f>DFEC_3000_Graph!$E$3</c:f>
              <c:strCache>
                <c:ptCount val="1"/>
                <c:pt idx="0">
                  <c:v>NaF</c:v>
                </c:pt>
              </c:strCache>
            </c:strRef>
          </c:tx>
          <c:spPr>
            <a:ln w="19050" cap="rnd">
              <a:solidFill>
                <a:srgbClr val="7030A0"/>
              </a:solidFill>
              <a:round/>
            </a:ln>
            <a:effectLst/>
          </c:spPr>
          <c:marker>
            <c:symbol val="circle"/>
            <c:size val="4"/>
            <c:spPr>
              <a:solidFill>
                <a:srgbClr val="7030A0"/>
              </a:solidFill>
              <a:ln w="6350">
                <a:noFill/>
              </a:ln>
              <a:effectLst/>
            </c:spPr>
          </c:marker>
          <c:errBars>
            <c:errDir val="y"/>
            <c:errBarType val="both"/>
            <c:errValType val="cust"/>
            <c:noEndCap val="0"/>
            <c:plus>
              <c:numRef>
                <c:f>DFEC_3000_Graph!$AB$3:$AB$78</c:f>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numCache>
              </c:numRef>
            </c:plus>
            <c:minus>
              <c:numRef>
                <c:f>DFEC_3000_Graph!$AB$3:$AB$78</c:f>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numCache>
              </c:numRef>
            </c:minus>
            <c:spPr>
              <a:noFill/>
              <a:ln w="9525" cap="flat" cmpd="sng" algn="ctr">
                <a:solidFill>
                  <a:srgbClr val="7030A0"/>
                </a:solidFill>
                <a:round/>
              </a:ln>
              <a:effectLst/>
            </c:spPr>
          </c:errBars>
          <c:xVal>
            <c:numRef>
              <c:f>DFEC_3000_Graph!$A$4:$A$53</c:f>
              <c:numCache>
                <c:formatCode>0.000_);[Red]\(0.000\)</c:formatCode>
                <c:ptCount val="50"/>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numCache>
            </c:numRef>
          </c:xVal>
          <c:yVal>
            <c:numRef>
              <c:f>DFEC_3000_Graph!$E$4:$E$53</c:f>
              <c:numCache>
                <c:formatCode>0.000_);[Red]\(0.000\)</c:formatCode>
                <c:ptCount val="5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numCache>
            </c:numRef>
          </c:yVal>
          <c:smooth val="0"/>
        </c:ser>
        <c:ser>
          <c:idx val="5"/>
          <c:order val="5"/>
          <c:tx>
            <c:strRef>
              <c:f>DFEC_3000_Graph!$G$3</c:f>
              <c:strCache>
                <c:ptCount val="1"/>
                <c:pt idx="0">
                  <c:v>DF1</c:v>
                </c:pt>
              </c:strCache>
            </c:strRef>
          </c:tx>
          <c:spPr>
            <a:ln w="19050" cap="rnd">
              <a:solidFill>
                <a:srgbClr val="00B0F0"/>
              </a:solidFill>
              <a:round/>
            </a:ln>
            <a:effectLst/>
          </c:spPr>
          <c:marker>
            <c:symbol val="circle"/>
            <c:size val="4"/>
            <c:spPr>
              <a:solidFill>
                <a:srgbClr val="00B0F0"/>
              </a:solidFill>
              <a:ln w="9525">
                <a:noFill/>
              </a:ln>
              <a:effectLst/>
            </c:spPr>
          </c:marker>
          <c:errBars>
            <c:errDir val="y"/>
            <c:errBarType val="both"/>
            <c:errValType val="cust"/>
            <c:noEndCap val="0"/>
            <c:plus>
              <c:numRef>
                <c:f>DFEC_3000_Graph!$AD$3:$AD$78</c:f>
                <c:numCache>
                  <c:formatCode>General</c:formatCode>
                  <c:ptCount val="76"/>
                  <c:pt idx="0">
                    <c:v>1.3394914806970822E-15</c:v>
                  </c:pt>
                  <c:pt idx="1">
                    <c:v>1.3394914806970822E-15</c:v>
                  </c:pt>
                  <c:pt idx="2">
                    <c:v>1.3394914806970822E-15</c:v>
                  </c:pt>
                  <c:pt idx="3">
                    <c:v>1.3394914806970822E-15</c:v>
                  </c:pt>
                  <c:pt idx="4">
                    <c:v>1.3394914806970822E-15</c:v>
                  </c:pt>
                  <c:pt idx="5">
                    <c:v>1.3394914806970822E-15</c:v>
                  </c:pt>
                  <c:pt idx="6">
                    <c:v>1.3394914806970822E-15</c:v>
                  </c:pt>
                  <c:pt idx="7">
                    <c:v>1.3394914806970822E-15</c:v>
                  </c:pt>
                  <c:pt idx="8">
                    <c:v>1.3394914806970822E-15</c:v>
                  </c:pt>
                  <c:pt idx="9">
                    <c:v>1.3394914806970822E-15</c:v>
                  </c:pt>
                  <c:pt idx="10">
                    <c:v>1.3394914806970822E-15</c:v>
                  </c:pt>
                  <c:pt idx="11">
                    <c:v>1.3394914806970822E-15</c:v>
                  </c:pt>
                  <c:pt idx="12">
                    <c:v>1.3394914806970822E-15</c:v>
                  </c:pt>
                  <c:pt idx="13">
                    <c:v>1.3394914806970822E-15</c:v>
                  </c:pt>
                  <c:pt idx="14">
                    <c:v>1.3394914806970822E-15</c:v>
                  </c:pt>
                  <c:pt idx="15">
                    <c:v>1.3394914806970822E-15</c:v>
                  </c:pt>
                  <c:pt idx="16">
                    <c:v>1.3394914806970822E-15</c:v>
                  </c:pt>
                  <c:pt idx="17">
                    <c:v>1.3394914806970822E-15</c:v>
                  </c:pt>
                  <c:pt idx="18">
                    <c:v>1.3394914806970822E-15</c:v>
                  </c:pt>
                  <c:pt idx="19">
                    <c:v>1.3394914806970822E-15</c:v>
                  </c:pt>
                  <c:pt idx="20">
                    <c:v>1.3394914806970822E-15</c:v>
                  </c:pt>
                  <c:pt idx="21">
                    <c:v>1.3394914806970822E-15</c:v>
                  </c:pt>
                  <c:pt idx="22">
                    <c:v>1.3394914806970822E-15</c:v>
                  </c:pt>
                  <c:pt idx="23">
                    <c:v>1.3394914806970822E-15</c:v>
                  </c:pt>
                  <c:pt idx="24">
                    <c:v>1.3394914806970822E-15</c:v>
                  </c:pt>
                  <c:pt idx="25">
                    <c:v>1.3394914806970822E-15</c:v>
                  </c:pt>
                  <c:pt idx="26">
                    <c:v>1.3394914806970822E-15</c:v>
                  </c:pt>
                  <c:pt idx="27">
                    <c:v>1.3394914806970822E-15</c:v>
                  </c:pt>
                  <c:pt idx="28">
                    <c:v>1.3394914806970822E-15</c:v>
                  </c:pt>
                  <c:pt idx="29">
                    <c:v>1.3394914806970822E-15</c:v>
                  </c:pt>
                  <c:pt idx="30">
                    <c:v>1.3394914806970822E-15</c:v>
                  </c:pt>
                  <c:pt idx="31">
                    <c:v>1.3394914806970822E-15</c:v>
                  </c:pt>
                  <c:pt idx="32">
                    <c:v>1.3394914806970822E-15</c:v>
                  </c:pt>
                  <c:pt idx="33">
                    <c:v>1.3394914806970822E-15</c:v>
                  </c:pt>
                  <c:pt idx="34">
                    <c:v>1.3394914806970822E-15</c:v>
                  </c:pt>
                  <c:pt idx="35">
                    <c:v>1.3394914806970822E-15</c:v>
                  </c:pt>
                  <c:pt idx="36">
                    <c:v>1.3394914806970822E-15</c:v>
                  </c:pt>
                  <c:pt idx="37">
                    <c:v>1.3394914806970822E-15</c:v>
                  </c:pt>
                  <c:pt idx="38">
                    <c:v>1.3394914806970822E-15</c:v>
                  </c:pt>
                  <c:pt idx="39">
                    <c:v>1.3394914806970822E-15</c:v>
                  </c:pt>
                  <c:pt idx="40">
                    <c:v>1.3394914806970822E-15</c:v>
                  </c:pt>
                  <c:pt idx="41">
                    <c:v>1.3394914806970822E-15</c:v>
                  </c:pt>
                  <c:pt idx="42">
                    <c:v>1.3394914806970822E-15</c:v>
                  </c:pt>
                  <c:pt idx="43">
                    <c:v>1.3394914806970822E-15</c:v>
                  </c:pt>
                  <c:pt idx="44">
                    <c:v>1.3394914806970822E-15</c:v>
                  </c:pt>
                  <c:pt idx="45">
                    <c:v>1.3394914806970822E-15</c:v>
                  </c:pt>
                  <c:pt idx="46">
                    <c:v>1.3394914806970822E-15</c:v>
                  </c:pt>
                  <c:pt idx="47">
                    <c:v>1.3394914806970822E-15</c:v>
                  </c:pt>
                  <c:pt idx="48">
                    <c:v>1.3394914806970822E-15</c:v>
                  </c:pt>
                  <c:pt idx="49">
                    <c:v>1.3394914806970822E-15</c:v>
                  </c:pt>
                  <c:pt idx="50">
                    <c:v>0.11657360617744594</c:v>
                  </c:pt>
                  <c:pt idx="51">
                    <c:v>0.1475764569481787</c:v>
                  </c:pt>
                  <c:pt idx="52">
                    <c:v>0.1537478894970136</c:v>
                  </c:pt>
                  <c:pt idx="53">
                    <c:v>0.17496263693305167</c:v>
                  </c:pt>
                  <c:pt idx="54">
                    <c:v>0.17950263520386467</c:v>
                  </c:pt>
                  <c:pt idx="55">
                    <c:v>0.18538309436196765</c:v>
                  </c:pt>
                  <c:pt idx="56">
                    <c:v>0.19322293850240574</c:v>
                  </c:pt>
                  <c:pt idx="57">
                    <c:v>0.21134386837481994</c:v>
                  </c:pt>
                  <c:pt idx="58">
                    <c:v>0.22763688072583521</c:v>
                  </c:pt>
                  <c:pt idx="59">
                    <c:v>0.21235670421639727</c:v>
                  </c:pt>
                  <c:pt idx="60">
                    <c:v>0.21235670421639727</c:v>
                  </c:pt>
                  <c:pt idx="61">
                    <c:v>0.21931562577201721</c:v>
                  </c:pt>
                  <c:pt idx="62">
                    <c:v>0.22566459540813813</c:v>
                  </c:pt>
                  <c:pt idx="63">
                    <c:v>0.22566459540813813</c:v>
                  </c:pt>
                  <c:pt idx="64">
                    <c:v>0.22566459540813813</c:v>
                  </c:pt>
                  <c:pt idx="65">
                    <c:v>0.23322389290699136</c:v>
                  </c:pt>
                  <c:pt idx="66">
                    <c:v>0.24188006845064938</c:v>
                  </c:pt>
                  <c:pt idx="67">
                    <c:v>0.24136204415120333</c:v>
                  </c:pt>
                  <c:pt idx="68">
                    <c:v>0.24136204415120333</c:v>
                  </c:pt>
                  <c:pt idx="69">
                    <c:v>0.24136204415120333</c:v>
                  </c:pt>
                  <c:pt idx="70">
                    <c:v>0.24136204415120333</c:v>
                  </c:pt>
                  <c:pt idx="71">
                    <c:v>0.24136204415120333</c:v>
                  </c:pt>
                  <c:pt idx="72">
                    <c:v>0.24136204415120333</c:v>
                  </c:pt>
                  <c:pt idx="73">
                    <c:v>0.24136204415120333</c:v>
                  </c:pt>
                  <c:pt idx="74">
                    <c:v>0.24136204415120333</c:v>
                  </c:pt>
                  <c:pt idx="75">
                    <c:v>0.24136204415120333</c:v>
                  </c:pt>
                </c:numCache>
              </c:numRef>
            </c:plus>
            <c:minus>
              <c:numRef>
                <c:f>DFEC_3000_Graph!$AD$3:$AD$78</c:f>
                <c:numCache>
                  <c:formatCode>General</c:formatCode>
                  <c:ptCount val="76"/>
                  <c:pt idx="0">
                    <c:v>1.3394914806970822E-15</c:v>
                  </c:pt>
                  <c:pt idx="1">
                    <c:v>1.3394914806970822E-15</c:v>
                  </c:pt>
                  <c:pt idx="2">
                    <c:v>1.3394914806970822E-15</c:v>
                  </c:pt>
                  <c:pt idx="3">
                    <c:v>1.3394914806970822E-15</c:v>
                  </c:pt>
                  <c:pt idx="4">
                    <c:v>1.3394914806970822E-15</c:v>
                  </c:pt>
                  <c:pt idx="5">
                    <c:v>1.3394914806970822E-15</c:v>
                  </c:pt>
                  <c:pt idx="6">
                    <c:v>1.3394914806970822E-15</c:v>
                  </c:pt>
                  <c:pt idx="7">
                    <c:v>1.3394914806970822E-15</c:v>
                  </c:pt>
                  <c:pt idx="8">
                    <c:v>1.3394914806970822E-15</c:v>
                  </c:pt>
                  <c:pt idx="9">
                    <c:v>1.3394914806970822E-15</c:v>
                  </c:pt>
                  <c:pt idx="10">
                    <c:v>1.3394914806970822E-15</c:v>
                  </c:pt>
                  <c:pt idx="11">
                    <c:v>1.3394914806970822E-15</c:v>
                  </c:pt>
                  <c:pt idx="12">
                    <c:v>1.3394914806970822E-15</c:v>
                  </c:pt>
                  <c:pt idx="13">
                    <c:v>1.3394914806970822E-15</c:v>
                  </c:pt>
                  <c:pt idx="14">
                    <c:v>1.3394914806970822E-15</c:v>
                  </c:pt>
                  <c:pt idx="15">
                    <c:v>1.3394914806970822E-15</c:v>
                  </c:pt>
                  <c:pt idx="16">
                    <c:v>1.3394914806970822E-15</c:v>
                  </c:pt>
                  <c:pt idx="17">
                    <c:v>1.3394914806970822E-15</c:v>
                  </c:pt>
                  <c:pt idx="18">
                    <c:v>1.3394914806970822E-15</c:v>
                  </c:pt>
                  <c:pt idx="19">
                    <c:v>1.3394914806970822E-15</c:v>
                  </c:pt>
                  <c:pt idx="20">
                    <c:v>1.3394914806970822E-15</c:v>
                  </c:pt>
                  <c:pt idx="21">
                    <c:v>1.3394914806970822E-15</c:v>
                  </c:pt>
                  <c:pt idx="22">
                    <c:v>1.3394914806970822E-15</c:v>
                  </c:pt>
                  <c:pt idx="23">
                    <c:v>1.3394914806970822E-15</c:v>
                  </c:pt>
                  <c:pt idx="24">
                    <c:v>1.3394914806970822E-15</c:v>
                  </c:pt>
                  <c:pt idx="25">
                    <c:v>1.3394914806970822E-15</c:v>
                  </c:pt>
                  <c:pt idx="26">
                    <c:v>1.3394914806970822E-15</c:v>
                  </c:pt>
                  <c:pt idx="27">
                    <c:v>1.3394914806970822E-15</c:v>
                  </c:pt>
                  <c:pt idx="28">
                    <c:v>1.3394914806970822E-15</c:v>
                  </c:pt>
                  <c:pt idx="29">
                    <c:v>1.3394914806970822E-15</c:v>
                  </c:pt>
                  <c:pt idx="30">
                    <c:v>1.3394914806970822E-15</c:v>
                  </c:pt>
                  <c:pt idx="31">
                    <c:v>1.3394914806970822E-15</c:v>
                  </c:pt>
                  <c:pt idx="32">
                    <c:v>1.3394914806970822E-15</c:v>
                  </c:pt>
                  <c:pt idx="33">
                    <c:v>1.3394914806970822E-15</c:v>
                  </c:pt>
                  <c:pt idx="34">
                    <c:v>1.3394914806970822E-15</c:v>
                  </c:pt>
                  <c:pt idx="35">
                    <c:v>1.3394914806970822E-15</c:v>
                  </c:pt>
                  <c:pt idx="36">
                    <c:v>1.3394914806970822E-15</c:v>
                  </c:pt>
                  <c:pt idx="37">
                    <c:v>1.3394914806970822E-15</c:v>
                  </c:pt>
                  <c:pt idx="38">
                    <c:v>1.3394914806970822E-15</c:v>
                  </c:pt>
                  <c:pt idx="39">
                    <c:v>1.3394914806970822E-15</c:v>
                  </c:pt>
                  <c:pt idx="40">
                    <c:v>1.3394914806970822E-15</c:v>
                  </c:pt>
                  <c:pt idx="41">
                    <c:v>1.3394914806970822E-15</c:v>
                  </c:pt>
                  <c:pt idx="42">
                    <c:v>1.3394914806970822E-15</c:v>
                  </c:pt>
                  <c:pt idx="43">
                    <c:v>1.3394914806970822E-15</c:v>
                  </c:pt>
                  <c:pt idx="44">
                    <c:v>1.3394914806970822E-15</c:v>
                  </c:pt>
                  <c:pt idx="45">
                    <c:v>1.3394914806970822E-15</c:v>
                  </c:pt>
                  <c:pt idx="46">
                    <c:v>1.3394914806970822E-15</c:v>
                  </c:pt>
                  <c:pt idx="47">
                    <c:v>1.3394914806970822E-15</c:v>
                  </c:pt>
                  <c:pt idx="48">
                    <c:v>1.3394914806970822E-15</c:v>
                  </c:pt>
                  <c:pt idx="49">
                    <c:v>1.3394914806970822E-15</c:v>
                  </c:pt>
                  <c:pt idx="50">
                    <c:v>0.11657360617744594</c:v>
                  </c:pt>
                  <c:pt idx="51">
                    <c:v>0.1475764569481787</c:v>
                  </c:pt>
                  <c:pt idx="52">
                    <c:v>0.1537478894970136</c:v>
                  </c:pt>
                  <c:pt idx="53">
                    <c:v>0.17496263693305167</c:v>
                  </c:pt>
                  <c:pt idx="54">
                    <c:v>0.17950263520386467</c:v>
                  </c:pt>
                  <c:pt idx="55">
                    <c:v>0.18538309436196765</c:v>
                  </c:pt>
                  <c:pt idx="56">
                    <c:v>0.19322293850240574</c:v>
                  </c:pt>
                  <c:pt idx="57">
                    <c:v>0.21134386837481994</c:v>
                  </c:pt>
                  <c:pt idx="58">
                    <c:v>0.22763688072583521</c:v>
                  </c:pt>
                  <c:pt idx="59">
                    <c:v>0.21235670421639727</c:v>
                  </c:pt>
                  <c:pt idx="60">
                    <c:v>0.21235670421639727</c:v>
                  </c:pt>
                  <c:pt idx="61">
                    <c:v>0.21931562577201721</c:v>
                  </c:pt>
                  <c:pt idx="62">
                    <c:v>0.22566459540813813</c:v>
                  </c:pt>
                  <c:pt idx="63">
                    <c:v>0.22566459540813813</c:v>
                  </c:pt>
                  <c:pt idx="64">
                    <c:v>0.22566459540813813</c:v>
                  </c:pt>
                  <c:pt idx="65">
                    <c:v>0.23322389290699136</c:v>
                  </c:pt>
                  <c:pt idx="66">
                    <c:v>0.24188006845064938</c:v>
                  </c:pt>
                  <c:pt idx="67">
                    <c:v>0.24136204415120333</c:v>
                  </c:pt>
                  <c:pt idx="68">
                    <c:v>0.24136204415120333</c:v>
                  </c:pt>
                  <c:pt idx="69">
                    <c:v>0.24136204415120333</c:v>
                  </c:pt>
                  <c:pt idx="70">
                    <c:v>0.24136204415120333</c:v>
                  </c:pt>
                  <c:pt idx="71">
                    <c:v>0.24136204415120333</c:v>
                  </c:pt>
                  <c:pt idx="72">
                    <c:v>0.24136204415120333</c:v>
                  </c:pt>
                  <c:pt idx="73">
                    <c:v>0.24136204415120333</c:v>
                  </c:pt>
                  <c:pt idx="74">
                    <c:v>0.24136204415120333</c:v>
                  </c:pt>
                  <c:pt idx="75">
                    <c:v>0.24136204415120333</c:v>
                  </c:pt>
                </c:numCache>
              </c:numRef>
            </c:minus>
            <c:spPr>
              <a:noFill/>
              <a:ln w="9525" cap="flat" cmpd="sng" algn="ctr">
                <a:solidFill>
                  <a:srgbClr val="00B0F0"/>
                </a:solidFill>
                <a:round/>
              </a:ln>
              <a:effectLst/>
            </c:spPr>
          </c:errBars>
          <c:xVal>
            <c:numRef>
              <c:f>DFEC_3000_Graph!$A$4:$A$53</c:f>
              <c:numCache>
                <c:formatCode>0.000_);[Red]\(0.000\)</c:formatCode>
                <c:ptCount val="50"/>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numCache>
            </c:numRef>
          </c:xVal>
          <c:yVal>
            <c:numRef>
              <c:f>DFEC_3000_Graph!$G$4:$G$53</c:f>
              <c:numCache>
                <c:formatCode>0.000_);[Red]\(0.000\)</c:formatCode>
                <c:ptCount val="50"/>
                <c:pt idx="0">
                  <c:v>9.1200355284862304</c:v>
                </c:pt>
                <c:pt idx="1">
                  <c:v>9.1200355284862304</c:v>
                </c:pt>
                <c:pt idx="2">
                  <c:v>9.1200355284862304</c:v>
                </c:pt>
                <c:pt idx="3">
                  <c:v>9.1200355284862304</c:v>
                </c:pt>
                <c:pt idx="4">
                  <c:v>9.1200355284862304</c:v>
                </c:pt>
                <c:pt idx="5">
                  <c:v>9.1200355284862304</c:v>
                </c:pt>
                <c:pt idx="6">
                  <c:v>9.1200355284862304</c:v>
                </c:pt>
                <c:pt idx="7">
                  <c:v>9.1200355284862304</c:v>
                </c:pt>
                <c:pt idx="8">
                  <c:v>9.1200355284862304</c:v>
                </c:pt>
                <c:pt idx="9">
                  <c:v>9.1200355284862304</c:v>
                </c:pt>
                <c:pt idx="10">
                  <c:v>9.1200355284862304</c:v>
                </c:pt>
                <c:pt idx="11">
                  <c:v>9.1200355284862304</c:v>
                </c:pt>
                <c:pt idx="12">
                  <c:v>9.1200355284862304</c:v>
                </c:pt>
                <c:pt idx="13">
                  <c:v>9.1200355284862304</c:v>
                </c:pt>
                <c:pt idx="14">
                  <c:v>9.1200355284862304</c:v>
                </c:pt>
                <c:pt idx="15">
                  <c:v>9.1200355284862304</c:v>
                </c:pt>
                <c:pt idx="16">
                  <c:v>9.1200355284862304</c:v>
                </c:pt>
                <c:pt idx="17">
                  <c:v>9.1200355284862304</c:v>
                </c:pt>
                <c:pt idx="18">
                  <c:v>9.1200355284862304</c:v>
                </c:pt>
                <c:pt idx="19">
                  <c:v>9.1200355284862304</c:v>
                </c:pt>
                <c:pt idx="20">
                  <c:v>9.1200355284862304</c:v>
                </c:pt>
                <c:pt idx="21">
                  <c:v>9.1200355284862304</c:v>
                </c:pt>
                <c:pt idx="22">
                  <c:v>9.1200355284862304</c:v>
                </c:pt>
                <c:pt idx="23">
                  <c:v>9.1200355284862304</c:v>
                </c:pt>
                <c:pt idx="24">
                  <c:v>9.1200355284862304</c:v>
                </c:pt>
                <c:pt idx="25">
                  <c:v>9.1200355284862304</c:v>
                </c:pt>
                <c:pt idx="26">
                  <c:v>9.1200355284862304</c:v>
                </c:pt>
                <c:pt idx="27">
                  <c:v>9.1200355284862304</c:v>
                </c:pt>
                <c:pt idx="28">
                  <c:v>9.1200355284862304</c:v>
                </c:pt>
                <c:pt idx="29">
                  <c:v>9.1200355284862304</c:v>
                </c:pt>
                <c:pt idx="30">
                  <c:v>9.1200355284862304</c:v>
                </c:pt>
                <c:pt idx="31">
                  <c:v>9.1200355284862304</c:v>
                </c:pt>
                <c:pt idx="32">
                  <c:v>9.1200355284862304</c:v>
                </c:pt>
                <c:pt idx="33">
                  <c:v>9.1200355284862304</c:v>
                </c:pt>
                <c:pt idx="34">
                  <c:v>9.1200355284862304</c:v>
                </c:pt>
                <c:pt idx="35">
                  <c:v>9.1200355284862304</c:v>
                </c:pt>
                <c:pt idx="36">
                  <c:v>9.1200355284862304</c:v>
                </c:pt>
                <c:pt idx="37">
                  <c:v>9.1200355284862304</c:v>
                </c:pt>
                <c:pt idx="38">
                  <c:v>9.1200355284862304</c:v>
                </c:pt>
                <c:pt idx="39">
                  <c:v>9.1200355284862304</c:v>
                </c:pt>
                <c:pt idx="40">
                  <c:v>9.1200355284862304</c:v>
                </c:pt>
                <c:pt idx="41">
                  <c:v>9.1200355284862304</c:v>
                </c:pt>
                <c:pt idx="42">
                  <c:v>9.1200355284862304</c:v>
                </c:pt>
                <c:pt idx="43">
                  <c:v>9.1200355284862304</c:v>
                </c:pt>
                <c:pt idx="44">
                  <c:v>9.1200355284862304</c:v>
                </c:pt>
                <c:pt idx="45">
                  <c:v>9.1200355284862304</c:v>
                </c:pt>
                <c:pt idx="46">
                  <c:v>9.1200355284862304</c:v>
                </c:pt>
                <c:pt idx="47">
                  <c:v>9.1200355284862304</c:v>
                </c:pt>
                <c:pt idx="48">
                  <c:v>9.1200355284862304</c:v>
                </c:pt>
                <c:pt idx="49">
                  <c:v>9.1200355284862304</c:v>
                </c:pt>
              </c:numCache>
            </c:numRef>
          </c:yVal>
          <c:smooth val="0"/>
        </c:ser>
        <c:dLbls>
          <c:showLegendKey val="0"/>
          <c:showVal val="0"/>
          <c:showCatName val="0"/>
          <c:showSerName val="0"/>
          <c:showPercent val="0"/>
          <c:showBubbleSize val="0"/>
        </c:dLbls>
        <c:axId val="192575536"/>
        <c:axId val="192576096"/>
      </c:scatterChart>
      <c:scatterChart>
        <c:scatterStyle val="lineMarker"/>
        <c:varyColors val="0"/>
        <c:ser>
          <c:idx val="4"/>
          <c:order val="4"/>
          <c:tx>
            <c:strRef>
              <c:f>DFEC_3000_Graph!$F$3</c:f>
              <c:strCache>
                <c:ptCount val="1"/>
                <c:pt idx="0">
                  <c:v>PC</c:v>
                </c:pt>
              </c:strCache>
            </c:strRef>
          </c:tx>
          <c:spPr>
            <a:ln w="19050" cap="rnd">
              <a:solidFill>
                <a:srgbClr val="0070C0"/>
              </a:solidFill>
              <a:round/>
            </a:ln>
            <a:effectLst/>
          </c:spPr>
          <c:marker>
            <c:symbol val="circle"/>
            <c:size val="4"/>
            <c:spPr>
              <a:solidFill>
                <a:srgbClr val="0070C0"/>
              </a:solidFill>
              <a:ln w="9525">
                <a:noFill/>
              </a:ln>
              <a:effectLst/>
            </c:spPr>
          </c:marker>
          <c:errBars>
            <c:errDir val="y"/>
            <c:errBarType val="both"/>
            <c:errValType val="cust"/>
            <c:noEndCap val="0"/>
            <c:plus>
              <c:numRef>
                <c:f>DFEC_3000_Graph!$AC$3:$AC$78</c:f>
                <c:numCache>
                  <c:formatCode>General</c:formatCode>
                  <c:ptCount val="76"/>
                  <c:pt idx="0">
                    <c:v>8.8900575012116623E-2</c:v>
                  </c:pt>
                  <c:pt idx="1">
                    <c:v>0.12197058266346977</c:v>
                  </c:pt>
                  <c:pt idx="2">
                    <c:v>0.20332339381635162</c:v>
                  </c:pt>
                  <c:pt idx="3">
                    <c:v>0.24692816260663811</c:v>
                  </c:pt>
                  <c:pt idx="4">
                    <c:v>0.30263086724730687</c:v>
                  </c:pt>
                  <c:pt idx="5">
                    <c:v>0.27799425223724955</c:v>
                  </c:pt>
                  <c:pt idx="6">
                    <c:v>0.27508459163388754</c:v>
                  </c:pt>
                  <c:pt idx="7">
                    <c:v>0.26346395129751116</c:v>
                  </c:pt>
                  <c:pt idx="8">
                    <c:v>0.23437109064518555</c:v>
                  </c:pt>
                  <c:pt idx="9">
                    <c:v>0.24830019688101515</c:v>
                  </c:pt>
                  <c:pt idx="10">
                    <c:v>0.31733995688964978</c:v>
                  </c:pt>
                  <c:pt idx="11">
                    <c:v>0.30935097397916195</c:v>
                  </c:pt>
                  <c:pt idx="12">
                    <c:v>0.34295755148789581</c:v>
                  </c:pt>
                  <c:pt idx="13">
                    <c:v>0.40133554369358321</c:v>
                  </c:pt>
                  <c:pt idx="14">
                    <c:v>0.43408275468558549</c:v>
                  </c:pt>
                  <c:pt idx="15">
                    <c:v>0.44910509819877031</c:v>
                  </c:pt>
                  <c:pt idx="16">
                    <c:v>0.44686993630516203</c:v>
                  </c:pt>
                  <c:pt idx="17">
                    <c:v>0.46325513985543765</c:v>
                  </c:pt>
                  <c:pt idx="18">
                    <c:v>0.45937910838326523</c:v>
                  </c:pt>
                  <c:pt idx="19">
                    <c:v>0.47993793962322057</c:v>
                  </c:pt>
                  <c:pt idx="20">
                    <c:v>0.46725210578583593</c:v>
                  </c:pt>
                  <c:pt idx="21">
                    <c:v>0.47393941688386521</c:v>
                  </c:pt>
                  <c:pt idx="22">
                    <c:v>0.47799667677754187</c:v>
                  </c:pt>
                  <c:pt idx="23">
                    <c:v>0.47874424788927677</c:v>
                  </c:pt>
                  <c:pt idx="24">
                    <c:v>0.47874424788927677</c:v>
                  </c:pt>
                  <c:pt idx="25">
                    <c:v>0.48438808526836707</c:v>
                  </c:pt>
                  <c:pt idx="26">
                    <c:v>0.48438808526836707</c:v>
                  </c:pt>
                  <c:pt idx="27">
                    <c:v>0.48670812358285725</c:v>
                  </c:pt>
                  <c:pt idx="28">
                    <c:v>0.48670812358285725</c:v>
                  </c:pt>
                  <c:pt idx="29">
                    <c:v>0.48670812358285725</c:v>
                  </c:pt>
                  <c:pt idx="30">
                    <c:v>0.48674486043037024</c:v>
                  </c:pt>
                  <c:pt idx="31">
                    <c:v>0.48674486043037024</c:v>
                  </c:pt>
                  <c:pt idx="32">
                    <c:v>0.48674486043037024</c:v>
                  </c:pt>
                  <c:pt idx="33">
                    <c:v>0.48963836151626011</c:v>
                  </c:pt>
                  <c:pt idx="34">
                    <c:v>0.48963836151626011</c:v>
                  </c:pt>
                  <c:pt idx="35">
                    <c:v>0.48963836151626011</c:v>
                  </c:pt>
                  <c:pt idx="36">
                    <c:v>0.49025878081225521</c:v>
                  </c:pt>
                  <c:pt idx="37">
                    <c:v>0.48714878290678626</c:v>
                  </c:pt>
                  <c:pt idx="38">
                    <c:v>0.48714878290678626</c:v>
                  </c:pt>
                  <c:pt idx="39">
                    <c:v>0.48714878290678626</c:v>
                  </c:pt>
                  <c:pt idx="40">
                    <c:v>0.48714878290678626</c:v>
                  </c:pt>
                  <c:pt idx="41">
                    <c:v>0.48714878290678626</c:v>
                  </c:pt>
                  <c:pt idx="42">
                    <c:v>0.48714878290678626</c:v>
                  </c:pt>
                  <c:pt idx="43">
                    <c:v>0.49127893990165367</c:v>
                  </c:pt>
                  <c:pt idx="44">
                    <c:v>0.49127893990165367</c:v>
                  </c:pt>
                  <c:pt idx="45">
                    <c:v>0.49127893990165367</c:v>
                  </c:pt>
                  <c:pt idx="46">
                    <c:v>0.49127893990165367</c:v>
                  </c:pt>
                  <c:pt idx="47">
                    <c:v>0.50104529607622939</c:v>
                  </c:pt>
                  <c:pt idx="48">
                    <c:v>0.50303979760538209</c:v>
                  </c:pt>
                  <c:pt idx="49">
                    <c:v>0.50303979760538209</c:v>
                  </c:pt>
                  <c:pt idx="50">
                    <c:v>0.49544684889692425</c:v>
                  </c:pt>
                  <c:pt idx="51">
                    <c:v>0.4772479346562723</c:v>
                  </c:pt>
                  <c:pt idx="52">
                    <c:v>0.50161596288542476</c:v>
                  </c:pt>
                  <c:pt idx="53">
                    <c:v>0.52352350009308068</c:v>
                  </c:pt>
                  <c:pt idx="54">
                    <c:v>0.52963566915377758</c:v>
                  </c:pt>
                  <c:pt idx="55">
                    <c:v>0.52818197006815215</c:v>
                  </c:pt>
                  <c:pt idx="56">
                    <c:v>0.56177937448066129</c:v>
                  </c:pt>
                  <c:pt idx="57">
                    <c:v>0.56047287199708196</c:v>
                  </c:pt>
                  <c:pt idx="58">
                    <c:v>0.56047287199708196</c:v>
                  </c:pt>
                  <c:pt idx="59">
                    <c:v>0.56047287199708196</c:v>
                  </c:pt>
                  <c:pt idx="60">
                    <c:v>0.56047287199708196</c:v>
                  </c:pt>
                  <c:pt idx="61">
                    <c:v>0.56482668014181303</c:v>
                  </c:pt>
                  <c:pt idx="62">
                    <c:v>0.56482668014181303</c:v>
                  </c:pt>
                  <c:pt idx="63">
                    <c:v>0.57387151665197433</c:v>
                  </c:pt>
                  <c:pt idx="64">
                    <c:v>0.58375699366394318</c:v>
                  </c:pt>
                  <c:pt idx="65">
                    <c:v>0.58375699366394318</c:v>
                  </c:pt>
                  <c:pt idx="66">
                    <c:v>0.57858817814342101</c:v>
                  </c:pt>
                  <c:pt idx="67">
                    <c:v>0.57858817814342101</c:v>
                  </c:pt>
                  <c:pt idx="68">
                    <c:v>0.57433869931596893</c:v>
                  </c:pt>
                  <c:pt idx="69">
                    <c:v>0.5636858710505086</c:v>
                  </c:pt>
                  <c:pt idx="70">
                    <c:v>0.5636858710505086</c:v>
                  </c:pt>
                  <c:pt idx="71">
                    <c:v>0.5636858710505086</c:v>
                  </c:pt>
                  <c:pt idx="72">
                    <c:v>0.5636858710505086</c:v>
                  </c:pt>
                  <c:pt idx="73">
                    <c:v>0.5636858710505086</c:v>
                  </c:pt>
                  <c:pt idx="74">
                    <c:v>0.5636858710505086</c:v>
                  </c:pt>
                  <c:pt idx="75">
                    <c:v>0.5636858710505086</c:v>
                  </c:pt>
                </c:numCache>
              </c:numRef>
            </c:plus>
            <c:minus>
              <c:numRef>
                <c:f>DFEC_3000_Graph!$AC$3:$AC$78</c:f>
                <c:numCache>
                  <c:formatCode>General</c:formatCode>
                  <c:ptCount val="76"/>
                  <c:pt idx="0">
                    <c:v>8.8900575012116623E-2</c:v>
                  </c:pt>
                  <c:pt idx="1">
                    <c:v>0.12197058266346977</c:v>
                  </c:pt>
                  <c:pt idx="2">
                    <c:v>0.20332339381635162</c:v>
                  </c:pt>
                  <c:pt idx="3">
                    <c:v>0.24692816260663811</c:v>
                  </c:pt>
                  <c:pt idx="4">
                    <c:v>0.30263086724730687</c:v>
                  </c:pt>
                  <c:pt idx="5">
                    <c:v>0.27799425223724955</c:v>
                  </c:pt>
                  <c:pt idx="6">
                    <c:v>0.27508459163388754</c:v>
                  </c:pt>
                  <c:pt idx="7">
                    <c:v>0.26346395129751116</c:v>
                  </c:pt>
                  <c:pt idx="8">
                    <c:v>0.23437109064518555</c:v>
                  </c:pt>
                  <c:pt idx="9">
                    <c:v>0.24830019688101515</c:v>
                  </c:pt>
                  <c:pt idx="10">
                    <c:v>0.31733995688964978</c:v>
                  </c:pt>
                  <c:pt idx="11">
                    <c:v>0.30935097397916195</c:v>
                  </c:pt>
                  <c:pt idx="12">
                    <c:v>0.34295755148789581</c:v>
                  </c:pt>
                  <c:pt idx="13">
                    <c:v>0.40133554369358321</c:v>
                  </c:pt>
                  <c:pt idx="14">
                    <c:v>0.43408275468558549</c:v>
                  </c:pt>
                  <c:pt idx="15">
                    <c:v>0.44910509819877031</c:v>
                  </c:pt>
                  <c:pt idx="16">
                    <c:v>0.44686993630516203</c:v>
                  </c:pt>
                  <c:pt idx="17">
                    <c:v>0.46325513985543765</c:v>
                  </c:pt>
                  <c:pt idx="18">
                    <c:v>0.45937910838326523</c:v>
                  </c:pt>
                  <c:pt idx="19">
                    <c:v>0.47993793962322057</c:v>
                  </c:pt>
                  <c:pt idx="20">
                    <c:v>0.46725210578583593</c:v>
                  </c:pt>
                  <c:pt idx="21">
                    <c:v>0.47393941688386521</c:v>
                  </c:pt>
                  <c:pt idx="22">
                    <c:v>0.47799667677754187</c:v>
                  </c:pt>
                  <c:pt idx="23">
                    <c:v>0.47874424788927677</c:v>
                  </c:pt>
                  <c:pt idx="24">
                    <c:v>0.47874424788927677</c:v>
                  </c:pt>
                  <c:pt idx="25">
                    <c:v>0.48438808526836707</c:v>
                  </c:pt>
                  <c:pt idx="26">
                    <c:v>0.48438808526836707</c:v>
                  </c:pt>
                  <c:pt idx="27">
                    <c:v>0.48670812358285725</c:v>
                  </c:pt>
                  <c:pt idx="28">
                    <c:v>0.48670812358285725</c:v>
                  </c:pt>
                  <c:pt idx="29">
                    <c:v>0.48670812358285725</c:v>
                  </c:pt>
                  <c:pt idx="30">
                    <c:v>0.48674486043037024</c:v>
                  </c:pt>
                  <c:pt idx="31">
                    <c:v>0.48674486043037024</c:v>
                  </c:pt>
                  <c:pt idx="32">
                    <c:v>0.48674486043037024</c:v>
                  </c:pt>
                  <c:pt idx="33">
                    <c:v>0.48963836151626011</c:v>
                  </c:pt>
                  <c:pt idx="34">
                    <c:v>0.48963836151626011</c:v>
                  </c:pt>
                  <c:pt idx="35">
                    <c:v>0.48963836151626011</c:v>
                  </c:pt>
                  <c:pt idx="36">
                    <c:v>0.49025878081225521</c:v>
                  </c:pt>
                  <c:pt idx="37">
                    <c:v>0.48714878290678626</c:v>
                  </c:pt>
                  <c:pt idx="38">
                    <c:v>0.48714878290678626</c:v>
                  </c:pt>
                  <c:pt idx="39">
                    <c:v>0.48714878290678626</c:v>
                  </c:pt>
                  <c:pt idx="40">
                    <c:v>0.48714878290678626</c:v>
                  </c:pt>
                  <c:pt idx="41">
                    <c:v>0.48714878290678626</c:v>
                  </c:pt>
                  <c:pt idx="42">
                    <c:v>0.48714878290678626</c:v>
                  </c:pt>
                  <c:pt idx="43">
                    <c:v>0.49127893990165367</c:v>
                  </c:pt>
                  <c:pt idx="44">
                    <c:v>0.49127893990165367</c:v>
                  </c:pt>
                  <c:pt idx="45">
                    <c:v>0.49127893990165367</c:v>
                  </c:pt>
                  <c:pt idx="46">
                    <c:v>0.49127893990165367</c:v>
                  </c:pt>
                  <c:pt idx="47">
                    <c:v>0.50104529607622939</c:v>
                  </c:pt>
                  <c:pt idx="48">
                    <c:v>0.50303979760538209</c:v>
                  </c:pt>
                  <c:pt idx="49">
                    <c:v>0.50303979760538209</c:v>
                  </c:pt>
                  <c:pt idx="50">
                    <c:v>0.49544684889692425</c:v>
                  </c:pt>
                  <c:pt idx="51">
                    <c:v>0.4772479346562723</c:v>
                  </c:pt>
                  <c:pt idx="52">
                    <c:v>0.50161596288542476</c:v>
                  </c:pt>
                  <c:pt idx="53">
                    <c:v>0.52352350009308068</c:v>
                  </c:pt>
                  <c:pt idx="54">
                    <c:v>0.52963566915377758</c:v>
                  </c:pt>
                  <c:pt idx="55">
                    <c:v>0.52818197006815215</c:v>
                  </c:pt>
                  <c:pt idx="56">
                    <c:v>0.56177937448066129</c:v>
                  </c:pt>
                  <c:pt idx="57">
                    <c:v>0.56047287199708196</c:v>
                  </c:pt>
                  <c:pt idx="58">
                    <c:v>0.56047287199708196</c:v>
                  </c:pt>
                  <c:pt idx="59">
                    <c:v>0.56047287199708196</c:v>
                  </c:pt>
                  <c:pt idx="60">
                    <c:v>0.56047287199708196</c:v>
                  </c:pt>
                  <c:pt idx="61">
                    <c:v>0.56482668014181303</c:v>
                  </c:pt>
                  <c:pt idx="62">
                    <c:v>0.56482668014181303</c:v>
                  </c:pt>
                  <c:pt idx="63">
                    <c:v>0.57387151665197433</c:v>
                  </c:pt>
                  <c:pt idx="64">
                    <c:v>0.58375699366394318</c:v>
                  </c:pt>
                  <c:pt idx="65">
                    <c:v>0.58375699366394318</c:v>
                  </c:pt>
                  <c:pt idx="66">
                    <c:v>0.57858817814342101</c:v>
                  </c:pt>
                  <c:pt idx="67">
                    <c:v>0.57858817814342101</c:v>
                  </c:pt>
                  <c:pt idx="68">
                    <c:v>0.57433869931596893</c:v>
                  </c:pt>
                  <c:pt idx="69">
                    <c:v>0.5636858710505086</c:v>
                  </c:pt>
                  <c:pt idx="70">
                    <c:v>0.5636858710505086</c:v>
                  </c:pt>
                  <c:pt idx="71">
                    <c:v>0.5636858710505086</c:v>
                  </c:pt>
                  <c:pt idx="72">
                    <c:v>0.5636858710505086</c:v>
                  </c:pt>
                  <c:pt idx="73">
                    <c:v>0.5636858710505086</c:v>
                  </c:pt>
                  <c:pt idx="74">
                    <c:v>0.5636858710505086</c:v>
                  </c:pt>
                  <c:pt idx="75">
                    <c:v>0.5636858710505086</c:v>
                  </c:pt>
                </c:numCache>
              </c:numRef>
            </c:minus>
            <c:spPr>
              <a:noFill/>
              <a:ln w="6350" cap="flat" cmpd="sng" algn="ctr">
                <a:solidFill>
                  <a:srgbClr val="0070C0"/>
                </a:solidFill>
                <a:round/>
              </a:ln>
              <a:effectLst/>
            </c:spPr>
          </c:errBars>
          <c:xVal>
            <c:numRef>
              <c:f>DFEC_3000_Graph!$A$4:$A$53</c:f>
              <c:numCache>
                <c:formatCode>0.000_);[Red]\(0.000\)</c:formatCode>
                <c:ptCount val="50"/>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numCache>
            </c:numRef>
          </c:xVal>
          <c:yVal>
            <c:numRef>
              <c:f>DFEC_3000_Graph!$F$4:$F$53</c:f>
              <c:numCache>
                <c:formatCode>0.000_);[Red]\(0.000\)</c:formatCode>
                <c:ptCount val="50"/>
                <c:pt idx="0">
                  <c:v>66.32248445628727</c:v>
                </c:pt>
                <c:pt idx="1">
                  <c:v>65.045679482299192</c:v>
                </c:pt>
                <c:pt idx="2">
                  <c:v>63.903692424819177</c:v>
                </c:pt>
                <c:pt idx="3">
                  <c:v>62.769635833016117</c:v>
                </c:pt>
                <c:pt idx="4">
                  <c:v>61.833840883136666</c:v>
                </c:pt>
                <c:pt idx="5">
                  <c:v>60.85046313919554</c:v>
                </c:pt>
                <c:pt idx="6">
                  <c:v>59.970181449054678</c:v>
                </c:pt>
                <c:pt idx="7">
                  <c:v>59.21678720974495</c:v>
                </c:pt>
                <c:pt idx="8">
                  <c:v>58.510975764496877</c:v>
                </c:pt>
                <c:pt idx="9">
                  <c:v>57.765511990864105</c:v>
                </c:pt>
                <c:pt idx="10">
                  <c:v>57.083491942646866</c:v>
                </c:pt>
                <c:pt idx="11">
                  <c:v>56.528359345260753</c:v>
                </c:pt>
                <c:pt idx="12">
                  <c:v>56.155627458444357</c:v>
                </c:pt>
                <c:pt idx="13">
                  <c:v>55.957365816520735</c:v>
                </c:pt>
                <c:pt idx="14">
                  <c:v>55.82254790001268</c:v>
                </c:pt>
                <c:pt idx="15">
                  <c:v>55.751173708920177</c:v>
                </c:pt>
                <c:pt idx="16">
                  <c:v>55.703590914858523</c:v>
                </c:pt>
                <c:pt idx="17">
                  <c:v>55.648077655119913</c:v>
                </c:pt>
                <c:pt idx="18">
                  <c:v>55.616355792412129</c:v>
                </c:pt>
                <c:pt idx="19">
                  <c:v>55.568772998350461</c:v>
                </c:pt>
                <c:pt idx="20">
                  <c:v>55.552912066996569</c:v>
                </c:pt>
                <c:pt idx="21">
                  <c:v>55.537051135642685</c:v>
                </c:pt>
                <c:pt idx="22">
                  <c:v>55.521190204288793</c:v>
                </c:pt>
                <c:pt idx="23">
                  <c:v>55.505329272934908</c:v>
                </c:pt>
                <c:pt idx="24">
                  <c:v>55.505329272934908</c:v>
                </c:pt>
                <c:pt idx="25">
                  <c:v>55.489468341581016</c:v>
                </c:pt>
                <c:pt idx="26">
                  <c:v>55.489468341581016</c:v>
                </c:pt>
                <c:pt idx="27">
                  <c:v>55.481537875904067</c:v>
                </c:pt>
                <c:pt idx="28">
                  <c:v>55.481537875904067</c:v>
                </c:pt>
                <c:pt idx="29">
                  <c:v>55.481537875904067</c:v>
                </c:pt>
                <c:pt idx="30">
                  <c:v>55.473607410227125</c:v>
                </c:pt>
                <c:pt idx="31">
                  <c:v>55.473607410227125</c:v>
                </c:pt>
                <c:pt idx="32">
                  <c:v>55.473607410227125</c:v>
                </c:pt>
                <c:pt idx="33">
                  <c:v>55.465676944550182</c:v>
                </c:pt>
                <c:pt idx="34">
                  <c:v>55.465676944550182</c:v>
                </c:pt>
                <c:pt idx="35">
                  <c:v>55.465676944550182</c:v>
                </c:pt>
                <c:pt idx="36">
                  <c:v>55.45774647887324</c:v>
                </c:pt>
                <c:pt idx="37">
                  <c:v>55.44981601319629</c:v>
                </c:pt>
                <c:pt idx="38">
                  <c:v>55.44981601319629</c:v>
                </c:pt>
                <c:pt idx="39">
                  <c:v>55.44981601319629</c:v>
                </c:pt>
                <c:pt idx="40">
                  <c:v>55.44981601319629</c:v>
                </c:pt>
                <c:pt idx="41">
                  <c:v>55.44981601319629</c:v>
                </c:pt>
                <c:pt idx="42">
                  <c:v>55.44981601319629</c:v>
                </c:pt>
                <c:pt idx="43">
                  <c:v>55.441885547519348</c:v>
                </c:pt>
                <c:pt idx="44">
                  <c:v>55.441885547519348</c:v>
                </c:pt>
                <c:pt idx="45">
                  <c:v>55.441885547519348</c:v>
                </c:pt>
                <c:pt idx="46">
                  <c:v>55.441885547519348</c:v>
                </c:pt>
                <c:pt idx="47">
                  <c:v>55.433955081842406</c:v>
                </c:pt>
                <c:pt idx="48">
                  <c:v>55.418094150488528</c:v>
                </c:pt>
                <c:pt idx="49">
                  <c:v>55.418094150488528</c:v>
                </c:pt>
              </c:numCache>
            </c:numRef>
          </c:yVal>
          <c:smooth val="0"/>
        </c:ser>
        <c:dLbls>
          <c:showLegendKey val="0"/>
          <c:showVal val="0"/>
          <c:showCatName val="0"/>
          <c:showSerName val="0"/>
          <c:showPercent val="0"/>
          <c:showBubbleSize val="0"/>
        </c:dLbls>
        <c:axId val="192577216"/>
        <c:axId val="192576656"/>
      </c:scatterChart>
      <c:valAx>
        <c:axId val="192575536"/>
        <c:scaling>
          <c:orientation val="minMax"/>
          <c:max val="2000"/>
        </c:scaling>
        <c:delete val="0"/>
        <c:axPos val="b"/>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ja-JP" alt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92576096"/>
        <c:crosses val="autoZero"/>
        <c:crossBetween val="midCat"/>
        <c:majorUnit val="500"/>
      </c:valAx>
      <c:valAx>
        <c:axId val="192576096"/>
        <c:scaling>
          <c:orientation val="minMax"/>
          <c:max val="24"/>
          <c:min val="0"/>
        </c:scaling>
        <c:delete val="0"/>
        <c:axPos val="l"/>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92575536"/>
        <c:crosses val="autoZero"/>
        <c:crossBetween val="midCat"/>
        <c:majorUnit val="4"/>
      </c:valAx>
      <c:valAx>
        <c:axId val="192576656"/>
        <c:scaling>
          <c:orientation val="minMax"/>
          <c:max val="72"/>
          <c:min val="0"/>
        </c:scaling>
        <c:delete val="0"/>
        <c:axPos val="r"/>
        <c:numFmt formatCode="General"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92577216"/>
        <c:crosses val="max"/>
        <c:crossBetween val="midCat"/>
        <c:majorUnit val="8"/>
      </c:valAx>
      <c:valAx>
        <c:axId val="192577216"/>
        <c:scaling>
          <c:orientation val="minMax"/>
        </c:scaling>
        <c:delete val="1"/>
        <c:axPos val="b"/>
        <c:numFmt formatCode="0.000_);[Red]\(0.000\)" sourceLinked="1"/>
        <c:majorTickMark val="out"/>
        <c:minorTickMark val="none"/>
        <c:tickLblPos val="nextTo"/>
        <c:crossAx val="192576656"/>
        <c:crosses val="autoZero"/>
        <c:crossBetween val="midCat"/>
      </c:valAx>
      <c:spPr>
        <a:noFill/>
        <a:ln>
          <a:solidFill>
            <a:schemeClr val="tx1"/>
          </a:solidFill>
        </a:ln>
        <a:effectLst/>
      </c:spPr>
    </c:plotArea>
    <c:legend>
      <c:legendPos val="r"/>
      <c:layout>
        <c:manualLayout>
          <c:xMode val="edge"/>
          <c:yMode val="edge"/>
          <c:x val="0.1403231347610509"/>
          <c:y val="0.30374195560290979"/>
          <c:w val="0.72291949950788514"/>
          <c:h val="0.2140356283029129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088979065330147E-2"/>
          <c:y val="1.5293046692891691E-2"/>
          <c:w val="0.88134083239595051"/>
          <c:h val="0.92750765869957164"/>
        </c:manualLayout>
      </c:layout>
      <c:scatterChart>
        <c:scatterStyle val="lineMarker"/>
        <c:varyColors val="0"/>
        <c:ser>
          <c:idx val="0"/>
          <c:order val="0"/>
          <c:tx>
            <c:strRef>
              <c:f>DFEC_3000_Graph!$B$3</c:f>
              <c:strCache>
                <c:ptCount val="1"/>
                <c:pt idx="0">
                  <c:v>Na2DMBDC</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errBars>
            <c:errDir val="y"/>
            <c:errBarType val="both"/>
            <c:errValType val="cust"/>
            <c:noEndCap val="0"/>
            <c:plus>
              <c:numRef>
                <c:f>DFEC_3000_Graph!$Y$3:$Y$78</c:f>
                <c:numCache>
                  <c:formatCode>General</c:formatCode>
                  <c:ptCount val="76"/>
                  <c:pt idx="0">
                    <c:v>1.7940299454383957E-2</c:v>
                  </c:pt>
                  <c:pt idx="1">
                    <c:v>2.9900499090639927E-2</c:v>
                  </c:pt>
                  <c:pt idx="2">
                    <c:v>7.6815773007487015E-2</c:v>
                  </c:pt>
                  <c:pt idx="3">
                    <c:v>8.0454014717067729E-2</c:v>
                  </c:pt>
                  <c:pt idx="4">
                    <c:v>0.10961704031985239</c:v>
                  </c:pt>
                  <c:pt idx="5">
                    <c:v>0.11362189654443149</c:v>
                  </c:pt>
                  <c:pt idx="6">
                    <c:v>0.14463931828290358</c:v>
                  </c:pt>
                  <c:pt idx="7">
                    <c:v>0.12019851874814742</c:v>
                  </c:pt>
                  <c:pt idx="8">
                    <c:v>0.11487396626316922</c:v>
                  </c:pt>
                  <c:pt idx="9">
                    <c:v>0.14451564205824807</c:v>
                  </c:pt>
                  <c:pt idx="10">
                    <c:v>0.17830327231746035</c:v>
                  </c:pt>
                  <c:pt idx="11">
                    <c:v>0.22724379308886458</c:v>
                  </c:pt>
                  <c:pt idx="12">
                    <c:v>0.19061421598645462</c:v>
                  </c:pt>
                  <c:pt idx="13">
                    <c:v>0.19322293850240579</c:v>
                  </c:pt>
                  <c:pt idx="14">
                    <c:v>0.20681118496442633</c:v>
                  </c:pt>
                  <c:pt idx="15">
                    <c:v>0.21693837255442633</c:v>
                  </c:pt>
                  <c:pt idx="16">
                    <c:v>0.22223132336784437</c:v>
                  </c:pt>
                  <c:pt idx="17">
                    <c:v>0.22215084850611899</c:v>
                  </c:pt>
                  <c:pt idx="18">
                    <c:v>0.22287407618765717</c:v>
                  </c:pt>
                  <c:pt idx="19">
                    <c:v>0.24099134504723108</c:v>
                  </c:pt>
                  <c:pt idx="20">
                    <c:v>0.2395028110711398</c:v>
                  </c:pt>
                  <c:pt idx="21">
                    <c:v>0.23013674297969205</c:v>
                  </c:pt>
                  <c:pt idx="22">
                    <c:v>0.2152835934526075</c:v>
                  </c:pt>
                  <c:pt idx="23">
                    <c:v>0.2224725732923673</c:v>
                  </c:pt>
                  <c:pt idx="24">
                    <c:v>0.22415405269113031</c:v>
                  </c:pt>
                  <c:pt idx="25">
                    <c:v>0.21858062440037673</c:v>
                  </c:pt>
                  <c:pt idx="26">
                    <c:v>0.21858062440037673</c:v>
                  </c:pt>
                  <c:pt idx="27">
                    <c:v>0.216360639511256</c:v>
                  </c:pt>
                  <c:pt idx="28">
                    <c:v>0.20793212100645306</c:v>
                  </c:pt>
                  <c:pt idx="29">
                    <c:v>0.20793212100645306</c:v>
                  </c:pt>
                  <c:pt idx="30">
                    <c:v>0.2152835934526075</c:v>
                  </c:pt>
                  <c:pt idx="31">
                    <c:v>0.2152835934526075</c:v>
                  </c:pt>
                  <c:pt idx="32">
                    <c:v>0.2152835934526075</c:v>
                  </c:pt>
                  <c:pt idx="33">
                    <c:v>0.2055102000360774</c:v>
                  </c:pt>
                  <c:pt idx="34">
                    <c:v>0.21092041800276079</c:v>
                  </c:pt>
                  <c:pt idx="35">
                    <c:v>0.21092041800276079</c:v>
                  </c:pt>
                  <c:pt idx="36">
                    <c:v>0.21569847838833142</c:v>
                  </c:pt>
                  <c:pt idx="37">
                    <c:v>0.21569847838833142</c:v>
                  </c:pt>
                  <c:pt idx="38">
                    <c:v>0.22182865711320879</c:v>
                  </c:pt>
                  <c:pt idx="39">
                    <c:v>0.22182865711320879</c:v>
                  </c:pt>
                  <c:pt idx="40">
                    <c:v>0.22182865711320879</c:v>
                  </c:pt>
                  <c:pt idx="41">
                    <c:v>0.22182865711320879</c:v>
                  </c:pt>
                  <c:pt idx="42">
                    <c:v>0.24069437470022956</c:v>
                  </c:pt>
                  <c:pt idx="43">
                    <c:v>0.24069437470022956</c:v>
                  </c:pt>
                  <c:pt idx="44">
                    <c:v>0.2486600002821622</c:v>
                  </c:pt>
                  <c:pt idx="45">
                    <c:v>0.2486600002821622</c:v>
                  </c:pt>
                  <c:pt idx="46">
                    <c:v>0.24335406179142852</c:v>
                  </c:pt>
                  <c:pt idx="47">
                    <c:v>0.25378461438083416</c:v>
                  </c:pt>
                  <c:pt idx="48">
                    <c:v>0.25378461438083416</c:v>
                  </c:pt>
                  <c:pt idx="49">
                    <c:v>0.25956664420667569</c:v>
                  </c:pt>
                  <c:pt idx="50">
                    <c:v>0.26039197743158732</c:v>
                  </c:pt>
                  <c:pt idx="51">
                    <c:v>0.26039197743158732</c:v>
                  </c:pt>
                  <c:pt idx="52">
                    <c:v>0.24801197833131361</c:v>
                  </c:pt>
                  <c:pt idx="53">
                    <c:v>0.2579253863642334</c:v>
                  </c:pt>
                  <c:pt idx="54">
                    <c:v>0.27077704437368066</c:v>
                  </c:pt>
                  <c:pt idx="55">
                    <c:v>0.2782514162628586</c:v>
                  </c:pt>
                  <c:pt idx="56">
                    <c:v>0.27016552892027984</c:v>
                  </c:pt>
                  <c:pt idx="57">
                    <c:v>0.26354877276434158</c:v>
                  </c:pt>
                  <c:pt idx="58">
                    <c:v>0.26354877276434158</c:v>
                  </c:pt>
                  <c:pt idx="59">
                    <c:v>0.26354877276434158</c:v>
                  </c:pt>
                  <c:pt idx="60">
                    <c:v>0.26354877276434158</c:v>
                  </c:pt>
                  <c:pt idx="61">
                    <c:v>0.26354877276434158</c:v>
                  </c:pt>
                  <c:pt idx="62">
                    <c:v>0.26354877276434158</c:v>
                  </c:pt>
                  <c:pt idx="63">
                    <c:v>0.26354877276434158</c:v>
                  </c:pt>
                  <c:pt idx="64">
                    <c:v>0.26354877276434158</c:v>
                  </c:pt>
                  <c:pt idx="65">
                    <c:v>0.26354877276434158</c:v>
                  </c:pt>
                  <c:pt idx="66">
                    <c:v>0.26354877276434158</c:v>
                  </c:pt>
                  <c:pt idx="67">
                    <c:v>0.26354877276434158</c:v>
                  </c:pt>
                  <c:pt idx="68">
                    <c:v>0.26354877276434158</c:v>
                  </c:pt>
                  <c:pt idx="69">
                    <c:v>0.25875595463130191</c:v>
                  </c:pt>
                  <c:pt idx="70">
                    <c:v>0.25513729868004031</c:v>
                  </c:pt>
                  <c:pt idx="71">
                    <c:v>0.25513729868004031</c:v>
                  </c:pt>
                  <c:pt idx="72">
                    <c:v>0.25513729868004031</c:v>
                  </c:pt>
                  <c:pt idx="73">
                    <c:v>0.25513729868004031</c:v>
                  </c:pt>
                  <c:pt idx="74">
                    <c:v>0.25555745095918592</c:v>
                  </c:pt>
                  <c:pt idx="75">
                    <c:v>0.25555745095918592</c:v>
                  </c:pt>
                </c:numCache>
              </c:numRef>
            </c:plus>
            <c:minus>
              <c:numRef>
                <c:f>DFEC_3000_Graph!$Y$3:$Y$78</c:f>
                <c:numCache>
                  <c:formatCode>General</c:formatCode>
                  <c:ptCount val="76"/>
                  <c:pt idx="0">
                    <c:v>1.7940299454383957E-2</c:v>
                  </c:pt>
                  <c:pt idx="1">
                    <c:v>2.9900499090639927E-2</c:v>
                  </c:pt>
                  <c:pt idx="2">
                    <c:v>7.6815773007487015E-2</c:v>
                  </c:pt>
                  <c:pt idx="3">
                    <c:v>8.0454014717067729E-2</c:v>
                  </c:pt>
                  <c:pt idx="4">
                    <c:v>0.10961704031985239</c:v>
                  </c:pt>
                  <c:pt idx="5">
                    <c:v>0.11362189654443149</c:v>
                  </c:pt>
                  <c:pt idx="6">
                    <c:v>0.14463931828290358</c:v>
                  </c:pt>
                  <c:pt idx="7">
                    <c:v>0.12019851874814742</c:v>
                  </c:pt>
                  <c:pt idx="8">
                    <c:v>0.11487396626316922</c:v>
                  </c:pt>
                  <c:pt idx="9">
                    <c:v>0.14451564205824807</c:v>
                  </c:pt>
                  <c:pt idx="10">
                    <c:v>0.17830327231746035</c:v>
                  </c:pt>
                  <c:pt idx="11">
                    <c:v>0.22724379308886458</c:v>
                  </c:pt>
                  <c:pt idx="12">
                    <c:v>0.19061421598645462</c:v>
                  </c:pt>
                  <c:pt idx="13">
                    <c:v>0.19322293850240579</c:v>
                  </c:pt>
                  <c:pt idx="14">
                    <c:v>0.20681118496442633</c:v>
                  </c:pt>
                  <c:pt idx="15">
                    <c:v>0.21693837255442633</c:v>
                  </c:pt>
                  <c:pt idx="16">
                    <c:v>0.22223132336784437</c:v>
                  </c:pt>
                  <c:pt idx="17">
                    <c:v>0.22215084850611899</c:v>
                  </c:pt>
                  <c:pt idx="18">
                    <c:v>0.22287407618765717</c:v>
                  </c:pt>
                  <c:pt idx="19">
                    <c:v>0.24099134504723108</c:v>
                  </c:pt>
                  <c:pt idx="20">
                    <c:v>0.2395028110711398</c:v>
                  </c:pt>
                  <c:pt idx="21">
                    <c:v>0.23013674297969205</c:v>
                  </c:pt>
                  <c:pt idx="22">
                    <c:v>0.2152835934526075</c:v>
                  </c:pt>
                  <c:pt idx="23">
                    <c:v>0.2224725732923673</c:v>
                  </c:pt>
                  <c:pt idx="24">
                    <c:v>0.22415405269113031</c:v>
                  </c:pt>
                  <c:pt idx="25">
                    <c:v>0.21858062440037673</c:v>
                  </c:pt>
                  <c:pt idx="26">
                    <c:v>0.21858062440037673</c:v>
                  </c:pt>
                  <c:pt idx="27">
                    <c:v>0.216360639511256</c:v>
                  </c:pt>
                  <c:pt idx="28">
                    <c:v>0.20793212100645306</c:v>
                  </c:pt>
                  <c:pt idx="29">
                    <c:v>0.20793212100645306</c:v>
                  </c:pt>
                  <c:pt idx="30">
                    <c:v>0.2152835934526075</c:v>
                  </c:pt>
                  <c:pt idx="31">
                    <c:v>0.2152835934526075</c:v>
                  </c:pt>
                  <c:pt idx="32">
                    <c:v>0.2152835934526075</c:v>
                  </c:pt>
                  <c:pt idx="33">
                    <c:v>0.2055102000360774</c:v>
                  </c:pt>
                  <c:pt idx="34">
                    <c:v>0.21092041800276079</c:v>
                  </c:pt>
                  <c:pt idx="35">
                    <c:v>0.21092041800276079</c:v>
                  </c:pt>
                  <c:pt idx="36">
                    <c:v>0.21569847838833142</c:v>
                  </c:pt>
                  <c:pt idx="37">
                    <c:v>0.21569847838833142</c:v>
                  </c:pt>
                  <c:pt idx="38">
                    <c:v>0.22182865711320879</c:v>
                  </c:pt>
                  <c:pt idx="39">
                    <c:v>0.22182865711320879</c:v>
                  </c:pt>
                  <c:pt idx="40">
                    <c:v>0.22182865711320879</c:v>
                  </c:pt>
                  <c:pt idx="41">
                    <c:v>0.22182865711320879</c:v>
                  </c:pt>
                  <c:pt idx="42">
                    <c:v>0.24069437470022956</c:v>
                  </c:pt>
                  <c:pt idx="43">
                    <c:v>0.24069437470022956</c:v>
                  </c:pt>
                  <c:pt idx="44">
                    <c:v>0.2486600002821622</c:v>
                  </c:pt>
                  <c:pt idx="45">
                    <c:v>0.2486600002821622</c:v>
                  </c:pt>
                  <c:pt idx="46">
                    <c:v>0.24335406179142852</c:v>
                  </c:pt>
                  <c:pt idx="47">
                    <c:v>0.25378461438083416</c:v>
                  </c:pt>
                  <c:pt idx="48">
                    <c:v>0.25378461438083416</c:v>
                  </c:pt>
                  <c:pt idx="49">
                    <c:v>0.25956664420667569</c:v>
                  </c:pt>
                  <c:pt idx="50">
                    <c:v>0.26039197743158732</c:v>
                  </c:pt>
                  <c:pt idx="51">
                    <c:v>0.26039197743158732</c:v>
                  </c:pt>
                  <c:pt idx="52">
                    <c:v>0.24801197833131361</c:v>
                  </c:pt>
                  <c:pt idx="53">
                    <c:v>0.2579253863642334</c:v>
                  </c:pt>
                  <c:pt idx="54">
                    <c:v>0.27077704437368066</c:v>
                  </c:pt>
                  <c:pt idx="55">
                    <c:v>0.2782514162628586</c:v>
                  </c:pt>
                  <c:pt idx="56">
                    <c:v>0.27016552892027984</c:v>
                  </c:pt>
                  <c:pt idx="57">
                    <c:v>0.26354877276434158</c:v>
                  </c:pt>
                  <c:pt idx="58">
                    <c:v>0.26354877276434158</c:v>
                  </c:pt>
                  <c:pt idx="59">
                    <c:v>0.26354877276434158</c:v>
                  </c:pt>
                  <c:pt idx="60">
                    <c:v>0.26354877276434158</c:v>
                  </c:pt>
                  <c:pt idx="61">
                    <c:v>0.26354877276434158</c:v>
                  </c:pt>
                  <c:pt idx="62">
                    <c:v>0.26354877276434158</c:v>
                  </c:pt>
                  <c:pt idx="63">
                    <c:v>0.26354877276434158</c:v>
                  </c:pt>
                  <c:pt idx="64">
                    <c:v>0.26354877276434158</c:v>
                  </c:pt>
                  <c:pt idx="65">
                    <c:v>0.26354877276434158</c:v>
                  </c:pt>
                  <c:pt idx="66">
                    <c:v>0.26354877276434158</c:v>
                  </c:pt>
                  <c:pt idx="67">
                    <c:v>0.26354877276434158</c:v>
                  </c:pt>
                  <c:pt idx="68">
                    <c:v>0.26354877276434158</c:v>
                  </c:pt>
                  <c:pt idx="69">
                    <c:v>0.25875595463130191</c:v>
                  </c:pt>
                  <c:pt idx="70">
                    <c:v>0.25513729868004031</c:v>
                  </c:pt>
                  <c:pt idx="71">
                    <c:v>0.25513729868004031</c:v>
                  </c:pt>
                  <c:pt idx="72">
                    <c:v>0.25513729868004031</c:v>
                  </c:pt>
                  <c:pt idx="73">
                    <c:v>0.25513729868004031</c:v>
                  </c:pt>
                  <c:pt idx="74">
                    <c:v>0.25555745095918592</c:v>
                  </c:pt>
                  <c:pt idx="75">
                    <c:v>0.25555745095918592</c:v>
                  </c:pt>
                </c:numCache>
              </c:numRef>
            </c:minus>
            <c:spPr>
              <a:noFill/>
              <a:ln w="9525" cap="flat" cmpd="sng" algn="ctr">
                <a:solidFill>
                  <a:srgbClr val="00B050"/>
                </a:solidFill>
                <a:round/>
              </a:ln>
              <a:effectLst/>
            </c:spPr>
          </c:errBars>
          <c:xVal>
            <c:numRef>
              <c:f>DFEC_3000_Graph!$A$4:$A$79</c:f>
              <c:numCache>
                <c:formatCode>0.000_);[Red]\(0.000\)</c:formatCode>
                <c:ptCount val="76"/>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2020</c:v>
                </c:pt>
                <c:pt idx="51">
                  <c:v>2060</c:v>
                </c:pt>
                <c:pt idx="52">
                  <c:v>2100</c:v>
                </c:pt>
                <c:pt idx="53">
                  <c:v>2140</c:v>
                </c:pt>
                <c:pt idx="54">
                  <c:v>2180</c:v>
                </c:pt>
                <c:pt idx="55">
                  <c:v>2220</c:v>
                </c:pt>
                <c:pt idx="56">
                  <c:v>2260</c:v>
                </c:pt>
                <c:pt idx="57">
                  <c:v>2300</c:v>
                </c:pt>
                <c:pt idx="58">
                  <c:v>2340</c:v>
                </c:pt>
                <c:pt idx="59">
                  <c:v>2380</c:v>
                </c:pt>
                <c:pt idx="60">
                  <c:v>2420</c:v>
                </c:pt>
                <c:pt idx="61">
                  <c:v>2460</c:v>
                </c:pt>
                <c:pt idx="62">
                  <c:v>2500</c:v>
                </c:pt>
                <c:pt idx="63">
                  <c:v>2540</c:v>
                </c:pt>
                <c:pt idx="64">
                  <c:v>2580</c:v>
                </c:pt>
                <c:pt idx="65">
                  <c:v>2620</c:v>
                </c:pt>
                <c:pt idx="66">
                  <c:v>2660</c:v>
                </c:pt>
                <c:pt idx="67">
                  <c:v>2700</c:v>
                </c:pt>
                <c:pt idx="68">
                  <c:v>2740</c:v>
                </c:pt>
                <c:pt idx="69">
                  <c:v>2780</c:v>
                </c:pt>
                <c:pt idx="70">
                  <c:v>2820</c:v>
                </c:pt>
                <c:pt idx="71">
                  <c:v>2860</c:v>
                </c:pt>
                <c:pt idx="72">
                  <c:v>2900</c:v>
                </c:pt>
                <c:pt idx="73">
                  <c:v>2940</c:v>
                </c:pt>
                <c:pt idx="74">
                  <c:v>2980</c:v>
                </c:pt>
                <c:pt idx="75">
                  <c:v>3000</c:v>
                </c:pt>
              </c:numCache>
            </c:numRef>
          </c:xVal>
          <c:yVal>
            <c:numRef>
              <c:f>DFEC_3000_Graph!$B$4:$B$79</c:f>
              <c:numCache>
                <c:formatCode>0.000_);[Red]\(0.000\)</c:formatCode>
                <c:ptCount val="76"/>
                <c:pt idx="0">
                  <c:v>7.9304656769445502E-3</c:v>
                </c:pt>
                <c:pt idx="1">
                  <c:v>3.9652328384722747E-2</c:v>
                </c:pt>
                <c:pt idx="2">
                  <c:v>0.11895698515416826</c:v>
                </c:pt>
                <c:pt idx="3">
                  <c:v>0.18240071056972468</c:v>
                </c:pt>
                <c:pt idx="4">
                  <c:v>0.38066235249333846</c:v>
                </c:pt>
                <c:pt idx="5">
                  <c:v>0.53134120035528487</c:v>
                </c:pt>
                <c:pt idx="6">
                  <c:v>0.75339423930973226</c:v>
                </c:pt>
                <c:pt idx="7">
                  <c:v>1.0626824007105697</c:v>
                </c:pt>
                <c:pt idx="8">
                  <c:v>1.356109630757518</c:v>
                </c:pt>
                <c:pt idx="9">
                  <c:v>1.697119654866134</c:v>
                </c:pt>
                <c:pt idx="10">
                  <c:v>1.9905468849130821</c:v>
                </c:pt>
                <c:pt idx="11">
                  <c:v>2.3315569090216974</c:v>
                </c:pt>
                <c:pt idx="12">
                  <c:v>2.7122192615150365</c:v>
                </c:pt>
                <c:pt idx="13">
                  <c:v>2.9818550945311508</c:v>
                </c:pt>
                <c:pt idx="14">
                  <c:v>3.1563253394239306</c:v>
                </c:pt>
                <c:pt idx="15">
                  <c:v>3.2356299961933757</c:v>
                </c:pt>
                <c:pt idx="16">
                  <c:v>3.3070041872858766</c:v>
                </c:pt>
                <c:pt idx="17">
                  <c:v>3.3307955843167107</c:v>
                </c:pt>
                <c:pt idx="18">
                  <c:v>3.4021697754092122</c:v>
                </c:pt>
                <c:pt idx="19">
                  <c:v>3.4418221037939345</c:v>
                </c:pt>
                <c:pt idx="20">
                  <c:v>3.4576830351478236</c:v>
                </c:pt>
                <c:pt idx="21">
                  <c:v>3.4656135008247682</c:v>
                </c:pt>
                <c:pt idx="22">
                  <c:v>3.5052658292094909</c:v>
                </c:pt>
                <c:pt idx="23">
                  <c:v>3.52112676056338</c:v>
                </c:pt>
                <c:pt idx="24">
                  <c:v>3.5290572262403246</c:v>
                </c:pt>
                <c:pt idx="25">
                  <c:v>3.5528486232711578</c:v>
                </c:pt>
                <c:pt idx="26">
                  <c:v>3.5528486232711578</c:v>
                </c:pt>
                <c:pt idx="27">
                  <c:v>3.5607790889481032</c:v>
                </c:pt>
                <c:pt idx="28">
                  <c:v>3.5766400203019919</c:v>
                </c:pt>
                <c:pt idx="29">
                  <c:v>3.5766400203019919</c:v>
                </c:pt>
                <c:pt idx="30">
                  <c:v>3.5845704859789365</c:v>
                </c:pt>
                <c:pt idx="31">
                  <c:v>3.5845704859789365</c:v>
                </c:pt>
                <c:pt idx="32">
                  <c:v>3.5845704859789365</c:v>
                </c:pt>
                <c:pt idx="33">
                  <c:v>3.5925009516558815</c:v>
                </c:pt>
                <c:pt idx="34">
                  <c:v>3.6162923486867151</c:v>
                </c:pt>
                <c:pt idx="35">
                  <c:v>3.6162923486867151</c:v>
                </c:pt>
                <c:pt idx="36">
                  <c:v>3.6242228143636597</c:v>
                </c:pt>
                <c:pt idx="37">
                  <c:v>3.6242228143636597</c:v>
                </c:pt>
                <c:pt idx="38">
                  <c:v>3.6321532800406038</c:v>
                </c:pt>
                <c:pt idx="39">
                  <c:v>3.6321532800406038</c:v>
                </c:pt>
                <c:pt idx="40">
                  <c:v>3.6321532800406038</c:v>
                </c:pt>
                <c:pt idx="41">
                  <c:v>3.6321532800406038</c:v>
                </c:pt>
                <c:pt idx="42">
                  <c:v>3.6480142113944938</c:v>
                </c:pt>
                <c:pt idx="43">
                  <c:v>3.6480142113944938</c:v>
                </c:pt>
                <c:pt idx="44">
                  <c:v>3.6559446770714379</c:v>
                </c:pt>
                <c:pt idx="45">
                  <c:v>3.6559446770714379</c:v>
                </c:pt>
                <c:pt idx="46">
                  <c:v>3.6638751427483824</c:v>
                </c:pt>
                <c:pt idx="47">
                  <c:v>3.671805608425327</c:v>
                </c:pt>
                <c:pt idx="48">
                  <c:v>3.671805608425327</c:v>
                </c:pt>
                <c:pt idx="49">
                  <c:v>3.6797360741022715</c:v>
                </c:pt>
                <c:pt idx="50">
                  <c:v>3.7114579368100502</c:v>
                </c:pt>
                <c:pt idx="51">
                  <c:v>3.7114579368100502</c:v>
                </c:pt>
                <c:pt idx="52">
                  <c:v>3.7273188681639389</c:v>
                </c:pt>
                <c:pt idx="53">
                  <c:v>3.7392145666793559</c:v>
                </c:pt>
                <c:pt idx="54">
                  <c:v>3.755075498033245</c:v>
                </c:pt>
                <c:pt idx="55">
                  <c:v>3.7669711965486612</c:v>
                </c:pt>
                <c:pt idx="56">
                  <c:v>3.7828321279025503</c:v>
                </c:pt>
                <c:pt idx="57">
                  <c:v>3.8026582920949119</c:v>
                </c:pt>
                <c:pt idx="58">
                  <c:v>3.8026582920949119</c:v>
                </c:pt>
                <c:pt idx="59">
                  <c:v>3.8026582920949119</c:v>
                </c:pt>
                <c:pt idx="60">
                  <c:v>3.8026582920949119</c:v>
                </c:pt>
                <c:pt idx="61">
                  <c:v>3.8026582920949119</c:v>
                </c:pt>
                <c:pt idx="62">
                  <c:v>3.8026582920949119</c:v>
                </c:pt>
                <c:pt idx="63">
                  <c:v>3.8026582920949119</c:v>
                </c:pt>
                <c:pt idx="64">
                  <c:v>3.8026582920949119</c:v>
                </c:pt>
                <c:pt idx="65">
                  <c:v>3.8026582920949119</c:v>
                </c:pt>
                <c:pt idx="66">
                  <c:v>3.8026582920949119</c:v>
                </c:pt>
                <c:pt idx="67">
                  <c:v>3.8026582920949119</c:v>
                </c:pt>
                <c:pt idx="68">
                  <c:v>3.8026582920949119</c:v>
                </c:pt>
                <c:pt idx="69">
                  <c:v>3.810588757771856</c:v>
                </c:pt>
                <c:pt idx="70">
                  <c:v>3.8185192234488006</c:v>
                </c:pt>
                <c:pt idx="71">
                  <c:v>3.8185192234488006</c:v>
                </c:pt>
                <c:pt idx="72">
                  <c:v>3.8185192234488006</c:v>
                </c:pt>
                <c:pt idx="73">
                  <c:v>3.8185192234488006</c:v>
                </c:pt>
                <c:pt idx="74">
                  <c:v>3.8264496891257451</c:v>
                </c:pt>
                <c:pt idx="75">
                  <c:v>3.8264496891257451</c:v>
                </c:pt>
              </c:numCache>
            </c:numRef>
          </c:yVal>
          <c:smooth val="0"/>
        </c:ser>
        <c:ser>
          <c:idx val="1"/>
          <c:order val="1"/>
          <c:tx>
            <c:strRef>
              <c:f>DFEC_3000_Graph!$C$3</c:f>
              <c:strCache>
                <c:ptCount val="1"/>
                <c:pt idx="0">
                  <c:v>Na2CO3</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errBars>
            <c:errDir val="y"/>
            <c:errBarType val="both"/>
            <c:errValType val="cust"/>
            <c:noEndCap val="0"/>
            <c:plus>
              <c:numRef>
                <c:f>DFEC_3000_Graph!$Z$3:$Z$78</c:f>
                <c:numCache>
                  <c:formatCode>General</c:formatCode>
                  <c:ptCount val="76"/>
                  <c:pt idx="0">
                    <c:v>2.6743819411136609E-2</c:v>
                  </c:pt>
                  <c:pt idx="1">
                    <c:v>7.2996421017618218E-2</c:v>
                  </c:pt>
                  <c:pt idx="2">
                    <c:v>9.1868036579686896E-2</c:v>
                  </c:pt>
                  <c:pt idx="3">
                    <c:v>0.10764179672630378</c:v>
                  </c:pt>
                  <c:pt idx="4">
                    <c:v>0.19182982055974132</c:v>
                  </c:pt>
                  <c:pt idx="5">
                    <c:v>0.22094020816607207</c:v>
                  </c:pt>
                  <c:pt idx="6">
                    <c:v>0.21800724347235653</c:v>
                  </c:pt>
                  <c:pt idx="7">
                    <c:v>0.18920189065812543</c:v>
                  </c:pt>
                  <c:pt idx="8">
                    <c:v>0.13909357377180639</c:v>
                  </c:pt>
                  <c:pt idx="9">
                    <c:v>0.17373193487827618</c:v>
                  </c:pt>
                  <c:pt idx="10">
                    <c:v>0.18099066261178592</c:v>
                  </c:pt>
                  <c:pt idx="11">
                    <c:v>0.20887590688833585</c:v>
                  </c:pt>
                  <c:pt idx="12">
                    <c:v>0.18227046023013554</c:v>
                  </c:pt>
                  <c:pt idx="13">
                    <c:v>0.1837360731593744</c:v>
                  </c:pt>
                  <c:pt idx="14">
                    <c:v>0.19294511961176966</c:v>
                  </c:pt>
                  <c:pt idx="15">
                    <c:v>0.2102411234268432</c:v>
                  </c:pt>
                  <c:pt idx="16">
                    <c:v>0.2037626325953143</c:v>
                  </c:pt>
                  <c:pt idx="17">
                    <c:v>0.20887590688833582</c:v>
                  </c:pt>
                  <c:pt idx="18">
                    <c:v>0.21092041800276073</c:v>
                  </c:pt>
                  <c:pt idx="19">
                    <c:v>0.21759676063131378</c:v>
                  </c:pt>
                  <c:pt idx="20">
                    <c:v>0.21759676063131378</c:v>
                  </c:pt>
                  <c:pt idx="21">
                    <c:v>0.23770426638776077</c:v>
                  </c:pt>
                  <c:pt idx="22">
                    <c:v>0.23075747706191249</c:v>
                  </c:pt>
                  <c:pt idx="23">
                    <c:v>0.24372116723739906</c:v>
                  </c:pt>
                  <c:pt idx="24">
                    <c:v>0.23800496766723725</c:v>
                  </c:pt>
                  <c:pt idx="25">
                    <c:v>0.24401445394668606</c:v>
                  </c:pt>
                  <c:pt idx="26">
                    <c:v>0.24401445394668606</c:v>
                  </c:pt>
                  <c:pt idx="27">
                    <c:v>0.24247074104800584</c:v>
                  </c:pt>
                  <c:pt idx="28">
                    <c:v>0.25378461438083416</c:v>
                  </c:pt>
                  <c:pt idx="29">
                    <c:v>0.24916285216132913</c:v>
                  </c:pt>
                  <c:pt idx="30">
                    <c:v>0.24916285216132913</c:v>
                  </c:pt>
                  <c:pt idx="31">
                    <c:v>0.24916285216132913</c:v>
                  </c:pt>
                  <c:pt idx="32">
                    <c:v>0.24916285216132913</c:v>
                  </c:pt>
                  <c:pt idx="33">
                    <c:v>0.24916285216132913</c:v>
                  </c:pt>
                  <c:pt idx="34">
                    <c:v>0.24576682442293543</c:v>
                  </c:pt>
                  <c:pt idx="35">
                    <c:v>0.24576682442293543</c:v>
                  </c:pt>
                  <c:pt idx="36">
                    <c:v>0.25230068772379205</c:v>
                  </c:pt>
                  <c:pt idx="37">
                    <c:v>0.26850581589772909</c:v>
                  </c:pt>
                  <c:pt idx="38">
                    <c:v>0.26850581589772909</c:v>
                  </c:pt>
                  <c:pt idx="39">
                    <c:v>0.26850581589772909</c:v>
                  </c:pt>
                  <c:pt idx="40">
                    <c:v>0.26850581589772909</c:v>
                  </c:pt>
                  <c:pt idx="41">
                    <c:v>0.26481783457688907</c:v>
                  </c:pt>
                  <c:pt idx="42">
                    <c:v>0.26481783457688907</c:v>
                  </c:pt>
                  <c:pt idx="43">
                    <c:v>0.25956664420667569</c:v>
                  </c:pt>
                  <c:pt idx="44">
                    <c:v>0.25956664420667569</c:v>
                  </c:pt>
                  <c:pt idx="45">
                    <c:v>0.25956664420667569</c:v>
                  </c:pt>
                  <c:pt idx="46">
                    <c:v>0.25956664420667569</c:v>
                  </c:pt>
                  <c:pt idx="47">
                    <c:v>0.25956664420667569</c:v>
                  </c:pt>
                  <c:pt idx="48">
                    <c:v>0.24830019688101554</c:v>
                  </c:pt>
                  <c:pt idx="49">
                    <c:v>0.24830019688101554</c:v>
                  </c:pt>
                  <c:pt idx="50">
                    <c:v>0.22818606579594525</c:v>
                  </c:pt>
                  <c:pt idx="51">
                    <c:v>0.22061624874230784</c:v>
                  </c:pt>
                  <c:pt idx="52">
                    <c:v>0.28828795339385166</c:v>
                  </c:pt>
                  <c:pt idx="53">
                    <c:v>0.31671954582333883</c:v>
                  </c:pt>
                  <c:pt idx="54">
                    <c:v>0.36454092046027087</c:v>
                  </c:pt>
                  <c:pt idx="55">
                    <c:v>0.39798002348637879</c:v>
                  </c:pt>
                  <c:pt idx="56">
                    <c:v>0.46648611821210756</c:v>
                  </c:pt>
                  <c:pt idx="57">
                    <c:v>0.48272408830240054</c:v>
                  </c:pt>
                  <c:pt idx="58">
                    <c:v>0.49904282327809391</c:v>
                  </c:pt>
                  <c:pt idx="59">
                    <c:v>0.4874423344748004</c:v>
                  </c:pt>
                  <c:pt idx="60">
                    <c:v>0.4874423344748004</c:v>
                  </c:pt>
                  <c:pt idx="61">
                    <c:v>0.48714878290678232</c:v>
                  </c:pt>
                  <c:pt idx="62">
                    <c:v>0.48909027915182285</c:v>
                  </c:pt>
                  <c:pt idx="63">
                    <c:v>0.4916791375715191</c:v>
                  </c:pt>
                  <c:pt idx="64">
                    <c:v>0.4916791375715191</c:v>
                  </c:pt>
                  <c:pt idx="65">
                    <c:v>0.49875609942605431</c:v>
                  </c:pt>
                  <c:pt idx="66">
                    <c:v>0.50321749367846791</c:v>
                  </c:pt>
                  <c:pt idx="67">
                    <c:v>0.49975891321922794</c:v>
                  </c:pt>
                  <c:pt idx="68">
                    <c:v>0.50190105296976151</c:v>
                  </c:pt>
                  <c:pt idx="69">
                    <c:v>0.50190105296976151</c:v>
                  </c:pt>
                  <c:pt idx="70">
                    <c:v>0.50190105296976151</c:v>
                  </c:pt>
                  <c:pt idx="71">
                    <c:v>0.50190105296976151</c:v>
                  </c:pt>
                  <c:pt idx="72">
                    <c:v>0.50190105296976151</c:v>
                  </c:pt>
                  <c:pt idx="73">
                    <c:v>0.50190105296976151</c:v>
                  </c:pt>
                  <c:pt idx="74">
                    <c:v>0.50675833029908735</c:v>
                  </c:pt>
                  <c:pt idx="75">
                    <c:v>0.50675833029908735</c:v>
                  </c:pt>
                </c:numCache>
              </c:numRef>
            </c:plus>
            <c:minus>
              <c:numRef>
                <c:f>DFEC_3000_Graph!$Z$3:$Z$78</c:f>
                <c:numCache>
                  <c:formatCode>General</c:formatCode>
                  <c:ptCount val="76"/>
                  <c:pt idx="0">
                    <c:v>2.6743819411136609E-2</c:v>
                  </c:pt>
                  <c:pt idx="1">
                    <c:v>7.2996421017618218E-2</c:v>
                  </c:pt>
                  <c:pt idx="2">
                    <c:v>9.1868036579686896E-2</c:v>
                  </c:pt>
                  <c:pt idx="3">
                    <c:v>0.10764179672630378</c:v>
                  </c:pt>
                  <c:pt idx="4">
                    <c:v>0.19182982055974132</c:v>
                  </c:pt>
                  <c:pt idx="5">
                    <c:v>0.22094020816607207</c:v>
                  </c:pt>
                  <c:pt idx="6">
                    <c:v>0.21800724347235653</c:v>
                  </c:pt>
                  <c:pt idx="7">
                    <c:v>0.18920189065812543</c:v>
                  </c:pt>
                  <c:pt idx="8">
                    <c:v>0.13909357377180639</c:v>
                  </c:pt>
                  <c:pt idx="9">
                    <c:v>0.17373193487827618</c:v>
                  </c:pt>
                  <c:pt idx="10">
                    <c:v>0.18099066261178592</c:v>
                  </c:pt>
                  <c:pt idx="11">
                    <c:v>0.20887590688833585</c:v>
                  </c:pt>
                  <c:pt idx="12">
                    <c:v>0.18227046023013554</c:v>
                  </c:pt>
                  <c:pt idx="13">
                    <c:v>0.1837360731593744</c:v>
                  </c:pt>
                  <c:pt idx="14">
                    <c:v>0.19294511961176966</c:v>
                  </c:pt>
                  <c:pt idx="15">
                    <c:v>0.2102411234268432</c:v>
                  </c:pt>
                  <c:pt idx="16">
                    <c:v>0.2037626325953143</c:v>
                  </c:pt>
                  <c:pt idx="17">
                    <c:v>0.20887590688833582</c:v>
                  </c:pt>
                  <c:pt idx="18">
                    <c:v>0.21092041800276073</c:v>
                  </c:pt>
                  <c:pt idx="19">
                    <c:v>0.21759676063131378</c:v>
                  </c:pt>
                  <c:pt idx="20">
                    <c:v>0.21759676063131378</c:v>
                  </c:pt>
                  <c:pt idx="21">
                    <c:v>0.23770426638776077</c:v>
                  </c:pt>
                  <c:pt idx="22">
                    <c:v>0.23075747706191249</c:v>
                  </c:pt>
                  <c:pt idx="23">
                    <c:v>0.24372116723739906</c:v>
                  </c:pt>
                  <c:pt idx="24">
                    <c:v>0.23800496766723725</c:v>
                  </c:pt>
                  <c:pt idx="25">
                    <c:v>0.24401445394668606</c:v>
                  </c:pt>
                  <c:pt idx="26">
                    <c:v>0.24401445394668606</c:v>
                  </c:pt>
                  <c:pt idx="27">
                    <c:v>0.24247074104800584</c:v>
                  </c:pt>
                  <c:pt idx="28">
                    <c:v>0.25378461438083416</c:v>
                  </c:pt>
                  <c:pt idx="29">
                    <c:v>0.24916285216132913</c:v>
                  </c:pt>
                  <c:pt idx="30">
                    <c:v>0.24916285216132913</c:v>
                  </c:pt>
                  <c:pt idx="31">
                    <c:v>0.24916285216132913</c:v>
                  </c:pt>
                  <c:pt idx="32">
                    <c:v>0.24916285216132913</c:v>
                  </c:pt>
                  <c:pt idx="33">
                    <c:v>0.24916285216132913</c:v>
                  </c:pt>
                  <c:pt idx="34">
                    <c:v>0.24576682442293543</c:v>
                  </c:pt>
                  <c:pt idx="35">
                    <c:v>0.24576682442293543</c:v>
                  </c:pt>
                  <c:pt idx="36">
                    <c:v>0.25230068772379205</c:v>
                  </c:pt>
                  <c:pt idx="37">
                    <c:v>0.26850581589772909</c:v>
                  </c:pt>
                  <c:pt idx="38">
                    <c:v>0.26850581589772909</c:v>
                  </c:pt>
                  <c:pt idx="39">
                    <c:v>0.26850581589772909</c:v>
                  </c:pt>
                  <c:pt idx="40">
                    <c:v>0.26850581589772909</c:v>
                  </c:pt>
                  <c:pt idx="41">
                    <c:v>0.26481783457688907</c:v>
                  </c:pt>
                  <c:pt idx="42">
                    <c:v>0.26481783457688907</c:v>
                  </c:pt>
                  <c:pt idx="43">
                    <c:v>0.25956664420667569</c:v>
                  </c:pt>
                  <c:pt idx="44">
                    <c:v>0.25956664420667569</c:v>
                  </c:pt>
                  <c:pt idx="45">
                    <c:v>0.25956664420667569</c:v>
                  </c:pt>
                  <c:pt idx="46">
                    <c:v>0.25956664420667569</c:v>
                  </c:pt>
                  <c:pt idx="47">
                    <c:v>0.25956664420667569</c:v>
                  </c:pt>
                  <c:pt idx="48">
                    <c:v>0.24830019688101554</c:v>
                  </c:pt>
                  <c:pt idx="49">
                    <c:v>0.24830019688101554</c:v>
                  </c:pt>
                  <c:pt idx="50">
                    <c:v>0.22818606579594525</c:v>
                  </c:pt>
                  <c:pt idx="51">
                    <c:v>0.22061624874230784</c:v>
                  </c:pt>
                  <c:pt idx="52">
                    <c:v>0.28828795339385166</c:v>
                  </c:pt>
                  <c:pt idx="53">
                    <c:v>0.31671954582333883</c:v>
                  </c:pt>
                  <c:pt idx="54">
                    <c:v>0.36454092046027087</c:v>
                  </c:pt>
                  <c:pt idx="55">
                    <c:v>0.39798002348637879</c:v>
                  </c:pt>
                  <c:pt idx="56">
                    <c:v>0.46648611821210756</c:v>
                  </c:pt>
                  <c:pt idx="57">
                    <c:v>0.48272408830240054</c:v>
                  </c:pt>
                  <c:pt idx="58">
                    <c:v>0.49904282327809391</c:v>
                  </c:pt>
                  <c:pt idx="59">
                    <c:v>0.4874423344748004</c:v>
                  </c:pt>
                  <c:pt idx="60">
                    <c:v>0.4874423344748004</c:v>
                  </c:pt>
                  <c:pt idx="61">
                    <c:v>0.48714878290678232</c:v>
                  </c:pt>
                  <c:pt idx="62">
                    <c:v>0.48909027915182285</c:v>
                  </c:pt>
                  <c:pt idx="63">
                    <c:v>0.4916791375715191</c:v>
                  </c:pt>
                  <c:pt idx="64">
                    <c:v>0.4916791375715191</c:v>
                  </c:pt>
                  <c:pt idx="65">
                    <c:v>0.49875609942605431</c:v>
                  </c:pt>
                  <c:pt idx="66">
                    <c:v>0.50321749367846791</c:v>
                  </c:pt>
                  <c:pt idx="67">
                    <c:v>0.49975891321922794</c:v>
                  </c:pt>
                  <c:pt idx="68">
                    <c:v>0.50190105296976151</c:v>
                  </c:pt>
                  <c:pt idx="69">
                    <c:v>0.50190105296976151</c:v>
                  </c:pt>
                  <c:pt idx="70">
                    <c:v>0.50190105296976151</c:v>
                  </c:pt>
                  <c:pt idx="71">
                    <c:v>0.50190105296976151</c:v>
                  </c:pt>
                  <c:pt idx="72">
                    <c:v>0.50190105296976151</c:v>
                  </c:pt>
                  <c:pt idx="73">
                    <c:v>0.50190105296976151</c:v>
                  </c:pt>
                  <c:pt idx="74">
                    <c:v>0.50675833029908735</c:v>
                  </c:pt>
                  <c:pt idx="75">
                    <c:v>0.50675833029908735</c:v>
                  </c:pt>
                </c:numCache>
              </c:numRef>
            </c:minus>
            <c:spPr>
              <a:noFill/>
              <a:ln w="9525" cap="flat" cmpd="sng" algn="ctr">
                <a:solidFill>
                  <a:srgbClr val="FF0000"/>
                </a:solidFill>
                <a:round/>
              </a:ln>
              <a:effectLst/>
            </c:spPr>
          </c:errBars>
          <c:xVal>
            <c:numRef>
              <c:f>DFEC_3000_Graph!$A$4:$A$79</c:f>
              <c:numCache>
                <c:formatCode>0.000_);[Red]\(0.000\)</c:formatCode>
                <c:ptCount val="76"/>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2020</c:v>
                </c:pt>
                <c:pt idx="51">
                  <c:v>2060</c:v>
                </c:pt>
                <c:pt idx="52">
                  <c:v>2100</c:v>
                </c:pt>
                <c:pt idx="53">
                  <c:v>2140</c:v>
                </c:pt>
                <c:pt idx="54">
                  <c:v>2180</c:v>
                </c:pt>
                <c:pt idx="55">
                  <c:v>2220</c:v>
                </c:pt>
                <c:pt idx="56">
                  <c:v>2260</c:v>
                </c:pt>
                <c:pt idx="57">
                  <c:v>2300</c:v>
                </c:pt>
                <c:pt idx="58">
                  <c:v>2340</c:v>
                </c:pt>
                <c:pt idx="59">
                  <c:v>2380</c:v>
                </c:pt>
                <c:pt idx="60">
                  <c:v>2420</c:v>
                </c:pt>
                <c:pt idx="61">
                  <c:v>2460</c:v>
                </c:pt>
                <c:pt idx="62">
                  <c:v>2500</c:v>
                </c:pt>
                <c:pt idx="63">
                  <c:v>2540</c:v>
                </c:pt>
                <c:pt idx="64">
                  <c:v>2580</c:v>
                </c:pt>
                <c:pt idx="65">
                  <c:v>2620</c:v>
                </c:pt>
                <c:pt idx="66">
                  <c:v>2660</c:v>
                </c:pt>
                <c:pt idx="67">
                  <c:v>2700</c:v>
                </c:pt>
                <c:pt idx="68">
                  <c:v>2740</c:v>
                </c:pt>
                <c:pt idx="69">
                  <c:v>2780</c:v>
                </c:pt>
                <c:pt idx="70">
                  <c:v>2820</c:v>
                </c:pt>
                <c:pt idx="71">
                  <c:v>2860</c:v>
                </c:pt>
                <c:pt idx="72">
                  <c:v>2900</c:v>
                </c:pt>
                <c:pt idx="73">
                  <c:v>2940</c:v>
                </c:pt>
                <c:pt idx="74">
                  <c:v>2980</c:v>
                </c:pt>
                <c:pt idx="75">
                  <c:v>3000</c:v>
                </c:pt>
              </c:numCache>
            </c:numRef>
          </c:xVal>
          <c:yVal>
            <c:numRef>
              <c:f>DFEC_3000_Graph!$C$4:$C$79</c:f>
              <c:numCache>
                <c:formatCode>0.000_);[Red]\(0.000\)</c:formatCode>
                <c:ptCount val="76"/>
                <c:pt idx="0">
                  <c:v>7.9304656769445495E-2</c:v>
                </c:pt>
                <c:pt idx="1">
                  <c:v>0.30928816140083748</c:v>
                </c:pt>
                <c:pt idx="2">
                  <c:v>0.53927166603222954</c:v>
                </c:pt>
                <c:pt idx="3">
                  <c:v>0.66615911686334217</c:v>
                </c:pt>
                <c:pt idx="4">
                  <c:v>0.95958634691029077</c:v>
                </c:pt>
                <c:pt idx="5">
                  <c:v>1.1499175231569596</c:v>
                </c:pt>
                <c:pt idx="6">
                  <c:v>1.4354142875269633</c:v>
                </c:pt>
                <c:pt idx="7">
                  <c:v>1.7209110518969672</c:v>
                </c:pt>
                <c:pt idx="8">
                  <c:v>1.9271031594975256</c:v>
                </c:pt>
                <c:pt idx="9">
                  <c:v>2.1888085268366959</c:v>
                </c:pt>
                <c:pt idx="10">
                  <c:v>2.5218880852683667</c:v>
                </c:pt>
                <c:pt idx="11">
                  <c:v>2.8549676437000384</c:v>
                </c:pt>
                <c:pt idx="12">
                  <c:v>3.1801167364547647</c:v>
                </c:pt>
                <c:pt idx="13">
                  <c:v>3.3625174470244894</c:v>
                </c:pt>
                <c:pt idx="14">
                  <c:v>3.4656135008247686</c:v>
                </c:pt>
                <c:pt idx="15">
                  <c:v>3.5052658292094909</c:v>
                </c:pt>
                <c:pt idx="16">
                  <c:v>3.5449181575942141</c:v>
                </c:pt>
                <c:pt idx="17">
                  <c:v>3.5687095546250482</c:v>
                </c:pt>
                <c:pt idx="18">
                  <c:v>3.600431417332826</c:v>
                </c:pt>
                <c:pt idx="19">
                  <c:v>3.6162923486867151</c:v>
                </c:pt>
                <c:pt idx="20">
                  <c:v>3.6162923486867151</c:v>
                </c:pt>
                <c:pt idx="21">
                  <c:v>3.6480142113944929</c:v>
                </c:pt>
                <c:pt idx="22">
                  <c:v>3.6559446770714379</c:v>
                </c:pt>
                <c:pt idx="23">
                  <c:v>3.671805608425327</c:v>
                </c:pt>
                <c:pt idx="24">
                  <c:v>3.6797360741022715</c:v>
                </c:pt>
                <c:pt idx="25">
                  <c:v>3.6876665397792161</c:v>
                </c:pt>
                <c:pt idx="26">
                  <c:v>3.6876665397792161</c:v>
                </c:pt>
                <c:pt idx="27">
                  <c:v>3.6955970054561602</c:v>
                </c:pt>
                <c:pt idx="28">
                  <c:v>3.7035274711331048</c:v>
                </c:pt>
                <c:pt idx="29">
                  <c:v>3.7114579368100493</c:v>
                </c:pt>
                <c:pt idx="30">
                  <c:v>3.7114579368100493</c:v>
                </c:pt>
                <c:pt idx="31">
                  <c:v>3.7114579368100493</c:v>
                </c:pt>
                <c:pt idx="32">
                  <c:v>3.7114579368100493</c:v>
                </c:pt>
                <c:pt idx="33">
                  <c:v>3.7114579368100493</c:v>
                </c:pt>
                <c:pt idx="34">
                  <c:v>3.7193884024869939</c:v>
                </c:pt>
                <c:pt idx="35">
                  <c:v>3.7193884024869939</c:v>
                </c:pt>
                <c:pt idx="36">
                  <c:v>3.7273188681639384</c:v>
                </c:pt>
                <c:pt idx="37">
                  <c:v>3.7431797995178271</c:v>
                </c:pt>
                <c:pt idx="38">
                  <c:v>3.7431797995178271</c:v>
                </c:pt>
                <c:pt idx="39">
                  <c:v>3.7431797995178271</c:v>
                </c:pt>
                <c:pt idx="40">
                  <c:v>3.7431797995178271</c:v>
                </c:pt>
                <c:pt idx="41">
                  <c:v>3.7511102651947725</c:v>
                </c:pt>
                <c:pt idx="42">
                  <c:v>3.7511102651947725</c:v>
                </c:pt>
                <c:pt idx="43">
                  <c:v>3.7590407308717166</c:v>
                </c:pt>
                <c:pt idx="44">
                  <c:v>3.7590407308717166</c:v>
                </c:pt>
                <c:pt idx="45">
                  <c:v>3.7590407308717166</c:v>
                </c:pt>
                <c:pt idx="46">
                  <c:v>3.7590407308717166</c:v>
                </c:pt>
                <c:pt idx="47">
                  <c:v>3.7590407308717166</c:v>
                </c:pt>
                <c:pt idx="48">
                  <c:v>3.7749016622256057</c:v>
                </c:pt>
                <c:pt idx="49">
                  <c:v>3.7749016622256057</c:v>
                </c:pt>
                <c:pt idx="50">
                  <c:v>4.4251998477350591</c:v>
                </c:pt>
                <c:pt idx="51">
                  <c:v>4.6234614896586717</c:v>
                </c:pt>
                <c:pt idx="52">
                  <c:v>4.7900012688745086</c:v>
                </c:pt>
                <c:pt idx="53">
                  <c:v>4.8772363913208983</c:v>
                </c:pt>
                <c:pt idx="54">
                  <c:v>4.9327496510595106</c:v>
                </c:pt>
                <c:pt idx="55">
                  <c:v>4.988262910798122</c:v>
                </c:pt>
                <c:pt idx="56">
                  <c:v>5.0358457048597893</c:v>
                </c:pt>
                <c:pt idx="57">
                  <c:v>5.0913589645984016</c:v>
                </c:pt>
                <c:pt idx="58">
                  <c:v>5.1072198959522899</c:v>
                </c:pt>
                <c:pt idx="59">
                  <c:v>5.123080827306179</c:v>
                </c:pt>
                <c:pt idx="60">
                  <c:v>5.123080827306179</c:v>
                </c:pt>
                <c:pt idx="61">
                  <c:v>5.138941758660069</c:v>
                </c:pt>
                <c:pt idx="62">
                  <c:v>5.1468722243370122</c:v>
                </c:pt>
                <c:pt idx="63">
                  <c:v>5.1548026900139572</c:v>
                </c:pt>
                <c:pt idx="64">
                  <c:v>5.1548026900139572</c:v>
                </c:pt>
                <c:pt idx="65">
                  <c:v>5.1706636213678463</c:v>
                </c:pt>
                <c:pt idx="66">
                  <c:v>5.1785940870447904</c:v>
                </c:pt>
                <c:pt idx="67">
                  <c:v>5.1865245527217354</c:v>
                </c:pt>
                <c:pt idx="68">
                  <c:v>5.2023854840756245</c:v>
                </c:pt>
                <c:pt idx="69">
                  <c:v>5.2023854840756245</c:v>
                </c:pt>
                <c:pt idx="70">
                  <c:v>5.2023854840756245</c:v>
                </c:pt>
                <c:pt idx="71">
                  <c:v>5.2023854840756245</c:v>
                </c:pt>
                <c:pt idx="72">
                  <c:v>5.2023854840756245</c:v>
                </c:pt>
                <c:pt idx="73">
                  <c:v>5.2023854840756245</c:v>
                </c:pt>
                <c:pt idx="74">
                  <c:v>5.2103159497525686</c:v>
                </c:pt>
                <c:pt idx="75">
                  <c:v>5.2103159497525686</c:v>
                </c:pt>
              </c:numCache>
            </c:numRef>
          </c:yVal>
          <c:smooth val="0"/>
        </c:ser>
        <c:ser>
          <c:idx val="2"/>
          <c:order val="2"/>
          <c:tx>
            <c:strRef>
              <c:f>DFEC_3000_Graph!$D$3</c:f>
              <c:strCache>
                <c:ptCount val="1"/>
                <c:pt idx="0">
                  <c:v>NaPC</c:v>
                </c:pt>
              </c:strCache>
            </c:strRef>
          </c:tx>
          <c:spPr>
            <a:ln w="19050" cap="rnd">
              <a:solidFill>
                <a:srgbClr val="92D050"/>
              </a:solidFill>
              <a:round/>
            </a:ln>
            <a:effectLst/>
          </c:spPr>
          <c:marker>
            <c:symbol val="circle"/>
            <c:size val="5"/>
            <c:spPr>
              <a:solidFill>
                <a:srgbClr val="92D050"/>
              </a:solidFill>
              <a:ln w="9525">
                <a:solidFill>
                  <a:srgbClr val="92D050"/>
                </a:solidFill>
              </a:ln>
              <a:effectLst/>
            </c:spPr>
          </c:marker>
          <c:errBars>
            <c:errDir val="y"/>
            <c:errBarType val="both"/>
            <c:errValType val="cust"/>
            <c:noEndCap val="0"/>
            <c:plus>
              <c:numRef>
                <c:f>DFEC_3000_Graph!$AA$3:$AA$78</c:f>
                <c:numCache>
                  <c:formatCode>General</c:formatCode>
                  <c:ptCount val="76"/>
                  <c:pt idx="0">
                    <c:v>0.12615034386189641</c:v>
                  </c:pt>
                  <c:pt idx="1">
                    <c:v>0.20620508012545982</c:v>
                  </c:pt>
                  <c:pt idx="2">
                    <c:v>0.3570074515008565</c:v>
                  </c:pt>
                  <c:pt idx="3">
                    <c:v>0.40669075657780834</c:v>
                  </c:pt>
                  <c:pt idx="4">
                    <c:v>0.50261307071030858</c:v>
                  </c:pt>
                  <c:pt idx="5">
                    <c:v>0.40805144393164938</c:v>
                  </c:pt>
                  <c:pt idx="6">
                    <c:v>0.33515245222887197</c:v>
                  </c:pt>
                  <c:pt idx="7">
                    <c:v>0.35358525428300008</c:v>
                  </c:pt>
                  <c:pt idx="8">
                    <c:v>0.20724303171774922</c:v>
                  </c:pt>
                  <c:pt idx="9">
                    <c:v>0.16871937853275903</c:v>
                  </c:pt>
                  <c:pt idx="10">
                    <c:v>0.42605850573050918</c:v>
                  </c:pt>
                  <c:pt idx="11">
                    <c:v>0.51595475044431938</c:v>
                  </c:pt>
                  <c:pt idx="12">
                    <c:v>0.55663134028231365</c:v>
                  </c:pt>
                  <c:pt idx="13">
                    <c:v>0.41928987024700481</c:v>
                  </c:pt>
                  <c:pt idx="14">
                    <c:v>0.32513269810277867</c:v>
                  </c:pt>
                  <c:pt idx="15">
                    <c:v>0.3195858444801889</c:v>
                  </c:pt>
                  <c:pt idx="16">
                    <c:v>0.35201409437335485</c:v>
                  </c:pt>
                  <c:pt idx="17">
                    <c:v>0.37254630003901495</c:v>
                  </c:pt>
                  <c:pt idx="18">
                    <c:v>0.23657323253365281</c:v>
                  </c:pt>
                  <c:pt idx="19">
                    <c:v>0.23230205573062526</c:v>
                  </c:pt>
                  <c:pt idx="20">
                    <c:v>0.22383474476166282</c:v>
                  </c:pt>
                  <c:pt idx="21">
                    <c:v>0.1984276059727737</c:v>
                  </c:pt>
                  <c:pt idx="22">
                    <c:v>0.17980122587634254</c:v>
                  </c:pt>
                  <c:pt idx="23">
                    <c:v>0.20887590688833577</c:v>
                  </c:pt>
                  <c:pt idx="24">
                    <c:v>0.21569847838833142</c:v>
                  </c:pt>
                  <c:pt idx="25">
                    <c:v>0.23284023761695036</c:v>
                  </c:pt>
                  <c:pt idx="26">
                    <c:v>0.23284023761695036</c:v>
                  </c:pt>
                  <c:pt idx="27">
                    <c:v>0.22849929321284687</c:v>
                  </c:pt>
                  <c:pt idx="28">
                    <c:v>0.21602981265181995</c:v>
                  </c:pt>
                  <c:pt idx="29">
                    <c:v>0.21092041800276071</c:v>
                  </c:pt>
                  <c:pt idx="30">
                    <c:v>0.18344388732940239</c:v>
                  </c:pt>
                  <c:pt idx="31">
                    <c:v>0.18344388732940239</c:v>
                  </c:pt>
                  <c:pt idx="32">
                    <c:v>0.18344388732940239</c:v>
                  </c:pt>
                  <c:pt idx="33">
                    <c:v>0.19061421598645401</c:v>
                  </c:pt>
                  <c:pt idx="34">
                    <c:v>0.14709100676125106</c:v>
                  </c:pt>
                  <c:pt idx="35">
                    <c:v>0.14709100676125106</c:v>
                  </c:pt>
                  <c:pt idx="36">
                    <c:v>0.14414397669692552</c:v>
                  </c:pt>
                  <c:pt idx="37">
                    <c:v>0.14100867410246298</c:v>
                  </c:pt>
                  <c:pt idx="38">
                    <c:v>0.14648193165324075</c:v>
                  </c:pt>
                  <c:pt idx="39">
                    <c:v>0.14648193165324075</c:v>
                  </c:pt>
                  <c:pt idx="40">
                    <c:v>0.14648193165324075</c:v>
                  </c:pt>
                  <c:pt idx="41">
                    <c:v>0.13224000674986638</c:v>
                  </c:pt>
                  <c:pt idx="42">
                    <c:v>8.9701497271919881E-2</c:v>
                  </c:pt>
                  <c:pt idx="43">
                    <c:v>8.9701497271919881E-2</c:v>
                  </c:pt>
                  <c:pt idx="44">
                    <c:v>0.10024473984988772</c:v>
                  </c:pt>
                  <c:pt idx="45">
                    <c:v>0.10024473984988772</c:v>
                  </c:pt>
                  <c:pt idx="46">
                    <c:v>0.10166169690817543</c:v>
                  </c:pt>
                  <c:pt idx="47">
                    <c:v>9.6426212188602256E-2</c:v>
                  </c:pt>
                  <c:pt idx="48">
                    <c:v>0.10006620945022723</c:v>
                  </c:pt>
                  <c:pt idx="49">
                    <c:v>0.10630457963695014</c:v>
                  </c:pt>
                  <c:pt idx="50">
                    <c:v>0.14599284203523727</c:v>
                  </c:pt>
                  <c:pt idx="51">
                    <c:v>0.15467548698958153</c:v>
                  </c:pt>
                  <c:pt idx="52">
                    <c:v>0.16057431038267717</c:v>
                  </c:pt>
                  <c:pt idx="53">
                    <c:v>0.16223604119428553</c:v>
                  </c:pt>
                  <c:pt idx="54">
                    <c:v>0.18373607315937446</c:v>
                  </c:pt>
                  <c:pt idx="55">
                    <c:v>0.17830327231746002</c:v>
                  </c:pt>
                  <c:pt idx="56">
                    <c:v>0.17739842889552726</c:v>
                  </c:pt>
                  <c:pt idx="57">
                    <c:v>0.13689074172281265</c:v>
                  </c:pt>
                  <c:pt idx="58">
                    <c:v>0.13689074172281265</c:v>
                  </c:pt>
                  <c:pt idx="59">
                    <c:v>0.13689074172281265</c:v>
                  </c:pt>
                  <c:pt idx="60">
                    <c:v>0.13689074172281265</c:v>
                  </c:pt>
                  <c:pt idx="61">
                    <c:v>0.13438602935782051</c:v>
                  </c:pt>
                  <c:pt idx="62">
                    <c:v>0.13438602935782051</c:v>
                  </c:pt>
                  <c:pt idx="63">
                    <c:v>0.12881529233493696</c:v>
                  </c:pt>
                  <c:pt idx="64">
                    <c:v>0.12486815011027275</c:v>
                  </c:pt>
                  <c:pt idx="65">
                    <c:v>0.12839818829652902</c:v>
                  </c:pt>
                  <c:pt idx="66">
                    <c:v>0.11171748407629102</c:v>
                  </c:pt>
                  <c:pt idx="67">
                    <c:v>0.11171748407629102</c:v>
                  </c:pt>
                  <c:pt idx="68">
                    <c:v>0.10288552752983869</c:v>
                  </c:pt>
                  <c:pt idx="69">
                    <c:v>8.8900575012117997E-2</c:v>
                  </c:pt>
                  <c:pt idx="70">
                    <c:v>0.10095570436043094</c:v>
                  </c:pt>
                  <c:pt idx="71">
                    <c:v>0.10095570436043094</c:v>
                  </c:pt>
                  <c:pt idx="72">
                    <c:v>0.10095570436043094</c:v>
                  </c:pt>
                  <c:pt idx="73">
                    <c:v>0.10095570436043094</c:v>
                  </c:pt>
                  <c:pt idx="74">
                    <c:v>0.11900248383361854</c:v>
                  </c:pt>
                  <c:pt idx="75">
                    <c:v>0.11900248383361854</c:v>
                  </c:pt>
                </c:numCache>
              </c:numRef>
            </c:plus>
            <c:minus>
              <c:numRef>
                <c:f>DFEC_3000_Graph!$AA$3:$AA$78</c:f>
                <c:numCache>
                  <c:formatCode>General</c:formatCode>
                  <c:ptCount val="76"/>
                  <c:pt idx="0">
                    <c:v>0.12615034386189641</c:v>
                  </c:pt>
                  <c:pt idx="1">
                    <c:v>0.20620508012545982</c:v>
                  </c:pt>
                  <c:pt idx="2">
                    <c:v>0.3570074515008565</c:v>
                  </c:pt>
                  <c:pt idx="3">
                    <c:v>0.40669075657780834</c:v>
                  </c:pt>
                  <c:pt idx="4">
                    <c:v>0.50261307071030858</c:v>
                  </c:pt>
                  <c:pt idx="5">
                    <c:v>0.40805144393164938</c:v>
                  </c:pt>
                  <c:pt idx="6">
                    <c:v>0.33515245222887197</c:v>
                  </c:pt>
                  <c:pt idx="7">
                    <c:v>0.35358525428300008</c:v>
                  </c:pt>
                  <c:pt idx="8">
                    <c:v>0.20724303171774922</c:v>
                  </c:pt>
                  <c:pt idx="9">
                    <c:v>0.16871937853275903</c:v>
                  </c:pt>
                  <c:pt idx="10">
                    <c:v>0.42605850573050918</c:v>
                  </c:pt>
                  <c:pt idx="11">
                    <c:v>0.51595475044431938</c:v>
                  </c:pt>
                  <c:pt idx="12">
                    <c:v>0.55663134028231365</c:v>
                  </c:pt>
                  <c:pt idx="13">
                    <c:v>0.41928987024700481</c:v>
                  </c:pt>
                  <c:pt idx="14">
                    <c:v>0.32513269810277867</c:v>
                  </c:pt>
                  <c:pt idx="15">
                    <c:v>0.3195858444801889</c:v>
                  </c:pt>
                  <c:pt idx="16">
                    <c:v>0.35201409437335485</c:v>
                  </c:pt>
                  <c:pt idx="17">
                    <c:v>0.37254630003901495</c:v>
                  </c:pt>
                  <c:pt idx="18">
                    <c:v>0.23657323253365281</c:v>
                  </c:pt>
                  <c:pt idx="19">
                    <c:v>0.23230205573062526</c:v>
                  </c:pt>
                  <c:pt idx="20">
                    <c:v>0.22383474476166282</c:v>
                  </c:pt>
                  <c:pt idx="21">
                    <c:v>0.1984276059727737</c:v>
                  </c:pt>
                  <c:pt idx="22">
                    <c:v>0.17980122587634254</c:v>
                  </c:pt>
                  <c:pt idx="23">
                    <c:v>0.20887590688833577</c:v>
                  </c:pt>
                  <c:pt idx="24">
                    <c:v>0.21569847838833142</c:v>
                  </c:pt>
                  <c:pt idx="25">
                    <c:v>0.23284023761695036</c:v>
                  </c:pt>
                  <c:pt idx="26">
                    <c:v>0.23284023761695036</c:v>
                  </c:pt>
                  <c:pt idx="27">
                    <c:v>0.22849929321284687</c:v>
                  </c:pt>
                  <c:pt idx="28">
                    <c:v>0.21602981265181995</c:v>
                  </c:pt>
                  <c:pt idx="29">
                    <c:v>0.21092041800276071</c:v>
                  </c:pt>
                  <c:pt idx="30">
                    <c:v>0.18344388732940239</c:v>
                  </c:pt>
                  <c:pt idx="31">
                    <c:v>0.18344388732940239</c:v>
                  </c:pt>
                  <c:pt idx="32">
                    <c:v>0.18344388732940239</c:v>
                  </c:pt>
                  <c:pt idx="33">
                    <c:v>0.19061421598645401</c:v>
                  </c:pt>
                  <c:pt idx="34">
                    <c:v>0.14709100676125106</c:v>
                  </c:pt>
                  <c:pt idx="35">
                    <c:v>0.14709100676125106</c:v>
                  </c:pt>
                  <c:pt idx="36">
                    <c:v>0.14414397669692552</c:v>
                  </c:pt>
                  <c:pt idx="37">
                    <c:v>0.14100867410246298</c:v>
                  </c:pt>
                  <c:pt idx="38">
                    <c:v>0.14648193165324075</c:v>
                  </c:pt>
                  <c:pt idx="39">
                    <c:v>0.14648193165324075</c:v>
                  </c:pt>
                  <c:pt idx="40">
                    <c:v>0.14648193165324075</c:v>
                  </c:pt>
                  <c:pt idx="41">
                    <c:v>0.13224000674986638</c:v>
                  </c:pt>
                  <c:pt idx="42">
                    <c:v>8.9701497271919881E-2</c:v>
                  </c:pt>
                  <c:pt idx="43">
                    <c:v>8.9701497271919881E-2</c:v>
                  </c:pt>
                  <c:pt idx="44">
                    <c:v>0.10024473984988772</c:v>
                  </c:pt>
                  <c:pt idx="45">
                    <c:v>0.10024473984988772</c:v>
                  </c:pt>
                  <c:pt idx="46">
                    <c:v>0.10166169690817543</c:v>
                  </c:pt>
                  <c:pt idx="47">
                    <c:v>9.6426212188602256E-2</c:v>
                  </c:pt>
                  <c:pt idx="48">
                    <c:v>0.10006620945022723</c:v>
                  </c:pt>
                  <c:pt idx="49">
                    <c:v>0.10630457963695014</c:v>
                  </c:pt>
                  <c:pt idx="50">
                    <c:v>0.14599284203523727</c:v>
                  </c:pt>
                  <c:pt idx="51">
                    <c:v>0.15467548698958153</c:v>
                  </c:pt>
                  <c:pt idx="52">
                    <c:v>0.16057431038267717</c:v>
                  </c:pt>
                  <c:pt idx="53">
                    <c:v>0.16223604119428553</c:v>
                  </c:pt>
                  <c:pt idx="54">
                    <c:v>0.18373607315937446</c:v>
                  </c:pt>
                  <c:pt idx="55">
                    <c:v>0.17830327231746002</c:v>
                  </c:pt>
                  <c:pt idx="56">
                    <c:v>0.17739842889552726</c:v>
                  </c:pt>
                  <c:pt idx="57">
                    <c:v>0.13689074172281265</c:v>
                  </c:pt>
                  <c:pt idx="58">
                    <c:v>0.13689074172281265</c:v>
                  </c:pt>
                  <c:pt idx="59">
                    <c:v>0.13689074172281265</c:v>
                  </c:pt>
                  <c:pt idx="60">
                    <c:v>0.13689074172281265</c:v>
                  </c:pt>
                  <c:pt idx="61">
                    <c:v>0.13438602935782051</c:v>
                  </c:pt>
                  <c:pt idx="62">
                    <c:v>0.13438602935782051</c:v>
                  </c:pt>
                  <c:pt idx="63">
                    <c:v>0.12881529233493696</c:v>
                  </c:pt>
                  <c:pt idx="64">
                    <c:v>0.12486815011027275</c:v>
                  </c:pt>
                  <c:pt idx="65">
                    <c:v>0.12839818829652902</c:v>
                  </c:pt>
                  <c:pt idx="66">
                    <c:v>0.11171748407629102</c:v>
                  </c:pt>
                  <c:pt idx="67">
                    <c:v>0.11171748407629102</c:v>
                  </c:pt>
                  <c:pt idx="68">
                    <c:v>0.10288552752983869</c:v>
                  </c:pt>
                  <c:pt idx="69">
                    <c:v>8.8900575012117997E-2</c:v>
                  </c:pt>
                  <c:pt idx="70">
                    <c:v>0.10095570436043094</c:v>
                  </c:pt>
                  <c:pt idx="71">
                    <c:v>0.10095570436043094</c:v>
                  </c:pt>
                  <c:pt idx="72">
                    <c:v>0.10095570436043094</c:v>
                  </c:pt>
                  <c:pt idx="73">
                    <c:v>0.10095570436043094</c:v>
                  </c:pt>
                  <c:pt idx="74">
                    <c:v>0.11900248383361854</c:v>
                  </c:pt>
                  <c:pt idx="75">
                    <c:v>0.11900248383361854</c:v>
                  </c:pt>
                </c:numCache>
              </c:numRef>
            </c:minus>
            <c:spPr>
              <a:noFill/>
              <a:ln w="9525" cap="flat" cmpd="sng" algn="ctr">
                <a:solidFill>
                  <a:srgbClr val="92D050"/>
                </a:solidFill>
                <a:round/>
              </a:ln>
              <a:effectLst/>
            </c:spPr>
          </c:errBars>
          <c:xVal>
            <c:numRef>
              <c:f>DFEC_3000_Graph!$A$4:$A$79</c:f>
              <c:numCache>
                <c:formatCode>0.000_);[Red]\(0.000\)</c:formatCode>
                <c:ptCount val="76"/>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2020</c:v>
                </c:pt>
                <c:pt idx="51">
                  <c:v>2060</c:v>
                </c:pt>
                <c:pt idx="52">
                  <c:v>2100</c:v>
                </c:pt>
                <c:pt idx="53">
                  <c:v>2140</c:v>
                </c:pt>
                <c:pt idx="54">
                  <c:v>2180</c:v>
                </c:pt>
                <c:pt idx="55">
                  <c:v>2220</c:v>
                </c:pt>
                <c:pt idx="56">
                  <c:v>2260</c:v>
                </c:pt>
                <c:pt idx="57">
                  <c:v>2300</c:v>
                </c:pt>
                <c:pt idx="58">
                  <c:v>2340</c:v>
                </c:pt>
                <c:pt idx="59">
                  <c:v>2380</c:v>
                </c:pt>
                <c:pt idx="60">
                  <c:v>2420</c:v>
                </c:pt>
                <c:pt idx="61">
                  <c:v>2460</c:v>
                </c:pt>
                <c:pt idx="62">
                  <c:v>2500</c:v>
                </c:pt>
                <c:pt idx="63">
                  <c:v>2540</c:v>
                </c:pt>
                <c:pt idx="64">
                  <c:v>2580</c:v>
                </c:pt>
                <c:pt idx="65">
                  <c:v>2620</c:v>
                </c:pt>
                <c:pt idx="66">
                  <c:v>2660</c:v>
                </c:pt>
                <c:pt idx="67">
                  <c:v>2700</c:v>
                </c:pt>
                <c:pt idx="68">
                  <c:v>2740</c:v>
                </c:pt>
                <c:pt idx="69">
                  <c:v>2780</c:v>
                </c:pt>
                <c:pt idx="70">
                  <c:v>2820</c:v>
                </c:pt>
                <c:pt idx="71">
                  <c:v>2860</c:v>
                </c:pt>
                <c:pt idx="72">
                  <c:v>2900</c:v>
                </c:pt>
                <c:pt idx="73">
                  <c:v>2940</c:v>
                </c:pt>
                <c:pt idx="74">
                  <c:v>2980</c:v>
                </c:pt>
                <c:pt idx="75">
                  <c:v>3000</c:v>
                </c:pt>
              </c:numCache>
            </c:numRef>
          </c:xVal>
          <c:yVal>
            <c:numRef>
              <c:f>DFEC_3000_Graph!$D$4:$D$79</c:f>
              <c:numCache>
                <c:formatCode>0.000_);[Red]\(0.000\)</c:formatCode>
                <c:ptCount val="76"/>
                <c:pt idx="0">
                  <c:v>0.99130820961806854</c:v>
                </c:pt>
                <c:pt idx="1">
                  <c:v>1.9746859535591927</c:v>
                </c:pt>
                <c:pt idx="2">
                  <c:v>2.7280801928689251</c:v>
                </c:pt>
                <c:pt idx="3">
                  <c:v>3.6083618830097706</c:v>
                </c:pt>
                <c:pt idx="4">
                  <c:v>3.8542063189950513</c:v>
                </c:pt>
                <c:pt idx="5">
                  <c:v>4.3458951909656145</c:v>
                </c:pt>
                <c:pt idx="6">
                  <c:v>4.4965740388275615</c:v>
                </c:pt>
                <c:pt idx="7">
                  <c:v>4.3458951909656127</c:v>
                </c:pt>
                <c:pt idx="8">
                  <c:v>4.2586600685192222</c:v>
                </c:pt>
                <c:pt idx="9">
                  <c:v>4.0603984265956097</c:v>
                </c:pt>
                <c:pt idx="10">
                  <c:v>3.8224844562872731</c:v>
                </c:pt>
                <c:pt idx="11">
                  <c:v>3.3625174470244894</c:v>
                </c:pt>
                <c:pt idx="12">
                  <c:v>2.6487755360994796</c:v>
                </c:pt>
                <c:pt idx="13">
                  <c:v>2.1253648014211395</c:v>
                </c:pt>
                <c:pt idx="14">
                  <c:v>1.8081461743433576</c:v>
                </c:pt>
                <c:pt idx="15">
                  <c:v>1.6812587235122447</c:v>
                </c:pt>
                <c:pt idx="16">
                  <c:v>1.5464408070041873</c:v>
                </c:pt>
                <c:pt idx="17">
                  <c:v>1.530579875650298</c:v>
                </c:pt>
                <c:pt idx="18">
                  <c:v>1.3878314934652962</c:v>
                </c:pt>
                <c:pt idx="19">
                  <c:v>1.3402486994036291</c:v>
                </c:pt>
                <c:pt idx="20">
                  <c:v>1.32438776804974</c:v>
                </c:pt>
                <c:pt idx="21">
                  <c:v>1.2926659053419618</c:v>
                </c:pt>
                <c:pt idx="22">
                  <c:v>1.2212917142494608</c:v>
                </c:pt>
                <c:pt idx="23">
                  <c:v>1.1895698515416826</c:v>
                </c:pt>
                <c:pt idx="24">
                  <c:v>1.1657784545108489</c:v>
                </c:pt>
                <c:pt idx="25">
                  <c:v>1.1261261261261262</c:v>
                </c:pt>
                <c:pt idx="26">
                  <c:v>1.1261261261261262</c:v>
                </c:pt>
                <c:pt idx="27">
                  <c:v>1.1102651947722371</c:v>
                </c:pt>
                <c:pt idx="28">
                  <c:v>1.0706128663875143</c:v>
                </c:pt>
                <c:pt idx="29">
                  <c:v>1.0626824007105697</c:v>
                </c:pt>
                <c:pt idx="30">
                  <c:v>1.0547519350336252</c:v>
                </c:pt>
                <c:pt idx="31">
                  <c:v>1.0547519350336252</c:v>
                </c:pt>
                <c:pt idx="32">
                  <c:v>1.0547519350336252</c:v>
                </c:pt>
                <c:pt idx="33">
                  <c:v>1.0468214693566806</c:v>
                </c:pt>
                <c:pt idx="34">
                  <c:v>0.99130820961806876</c:v>
                </c:pt>
                <c:pt idx="35">
                  <c:v>0.99130820961806876</c:v>
                </c:pt>
                <c:pt idx="36">
                  <c:v>0.97544727826417965</c:v>
                </c:pt>
                <c:pt idx="37">
                  <c:v>0.96751681258723499</c:v>
                </c:pt>
                <c:pt idx="38">
                  <c:v>0.95165588123334588</c:v>
                </c:pt>
                <c:pt idx="39">
                  <c:v>0.95165588123334588</c:v>
                </c:pt>
                <c:pt idx="40">
                  <c:v>0.95165588123334588</c:v>
                </c:pt>
                <c:pt idx="41">
                  <c:v>0.94372541555640144</c:v>
                </c:pt>
                <c:pt idx="42">
                  <c:v>0.91200355284862322</c:v>
                </c:pt>
                <c:pt idx="43">
                  <c:v>0.91200355284862322</c:v>
                </c:pt>
                <c:pt idx="44">
                  <c:v>0.89614262149473412</c:v>
                </c:pt>
                <c:pt idx="45">
                  <c:v>0.89614262149473412</c:v>
                </c:pt>
                <c:pt idx="46">
                  <c:v>0.88028169014084523</c:v>
                </c:pt>
                <c:pt idx="47">
                  <c:v>0.87235122446390057</c:v>
                </c:pt>
                <c:pt idx="48">
                  <c:v>0.87235122446390057</c:v>
                </c:pt>
                <c:pt idx="49">
                  <c:v>0.85649029311001146</c:v>
                </c:pt>
                <c:pt idx="50">
                  <c:v>0.80890749904834391</c:v>
                </c:pt>
                <c:pt idx="51">
                  <c:v>0.80097703337139947</c:v>
                </c:pt>
                <c:pt idx="52">
                  <c:v>0.76925517066362137</c:v>
                </c:pt>
                <c:pt idx="53">
                  <c:v>0.77718563634056603</c:v>
                </c:pt>
                <c:pt idx="54">
                  <c:v>0.74546377363278782</c:v>
                </c:pt>
                <c:pt idx="55">
                  <c:v>0.72167237660195416</c:v>
                </c:pt>
                <c:pt idx="56">
                  <c:v>0.7137419109250096</c:v>
                </c:pt>
                <c:pt idx="57">
                  <c:v>0.66615911686334228</c:v>
                </c:pt>
                <c:pt idx="58">
                  <c:v>0.66615911686334228</c:v>
                </c:pt>
                <c:pt idx="59">
                  <c:v>0.66615911686334228</c:v>
                </c:pt>
                <c:pt idx="60">
                  <c:v>0.66615911686334228</c:v>
                </c:pt>
                <c:pt idx="61">
                  <c:v>0.67408958254028684</c:v>
                </c:pt>
                <c:pt idx="62">
                  <c:v>0.67408958254028684</c:v>
                </c:pt>
                <c:pt idx="63">
                  <c:v>0.68202004821723139</c:v>
                </c:pt>
                <c:pt idx="64">
                  <c:v>0.6978809795711205</c:v>
                </c:pt>
                <c:pt idx="65">
                  <c:v>0.68995051389417594</c:v>
                </c:pt>
                <c:pt idx="66">
                  <c:v>0.70581144524806494</c:v>
                </c:pt>
                <c:pt idx="67">
                  <c:v>0.70581144524806494</c:v>
                </c:pt>
                <c:pt idx="68">
                  <c:v>0.6978809795711205</c:v>
                </c:pt>
                <c:pt idx="69">
                  <c:v>0.68995051389417583</c:v>
                </c:pt>
                <c:pt idx="70">
                  <c:v>0.67408958254028672</c:v>
                </c:pt>
                <c:pt idx="71">
                  <c:v>0.67408958254028672</c:v>
                </c:pt>
                <c:pt idx="72">
                  <c:v>0.67408958254028672</c:v>
                </c:pt>
                <c:pt idx="73">
                  <c:v>0.67408958254028672</c:v>
                </c:pt>
                <c:pt idx="74">
                  <c:v>0.65029818550945317</c:v>
                </c:pt>
                <c:pt idx="75">
                  <c:v>0.65029818550945317</c:v>
                </c:pt>
              </c:numCache>
            </c:numRef>
          </c:yVal>
          <c:smooth val="0"/>
        </c:ser>
        <c:ser>
          <c:idx val="3"/>
          <c:order val="3"/>
          <c:tx>
            <c:strRef>
              <c:f>DFEC_3000_Graph!$E$3</c:f>
              <c:strCache>
                <c:ptCount val="1"/>
                <c:pt idx="0">
                  <c:v>NaF</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errBars>
            <c:errDir val="y"/>
            <c:errBarType val="both"/>
            <c:errValType val="cust"/>
            <c:noEndCap val="0"/>
            <c:plus>
              <c:numRef>
                <c:f>DFEC_3000_Graph!$AB$3:$AB$78</c:f>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numCache>
              </c:numRef>
            </c:plus>
            <c:minus>
              <c:numRef>
                <c:f>DFEC_3000_Graph!$AB$3:$AB$78</c:f>
                <c:numCache>
                  <c:formatCode>General</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numCache>
              </c:numRef>
            </c:minus>
            <c:spPr>
              <a:noFill/>
              <a:ln w="9525" cap="flat" cmpd="sng" algn="ctr">
                <a:solidFill>
                  <a:srgbClr val="7030A0"/>
                </a:solidFill>
                <a:round/>
              </a:ln>
              <a:effectLst/>
            </c:spPr>
          </c:errBars>
          <c:xVal>
            <c:numRef>
              <c:f>DFEC_3000_Graph!$A$4:$A$79</c:f>
              <c:numCache>
                <c:formatCode>0.000_);[Red]\(0.000\)</c:formatCode>
                <c:ptCount val="76"/>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2020</c:v>
                </c:pt>
                <c:pt idx="51">
                  <c:v>2060</c:v>
                </c:pt>
                <c:pt idx="52">
                  <c:v>2100</c:v>
                </c:pt>
                <c:pt idx="53">
                  <c:v>2140</c:v>
                </c:pt>
                <c:pt idx="54">
                  <c:v>2180</c:v>
                </c:pt>
                <c:pt idx="55">
                  <c:v>2220</c:v>
                </c:pt>
                <c:pt idx="56">
                  <c:v>2260</c:v>
                </c:pt>
                <c:pt idx="57">
                  <c:v>2300</c:v>
                </c:pt>
                <c:pt idx="58">
                  <c:v>2340</c:v>
                </c:pt>
                <c:pt idx="59">
                  <c:v>2380</c:v>
                </c:pt>
                <c:pt idx="60">
                  <c:v>2420</c:v>
                </c:pt>
                <c:pt idx="61">
                  <c:v>2460</c:v>
                </c:pt>
                <c:pt idx="62">
                  <c:v>2500</c:v>
                </c:pt>
                <c:pt idx="63">
                  <c:v>2540</c:v>
                </c:pt>
                <c:pt idx="64">
                  <c:v>2580</c:v>
                </c:pt>
                <c:pt idx="65">
                  <c:v>2620</c:v>
                </c:pt>
                <c:pt idx="66">
                  <c:v>2660</c:v>
                </c:pt>
                <c:pt idx="67">
                  <c:v>2700</c:v>
                </c:pt>
                <c:pt idx="68">
                  <c:v>2740</c:v>
                </c:pt>
                <c:pt idx="69">
                  <c:v>2780</c:v>
                </c:pt>
                <c:pt idx="70">
                  <c:v>2820</c:v>
                </c:pt>
                <c:pt idx="71">
                  <c:v>2860</c:v>
                </c:pt>
                <c:pt idx="72">
                  <c:v>2900</c:v>
                </c:pt>
                <c:pt idx="73">
                  <c:v>2940</c:v>
                </c:pt>
                <c:pt idx="74">
                  <c:v>2980</c:v>
                </c:pt>
                <c:pt idx="75">
                  <c:v>3000</c:v>
                </c:pt>
              </c:numCache>
            </c:numRef>
          </c:xVal>
          <c:yVal>
            <c:numRef>
              <c:f>DFEC_3000_Graph!$E$4:$E$79</c:f>
              <c:numCache>
                <c:formatCode>0.000_);[Red]\(0.000\)</c:formatCode>
                <c:ptCount val="7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numCache>
            </c:numRef>
          </c:yVal>
          <c:smooth val="0"/>
        </c:ser>
        <c:ser>
          <c:idx val="5"/>
          <c:order val="5"/>
          <c:tx>
            <c:strRef>
              <c:f>DFEC_3000_Graph!$G$3</c:f>
              <c:strCache>
                <c:ptCount val="1"/>
                <c:pt idx="0">
                  <c:v>DF1</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errBars>
            <c:errDir val="y"/>
            <c:errBarType val="both"/>
            <c:errValType val="cust"/>
            <c:noEndCap val="0"/>
            <c:plus>
              <c:numRef>
                <c:f>DFEC_3000_Graph!$AD$3:$AD$78</c:f>
                <c:numCache>
                  <c:formatCode>General</c:formatCode>
                  <c:ptCount val="76"/>
                  <c:pt idx="0">
                    <c:v>1.3394914806970822E-15</c:v>
                  </c:pt>
                  <c:pt idx="1">
                    <c:v>1.3394914806970822E-15</c:v>
                  </c:pt>
                  <c:pt idx="2">
                    <c:v>1.3394914806970822E-15</c:v>
                  </c:pt>
                  <c:pt idx="3">
                    <c:v>1.3394914806970822E-15</c:v>
                  </c:pt>
                  <c:pt idx="4">
                    <c:v>1.3394914806970822E-15</c:v>
                  </c:pt>
                  <c:pt idx="5">
                    <c:v>1.3394914806970822E-15</c:v>
                  </c:pt>
                  <c:pt idx="6">
                    <c:v>1.3394914806970822E-15</c:v>
                  </c:pt>
                  <c:pt idx="7">
                    <c:v>1.3394914806970822E-15</c:v>
                  </c:pt>
                  <c:pt idx="8">
                    <c:v>1.3394914806970822E-15</c:v>
                  </c:pt>
                  <c:pt idx="9">
                    <c:v>1.3394914806970822E-15</c:v>
                  </c:pt>
                  <c:pt idx="10">
                    <c:v>1.3394914806970822E-15</c:v>
                  </c:pt>
                  <c:pt idx="11">
                    <c:v>1.3394914806970822E-15</c:v>
                  </c:pt>
                  <c:pt idx="12">
                    <c:v>1.3394914806970822E-15</c:v>
                  </c:pt>
                  <c:pt idx="13">
                    <c:v>1.3394914806970822E-15</c:v>
                  </c:pt>
                  <c:pt idx="14">
                    <c:v>1.3394914806970822E-15</c:v>
                  </c:pt>
                  <c:pt idx="15">
                    <c:v>1.3394914806970822E-15</c:v>
                  </c:pt>
                  <c:pt idx="16">
                    <c:v>1.3394914806970822E-15</c:v>
                  </c:pt>
                  <c:pt idx="17">
                    <c:v>1.3394914806970822E-15</c:v>
                  </c:pt>
                  <c:pt idx="18">
                    <c:v>1.3394914806970822E-15</c:v>
                  </c:pt>
                  <c:pt idx="19">
                    <c:v>1.3394914806970822E-15</c:v>
                  </c:pt>
                  <c:pt idx="20">
                    <c:v>1.3394914806970822E-15</c:v>
                  </c:pt>
                  <c:pt idx="21">
                    <c:v>1.3394914806970822E-15</c:v>
                  </c:pt>
                  <c:pt idx="22">
                    <c:v>1.3394914806970822E-15</c:v>
                  </c:pt>
                  <c:pt idx="23">
                    <c:v>1.3394914806970822E-15</c:v>
                  </c:pt>
                  <c:pt idx="24">
                    <c:v>1.3394914806970822E-15</c:v>
                  </c:pt>
                  <c:pt idx="25">
                    <c:v>1.3394914806970822E-15</c:v>
                  </c:pt>
                  <c:pt idx="26">
                    <c:v>1.3394914806970822E-15</c:v>
                  </c:pt>
                  <c:pt idx="27">
                    <c:v>1.3394914806970822E-15</c:v>
                  </c:pt>
                  <c:pt idx="28">
                    <c:v>1.3394914806970822E-15</c:v>
                  </c:pt>
                  <c:pt idx="29">
                    <c:v>1.3394914806970822E-15</c:v>
                  </c:pt>
                  <c:pt idx="30">
                    <c:v>1.3394914806970822E-15</c:v>
                  </c:pt>
                  <c:pt idx="31">
                    <c:v>1.3394914806970822E-15</c:v>
                  </c:pt>
                  <c:pt idx="32">
                    <c:v>1.3394914806970822E-15</c:v>
                  </c:pt>
                  <c:pt idx="33">
                    <c:v>1.3394914806970822E-15</c:v>
                  </c:pt>
                  <c:pt idx="34">
                    <c:v>1.3394914806970822E-15</c:v>
                  </c:pt>
                  <c:pt idx="35">
                    <c:v>1.3394914806970822E-15</c:v>
                  </c:pt>
                  <c:pt idx="36">
                    <c:v>1.3394914806970822E-15</c:v>
                  </c:pt>
                  <c:pt idx="37">
                    <c:v>1.3394914806970822E-15</c:v>
                  </c:pt>
                  <c:pt idx="38">
                    <c:v>1.3394914806970822E-15</c:v>
                  </c:pt>
                  <c:pt idx="39">
                    <c:v>1.3394914806970822E-15</c:v>
                  </c:pt>
                  <c:pt idx="40">
                    <c:v>1.3394914806970822E-15</c:v>
                  </c:pt>
                  <c:pt idx="41">
                    <c:v>1.3394914806970822E-15</c:v>
                  </c:pt>
                  <c:pt idx="42">
                    <c:v>1.3394914806970822E-15</c:v>
                  </c:pt>
                  <c:pt idx="43">
                    <c:v>1.3394914806970822E-15</c:v>
                  </c:pt>
                  <c:pt idx="44">
                    <c:v>1.3394914806970822E-15</c:v>
                  </c:pt>
                  <c:pt idx="45">
                    <c:v>1.3394914806970822E-15</c:v>
                  </c:pt>
                  <c:pt idx="46">
                    <c:v>1.3394914806970822E-15</c:v>
                  </c:pt>
                  <c:pt idx="47">
                    <c:v>1.3394914806970822E-15</c:v>
                  </c:pt>
                  <c:pt idx="48">
                    <c:v>1.3394914806970822E-15</c:v>
                  </c:pt>
                  <c:pt idx="49">
                    <c:v>1.3394914806970822E-15</c:v>
                  </c:pt>
                  <c:pt idx="50">
                    <c:v>0.11657360617744594</c:v>
                  </c:pt>
                  <c:pt idx="51">
                    <c:v>0.1475764569481787</c:v>
                  </c:pt>
                  <c:pt idx="52">
                    <c:v>0.1537478894970136</c:v>
                  </c:pt>
                  <c:pt idx="53">
                    <c:v>0.17496263693305167</c:v>
                  </c:pt>
                  <c:pt idx="54">
                    <c:v>0.17950263520386467</c:v>
                  </c:pt>
                  <c:pt idx="55">
                    <c:v>0.18538309436196765</c:v>
                  </c:pt>
                  <c:pt idx="56">
                    <c:v>0.19322293850240574</c:v>
                  </c:pt>
                  <c:pt idx="57">
                    <c:v>0.21134386837481994</c:v>
                  </c:pt>
                  <c:pt idx="58">
                    <c:v>0.22763688072583521</c:v>
                  </c:pt>
                  <c:pt idx="59">
                    <c:v>0.21235670421639727</c:v>
                  </c:pt>
                  <c:pt idx="60">
                    <c:v>0.21235670421639727</c:v>
                  </c:pt>
                  <c:pt idx="61">
                    <c:v>0.21931562577201721</c:v>
                  </c:pt>
                  <c:pt idx="62">
                    <c:v>0.22566459540813813</c:v>
                  </c:pt>
                  <c:pt idx="63">
                    <c:v>0.22566459540813813</c:v>
                  </c:pt>
                  <c:pt idx="64">
                    <c:v>0.22566459540813813</c:v>
                  </c:pt>
                  <c:pt idx="65">
                    <c:v>0.23322389290699136</c:v>
                  </c:pt>
                  <c:pt idx="66">
                    <c:v>0.24188006845064938</c:v>
                  </c:pt>
                  <c:pt idx="67">
                    <c:v>0.24136204415120333</c:v>
                  </c:pt>
                  <c:pt idx="68">
                    <c:v>0.24136204415120333</c:v>
                  </c:pt>
                  <c:pt idx="69">
                    <c:v>0.24136204415120333</c:v>
                  </c:pt>
                  <c:pt idx="70">
                    <c:v>0.24136204415120333</c:v>
                  </c:pt>
                  <c:pt idx="71">
                    <c:v>0.24136204415120333</c:v>
                  </c:pt>
                  <c:pt idx="72">
                    <c:v>0.24136204415120333</c:v>
                  </c:pt>
                  <c:pt idx="73">
                    <c:v>0.24136204415120333</c:v>
                  </c:pt>
                  <c:pt idx="74">
                    <c:v>0.24136204415120333</c:v>
                  </c:pt>
                  <c:pt idx="75">
                    <c:v>0.24136204415120333</c:v>
                  </c:pt>
                </c:numCache>
              </c:numRef>
            </c:plus>
            <c:minus>
              <c:numRef>
                <c:f>DFEC_3000_Graph!$AD$3:$AD$78</c:f>
                <c:numCache>
                  <c:formatCode>General</c:formatCode>
                  <c:ptCount val="76"/>
                  <c:pt idx="0">
                    <c:v>1.3394914806970822E-15</c:v>
                  </c:pt>
                  <c:pt idx="1">
                    <c:v>1.3394914806970822E-15</c:v>
                  </c:pt>
                  <c:pt idx="2">
                    <c:v>1.3394914806970822E-15</c:v>
                  </c:pt>
                  <c:pt idx="3">
                    <c:v>1.3394914806970822E-15</c:v>
                  </c:pt>
                  <c:pt idx="4">
                    <c:v>1.3394914806970822E-15</c:v>
                  </c:pt>
                  <c:pt idx="5">
                    <c:v>1.3394914806970822E-15</c:v>
                  </c:pt>
                  <c:pt idx="6">
                    <c:v>1.3394914806970822E-15</c:v>
                  </c:pt>
                  <c:pt idx="7">
                    <c:v>1.3394914806970822E-15</c:v>
                  </c:pt>
                  <c:pt idx="8">
                    <c:v>1.3394914806970822E-15</c:v>
                  </c:pt>
                  <c:pt idx="9">
                    <c:v>1.3394914806970822E-15</c:v>
                  </c:pt>
                  <c:pt idx="10">
                    <c:v>1.3394914806970822E-15</c:v>
                  </c:pt>
                  <c:pt idx="11">
                    <c:v>1.3394914806970822E-15</c:v>
                  </c:pt>
                  <c:pt idx="12">
                    <c:v>1.3394914806970822E-15</c:v>
                  </c:pt>
                  <c:pt idx="13">
                    <c:v>1.3394914806970822E-15</c:v>
                  </c:pt>
                  <c:pt idx="14">
                    <c:v>1.3394914806970822E-15</c:v>
                  </c:pt>
                  <c:pt idx="15">
                    <c:v>1.3394914806970822E-15</c:v>
                  </c:pt>
                  <c:pt idx="16">
                    <c:v>1.3394914806970822E-15</c:v>
                  </c:pt>
                  <c:pt idx="17">
                    <c:v>1.3394914806970822E-15</c:v>
                  </c:pt>
                  <c:pt idx="18">
                    <c:v>1.3394914806970822E-15</c:v>
                  </c:pt>
                  <c:pt idx="19">
                    <c:v>1.3394914806970822E-15</c:v>
                  </c:pt>
                  <c:pt idx="20">
                    <c:v>1.3394914806970822E-15</c:v>
                  </c:pt>
                  <c:pt idx="21">
                    <c:v>1.3394914806970822E-15</c:v>
                  </c:pt>
                  <c:pt idx="22">
                    <c:v>1.3394914806970822E-15</c:v>
                  </c:pt>
                  <c:pt idx="23">
                    <c:v>1.3394914806970822E-15</c:v>
                  </c:pt>
                  <c:pt idx="24">
                    <c:v>1.3394914806970822E-15</c:v>
                  </c:pt>
                  <c:pt idx="25">
                    <c:v>1.3394914806970822E-15</c:v>
                  </c:pt>
                  <c:pt idx="26">
                    <c:v>1.3394914806970822E-15</c:v>
                  </c:pt>
                  <c:pt idx="27">
                    <c:v>1.3394914806970822E-15</c:v>
                  </c:pt>
                  <c:pt idx="28">
                    <c:v>1.3394914806970822E-15</c:v>
                  </c:pt>
                  <c:pt idx="29">
                    <c:v>1.3394914806970822E-15</c:v>
                  </c:pt>
                  <c:pt idx="30">
                    <c:v>1.3394914806970822E-15</c:v>
                  </c:pt>
                  <c:pt idx="31">
                    <c:v>1.3394914806970822E-15</c:v>
                  </c:pt>
                  <c:pt idx="32">
                    <c:v>1.3394914806970822E-15</c:v>
                  </c:pt>
                  <c:pt idx="33">
                    <c:v>1.3394914806970822E-15</c:v>
                  </c:pt>
                  <c:pt idx="34">
                    <c:v>1.3394914806970822E-15</c:v>
                  </c:pt>
                  <c:pt idx="35">
                    <c:v>1.3394914806970822E-15</c:v>
                  </c:pt>
                  <c:pt idx="36">
                    <c:v>1.3394914806970822E-15</c:v>
                  </c:pt>
                  <c:pt idx="37">
                    <c:v>1.3394914806970822E-15</c:v>
                  </c:pt>
                  <c:pt idx="38">
                    <c:v>1.3394914806970822E-15</c:v>
                  </c:pt>
                  <c:pt idx="39">
                    <c:v>1.3394914806970822E-15</c:v>
                  </c:pt>
                  <c:pt idx="40">
                    <c:v>1.3394914806970822E-15</c:v>
                  </c:pt>
                  <c:pt idx="41">
                    <c:v>1.3394914806970822E-15</c:v>
                  </c:pt>
                  <c:pt idx="42">
                    <c:v>1.3394914806970822E-15</c:v>
                  </c:pt>
                  <c:pt idx="43">
                    <c:v>1.3394914806970822E-15</c:v>
                  </c:pt>
                  <c:pt idx="44">
                    <c:v>1.3394914806970822E-15</c:v>
                  </c:pt>
                  <c:pt idx="45">
                    <c:v>1.3394914806970822E-15</c:v>
                  </c:pt>
                  <c:pt idx="46">
                    <c:v>1.3394914806970822E-15</c:v>
                  </c:pt>
                  <c:pt idx="47">
                    <c:v>1.3394914806970822E-15</c:v>
                  </c:pt>
                  <c:pt idx="48">
                    <c:v>1.3394914806970822E-15</c:v>
                  </c:pt>
                  <c:pt idx="49">
                    <c:v>1.3394914806970822E-15</c:v>
                  </c:pt>
                  <c:pt idx="50">
                    <c:v>0.11657360617744594</c:v>
                  </c:pt>
                  <c:pt idx="51">
                    <c:v>0.1475764569481787</c:v>
                  </c:pt>
                  <c:pt idx="52">
                    <c:v>0.1537478894970136</c:v>
                  </c:pt>
                  <c:pt idx="53">
                    <c:v>0.17496263693305167</c:v>
                  </c:pt>
                  <c:pt idx="54">
                    <c:v>0.17950263520386467</c:v>
                  </c:pt>
                  <c:pt idx="55">
                    <c:v>0.18538309436196765</c:v>
                  </c:pt>
                  <c:pt idx="56">
                    <c:v>0.19322293850240574</c:v>
                  </c:pt>
                  <c:pt idx="57">
                    <c:v>0.21134386837481994</c:v>
                  </c:pt>
                  <c:pt idx="58">
                    <c:v>0.22763688072583521</c:v>
                  </c:pt>
                  <c:pt idx="59">
                    <c:v>0.21235670421639727</c:v>
                  </c:pt>
                  <c:pt idx="60">
                    <c:v>0.21235670421639727</c:v>
                  </c:pt>
                  <c:pt idx="61">
                    <c:v>0.21931562577201721</c:v>
                  </c:pt>
                  <c:pt idx="62">
                    <c:v>0.22566459540813813</c:v>
                  </c:pt>
                  <c:pt idx="63">
                    <c:v>0.22566459540813813</c:v>
                  </c:pt>
                  <c:pt idx="64">
                    <c:v>0.22566459540813813</c:v>
                  </c:pt>
                  <c:pt idx="65">
                    <c:v>0.23322389290699136</c:v>
                  </c:pt>
                  <c:pt idx="66">
                    <c:v>0.24188006845064938</c:v>
                  </c:pt>
                  <c:pt idx="67">
                    <c:v>0.24136204415120333</c:v>
                  </c:pt>
                  <c:pt idx="68">
                    <c:v>0.24136204415120333</c:v>
                  </c:pt>
                  <c:pt idx="69">
                    <c:v>0.24136204415120333</c:v>
                  </c:pt>
                  <c:pt idx="70">
                    <c:v>0.24136204415120333</c:v>
                  </c:pt>
                  <c:pt idx="71">
                    <c:v>0.24136204415120333</c:v>
                  </c:pt>
                  <c:pt idx="72">
                    <c:v>0.24136204415120333</c:v>
                  </c:pt>
                  <c:pt idx="73">
                    <c:v>0.24136204415120333</c:v>
                  </c:pt>
                  <c:pt idx="74">
                    <c:v>0.24136204415120333</c:v>
                  </c:pt>
                  <c:pt idx="75">
                    <c:v>0.24136204415120333</c:v>
                  </c:pt>
                </c:numCache>
              </c:numRef>
            </c:minus>
            <c:spPr>
              <a:noFill/>
              <a:ln w="9525" cap="flat" cmpd="sng" algn="ctr">
                <a:solidFill>
                  <a:srgbClr val="00B0F0"/>
                </a:solidFill>
                <a:round/>
              </a:ln>
              <a:effectLst/>
            </c:spPr>
          </c:errBars>
          <c:xVal>
            <c:numRef>
              <c:f>DFEC_3000_Graph!$A$4:$A$79</c:f>
              <c:numCache>
                <c:formatCode>0.000_);[Red]\(0.000\)</c:formatCode>
                <c:ptCount val="76"/>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2020</c:v>
                </c:pt>
                <c:pt idx="51">
                  <c:v>2060</c:v>
                </c:pt>
                <c:pt idx="52">
                  <c:v>2100</c:v>
                </c:pt>
                <c:pt idx="53">
                  <c:v>2140</c:v>
                </c:pt>
                <c:pt idx="54">
                  <c:v>2180</c:v>
                </c:pt>
                <c:pt idx="55">
                  <c:v>2220</c:v>
                </c:pt>
                <c:pt idx="56">
                  <c:v>2260</c:v>
                </c:pt>
                <c:pt idx="57">
                  <c:v>2300</c:v>
                </c:pt>
                <c:pt idx="58">
                  <c:v>2340</c:v>
                </c:pt>
                <c:pt idx="59">
                  <c:v>2380</c:v>
                </c:pt>
                <c:pt idx="60">
                  <c:v>2420</c:v>
                </c:pt>
                <c:pt idx="61">
                  <c:v>2460</c:v>
                </c:pt>
                <c:pt idx="62">
                  <c:v>2500</c:v>
                </c:pt>
                <c:pt idx="63">
                  <c:v>2540</c:v>
                </c:pt>
                <c:pt idx="64">
                  <c:v>2580</c:v>
                </c:pt>
                <c:pt idx="65">
                  <c:v>2620</c:v>
                </c:pt>
                <c:pt idx="66">
                  <c:v>2660</c:v>
                </c:pt>
                <c:pt idx="67">
                  <c:v>2700</c:v>
                </c:pt>
                <c:pt idx="68">
                  <c:v>2740</c:v>
                </c:pt>
                <c:pt idx="69">
                  <c:v>2780</c:v>
                </c:pt>
                <c:pt idx="70">
                  <c:v>2820</c:v>
                </c:pt>
                <c:pt idx="71">
                  <c:v>2860</c:v>
                </c:pt>
                <c:pt idx="72">
                  <c:v>2900</c:v>
                </c:pt>
                <c:pt idx="73">
                  <c:v>2940</c:v>
                </c:pt>
                <c:pt idx="74">
                  <c:v>2980</c:v>
                </c:pt>
                <c:pt idx="75">
                  <c:v>3000</c:v>
                </c:pt>
              </c:numCache>
            </c:numRef>
          </c:xVal>
          <c:yVal>
            <c:numRef>
              <c:f>DFEC_3000_Graph!$G$4:$G$79</c:f>
              <c:numCache>
                <c:formatCode>0.000_);[Red]\(0.000\)</c:formatCode>
                <c:ptCount val="76"/>
                <c:pt idx="0">
                  <c:v>9.1200355284862304</c:v>
                </c:pt>
                <c:pt idx="1">
                  <c:v>9.1200355284862304</c:v>
                </c:pt>
                <c:pt idx="2">
                  <c:v>9.1200355284862304</c:v>
                </c:pt>
                <c:pt idx="3">
                  <c:v>9.1200355284862304</c:v>
                </c:pt>
                <c:pt idx="4">
                  <c:v>9.1200355284862304</c:v>
                </c:pt>
                <c:pt idx="5">
                  <c:v>9.1200355284862304</c:v>
                </c:pt>
                <c:pt idx="6">
                  <c:v>9.1200355284862304</c:v>
                </c:pt>
                <c:pt idx="7">
                  <c:v>9.1200355284862304</c:v>
                </c:pt>
                <c:pt idx="8">
                  <c:v>9.1200355284862304</c:v>
                </c:pt>
                <c:pt idx="9">
                  <c:v>9.1200355284862304</c:v>
                </c:pt>
                <c:pt idx="10">
                  <c:v>9.1200355284862304</c:v>
                </c:pt>
                <c:pt idx="11">
                  <c:v>9.1200355284862304</c:v>
                </c:pt>
                <c:pt idx="12">
                  <c:v>9.1200355284862304</c:v>
                </c:pt>
                <c:pt idx="13">
                  <c:v>9.1200355284862304</c:v>
                </c:pt>
                <c:pt idx="14">
                  <c:v>9.1200355284862304</c:v>
                </c:pt>
                <c:pt idx="15">
                  <c:v>9.1200355284862304</c:v>
                </c:pt>
                <c:pt idx="16">
                  <c:v>9.1200355284862304</c:v>
                </c:pt>
                <c:pt idx="17">
                  <c:v>9.1200355284862304</c:v>
                </c:pt>
                <c:pt idx="18">
                  <c:v>9.1200355284862304</c:v>
                </c:pt>
                <c:pt idx="19">
                  <c:v>9.1200355284862304</c:v>
                </c:pt>
                <c:pt idx="20">
                  <c:v>9.1200355284862304</c:v>
                </c:pt>
                <c:pt idx="21">
                  <c:v>9.1200355284862304</c:v>
                </c:pt>
                <c:pt idx="22">
                  <c:v>9.1200355284862304</c:v>
                </c:pt>
                <c:pt idx="23">
                  <c:v>9.1200355284862304</c:v>
                </c:pt>
                <c:pt idx="24">
                  <c:v>9.1200355284862304</c:v>
                </c:pt>
                <c:pt idx="25">
                  <c:v>9.1200355284862304</c:v>
                </c:pt>
                <c:pt idx="26">
                  <c:v>9.1200355284862304</c:v>
                </c:pt>
                <c:pt idx="27">
                  <c:v>9.1200355284862304</c:v>
                </c:pt>
                <c:pt idx="28">
                  <c:v>9.1200355284862304</c:v>
                </c:pt>
                <c:pt idx="29">
                  <c:v>9.1200355284862304</c:v>
                </c:pt>
                <c:pt idx="30">
                  <c:v>9.1200355284862304</c:v>
                </c:pt>
                <c:pt idx="31">
                  <c:v>9.1200355284862304</c:v>
                </c:pt>
                <c:pt idx="32">
                  <c:v>9.1200355284862304</c:v>
                </c:pt>
                <c:pt idx="33">
                  <c:v>9.1200355284862304</c:v>
                </c:pt>
                <c:pt idx="34">
                  <c:v>9.1200355284862304</c:v>
                </c:pt>
                <c:pt idx="35">
                  <c:v>9.1200355284862304</c:v>
                </c:pt>
                <c:pt idx="36">
                  <c:v>9.1200355284862304</c:v>
                </c:pt>
                <c:pt idx="37">
                  <c:v>9.1200355284862304</c:v>
                </c:pt>
                <c:pt idx="38">
                  <c:v>9.1200355284862304</c:v>
                </c:pt>
                <c:pt idx="39">
                  <c:v>9.1200355284862304</c:v>
                </c:pt>
                <c:pt idx="40">
                  <c:v>9.1200355284862304</c:v>
                </c:pt>
                <c:pt idx="41">
                  <c:v>9.1200355284862304</c:v>
                </c:pt>
                <c:pt idx="42">
                  <c:v>9.1200355284862304</c:v>
                </c:pt>
                <c:pt idx="43">
                  <c:v>9.1200355284862304</c:v>
                </c:pt>
                <c:pt idx="44">
                  <c:v>9.1200355284862304</c:v>
                </c:pt>
                <c:pt idx="45">
                  <c:v>9.1200355284862304</c:v>
                </c:pt>
                <c:pt idx="46">
                  <c:v>9.1200355284862304</c:v>
                </c:pt>
                <c:pt idx="47">
                  <c:v>9.1200355284862304</c:v>
                </c:pt>
                <c:pt idx="48">
                  <c:v>9.1200355284862304</c:v>
                </c:pt>
                <c:pt idx="49">
                  <c:v>9.1200355284862304</c:v>
                </c:pt>
                <c:pt idx="50">
                  <c:v>8.4855982743306679</c:v>
                </c:pt>
                <c:pt idx="51">
                  <c:v>8.334919426468721</c:v>
                </c:pt>
                <c:pt idx="52">
                  <c:v>8.2238929069914981</c:v>
                </c:pt>
                <c:pt idx="53">
                  <c:v>8.1525187158989958</c:v>
                </c:pt>
                <c:pt idx="54">
                  <c:v>8.1128663875142752</c:v>
                </c:pt>
                <c:pt idx="55">
                  <c:v>8.065283593452607</c:v>
                </c:pt>
                <c:pt idx="56">
                  <c:v>8.0573531277756629</c:v>
                </c:pt>
                <c:pt idx="57">
                  <c:v>8.0177007993909406</c:v>
                </c:pt>
                <c:pt idx="58">
                  <c:v>8.0018398680370524</c:v>
                </c:pt>
                <c:pt idx="59">
                  <c:v>7.9859789366831624</c:v>
                </c:pt>
                <c:pt idx="60">
                  <c:v>7.9859789366831624</c:v>
                </c:pt>
                <c:pt idx="61">
                  <c:v>7.9701180053292733</c:v>
                </c:pt>
                <c:pt idx="62">
                  <c:v>7.9621875396523265</c:v>
                </c:pt>
                <c:pt idx="63">
                  <c:v>7.9621875396523265</c:v>
                </c:pt>
                <c:pt idx="64">
                  <c:v>7.9621875396523265</c:v>
                </c:pt>
                <c:pt idx="65">
                  <c:v>7.9542570739753824</c:v>
                </c:pt>
                <c:pt idx="66">
                  <c:v>7.9463266082984392</c:v>
                </c:pt>
                <c:pt idx="67">
                  <c:v>7.9383961426214951</c:v>
                </c:pt>
                <c:pt idx="68">
                  <c:v>7.9383961426214951</c:v>
                </c:pt>
                <c:pt idx="69">
                  <c:v>7.9383961426214951</c:v>
                </c:pt>
                <c:pt idx="70">
                  <c:v>7.9383961426214951</c:v>
                </c:pt>
                <c:pt idx="71">
                  <c:v>7.9383961426214951</c:v>
                </c:pt>
                <c:pt idx="72">
                  <c:v>7.9383961426214951</c:v>
                </c:pt>
                <c:pt idx="73">
                  <c:v>7.9383961426214951</c:v>
                </c:pt>
                <c:pt idx="74">
                  <c:v>7.9383961426214951</c:v>
                </c:pt>
                <c:pt idx="75">
                  <c:v>7.9383961426214951</c:v>
                </c:pt>
              </c:numCache>
            </c:numRef>
          </c:yVal>
          <c:smooth val="0"/>
        </c:ser>
        <c:dLbls>
          <c:showLegendKey val="0"/>
          <c:showVal val="0"/>
          <c:showCatName val="0"/>
          <c:showSerName val="0"/>
          <c:showPercent val="0"/>
          <c:showBubbleSize val="0"/>
        </c:dLbls>
        <c:axId val="192582256"/>
        <c:axId val="192582816"/>
      </c:scatterChart>
      <c:scatterChart>
        <c:scatterStyle val="lineMarker"/>
        <c:varyColors val="0"/>
        <c:ser>
          <c:idx val="4"/>
          <c:order val="4"/>
          <c:tx>
            <c:strRef>
              <c:f>DFEC_3000_Graph!$F$3</c:f>
              <c:strCache>
                <c:ptCount val="1"/>
                <c:pt idx="0">
                  <c:v>PC</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errBars>
            <c:errDir val="y"/>
            <c:errBarType val="both"/>
            <c:errValType val="cust"/>
            <c:noEndCap val="0"/>
            <c:plus>
              <c:numRef>
                <c:f>DFEC_3000_Graph!$AC$3:$AC$78</c:f>
                <c:numCache>
                  <c:formatCode>General</c:formatCode>
                  <c:ptCount val="76"/>
                  <c:pt idx="0">
                    <c:v>8.8900575012116623E-2</c:v>
                  </c:pt>
                  <c:pt idx="1">
                    <c:v>0.12197058266346977</c:v>
                  </c:pt>
                  <c:pt idx="2">
                    <c:v>0.20332339381635162</c:v>
                  </c:pt>
                  <c:pt idx="3">
                    <c:v>0.24692816260663811</c:v>
                  </c:pt>
                  <c:pt idx="4">
                    <c:v>0.30263086724730687</c:v>
                  </c:pt>
                  <c:pt idx="5">
                    <c:v>0.27799425223724955</c:v>
                  </c:pt>
                  <c:pt idx="6">
                    <c:v>0.27508459163388754</c:v>
                  </c:pt>
                  <c:pt idx="7">
                    <c:v>0.26346395129751116</c:v>
                  </c:pt>
                  <c:pt idx="8">
                    <c:v>0.23437109064518555</c:v>
                  </c:pt>
                  <c:pt idx="9">
                    <c:v>0.24830019688101515</c:v>
                  </c:pt>
                  <c:pt idx="10">
                    <c:v>0.31733995688964978</c:v>
                  </c:pt>
                  <c:pt idx="11">
                    <c:v>0.30935097397916195</c:v>
                  </c:pt>
                  <c:pt idx="12">
                    <c:v>0.34295755148789581</c:v>
                  </c:pt>
                  <c:pt idx="13">
                    <c:v>0.40133554369358321</c:v>
                  </c:pt>
                  <c:pt idx="14">
                    <c:v>0.43408275468558549</c:v>
                  </c:pt>
                  <c:pt idx="15">
                    <c:v>0.44910509819877031</c:v>
                  </c:pt>
                  <c:pt idx="16">
                    <c:v>0.44686993630516203</c:v>
                  </c:pt>
                  <c:pt idx="17">
                    <c:v>0.46325513985543765</c:v>
                  </c:pt>
                  <c:pt idx="18">
                    <c:v>0.45937910838326523</c:v>
                  </c:pt>
                  <c:pt idx="19">
                    <c:v>0.47993793962322057</c:v>
                  </c:pt>
                  <c:pt idx="20">
                    <c:v>0.46725210578583593</c:v>
                  </c:pt>
                  <c:pt idx="21">
                    <c:v>0.47393941688386521</c:v>
                  </c:pt>
                  <c:pt idx="22">
                    <c:v>0.47799667677754187</c:v>
                  </c:pt>
                  <c:pt idx="23">
                    <c:v>0.47874424788927677</c:v>
                  </c:pt>
                  <c:pt idx="24">
                    <c:v>0.47874424788927677</c:v>
                  </c:pt>
                  <c:pt idx="25">
                    <c:v>0.48438808526836707</c:v>
                  </c:pt>
                  <c:pt idx="26">
                    <c:v>0.48438808526836707</c:v>
                  </c:pt>
                  <c:pt idx="27">
                    <c:v>0.48670812358285725</c:v>
                  </c:pt>
                  <c:pt idx="28">
                    <c:v>0.48670812358285725</c:v>
                  </c:pt>
                  <c:pt idx="29">
                    <c:v>0.48670812358285725</c:v>
                  </c:pt>
                  <c:pt idx="30">
                    <c:v>0.48674486043037024</c:v>
                  </c:pt>
                  <c:pt idx="31">
                    <c:v>0.48674486043037024</c:v>
                  </c:pt>
                  <c:pt idx="32">
                    <c:v>0.48674486043037024</c:v>
                  </c:pt>
                  <c:pt idx="33">
                    <c:v>0.48963836151626011</c:v>
                  </c:pt>
                  <c:pt idx="34">
                    <c:v>0.48963836151626011</c:v>
                  </c:pt>
                  <c:pt idx="35">
                    <c:v>0.48963836151626011</c:v>
                  </c:pt>
                  <c:pt idx="36">
                    <c:v>0.49025878081225521</c:v>
                  </c:pt>
                  <c:pt idx="37">
                    <c:v>0.48714878290678626</c:v>
                  </c:pt>
                  <c:pt idx="38">
                    <c:v>0.48714878290678626</c:v>
                  </c:pt>
                  <c:pt idx="39">
                    <c:v>0.48714878290678626</c:v>
                  </c:pt>
                  <c:pt idx="40">
                    <c:v>0.48714878290678626</c:v>
                  </c:pt>
                  <c:pt idx="41">
                    <c:v>0.48714878290678626</c:v>
                  </c:pt>
                  <c:pt idx="42">
                    <c:v>0.48714878290678626</c:v>
                  </c:pt>
                  <c:pt idx="43">
                    <c:v>0.49127893990165367</c:v>
                  </c:pt>
                  <c:pt idx="44">
                    <c:v>0.49127893990165367</c:v>
                  </c:pt>
                  <c:pt idx="45">
                    <c:v>0.49127893990165367</c:v>
                  </c:pt>
                  <c:pt idx="46">
                    <c:v>0.49127893990165367</c:v>
                  </c:pt>
                  <c:pt idx="47">
                    <c:v>0.50104529607622939</c:v>
                  </c:pt>
                  <c:pt idx="48">
                    <c:v>0.50303979760538209</c:v>
                  </c:pt>
                  <c:pt idx="49">
                    <c:v>0.50303979760538209</c:v>
                  </c:pt>
                  <c:pt idx="50">
                    <c:v>0.49544684889692425</c:v>
                  </c:pt>
                  <c:pt idx="51">
                    <c:v>0.4772479346562723</c:v>
                  </c:pt>
                  <c:pt idx="52">
                    <c:v>0.50161596288542476</c:v>
                  </c:pt>
                  <c:pt idx="53">
                    <c:v>0.52352350009308068</c:v>
                  </c:pt>
                  <c:pt idx="54">
                    <c:v>0.52963566915377758</c:v>
                  </c:pt>
                  <c:pt idx="55">
                    <c:v>0.52818197006815215</c:v>
                  </c:pt>
                  <c:pt idx="56">
                    <c:v>0.56177937448066129</c:v>
                  </c:pt>
                  <c:pt idx="57">
                    <c:v>0.56047287199708196</c:v>
                  </c:pt>
                  <c:pt idx="58">
                    <c:v>0.56047287199708196</c:v>
                  </c:pt>
                  <c:pt idx="59">
                    <c:v>0.56047287199708196</c:v>
                  </c:pt>
                  <c:pt idx="60">
                    <c:v>0.56047287199708196</c:v>
                  </c:pt>
                  <c:pt idx="61">
                    <c:v>0.56482668014181303</c:v>
                  </c:pt>
                  <c:pt idx="62">
                    <c:v>0.56482668014181303</c:v>
                  </c:pt>
                  <c:pt idx="63">
                    <c:v>0.57387151665197433</c:v>
                  </c:pt>
                  <c:pt idx="64">
                    <c:v>0.58375699366394318</c:v>
                  </c:pt>
                  <c:pt idx="65">
                    <c:v>0.58375699366394318</c:v>
                  </c:pt>
                  <c:pt idx="66">
                    <c:v>0.57858817814342101</c:v>
                  </c:pt>
                  <c:pt idx="67">
                    <c:v>0.57858817814342101</c:v>
                  </c:pt>
                  <c:pt idx="68">
                    <c:v>0.57433869931596893</c:v>
                  </c:pt>
                  <c:pt idx="69">
                    <c:v>0.5636858710505086</c:v>
                  </c:pt>
                  <c:pt idx="70">
                    <c:v>0.5636858710505086</c:v>
                  </c:pt>
                  <c:pt idx="71">
                    <c:v>0.5636858710505086</c:v>
                  </c:pt>
                  <c:pt idx="72">
                    <c:v>0.5636858710505086</c:v>
                  </c:pt>
                  <c:pt idx="73">
                    <c:v>0.5636858710505086</c:v>
                  </c:pt>
                  <c:pt idx="74">
                    <c:v>0.5636858710505086</c:v>
                  </c:pt>
                  <c:pt idx="75">
                    <c:v>0.5636858710505086</c:v>
                  </c:pt>
                </c:numCache>
              </c:numRef>
            </c:plus>
            <c:minus>
              <c:numRef>
                <c:f>DFEC_3000_Graph!$AC$3:$AC$78</c:f>
                <c:numCache>
                  <c:formatCode>General</c:formatCode>
                  <c:ptCount val="76"/>
                  <c:pt idx="0">
                    <c:v>8.8900575012116623E-2</c:v>
                  </c:pt>
                  <c:pt idx="1">
                    <c:v>0.12197058266346977</c:v>
                  </c:pt>
                  <c:pt idx="2">
                    <c:v>0.20332339381635162</c:v>
                  </c:pt>
                  <c:pt idx="3">
                    <c:v>0.24692816260663811</c:v>
                  </c:pt>
                  <c:pt idx="4">
                    <c:v>0.30263086724730687</c:v>
                  </c:pt>
                  <c:pt idx="5">
                    <c:v>0.27799425223724955</c:v>
                  </c:pt>
                  <c:pt idx="6">
                    <c:v>0.27508459163388754</c:v>
                  </c:pt>
                  <c:pt idx="7">
                    <c:v>0.26346395129751116</c:v>
                  </c:pt>
                  <c:pt idx="8">
                    <c:v>0.23437109064518555</c:v>
                  </c:pt>
                  <c:pt idx="9">
                    <c:v>0.24830019688101515</c:v>
                  </c:pt>
                  <c:pt idx="10">
                    <c:v>0.31733995688964978</c:v>
                  </c:pt>
                  <c:pt idx="11">
                    <c:v>0.30935097397916195</c:v>
                  </c:pt>
                  <c:pt idx="12">
                    <c:v>0.34295755148789581</c:v>
                  </c:pt>
                  <c:pt idx="13">
                    <c:v>0.40133554369358321</c:v>
                  </c:pt>
                  <c:pt idx="14">
                    <c:v>0.43408275468558549</c:v>
                  </c:pt>
                  <c:pt idx="15">
                    <c:v>0.44910509819877031</c:v>
                  </c:pt>
                  <c:pt idx="16">
                    <c:v>0.44686993630516203</c:v>
                  </c:pt>
                  <c:pt idx="17">
                    <c:v>0.46325513985543765</c:v>
                  </c:pt>
                  <c:pt idx="18">
                    <c:v>0.45937910838326523</c:v>
                  </c:pt>
                  <c:pt idx="19">
                    <c:v>0.47993793962322057</c:v>
                  </c:pt>
                  <c:pt idx="20">
                    <c:v>0.46725210578583593</c:v>
                  </c:pt>
                  <c:pt idx="21">
                    <c:v>0.47393941688386521</c:v>
                  </c:pt>
                  <c:pt idx="22">
                    <c:v>0.47799667677754187</c:v>
                  </c:pt>
                  <c:pt idx="23">
                    <c:v>0.47874424788927677</c:v>
                  </c:pt>
                  <c:pt idx="24">
                    <c:v>0.47874424788927677</c:v>
                  </c:pt>
                  <c:pt idx="25">
                    <c:v>0.48438808526836707</c:v>
                  </c:pt>
                  <c:pt idx="26">
                    <c:v>0.48438808526836707</c:v>
                  </c:pt>
                  <c:pt idx="27">
                    <c:v>0.48670812358285725</c:v>
                  </c:pt>
                  <c:pt idx="28">
                    <c:v>0.48670812358285725</c:v>
                  </c:pt>
                  <c:pt idx="29">
                    <c:v>0.48670812358285725</c:v>
                  </c:pt>
                  <c:pt idx="30">
                    <c:v>0.48674486043037024</c:v>
                  </c:pt>
                  <c:pt idx="31">
                    <c:v>0.48674486043037024</c:v>
                  </c:pt>
                  <c:pt idx="32">
                    <c:v>0.48674486043037024</c:v>
                  </c:pt>
                  <c:pt idx="33">
                    <c:v>0.48963836151626011</c:v>
                  </c:pt>
                  <c:pt idx="34">
                    <c:v>0.48963836151626011</c:v>
                  </c:pt>
                  <c:pt idx="35">
                    <c:v>0.48963836151626011</c:v>
                  </c:pt>
                  <c:pt idx="36">
                    <c:v>0.49025878081225521</c:v>
                  </c:pt>
                  <c:pt idx="37">
                    <c:v>0.48714878290678626</c:v>
                  </c:pt>
                  <c:pt idx="38">
                    <c:v>0.48714878290678626</c:v>
                  </c:pt>
                  <c:pt idx="39">
                    <c:v>0.48714878290678626</c:v>
                  </c:pt>
                  <c:pt idx="40">
                    <c:v>0.48714878290678626</c:v>
                  </c:pt>
                  <c:pt idx="41">
                    <c:v>0.48714878290678626</c:v>
                  </c:pt>
                  <c:pt idx="42">
                    <c:v>0.48714878290678626</c:v>
                  </c:pt>
                  <c:pt idx="43">
                    <c:v>0.49127893990165367</c:v>
                  </c:pt>
                  <c:pt idx="44">
                    <c:v>0.49127893990165367</c:v>
                  </c:pt>
                  <c:pt idx="45">
                    <c:v>0.49127893990165367</c:v>
                  </c:pt>
                  <c:pt idx="46">
                    <c:v>0.49127893990165367</c:v>
                  </c:pt>
                  <c:pt idx="47">
                    <c:v>0.50104529607622939</c:v>
                  </c:pt>
                  <c:pt idx="48">
                    <c:v>0.50303979760538209</c:v>
                  </c:pt>
                  <c:pt idx="49">
                    <c:v>0.50303979760538209</c:v>
                  </c:pt>
                  <c:pt idx="50">
                    <c:v>0.49544684889692425</c:v>
                  </c:pt>
                  <c:pt idx="51">
                    <c:v>0.4772479346562723</c:v>
                  </c:pt>
                  <c:pt idx="52">
                    <c:v>0.50161596288542476</c:v>
                  </c:pt>
                  <c:pt idx="53">
                    <c:v>0.52352350009308068</c:v>
                  </c:pt>
                  <c:pt idx="54">
                    <c:v>0.52963566915377758</c:v>
                  </c:pt>
                  <c:pt idx="55">
                    <c:v>0.52818197006815215</c:v>
                  </c:pt>
                  <c:pt idx="56">
                    <c:v>0.56177937448066129</c:v>
                  </c:pt>
                  <c:pt idx="57">
                    <c:v>0.56047287199708196</c:v>
                  </c:pt>
                  <c:pt idx="58">
                    <c:v>0.56047287199708196</c:v>
                  </c:pt>
                  <c:pt idx="59">
                    <c:v>0.56047287199708196</c:v>
                  </c:pt>
                  <c:pt idx="60">
                    <c:v>0.56047287199708196</c:v>
                  </c:pt>
                  <c:pt idx="61">
                    <c:v>0.56482668014181303</c:v>
                  </c:pt>
                  <c:pt idx="62">
                    <c:v>0.56482668014181303</c:v>
                  </c:pt>
                  <c:pt idx="63">
                    <c:v>0.57387151665197433</c:v>
                  </c:pt>
                  <c:pt idx="64">
                    <c:v>0.58375699366394318</c:v>
                  </c:pt>
                  <c:pt idx="65">
                    <c:v>0.58375699366394318</c:v>
                  </c:pt>
                  <c:pt idx="66">
                    <c:v>0.57858817814342101</c:v>
                  </c:pt>
                  <c:pt idx="67">
                    <c:v>0.57858817814342101</c:v>
                  </c:pt>
                  <c:pt idx="68">
                    <c:v>0.57433869931596893</c:v>
                  </c:pt>
                  <c:pt idx="69">
                    <c:v>0.5636858710505086</c:v>
                  </c:pt>
                  <c:pt idx="70">
                    <c:v>0.5636858710505086</c:v>
                  </c:pt>
                  <c:pt idx="71">
                    <c:v>0.5636858710505086</c:v>
                  </c:pt>
                  <c:pt idx="72">
                    <c:v>0.5636858710505086</c:v>
                  </c:pt>
                  <c:pt idx="73">
                    <c:v>0.5636858710505086</c:v>
                  </c:pt>
                  <c:pt idx="74">
                    <c:v>0.5636858710505086</c:v>
                  </c:pt>
                  <c:pt idx="75">
                    <c:v>0.5636858710505086</c:v>
                  </c:pt>
                </c:numCache>
              </c:numRef>
            </c:minus>
            <c:spPr>
              <a:noFill/>
              <a:ln w="9525" cap="flat" cmpd="sng" algn="ctr">
                <a:solidFill>
                  <a:srgbClr val="0070C0"/>
                </a:solidFill>
                <a:round/>
              </a:ln>
              <a:effectLst/>
            </c:spPr>
          </c:errBars>
          <c:xVal>
            <c:numRef>
              <c:f>DFEC_3000_Graph!$A$4:$A$79</c:f>
              <c:numCache>
                <c:formatCode>0.000_);[Red]\(0.000\)</c:formatCode>
                <c:ptCount val="76"/>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2020</c:v>
                </c:pt>
                <c:pt idx="51">
                  <c:v>2060</c:v>
                </c:pt>
                <c:pt idx="52">
                  <c:v>2100</c:v>
                </c:pt>
                <c:pt idx="53">
                  <c:v>2140</c:v>
                </c:pt>
                <c:pt idx="54">
                  <c:v>2180</c:v>
                </c:pt>
                <c:pt idx="55">
                  <c:v>2220</c:v>
                </c:pt>
                <c:pt idx="56">
                  <c:v>2260</c:v>
                </c:pt>
                <c:pt idx="57">
                  <c:v>2300</c:v>
                </c:pt>
                <c:pt idx="58">
                  <c:v>2340</c:v>
                </c:pt>
                <c:pt idx="59">
                  <c:v>2380</c:v>
                </c:pt>
                <c:pt idx="60">
                  <c:v>2420</c:v>
                </c:pt>
                <c:pt idx="61">
                  <c:v>2460</c:v>
                </c:pt>
                <c:pt idx="62">
                  <c:v>2500</c:v>
                </c:pt>
                <c:pt idx="63">
                  <c:v>2540</c:v>
                </c:pt>
                <c:pt idx="64">
                  <c:v>2580</c:v>
                </c:pt>
                <c:pt idx="65">
                  <c:v>2620</c:v>
                </c:pt>
                <c:pt idx="66">
                  <c:v>2660</c:v>
                </c:pt>
                <c:pt idx="67">
                  <c:v>2700</c:v>
                </c:pt>
                <c:pt idx="68">
                  <c:v>2740</c:v>
                </c:pt>
                <c:pt idx="69">
                  <c:v>2780</c:v>
                </c:pt>
                <c:pt idx="70">
                  <c:v>2820</c:v>
                </c:pt>
                <c:pt idx="71">
                  <c:v>2860</c:v>
                </c:pt>
                <c:pt idx="72">
                  <c:v>2900</c:v>
                </c:pt>
                <c:pt idx="73">
                  <c:v>2940</c:v>
                </c:pt>
                <c:pt idx="74">
                  <c:v>2980</c:v>
                </c:pt>
                <c:pt idx="75">
                  <c:v>3000</c:v>
                </c:pt>
              </c:numCache>
            </c:numRef>
          </c:xVal>
          <c:yVal>
            <c:numRef>
              <c:f>DFEC_3000_Graph!$F$4:$F$79</c:f>
              <c:numCache>
                <c:formatCode>0.000_);[Red]\(0.000\)</c:formatCode>
                <c:ptCount val="76"/>
                <c:pt idx="0">
                  <c:v>66.32248445628727</c:v>
                </c:pt>
                <c:pt idx="1">
                  <c:v>65.045679482299192</c:v>
                </c:pt>
                <c:pt idx="2">
                  <c:v>63.903692424819177</c:v>
                </c:pt>
                <c:pt idx="3">
                  <c:v>62.769635833016117</c:v>
                </c:pt>
                <c:pt idx="4">
                  <c:v>61.833840883136666</c:v>
                </c:pt>
                <c:pt idx="5">
                  <c:v>60.85046313919554</c:v>
                </c:pt>
                <c:pt idx="6">
                  <c:v>59.970181449054678</c:v>
                </c:pt>
                <c:pt idx="7">
                  <c:v>59.21678720974495</c:v>
                </c:pt>
                <c:pt idx="8">
                  <c:v>58.510975764496877</c:v>
                </c:pt>
                <c:pt idx="9">
                  <c:v>57.765511990864105</c:v>
                </c:pt>
                <c:pt idx="10">
                  <c:v>57.083491942646866</c:v>
                </c:pt>
                <c:pt idx="11">
                  <c:v>56.528359345260753</c:v>
                </c:pt>
                <c:pt idx="12">
                  <c:v>56.155627458444357</c:v>
                </c:pt>
                <c:pt idx="13">
                  <c:v>55.957365816520735</c:v>
                </c:pt>
                <c:pt idx="14">
                  <c:v>55.82254790001268</c:v>
                </c:pt>
                <c:pt idx="15">
                  <c:v>55.751173708920177</c:v>
                </c:pt>
                <c:pt idx="16">
                  <c:v>55.703590914858523</c:v>
                </c:pt>
                <c:pt idx="17">
                  <c:v>55.648077655119913</c:v>
                </c:pt>
                <c:pt idx="18">
                  <c:v>55.616355792412129</c:v>
                </c:pt>
                <c:pt idx="19">
                  <c:v>55.568772998350461</c:v>
                </c:pt>
                <c:pt idx="20">
                  <c:v>55.552912066996569</c:v>
                </c:pt>
                <c:pt idx="21">
                  <c:v>55.537051135642685</c:v>
                </c:pt>
                <c:pt idx="22">
                  <c:v>55.521190204288793</c:v>
                </c:pt>
                <c:pt idx="23">
                  <c:v>55.505329272934908</c:v>
                </c:pt>
                <c:pt idx="24">
                  <c:v>55.505329272934908</c:v>
                </c:pt>
                <c:pt idx="25">
                  <c:v>55.489468341581016</c:v>
                </c:pt>
                <c:pt idx="26">
                  <c:v>55.489468341581016</c:v>
                </c:pt>
                <c:pt idx="27">
                  <c:v>55.481537875904067</c:v>
                </c:pt>
                <c:pt idx="28">
                  <c:v>55.481537875904067</c:v>
                </c:pt>
                <c:pt idx="29">
                  <c:v>55.481537875904067</c:v>
                </c:pt>
                <c:pt idx="30">
                  <c:v>55.473607410227125</c:v>
                </c:pt>
                <c:pt idx="31">
                  <c:v>55.473607410227125</c:v>
                </c:pt>
                <c:pt idx="32">
                  <c:v>55.473607410227125</c:v>
                </c:pt>
                <c:pt idx="33">
                  <c:v>55.465676944550182</c:v>
                </c:pt>
                <c:pt idx="34">
                  <c:v>55.465676944550182</c:v>
                </c:pt>
                <c:pt idx="35">
                  <c:v>55.465676944550182</c:v>
                </c:pt>
                <c:pt idx="36">
                  <c:v>55.45774647887324</c:v>
                </c:pt>
                <c:pt idx="37">
                  <c:v>55.44981601319629</c:v>
                </c:pt>
                <c:pt idx="38">
                  <c:v>55.44981601319629</c:v>
                </c:pt>
                <c:pt idx="39">
                  <c:v>55.44981601319629</c:v>
                </c:pt>
                <c:pt idx="40">
                  <c:v>55.44981601319629</c:v>
                </c:pt>
                <c:pt idx="41">
                  <c:v>55.44981601319629</c:v>
                </c:pt>
                <c:pt idx="42">
                  <c:v>55.44981601319629</c:v>
                </c:pt>
                <c:pt idx="43">
                  <c:v>55.441885547519348</c:v>
                </c:pt>
                <c:pt idx="44">
                  <c:v>55.441885547519348</c:v>
                </c:pt>
                <c:pt idx="45">
                  <c:v>55.441885547519348</c:v>
                </c:pt>
                <c:pt idx="46">
                  <c:v>55.441885547519348</c:v>
                </c:pt>
                <c:pt idx="47">
                  <c:v>55.433955081842406</c:v>
                </c:pt>
                <c:pt idx="48">
                  <c:v>55.418094150488528</c:v>
                </c:pt>
                <c:pt idx="49">
                  <c:v>55.418094150488528</c:v>
                </c:pt>
                <c:pt idx="50">
                  <c:v>55.386372287780731</c:v>
                </c:pt>
                <c:pt idx="51">
                  <c:v>55.346719959396012</c:v>
                </c:pt>
                <c:pt idx="52">
                  <c:v>55.291206699657401</c:v>
                </c:pt>
                <c:pt idx="53">
                  <c:v>55.243623905595733</c:v>
                </c:pt>
                <c:pt idx="54">
                  <c:v>55.227762974241841</c:v>
                </c:pt>
                <c:pt idx="55">
                  <c:v>55.219832508564899</c:v>
                </c:pt>
                <c:pt idx="56">
                  <c:v>55.156388783149353</c:v>
                </c:pt>
                <c:pt idx="57">
                  <c:v>55.148458317472397</c:v>
                </c:pt>
                <c:pt idx="58">
                  <c:v>55.148458317472397</c:v>
                </c:pt>
                <c:pt idx="59">
                  <c:v>55.148458317472397</c:v>
                </c:pt>
                <c:pt idx="60">
                  <c:v>55.148458317472397</c:v>
                </c:pt>
                <c:pt idx="61">
                  <c:v>55.140527851795454</c:v>
                </c:pt>
                <c:pt idx="62">
                  <c:v>55.140527851795454</c:v>
                </c:pt>
                <c:pt idx="63">
                  <c:v>55.124666920441562</c:v>
                </c:pt>
                <c:pt idx="64">
                  <c:v>55.108805989087685</c:v>
                </c:pt>
                <c:pt idx="65">
                  <c:v>55.108805989087685</c:v>
                </c:pt>
                <c:pt idx="66">
                  <c:v>55.0929450577338</c:v>
                </c:pt>
                <c:pt idx="67">
                  <c:v>55.0929450577338</c:v>
                </c:pt>
                <c:pt idx="68">
                  <c:v>55.085014592056851</c:v>
                </c:pt>
                <c:pt idx="69">
                  <c:v>55.077084126379908</c:v>
                </c:pt>
                <c:pt idx="70">
                  <c:v>55.077084126379908</c:v>
                </c:pt>
                <c:pt idx="71">
                  <c:v>55.077084126379908</c:v>
                </c:pt>
                <c:pt idx="72">
                  <c:v>55.077084126379908</c:v>
                </c:pt>
                <c:pt idx="73">
                  <c:v>55.077084126379908</c:v>
                </c:pt>
                <c:pt idx="74">
                  <c:v>55.077084126379908</c:v>
                </c:pt>
                <c:pt idx="75">
                  <c:v>55.077084126379908</c:v>
                </c:pt>
              </c:numCache>
            </c:numRef>
          </c:yVal>
          <c:smooth val="0"/>
        </c:ser>
        <c:dLbls>
          <c:showLegendKey val="0"/>
          <c:showVal val="0"/>
          <c:showCatName val="0"/>
          <c:showSerName val="0"/>
          <c:showPercent val="0"/>
          <c:showBubbleSize val="0"/>
        </c:dLbls>
        <c:axId val="192583936"/>
        <c:axId val="192583376"/>
      </c:scatterChart>
      <c:valAx>
        <c:axId val="192582256"/>
        <c:scaling>
          <c:orientation val="minMax"/>
          <c:max val="3000"/>
          <c:min val="2000"/>
        </c:scaling>
        <c:delete val="0"/>
        <c:axPos val="b"/>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ja-JP" alt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92582816"/>
        <c:crosses val="autoZero"/>
        <c:crossBetween val="midCat"/>
        <c:majorUnit val="500"/>
      </c:valAx>
      <c:valAx>
        <c:axId val="192582816"/>
        <c:scaling>
          <c:orientation val="minMax"/>
          <c:max val="24"/>
          <c:min val="0"/>
        </c:scaling>
        <c:delete val="0"/>
        <c:axPos val="l"/>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92582256"/>
        <c:crosses val="autoZero"/>
        <c:crossBetween val="midCat"/>
        <c:majorUnit val="4"/>
      </c:valAx>
      <c:valAx>
        <c:axId val="192583376"/>
        <c:scaling>
          <c:orientation val="minMax"/>
          <c:max val="72"/>
          <c:min val="0"/>
        </c:scaling>
        <c:delete val="0"/>
        <c:axPos val="r"/>
        <c:numFmt formatCode="General"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92583936"/>
        <c:crosses val="max"/>
        <c:crossBetween val="midCat"/>
        <c:majorUnit val="8"/>
      </c:valAx>
      <c:valAx>
        <c:axId val="192583936"/>
        <c:scaling>
          <c:orientation val="minMax"/>
        </c:scaling>
        <c:delete val="1"/>
        <c:axPos val="b"/>
        <c:numFmt formatCode="0.000_);[Red]\(0.000\)" sourceLinked="1"/>
        <c:majorTickMark val="out"/>
        <c:minorTickMark val="none"/>
        <c:tickLblPos val="nextTo"/>
        <c:crossAx val="192583376"/>
        <c:crosses val="autoZero"/>
        <c:crossBetween val="midCat"/>
      </c:valAx>
      <c:spPr>
        <a:noFill/>
        <a:ln>
          <a:solidFill>
            <a:schemeClr val="tx1"/>
          </a:solidFill>
        </a:ln>
        <a:effectLst/>
      </c:spPr>
    </c:plotArea>
    <c:legend>
      <c:legendPos val="r"/>
      <c:layout>
        <c:manualLayout>
          <c:xMode val="edge"/>
          <c:yMode val="edge"/>
          <c:x val="0.13504567139865017"/>
          <c:y val="0.29201466196035847"/>
          <c:w val="0.72372992785664414"/>
          <c:h val="0.2630739349128018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229301686165585"/>
          <c:y val="1.8138927656636643E-2"/>
          <c:w val="0.83610829063401315"/>
          <c:h val="0.90962968838900782"/>
        </c:manualLayout>
      </c:layout>
      <c:scatterChart>
        <c:scatterStyle val="lineMarker"/>
        <c:varyColors val="0"/>
        <c:ser>
          <c:idx val="1"/>
          <c:order val="0"/>
          <c:tx>
            <c:strRef>
              <c:f>G_解析結果!$S$2</c:f>
              <c:strCache>
                <c:ptCount val="1"/>
                <c:pt idx="0">
                  <c:v>PC3</c:v>
                </c:pt>
              </c:strCache>
            </c:strRef>
          </c:tx>
          <c:spPr>
            <a:ln>
              <a:solidFill>
                <a:srgbClr val="92D050"/>
              </a:solidFill>
            </a:ln>
          </c:spPr>
          <c:marker>
            <c:symbol val="circle"/>
            <c:size val="4"/>
            <c:spPr>
              <a:noFill/>
              <a:ln>
                <a:solidFill>
                  <a:srgbClr val="92D050"/>
                </a:solidFill>
              </a:ln>
            </c:spPr>
          </c:marker>
          <c:errBars>
            <c:errDir val="y"/>
            <c:errBarType val="both"/>
            <c:errValType val="cust"/>
            <c:noEndCap val="0"/>
            <c:plus>
              <c:numRef>
                <c:f>G_解析結果!$AA$3:$AA$153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5.6098419378885932E-5</c:v>
                  </c:pt>
                  <c:pt idx="16">
                    <c:v>1.2233584750401916E-2</c:v>
                  </c:pt>
                  <c:pt idx="17">
                    <c:v>3.5987016598938076E-2</c:v>
                  </c:pt>
                  <c:pt idx="18">
                    <c:v>3.3309729442155163E-2</c:v>
                  </c:pt>
                  <c:pt idx="19">
                    <c:v>5.0236784489399444E-2</c:v>
                  </c:pt>
                  <c:pt idx="20">
                    <c:v>4.2495647410870627E-2</c:v>
                  </c:pt>
                  <c:pt idx="21">
                    <c:v>6.2058958431447805E-2</c:v>
                  </c:pt>
                  <c:pt idx="22">
                    <c:v>4.1841031154647185E-2</c:v>
                  </c:pt>
                  <c:pt idx="23">
                    <c:v>6.4678958282745641E-2</c:v>
                  </c:pt>
                  <c:pt idx="24">
                    <c:v>3.6531545606373853E-2</c:v>
                  </c:pt>
                  <c:pt idx="25">
                    <c:v>3.0754165159010784E-2</c:v>
                  </c:pt>
                  <c:pt idx="26">
                    <c:v>4.0114445175066064E-2</c:v>
                  </c:pt>
                  <c:pt idx="27">
                    <c:v>4.0667895335962566E-2</c:v>
                  </c:pt>
                  <c:pt idx="28">
                    <c:v>3.1239432932637937E-2</c:v>
                  </c:pt>
                  <c:pt idx="29">
                    <c:v>4.528676314924706E-2</c:v>
                  </c:pt>
                  <c:pt idx="30">
                    <c:v>2.2877984923676001E-2</c:v>
                  </c:pt>
                  <c:pt idx="31">
                    <c:v>1.8534632724008505E-2</c:v>
                  </c:pt>
                  <c:pt idx="32">
                    <c:v>2.6070135731445305E-2</c:v>
                  </c:pt>
                  <c:pt idx="33">
                    <c:v>8.8739590465842875E-3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plus>
            <c:minus>
              <c:numRef>
                <c:f>G_解析結果!$AA$3:$AA$153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5.6098419378885932E-5</c:v>
                  </c:pt>
                  <c:pt idx="16">
                    <c:v>1.2233584750401916E-2</c:v>
                  </c:pt>
                  <c:pt idx="17">
                    <c:v>3.5987016598938076E-2</c:v>
                  </c:pt>
                  <c:pt idx="18">
                    <c:v>3.3309729442155163E-2</c:v>
                  </c:pt>
                  <c:pt idx="19">
                    <c:v>5.0236784489399444E-2</c:v>
                  </c:pt>
                  <c:pt idx="20">
                    <c:v>4.2495647410870627E-2</c:v>
                  </c:pt>
                  <c:pt idx="21">
                    <c:v>6.2058958431447805E-2</c:v>
                  </c:pt>
                  <c:pt idx="22">
                    <c:v>4.1841031154647185E-2</c:v>
                  </c:pt>
                  <c:pt idx="23">
                    <c:v>6.4678958282745641E-2</c:v>
                  </c:pt>
                  <c:pt idx="24">
                    <c:v>3.6531545606373853E-2</c:v>
                  </c:pt>
                  <c:pt idx="25">
                    <c:v>3.0754165159010784E-2</c:v>
                  </c:pt>
                  <c:pt idx="26">
                    <c:v>4.0114445175066064E-2</c:v>
                  </c:pt>
                  <c:pt idx="27">
                    <c:v>4.0667895335962566E-2</c:v>
                  </c:pt>
                  <c:pt idx="28">
                    <c:v>3.1239432932637937E-2</c:v>
                  </c:pt>
                  <c:pt idx="29">
                    <c:v>4.528676314924706E-2</c:v>
                  </c:pt>
                  <c:pt idx="30">
                    <c:v>2.2877984923676001E-2</c:v>
                  </c:pt>
                  <c:pt idx="31">
                    <c:v>1.8534632724008505E-2</c:v>
                  </c:pt>
                  <c:pt idx="32">
                    <c:v>2.6070135731445305E-2</c:v>
                  </c:pt>
                  <c:pt idx="33">
                    <c:v>8.8739590465842875E-3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minus>
            <c:spPr>
              <a:ln>
                <a:solidFill>
                  <a:srgbClr val="92D050"/>
                </a:solidFill>
              </a:ln>
            </c:spPr>
          </c:errBars>
          <c:errBars>
            <c:errDir val="x"/>
            <c:errBarType val="both"/>
            <c:errValType val="fixedVal"/>
            <c:noEndCap val="0"/>
            <c:val val="1"/>
            <c:spPr>
              <a:ln>
                <a:noFill/>
              </a:ln>
            </c:spPr>
          </c:errBars>
          <c:xVal>
            <c:numRef>
              <c:f>G_解析結果!$Q$3:$Q$153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G_解析結果!$S$3:$S$153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2.4798169648521765E-5</c:v>
                </c:pt>
                <c:pt idx="16">
                  <c:v>7.7370289303387921E-3</c:v>
                </c:pt>
                <c:pt idx="17">
                  <c:v>3.6230125856490283E-2</c:v>
                </c:pt>
                <c:pt idx="18">
                  <c:v>9.2273989262149483E-2</c:v>
                </c:pt>
                <c:pt idx="19">
                  <c:v>0.11338549768959101</c:v>
                </c:pt>
                <c:pt idx="20">
                  <c:v>8.2354721402740749E-2</c:v>
                </c:pt>
                <c:pt idx="21">
                  <c:v>9.2397980110392103E-2</c:v>
                </c:pt>
                <c:pt idx="22">
                  <c:v>5.1464468077232164E-2</c:v>
                </c:pt>
                <c:pt idx="23">
                  <c:v>7.6237839556105413E-2</c:v>
                </c:pt>
                <c:pt idx="24">
                  <c:v>7.4791279659941631E-2</c:v>
                </c:pt>
                <c:pt idx="25">
                  <c:v>4.9464082392251404E-2</c:v>
                </c:pt>
                <c:pt idx="26">
                  <c:v>5.6539826798629615E-2</c:v>
                </c:pt>
                <c:pt idx="27">
                  <c:v>5.9135368555174893E-2</c:v>
                </c:pt>
                <c:pt idx="28">
                  <c:v>3.8511557464154307E-2</c:v>
                </c:pt>
                <c:pt idx="29">
                  <c:v>2.5649573473121016E-2</c:v>
                </c:pt>
                <c:pt idx="30">
                  <c:v>1.7226461849173112E-2</c:v>
                </c:pt>
                <c:pt idx="31">
                  <c:v>1.7482709602207845E-2</c:v>
                </c:pt>
                <c:pt idx="32">
                  <c:v>1.7722425242143552E-2</c:v>
                </c:pt>
                <c:pt idx="33">
                  <c:v>5.5547900012688761E-3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ser>
          <c:idx val="2"/>
          <c:order val="1"/>
          <c:tx>
            <c:strRef>
              <c:f>G_解析結果!$T$2</c:f>
              <c:strCache>
                <c:ptCount val="1"/>
                <c:pt idx="0">
                  <c:v>PC4</c:v>
                </c:pt>
              </c:strCache>
            </c:strRef>
          </c:tx>
          <c:spPr>
            <a:ln>
              <a:solidFill>
                <a:srgbClr val="00B050"/>
              </a:solidFill>
            </a:ln>
          </c:spPr>
          <c:marker>
            <c:symbol val="circle"/>
            <c:size val="4"/>
            <c:spPr>
              <a:noFill/>
              <a:ln>
                <a:solidFill>
                  <a:srgbClr val="00B050"/>
                </a:solidFill>
              </a:ln>
            </c:spPr>
          </c:marker>
          <c:errBars>
            <c:errDir val="y"/>
            <c:errBarType val="both"/>
            <c:errValType val="cust"/>
            <c:noEndCap val="0"/>
            <c:plus>
              <c:numRef>
                <c:f>G_解析結果!$AB$3:$AB$153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2.6179262376813426E-4</c:v>
                  </c:pt>
                  <c:pt idx="15">
                    <c:v>2.3887275564332233E-2</c:v>
                  </c:pt>
                  <c:pt idx="16">
                    <c:v>6.4990244153008775E-2</c:v>
                  </c:pt>
                  <c:pt idx="17">
                    <c:v>0.12127344857111066</c:v>
                  </c:pt>
                  <c:pt idx="18">
                    <c:v>0.22509327213587046</c:v>
                  </c:pt>
                  <c:pt idx="19">
                    <c:v>0.15873516619983441</c:v>
                  </c:pt>
                  <c:pt idx="20">
                    <c:v>0.11931685753723144</c:v>
                  </c:pt>
                  <c:pt idx="21">
                    <c:v>0.1388492649871346</c:v>
                  </c:pt>
                  <c:pt idx="22">
                    <c:v>0.12643164472704146</c:v>
                  </c:pt>
                  <c:pt idx="23">
                    <c:v>8.4907478766057767E-2</c:v>
                  </c:pt>
                  <c:pt idx="24">
                    <c:v>0.13962709526204686</c:v>
                  </c:pt>
                  <c:pt idx="25">
                    <c:v>0.17453340107602042</c:v>
                  </c:pt>
                  <c:pt idx="26">
                    <c:v>0.21644847824863803</c:v>
                  </c:pt>
                  <c:pt idx="27">
                    <c:v>0.17300870300419374</c:v>
                  </c:pt>
                  <c:pt idx="28">
                    <c:v>0.24056398164850121</c:v>
                  </c:pt>
                  <c:pt idx="29">
                    <c:v>0.21109539141188938</c:v>
                  </c:pt>
                  <c:pt idx="30">
                    <c:v>0.10928620651962263</c:v>
                  </c:pt>
                  <c:pt idx="31">
                    <c:v>6.3742552807350597E-2</c:v>
                  </c:pt>
                  <c:pt idx="32">
                    <c:v>6.6775818534000567E-2</c:v>
                  </c:pt>
                  <c:pt idx="33">
                    <c:v>6.3765203360667015E-3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plus>
            <c:minus>
              <c:numRef>
                <c:f>G_解析結果!$AB$3:$AB$153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2.6179262376813426E-4</c:v>
                  </c:pt>
                  <c:pt idx="15">
                    <c:v>2.3887275564332233E-2</c:v>
                  </c:pt>
                  <c:pt idx="16">
                    <c:v>6.4990244153008775E-2</c:v>
                  </c:pt>
                  <c:pt idx="17">
                    <c:v>0.12127344857111066</c:v>
                  </c:pt>
                  <c:pt idx="18">
                    <c:v>0.22509327213587046</c:v>
                  </c:pt>
                  <c:pt idx="19">
                    <c:v>0.15873516619983441</c:v>
                  </c:pt>
                  <c:pt idx="20">
                    <c:v>0.11931685753723144</c:v>
                  </c:pt>
                  <c:pt idx="21">
                    <c:v>0.1388492649871346</c:v>
                  </c:pt>
                  <c:pt idx="22">
                    <c:v>0.12643164472704146</c:v>
                  </c:pt>
                  <c:pt idx="23">
                    <c:v>8.4907478766057767E-2</c:v>
                  </c:pt>
                  <c:pt idx="24">
                    <c:v>0.13962709526204686</c:v>
                  </c:pt>
                  <c:pt idx="25">
                    <c:v>0.17453340107602042</c:v>
                  </c:pt>
                  <c:pt idx="26">
                    <c:v>0.21644847824863803</c:v>
                  </c:pt>
                  <c:pt idx="27">
                    <c:v>0.17300870300419374</c:v>
                  </c:pt>
                  <c:pt idx="28">
                    <c:v>0.24056398164850121</c:v>
                  </c:pt>
                  <c:pt idx="29">
                    <c:v>0.21109539141188938</c:v>
                  </c:pt>
                  <c:pt idx="30">
                    <c:v>0.10928620651962263</c:v>
                  </c:pt>
                  <c:pt idx="31">
                    <c:v>6.3742552807350597E-2</c:v>
                  </c:pt>
                  <c:pt idx="32">
                    <c:v>6.6775818534000567E-2</c:v>
                  </c:pt>
                  <c:pt idx="33">
                    <c:v>6.3765203360667015E-3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minus>
            <c:spPr>
              <a:ln>
                <a:solidFill>
                  <a:srgbClr val="00B050"/>
                </a:solidFill>
              </a:ln>
            </c:spPr>
          </c:errBars>
          <c:errBars>
            <c:errDir val="x"/>
            <c:errBarType val="both"/>
            <c:errValType val="fixedVal"/>
            <c:noEndCap val="0"/>
            <c:val val="1"/>
            <c:spPr>
              <a:ln>
                <a:noFill/>
              </a:ln>
            </c:spPr>
          </c:errBars>
          <c:xVal>
            <c:numRef>
              <c:f>G_解析結果!$Q$3:$Q$153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G_解析結果!$T$3:$T$153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1.1572479169310154E-4</c:v>
                </c:pt>
                <c:pt idx="15">
                  <c:v>2.1557875481114919E-2</c:v>
                </c:pt>
                <c:pt idx="16">
                  <c:v>0.20972638677409805</c:v>
                </c:pt>
                <c:pt idx="17">
                  <c:v>0.37813902291375889</c:v>
                </c:pt>
                <c:pt idx="18">
                  <c:v>0.70935990885251454</c:v>
                </c:pt>
                <c:pt idx="19">
                  <c:v>0.62353344369898056</c:v>
                </c:pt>
                <c:pt idx="20">
                  <c:v>0.77179343397094269</c:v>
                </c:pt>
                <c:pt idx="21">
                  <c:v>0.72776841678826731</c:v>
                </c:pt>
                <c:pt idx="22">
                  <c:v>0.89163472182569903</c:v>
                </c:pt>
                <c:pt idx="23">
                  <c:v>0.8507177419056382</c:v>
                </c:pt>
                <c:pt idx="24">
                  <c:v>0.82592783831366567</c:v>
                </c:pt>
                <c:pt idx="25">
                  <c:v>0.70971534928414315</c:v>
                </c:pt>
                <c:pt idx="26">
                  <c:v>0.52675445361734985</c:v>
                </c:pt>
                <c:pt idx="27">
                  <c:v>0.26669604851330203</c:v>
                </c:pt>
                <c:pt idx="28">
                  <c:v>0.23868238286702198</c:v>
                </c:pt>
                <c:pt idx="29">
                  <c:v>0.18225001480353595</c:v>
                </c:pt>
                <c:pt idx="30">
                  <c:v>9.9614247478111914E-2</c:v>
                </c:pt>
                <c:pt idx="31">
                  <c:v>3.4419859472148207E-2</c:v>
                </c:pt>
                <c:pt idx="32">
                  <c:v>2.9518087938290409E-2</c:v>
                </c:pt>
                <c:pt idx="33">
                  <c:v>2.8187252833819739E-3</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ser>
          <c:idx val="4"/>
          <c:order val="2"/>
          <c:tx>
            <c:strRef>
              <c:f>G_解析結果!$V$2</c:f>
              <c:strCache>
                <c:ptCount val="1"/>
                <c:pt idx="0">
                  <c:v>NaF</c:v>
                </c:pt>
              </c:strCache>
            </c:strRef>
          </c:tx>
          <c:spPr>
            <a:ln>
              <a:solidFill>
                <a:srgbClr val="7030A0"/>
              </a:solidFill>
            </a:ln>
          </c:spPr>
          <c:marker>
            <c:symbol val="circle"/>
            <c:size val="4"/>
            <c:spPr>
              <a:noFill/>
              <a:ln>
                <a:solidFill>
                  <a:srgbClr val="7030A0"/>
                </a:solidFill>
              </a:ln>
            </c:spPr>
          </c:marker>
          <c:errBars>
            <c:errDir val="y"/>
            <c:errBarType val="both"/>
            <c:errValType val="cust"/>
            <c:noEndCap val="0"/>
            <c:plus>
              <c:numRef>
                <c:f>G_解析結果!$AD$3:$AD$153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5.9947959134310363E-3</c:v>
                  </c:pt>
                  <c:pt idx="15">
                    <c:v>2.7562280061751889E-4</c:v>
                  </c:pt>
                  <c:pt idx="16">
                    <c:v>1.0679383335117186E-2</c:v>
                  </c:pt>
                  <c:pt idx="17">
                    <c:v>2.421635239009921E-2</c:v>
                  </c:pt>
                  <c:pt idx="18">
                    <c:v>4.3308827399711869E-2</c:v>
                  </c:pt>
                  <c:pt idx="19">
                    <c:v>3.2859555777024971E-2</c:v>
                  </c:pt>
                  <c:pt idx="20">
                    <c:v>3.3616082784087911E-2</c:v>
                  </c:pt>
                  <c:pt idx="21">
                    <c:v>4.028293755932652E-2</c:v>
                  </c:pt>
                  <c:pt idx="22">
                    <c:v>4.1396941018682375E-2</c:v>
                  </c:pt>
                  <c:pt idx="23">
                    <c:v>3.6977137405059965E-2</c:v>
                  </c:pt>
                  <c:pt idx="24">
                    <c:v>2.1079419007855475E-2</c:v>
                  </c:pt>
                  <c:pt idx="25">
                    <c:v>1.980897621430824E-2</c:v>
                  </c:pt>
                  <c:pt idx="26">
                    <c:v>1.9502200437188321E-2</c:v>
                  </c:pt>
                  <c:pt idx="27">
                    <c:v>2.0098701922425497E-2</c:v>
                  </c:pt>
                  <c:pt idx="28">
                    <c:v>1.2364001911262447E-2</c:v>
                  </c:pt>
                  <c:pt idx="29">
                    <c:v>7.4769999488056432E-3</c:v>
                  </c:pt>
                  <c:pt idx="30">
                    <c:v>0</c:v>
                  </c:pt>
                  <c:pt idx="31">
                    <c:v>6.2641545594890651E-6</c:v>
                  </c:pt>
                  <c:pt idx="32">
                    <c:v>5.3997012302795747E-3</c:v>
                  </c:pt>
                  <c:pt idx="33">
                    <c:v>8.5818917465000212E-4</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plus>
            <c:minus>
              <c:numRef>
                <c:f>G_解析結果!$AD$3:$AD$153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5.9947959134310363E-3</c:v>
                  </c:pt>
                  <c:pt idx="15">
                    <c:v>2.7562280061751889E-4</c:v>
                  </c:pt>
                  <c:pt idx="16">
                    <c:v>1.0679383335117186E-2</c:v>
                  </c:pt>
                  <c:pt idx="17">
                    <c:v>2.421635239009921E-2</c:v>
                  </c:pt>
                  <c:pt idx="18">
                    <c:v>4.3308827399711869E-2</c:v>
                  </c:pt>
                  <c:pt idx="19">
                    <c:v>3.2859555777024971E-2</c:v>
                  </c:pt>
                  <c:pt idx="20">
                    <c:v>3.3616082784087911E-2</c:v>
                  </c:pt>
                  <c:pt idx="21">
                    <c:v>4.028293755932652E-2</c:v>
                  </c:pt>
                  <c:pt idx="22">
                    <c:v>4.1396941018682375E-2</c:v>
                  </c:pt>
                  <c:pt idx="23">
                    <c:v>3.6977137405059965E-2</c:v>
                  </c:pt>
                  <c:pt idx="24">
                    <c:v>2.1079419007855475E-2</c:v>
                  </c:pt>
                  <c:pt idx="25">
                    <c:v>1.980897621430824E-2</c:v>
                  </c:pt>
                  <c:pt idx="26">
                    <c:v>1.9502200437188321E-2</c:v>
                  </c:pt>
                  <c:pt idx="27">
                    <c:v>2.0098701922425497E-2</c:v>
                  </c:pt>
                  <c:pt idx="28">
                    <c:v>1.2364001911262447E-2</c:v>
                  </c:pt>
                  <c:pt idx="29">
                    <c:v>7.4769999488056432E-3</c:v>
                  </c:pt>
                  <c:pt idx="30">
                    <c:v>0</c:v>
                  </c:pt>
                  <c:pt idx="31">
                    <c:v>6.2641545594890651E-6</c:v>
                  </c:pt>
                  <c:pt idx="32">
                    <c:v>5.3997012302795747E-3</c:v>
                  </c:pt>
                  <c:pt idx="33">
                    <c:v>8.5818917465000212E-4</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minus>
            <c:spPr>
              <a:ln>
                <a:solidFill>
                  <a:srgbClr val="7030A0"/>
                </a:solidFill>
              </a:ln>
            </c:spPr>
          </c:errBars>
          <c:errBars>
            <c:errDir val="x"/>
            <c:errBarType val="both"/>
            <c:errValType val="fixedVal"/>
            <c:noEndCap val="0"/>
            <c:val val="1"/>
            <c:spPr>
              <a:ln>
                <a:noFill/>
              </a:ln>
            </c:spPr>
          </c:errBars>
          <c:xVal>
            <c:numRef>
              <c:f>G_解析結果!$Q$3:$Q$153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G_解析結果!$V$3:$V$153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2.6499849321152138E-3</c:v>
                </c:pt>
                <c:pt idx="15">
                  <c:v>1.2183838768345808E-4</c:v>
                </c:pt>
                <c:pt idx="16">
                  <c:v>1.1588492101256185E-2</c:v>
                </c:pt>
                <c:pt idx="17">
                  <c:v>4.8732586019117709E-2</c:v>
                </c:pt>
                <c:pt idx="18">
                  <c:v>9.4579817493549892E-2</c:v>
                </c:pt>
                <c:pt idx="19">
                  <c:v>0.10880168020132809</c:v>
                </c:pt>
                <c:pt idx="20">
                  <c:v>0.14811948171763309</c:v>
                </c:pt>
                <c:pt idx="21">
                  <c:v>0.1144173222518293</c:v>
                </c:pt>
                <c:pt idx="22">
                  <c:v>0.10374538711246457</c:v>
                </c:pt>
                <c:pt idx="23">
                  <c:v>7.703232061286637E-2</c:v>
                </c:pt>
                <c:pt idx="24">
                  <c:v>2.9800562005667636E-2</c:v>
                </c:pt>
                <c:pt idx="25">
                  <c:v>2.6112181723977498E-2</c:v>
                </c:pt>
                <c:pt idx="26">
                  <c:v>1.4554149219642177E-2</c:v>
                </c:pt>
                <c:pt idx="27">
                  <c:v>8.9551214947341719E-3</c:v>
                </c:pt>
                <c:pt idx="28">
                  <c:v>6.1556076322801679E-3</c:v>
                </c:pt>
                <c:pt idx="29">
                  <c:v>4.898456995728123E-3</c:v>
                </c:pt>
                <c:pt idx="30">
                  <c:v>0</c:v>
                </c:pt>
                <c:pt idx="31">
                  <c:v>2.7690542655331389E-6</c:v>
                </c:pt>
                <c:pt idx="32">
                  <c:v>2.386924776889566E-3</c:v>
                </c:pt>
                <c:pt idx="33">
                  <c:v>3.7936043437804002E-4</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ser>
          <c:idx val="5"/>
          <c:order val="3"/>
          <c:tx>
            <c:strRef>
              <c:f>G_解析結果!$W$2</c:f>
              <c:strCache>
                <c:ptCount val="1"/>
                <c:pt idx="0">
                  <c:v>N2C</c:v>
                </c:pt>
              </c:strCache>
            </c:strRef>
          </c:tx>
          <c:spPr>
            <a:ln>
              <a:solidFill>
                <a:srgbClr val="C00000"/>
              </a:solidFill>
            </a:ln>
          </c:spPr>
          <c:marker>
            <c:symbol val="circle"/>
            <c:size val="4"/>
            <c:spPr>
              <a:noFill/>
              <a:ln>
                <a:solidFill>
                  <a:srgbClr val="C00000"/>
                </a:solidFill>
              </a:ln>
            </c:spPr>
          </c:marker>
          <c:errBars>
            <c:errDir val="y"/>
            <c:errBarType val="both"/>
            <c:errValType val="cust"/>
            <c:noEndCap val="0"/>
            <c:plus>
              <c:numRef>
                <c:f>G_解析結果!$AE$3:$AE$153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1.267185423096294E-3</c:v>
                  </c:pt>
                  <c:pt idx="15">
                    <c:v>3.4803485536025955E-2</c:v>
                  </c:pt>
                  <c:pt idx="16">
                    <c:v>0.12579422216913383</c:v>
                  </c:pt>
                  <c:pt idx="17">
                    <c:v>0.11282354606914199</c:v>
                  </c:pt>
                  <c:pt idx="18">
                    <c:v>9.7873395963472665E-2</c:v>
                  </c:pt>
                  <c:pt idx="19">
                    <c:v>0.15032683860512869</c:v>
                  </c:pt>
                  <c:pt idx="20">
                    <c:v>8.3410442649926059E-2</c:v>
                  </c:pt>
                  <c:pt idx="21">
                    <c:v>0.1340381478085744</c:v>
                  </c:pt>
                  <c:pt idx="22">
                    <c:v>0.12712810013861472</c:v>
                  </c:pt>
                  <c:pt idx="23">
                    <c:v>9.8641983950716633E-2</c:v>
                  </c:pt>
                  <c:pt idx="24">
                    <c:v>8.5365875815329867E-2</c:v>
                  </c:pt>
                  <c:pt idx="25">
                    <c:v>9.9616206757607947E-2</c:v>
                  </c:pt>
                  <c:pt idx="26">
                    <c:v>6.4602859367328389E-2</c:v>
                  </c:pt>
                  <c:pt idx="27">
                    <c:v>7.7943377709472017E-2</c:v>
                  </c:pt>
                  <c:pt idx="28">
                    <c:v>5.4380831980294517E-2</c:v>
                  </c:pt>
                  <c:pt idx="29">
                    <c:v>3.7040142377911416E-2</c:v>
                  </c:pt>
                  <c:pt idx="30">
                    <c:v>1.719633112768448E-2</c:v>
                  </c:pt>
                  <c:pt idx="31">
                    <c:v>1.4965772090417884E-2</c:v>
                  </c:pt>
                  <c:pt idx="32">
                    <c:v>7.1190247787400072E-4</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plus>
            <c:minus>
              <c:numRef>
                <c:f>G_解析結果!$AE$3:$AE$153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1.267185423096294E-3</c:v>
                  </c:pt>
                  <c:pt idx="15">
                    <c:v>3.4803485536025955E-2</c:v>
                  </c:pt>
                  <c:pt idx="16">
                    <c:v>0.12579422216913383</c:v>
                  </c:pt>
                  <c:pt idx="17">
                    <c:v>0.11282354606914199</c:v>
                  </c:pt>
                  <c:pt idx="18">
                    <c:v>9.7873395963472665E-2</c:v>
                  </c:pt>
                  <c:pt idx="19">
                    <c:v>0.15032683860512869</c:v>
                  </c:pt>
                  <c:pt idx="20">
                    <c:v>8.3410442649926059E-2</c:v>
                  </c:pt>
                  <c:pt idx="21">
                    <c:v>0.1340381478085744</c:v>
                  </c:pt>
                  <c:pt idx="22">
                    <c:v>0.12712810013861472</c:v>
                  </c:pt>
                  <c:pt idx="23">
                    <c:v>9.8641983950716633E-2</c:v>
                  </c:pt>
                  <c:pt idx="24">
                    <c:v>8.5365875815329867E-2</c:v>
                  </c:pt>
                  <c:pt idx="25">
                    <c:v>9.9616206757607947E-2</c:v>
                  </c:pt>
                  <c:pt idx="26">
                    <c:v>6.4602859367328389E-2</c:v>
                  </c:pt>
                  <c:pt idx="27">
                    <c:v>7.7943377709472017E-2</c:v>
                  </c:pt>
                  <c:pt idx="28">
                    <c:v>5.4380831980294517E-2</c:v>
                  </c:pt>
                  <c:pt idx="29">
                    <c:v>3.7040142377911416E-2</c:v>
                  </c:pt>
                  <c:pt idx="30">
                    <c:v>1.719633112768448E-2</c:v>
                  </c:pt>
                  <c:pt idx="31">
                    <c:v>1.4965772090417884E-2</c:v>
                  </c:pt>
                  <c:pt idx="32">
                    <c:v>7.1190247787400072E-4</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minus>
            <c:spPr>
              <a:ln>
                <a:solidFill>
                  <a:srgbClr val="C00000"/>
                </a:solidFill>
              </a:ln>
            </c:spPr>
          </c:errBars>
          <c:errBars>
            <c:errDir val="x"/>
            <c:errBarType val="both"/>
            <c:errValType val="fixedVal"/>
            <c:noEndCap val="0"/>
            <c:val val="1"/>
            <c:spPr>
              <a:ln>
                <a:noFill/>
              </a:ln>
            </c:spPr>
          </c:errBars>
          <c:xVal>
            <c:numRef>
              <c:f>G_解析結果!$Q$3:$Q$153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G_解析結果!$W$3:$W$153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8.112131497694878E-4</c:v>
                </c:pt>
                <c:pt idx="15">
                  <c:v>3.7490635309605377E-2</c:v>
                </c:pt>
                <c:pt idx="16">
                  <c:v>0.20943985019350334</c:v>
                </c:pt>
                <c:pt idx="17">
                  <c:v>0.41518728191219395</c:v>
                </c:pt>
                <c:pt idx="18">
                  <c:v>0.60868959099945008</c:v>
                </c:pt>
                <c:pt idx="19">
                  <c:v>0.51949810382565653</c:v>
                </c:pt>
                <c:pt idx="20">
                  <c:v>0.536498613886774</c:v>
                </c:pt>
                <c:pt idx="21">
                  <c:v>0.41601248149558007</c:v>
                </c:pt>
                <c:pt idx="22">
                  <c:v>0.25020331096942011</c:v>
                </c:pt>
                <c:pt idx="23">
                  <c:v>0.23809805267415307</c:v>
                </c:pt>
                <c:pt idx="24">
                  <c:v>0.11798955399061034</c:v>
                </c:pt>
                <c:pt idx="25">
                  <c:v>8.664595625555134E-2</c:v>
                </c:pt>
                <c:pt idx="26">
                  <c:v>4.5903475130059636E-2</c:v>
                </c:pt>
                <c:pt idx="27">
                  <c:v>4.9630859688914265E-2</c:v>
                </c:pt>
                <c:pt idx="28">
                  <c:v>2.8231616255339848E-2</c:v>
                </c:pt>
                <c:pt idx="29">
                  <c:v>1.642007306602377E-2</c:v>
                </c:pt>
                <c:pt idx="30">
                  <c:v>1.0825499619337648E-2</c:v>
                </c:pt>
                <c:pt idx="31">
                  <c:v>6.6155831007063412E-3</c:v>
                </c:pt>
                <c:pt idx="32">
                  <c:v>3.1469475637609437E-4</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dLbls>
          <c:showLegendKey val="0"/>
          <c:showVal val="0"/>
          <c:showCatName val="0"/>
          <c:showSerName val="0"/>
          <c:showPercent val="0"/>
          <c:showBubbleSize val="0"/>
        </c:dLbls>
        <c:axId val="192587856"/>
        <c:axId val="192588416"/>
      </c:scatterChart>
      <c:valAx>
        <c:axId val="192587856"/>
        <c:scaling>
          <c:orientation val="minMax"/>
          <c:max val="80"/>
          <c:min val="0"/>
        </c:scaling>
        <c:delete val="0"/>
        <c:axPos val="b"/>
        <c:numFmt formatCode="General" sourceLinked="1"/>
        <c:majorTickMark val="in"/>
        <c:minorTickMark val="none"/>
        <c:tickLblPos val="nextTo"/>
        <c:txPr>
          <a:bodyPr/>
          <a:lstStyle/>
          <a:p>
            <a:pPr algn="ctr">
              <a:defRPr lang="ja-JP" altLang="en-US" sz="1200" b="1" i="0" u="none" strike="noStrike" kern="1200" baseline="0">
                <a:solidFill>
                  <a:schemeClr val="tx1"/>
                </a:solidFill>
                <a:latin typeface="Cambria" panose="02040503050406030204" pitchFamily="18" charset="0"/>
                <a:ea typeface="+mn-ea"/>
                <a:cs typeface="Arial" panose="020B0604020202020204" pitchFamily="34" charset="0"/>
              </a:defRPr>
            </a:pPr>
            <a:endParaRPr lang="ja-JP"/>
          </a:p>
        </c:txPr>
        <c:crossAx val="192588416"/>
        <c:crosses val="autoZero"/>
        <c:crossBetween val="midCat"/>
        <c:majorUnit val="10"/>
      </c:valAx>
      <c:valAx>
        <c:axId val="192588416"/>
        <c:scaling>
          <c:orientation val="minMax"/>
          <c:max val="2"/>
          <c:min val="0"/>
        </c:scaling>
        <c:delete val="0"/>
        <c:axPos val="l"/>
        <c:numFmt formatCode="General" sourceLinked="1"/>
        <c:majorTickMark val="in"/>
        <c:minorTickMark val="none"/>
        <c:tickLblPos val="nextTo"/>
        <c:txPr>
          <a:bodyPr/>
          <a:lstStyle/>
          <a:p>
            <a:pPr algn="ctr">
              <a:defRPr lang="ja-JP" altLang="en-US" sz="1200" b="1" i="0" u="none" strike="noStrike" kern="1200" baseline="0">
                <a:solidFill>
                  <a:schemeClr val="tx1"/>
                </a:solidFill>
                <a:latin typeface="Cambria" panose="02040503050406030204" pitchFamily="18" charset="0"/>
                <a:ea typeface="+mn-ea"/>
                <a:cs typeface="Arial" panose="020B0604020202020204" pitchFamily="34" charset="0"/>
              </a:defRPr>
            </a:pPr>
            <a:endParaRPr lang="ja-JP"/>
          </a:p>
        </c:txPr>
        <c:crossAx val="192587856"/>
        <c:crosses val="autoZero"/>
        <c:crossBetween val="midCat"/>
        <c:majorUnit val="0.5"/>
      </c:valAx>
      <c:spPr>
        <a:noFill/>
        <a:ln w="9525">
          <a:solidFill>
            <a:schemeClr val="tx1"/>
          </a:solidFill>
        </a:ln>
      </c:spPr>
    </c:plotArea>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043433860067711E-2"/>
          <c:y val="2.6237323635227204E-2"/>
          <c:w val="0.91008416535781866"/>
          <c:h val="0.91842990746882891"/>
        </c:manualLayout>
      </c:layout>
      <c:scatterChart>
        <c:scatterStyle val="lineMarker"/>
        <c:varyColors val="0"/>
        <c:ser>
          <c:idx val="0"/>
          <c:order val="0"/>
          <c:tx>
            <c:strRef>
              <c:f>Graph!$C$3</c:f>
              <c:strCache>
                <c:ptCount val="1"/>
                <c:pt idx="0">
                  <c:v>PC3</c:v>
                </c:pt>
              </c:strCache>
            </c:strRef>
          </c:tx>
          <c:spPr>
            <a:ln w="19050" cap="rnd">
              <a:solidFill>
                <a:srgbClr val="92D050"/>
              </a:solidFill>
              <a:round/>
            </a:ln>
            <a:effectLst/>
          </c:spPr>
          <c:marker>
            <c:symbol val="circle"/>
            <c:size val="5"/>
            <c:spPr>
              <a:noFill/>
              <a:ln w="9525">
                <a:solidFill>
                  <a:srgbClr val="92D050"/>
                </a:solidFill>
              </a:ln>
              <a:effectLst/>
            </c:spPr>
          </c:marker>
          <c:errBars>
            <c:errDir val="y"/>
            <c:errBarType val="both"/>
            <c:errValType val="cust"/>
            <c:noEndCap val="0"/>
            <c:plus>
              <c:numRef>
                <c:f>Graph!$X$4:$X$31</c:f>
                <c:numCache>
                  <c:formatCode>General</c:formatCode>
                  <c:ptCount val="28"/>
                  <c:pt idx="0">
                    <c:v>0</c:v>
                  </c:pt>
                  <c:pt idx="1">
                    <c:v>0</c:v>
                  </c:pt>
                  <c:pt idx="2">
                    <c:v>0</c:v>
                  </c:pt>
                  <c:pt idx="3">
                    <c:v>3.7398946252590619E-6</c:v>
                  </c:pt>
                  <c:pt idx="4">
                    <c:v>2.9379594245239934E-2</c:v>
                  </c:pt>
                  <c:pt idx="5">
                    <c:v>5.5833888092571463E-2</c:v>
                  </c:pt>
                  <c:pt idx="6">
                    <c:v>6.310354530495671E-2</c:v>
                  </c:pt>
                  <c:pt idx="7">
                    <c:v>4.8443180749102747E-2</c:v>
                  </c:pt>
                  <c:pt idx="8">
                    <c:v>2.5379870882454796E-2</c:v>
                  </c:pt>
                  <c:pt idx="9">
                    <c:v>2.6330028335921386E-2</c:v>
                  </c:pt>
                  <c:pt idx="10">
                    <c:v>5.0983857335388245E-2</c:v>
                  </c:pt>
                  <c:pt idx="11">
                    <c:v>5.0344401571818104E-2</c:v>
                  </c:pt>
                  <c:pt idx="12">
                    <c:v>3.8199488163132143E-2</c:v>
                  </c:pt>
                  <c:pt idx="13">
                    <c:v>2.1462559773734548E-2</c:v>
                  </c:pt>
                  <c:pt idx="14">
                    <c:v>1.6677127015106472E-2</c:v>
                  </c:pt>
                  <c:pt idx="15">
                    <c:v>2.4613074516484725E-2</c:v>
                  </c:pt>
                  <c:pt idx="16">
                    <c:v>1.7184467730699197E-2</c:v>
                  </c:pt>
                  <c:pt idx="17">
                    <c:v>2.0675052784678825E-2</c:v>
                  </c:pt>
                  <c:pt idx="18">
                    <c:v>1.6071402438033705E-2</c:v>
                  </c:pt>
                  <c:pt idx="19">
                    <c:v>0</c:v>
                  </c:pt>
                  <c:pt idx="20">
                    <c:v>0</c:v>
                  </c:pt>
                  <c:pt idx="21">
                    <c:v>0</c:v>
                  </c:pt>
                  <c:pt idx="22">
                    <c:v>0</c:v>
                  </c:pt>
                  <c:pt idx="23">
                    <c:v>0</c:v>
                  </c:pt>
                  <c:pt idx="24">
                    <c:v>0</c:v>
                  </c:pt>
                  <c:pt idx="25">
                    <c:v>0</c:v>
                  </c:pt>
                  <c:pt idx="26">
                    <c:v>0</c:v>
                  </c:pt>
                  <c:pt idx="27">
                    <c:v>0</c:v>
                  </c:pt>
                </c:numCache>
              </c:numRef>
            </c:plus>
            <c:minus>
              <c:numRef>
                <c:f>Graph!$X$4:$X$31</c:f>
                <c:numCache>
                  <c:formatCode>General</c:formatCode>
                  <c:ptCount val="28"/>
                  <c:pt idx="0">
                    <c:v>0</c:v>
                  </c:pt>
                  <c:pt idx="1">
                    <c:v>0</c:v>
                  </c:pt>
                  <c:pt idx="2">
                    <c:v>0</c:v>
                  </c:pt>
                  <c:pt idx="3">
                    <c:v>3.7398946252590619E-6</c:v>
                  </c:pt>
                  <c:pt idx="4">
                    <c:v>2.9379594245239934E-2</c:v>
                  </c:pt>
                  <c:pt idx="5">
                    <c:v>5.5833888092571463E-2</c:v>
                  </c:pt>
                  <c:pt idx="6">
                    <c:v>6.310354530495671E-2</c:v>
                  </c:pt>
                  <c:pt idx="7">
                    <c:v>4.8443180749102747E-2</c:v>
                  </c:pt>
                  <c:pt idx="8">
                    <c:v>2.5379870882454796E-2</c:v>
                  </c:pt>
                  <c:pt idx="9">
                    <c:v>2.6330028335921386E-2</c:v>
                  </c:pt>
                  <c:pt idx="10">
                    <c:v>5.0983857335388245E-2</c:v>
                  </c:pt>
                  <c:pt idx="11">
                    <c:v>5.0344401571818104E-2</c:v>
                  </c:pt>
                  <c:pt idx="12">
                    <c:v>3.8199488163132143E-2</c:v>
                  </c:pt>
                  <c:pt idx="13">
                    <c:v>2.1462559773734548E-2</c:v>
                  </c:pt>
                  <c:pt idx="14">
                    <c:v>1.6677127015106472E-2</c:v>
                  </c:pt>
                  <c:pt idx="15">
                    <c:v>2.4613074516484725E-2</c:v>
                  </c:pt>
                  <c:pt idx="16">
                    <c:v>1.7184467730699197E-2</c:v>
                  </c:pt>
                  <c:pt idx="17">
                    <c:v>2.0675052784678825E-2</c:v>
                  </c:pt>
                  <c:pt idx="18">
                    <c:v>1.6071402438033705E-2</c:v>
                  </c:pt>
                  <c:pt idx="19">
                    <c:v>0</c:v>
                  </c:pt>
                  <c:pt idx="20">
                    <c:v>0</c:v>
                  </c:pt>
                  <c:pt idx="21">
                    <c:v>0</c:v>
                  </c:pt>
                  <c:pt idx="22">
                    <c:v>0</c:v>
                  </c:pt>
                  <c:pt idx="23">
                    <c:v>0</c:v>
                  </c:pt>
                  <c:pt idx="24">
                    <c:v>0</c:v>
                  </c:pt>
                  <c:pt idx="25">
                    <c:v>0</c:v>
                  </c:pt>
                  <c:pt idx="26">
                    <c:v>0</c:v>
                  </c:pt>
                  <c:pt idx="27">
                    <c:v>0</c:v>
                  </c:pt>
                </c:numCache>
              </c:numRef>
            </c:minus>
            <c:spPr>
              <a:noFill/>
              <a:ln w="9525" cap="flat" cmpd="sng" algn="ctr">
                <a:solidFill>
                  <a:srgbClr val="92D050"/>
                </a:solidFill>
                <a:round/>
              </a:ln>
              <a:effectLst/>
            </c:spPr>
          </c:errBars>
          <c:xVal>
            <c:numRef>
              <c:f>Graph!$B$4:$B$44</c:f>
              <c:numCache>
                <c:formatCode>0.000_);[Red]\(0.000\)</c:formatCode>
                <c:ptCount val="4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numCache>
            </c:numRef>
          </c:xVal>
          <c:yVal>
            <c:numRef>
              <c:f>Graph!$C$4:$C$44</c:f>
              <c:numCache>
                <c:formatCode>0.000_);[Red]\(0.000\)</c:formatCode>
                <c:ptCount val="41"/>
                <c:pt idx="0">
                  <c:v>0</c:v>
                </c:pt>
                <c:pt idx="1">
                  <c:v>0</c:v>
                </c:pt>
                <c:pt idx="2">
                  <c:v>0</c:v>
                </c:pt>
                <c:pt idx="3">
                  <c:v>1.653211309901451E-6</c:v>
                </c:pt>
                <c:pt idx="4">
                  <c:v>2.7901247277206786E-2</c:v>
                </c:pt>
                <c:pt idx="5">
                  <c:v>7.9241724506196348E-2</c:v>
                </c:pt>
                <c:pt idx="6">
                  <c:v>9.3666819790741443E-2</c:v>
                </c:pt>
                <c:pt idx="7">
                  <c:v>5.2185268208349178E-2</c:v>
                </c:pt>
                <c:pt idx="8">
                  <c:v>4.6047721220340058E-2</c:v>
                </c:pt>
                <c:pt idx="9">
                  <c:v>5.6385251541153827E-2</c:v>
                </c:pt>
                <c:pt idx="10">
                  <c:v>8.8984098755445579E-2</c:v>
                </c:pt>
                <c:pt idx="11">
                  <c:v>0.10743393697394579</c:v>
                </c:pt>
                <c:pt idx="12">
                  <c:v>4.5399662386858684E-2</c:v>
                </c:pt>
                <c:pt idx="13">
                  <c:v>2.0010469695047158E-2</c:v>
                </c:pt>
                <c:pt idx="14">
                  <c:v>1.5369905548153789E-2</c:v>
                </c:pt>
                <c:pt idx="15">
                  <c:v>3.1730911276593492E-2</c:v>
                </c:pt>
                <c:pt idx="16">
                  <c:v>1.6797453514253689E-2</c:v>
                </c:pt>
                <c:pt idx="17">
                  <c:v>1.905491355792412E-2</c:v>
                </c:pt>
                <c:pt idx="18">
                  <c:v>1.0669825794103962E-2</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0"/>
        </c:ser>
        <c:ser>
          <c:idx val="1"/>
          <c:order val="1"/>
          <c:tx>
            <c:strRef>
              <c:f>Graph!$D$3</c:f>
              <c:strCache>
                <c:ptCount val="1"/>
                <c:pt idx="0">
                  <c:v>PC4</c:v>
                </c:pt>
              </c:strCache>
            </c:strRef>
          </c:tx>
          <c:spPr>
            <a:ln w="19050" cap="rnd">
              <a:solidFill>
                <a:srgbClr val="00B050"/>
              </a:solidFill>
              <a:round/>
            </a:ln>
            <a:effectLst/>
          </c:spPr>
          <c:marker>
            <c:symbol val="circle"/>
            <c:size val="5"/>
            <c:spPr>
              <a:noFill/>
              <a:ln w="9525">
                <a:solidFill>
                  <a:srgbClr val="00B050"/>
                </a:solidFill>
              </a:ln>
              <a:effectLst/>
            </c:spPr>
          </c:marker>
          <c:errBars>
            <c:errDir val="y"/>
            <c:errBarType val="both"/>
            <c:errValType val="cust"/>
            <c:noEndCap val="0"/>
            <c:plus>
              <c:numRef>
                <c:f>Graph!$Y$4:$Y$31</c:f>
                <c:numCache>
                  <c:formatCode>General</c:formatCode>
                  <c:ptCount val="28"/>
                  <c:pt idx="0">
                    <c:v>0</c:v>
                  </c:pt>
                  <c:pt idx="1">
                    <c:v>0</c:v>
                  </c:pt>
                  <c:pt idx="2">
                    <c:v>7.8670109721669781E-2</c:v>
                  </c:pt>
                  <c:pt idx="3">
                    <c:v>0.10692764087574258</c:v>
                  </c:pt>
                  <c:pt idx="4">
                    <c:v>0.18125068565610694</c:v>
                  </c:pt>
                  <c:pt idx="5">
                    <c:v>0.17828882093028092</c:v>
                  </c:pt>
                  <c:pt idx="6">
                    <c:v>0.26415087117271624</c:v>
                  </c:pt>
                  <c:pt idx="7">
                    <c:v>0.23768121652673965</c:v>
                  </c:pt>
                  <c:pt idx="8">
                    <c:v>0.19288670055555002</c:v>
                  </c:pt>
                  <c:pt idx="9">
                    <c:v>0.2050728839807513</c:v>
                  </c:pt>
                  <c:pt idx="10">
                    <c:v>0.215</c:v>
                  </c:pt>
                  <c:pt idx="11">
                    <c:v>0.19363853927177235</c:v>
                  </c:pt>
                  <c:pt idx="12">
                    <c:v>0.17737992115486295</c:v>
                  </c:pt>
                  <c:pt idx="13">
                    <c:v>9.7033441539202361E-2</c:v>
                  </c:pt>
                  <c:pt idx="14">
                    <c:v>0.20190524246885325</c:v>
                  </c:pt>
                  <c:pt idx="15">
                    <c:v>0.16128595109034127</c:v>
                  </c:pt>
                  <c:pt idx="16">
                    <c:v>0.13434128092892561</c:v>
                  </c:pt>
                  <c:pt idx="17">
                    <c:v>0.14773024092407724</c:v>
                  </c:pt>
                  <c:pt idx="18">
                    <c:v>9.6549471447275298E-2</c:v>
                  </c:pt>
                  <c:pt idx="19">
                    <c:v>2.4334372868765761E-2</c:v>
                  </c:pt>
                  <c:pt idx="20">
                    <c:v>1.3055972136779385E-2</c:v>
                  </c:pt>
                  <c:pt idx="21">
                    <c:v>0</c:v>
                  </c:pt>
                  <c:pt idx="22">
                    <c:v>0</c:v>
                  </c:pt>
                  <c:pt idx="23">
                    <c:v>0</c:v>
                  </c:pt>
                  <c:pt idx="24">
                    <c:v>0</c:v>
                  </c:pt>
                  <c:pt idx="25">
                    <c:v>0</c:v>
                  </c:pt>
                  <c:pt idx="26">
                    <c:v>0</c:v>
                  </c:pt>
                  <c:pt idx="27">
                    <c:v>0</c:v>
                  </c:pt>
                </c:numCache>
              </c:numRef>
            </c:plus>
            <c:minus>
              <c:numRef>
                <c:f>Graph!$Y$4:$Y$31</c:f>
                <c:numCache>
                  <c:formatCode>General</c:formatCode>
                  <c:ptCount val="28"/>
                  <c:pt idx="0">
                    <c:v>0</c:v>
                  </c:pt>
                  <c:pt idx="1">
                    <c:v>0</c:v>
                  </c:pt>
                  <c:pt idx="2">
                    <c:v>7.8670109721669781E-2</c:v>
                  </c:pt>
                  <c:pt idx="3">
                    <c:v>0.10692764087574258</c:v>
                  </c:pt>
                  <c:pt idx="4">
                    <c:v>0.18125068565610694</c:v>
                  </c:pt>
                  <c:pt idx="5">
                    <c:v>0.17828882093028092</c:v>
                  </c:pt>
                  <c:pt idx="6">
                    <c:v>0.26415087117271624</c:v>
                  </c:pt>
                  <c:pt idx="7">
                    <c:v>0.23768121652673965</c:v>
                  </c:pt>
                  <c:pt idx="8">
                    <c:v>0.19288670055555002</c:v>
                  </c:pt>
                  <c:pt idx="9">
                    <c:v>0.2050728839807513</c:v>
                  </c:pt>
                  <c:pt idx="10">
                    <c:v>0.215</c:v>
                  </c:pt>
                  <c:pt idx="11">
                    <c:v>0.19363853927177235</c:v>
                  </c:pt>
                  <c:pt idx="12">
                    <c:v>0.17737992115486295</c:v>
                  </c:pt>
                  <c:pt idx="13">
                    <c:v>9.7033441539202361E-2</c:v>
                  </c:pt>
                  <c:pt idx="14">
                    <c:v>0.20190524246885325</c:v>
                  </c:pt>
                  <c:pt idx="15">
                    <c:v>0.16128595109034127</c:v>
                  </c:pt>
                  <c:pt idx="16">
                    <c:v>0.13434128092892561</c:v>
                  </c:pt>
                  <c:pt idx="17">
                    <c:v>0.14773024092407724</c:v>
                  </c:pt>
                  <c:pt idx="18">
                    <c:v>9.6549471447275298E-2</c:v>
                  </c:pt>
                  <c:pt idx="19">
                    <c:v>2.4334372868765761E-2</c:v>
                  </c:pt>
                  <c:pt idx="20">
                    <c:v>1.3055972136779385E-2</c:v>
                  </c:pt>
                  <c:pt idx="21">
                    <c:v>0</c:v>
                  </c:pt>
                  <c:pt idx="22">
                    <c:v>0</c:v>
                  </c:pt>
                  <c:pt idx="23">
                    <c:v>0</c:v>
                  </c:pt>
                  <c:pt idx="24">
                    <c:v>0</c:v>
                  </c:pt>
                  <c:pt idx="25">
                    <c:v>0</c:v>
                  </c:pt>
                  <c:pt idx="26">
                    <c:v>0</c:v>
                  </c:pt>
                  <c:pt idx="27">
                    <c:v>0</c:v>
                  </c:pt>
                </c:numCache>
              </c:numRef>
            </c:minus>
            <c:spPr>
              <a:noFill/>
              <a:ln w="9525" cap="flat" cmpd="sng" algn="ctr">
                <a:solidFill>
                  <a:srgbClr val="00B050"/>
                </a:solidFill>
                <a:round/>
              </a:ln>
              <a:effectLst/>
            </c:spPr>
          </c:errBars>
          <c:xVal>
            <c:numRef>
              <c:f>Graph!$B$4:$B$44</c:f>
              <c:numCache>
                <c:formatCode>0.000_);[Red]\(0.000\)</c:formatCode>
                <c:ptCount val="4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numCache>
            </c:numRef>
          </c:xVal>
          <c:yVal>
            <c:numRef>
              <c:f>Graph!$D$4:$D$44</c:f>
              <c:numCache>
                <c:formatCode>0.000_);[Red]\(0.000\)</c:formatCode>
                <c:ptCount val="41"/>
                <c:pt idx="0">
                  <c:v>0</c:v>
                </c:pt>
                <c:pt idx="1">
                  <c:v>0</c:v>
                </c:pt>
                <c:pt idx="2">
                  <c:v>3.6744274573869654E-2</c:v>
                </c:pt>
                <c:pt idx="3">
                  <c:v>0.11653321202364338</c:v>
                </c:pt>
                <c:pt idx="4">
                  <c:v>0.35932217178446046</c:v>
                </c:pt>
                <c:pt idx="5">
                  <c:v>0.51653926093346869</c:v>
                </c:pt>
                <c:pt idx="6">
                  <c:v>0.84661777785708259</c:v>
                </c:pt>
                <c:pt idx="7">
                  <c:v>0.78628879073615876</c:v>
                </c:pt>
                <c:pt idx="8">
                  <c:v>0.9845451974421604</c:v>
                </c:pt>
                <c:pt idx="9">
                  <c:v>0.9554354526974157</c:v>
                </c:pt>
                <c:pt idx="10">
                  <c:v>0.93929680389015768</c:v>
                </c:pt>
                <c:pt idx="11">
                  <c:v>0.82957482246330849</c:v>
                </c:pt>
                <c:pt idx="12">
                  <c:v>0.68241752413505063</c:v>
                </c:pt>
                <c:pt idx="13">
                  <c:v>0.32005509675168131</c:v>
                </c:pt>
                <c:pt idx="14">
                  <c:v>0.25946655545510294</c:v>
                </c:pt>
                <c:pt idx="15">
                  <c:v>0.20502961344266804</c:v>
                </c:pt>
                <c:pt idx="16">
                  <c:v>0.11094039816224677</c:v>
                </c:pt>
                <c:pt idx="17">
                  <c:v>0.12838839032694666</c:v>
                </c:pt>
                <c:pt idx="18">
                  <c:v>7.3101697701222351E-2</c:v>
                </c:pt>
                <c:pt idx="19">
                  <c:v>1.0795469853656474E-2</c:v>
                </c:pt>
                <c:pt idx="20">
                  <c:v>5.7713606828659648E-3</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0"/>
        </c:ser>
        <c:ser>
          <c:idx val="2"/>
          <c:order val="2"/>
          <c:tx>
            <c:strRef>
              <c:f>Graph!$E$3</c:f>
              <c:strCache>
                <c:ptCount val="1"/>
                <c:pt idx="0">
                  <c:v>N2C</c:v>
                </c:pt>
              </c:strCache>
            </c:strRef>
          </c:tx>
          <c:spPr>
            <a:ln w="19050" cap="rnd">
              <a:solidFill>
                <a:srgbClr val="C00000"/>
              </a:solidFill>
              <a:round/>
            </a:ln>
            <a:effectLst/>
          </c:spPr>
          <c:marker>
            <c:symbol val="circle"/>
            <c:size val="5"/>
            <c:spPr>
              <a:noFill/>
              <a:ln w="9525">
                <a:solidFill>
                  <a:srgbClr val="C00000"/>
                </a:solidFill>
              </a:ln>
              <a:effectLst/>
            </c:spPr>
          </c:marker>
          <c:errBars>
            <c:errDir val="y"/>
            <c:errBarType val="both"/>
            <c:errValType val="cust"/>
            <c:noEndCap val="0"/>
            <c:plus>
              <c:numRef>
                <c:f>Graph!$Z$4:$Z$31</c:f>
                <c:numCache>
                  <c:formatCode>General</c:formatCode>
                  <c:ptCount val="28"/>
                  <c:pt idx="0">
                    <c:v>0</c:v>
                  </c:pt>
                  <c:pt idx="1">
                    <c:v>2.3876656243344303E-3</c:v>
                  </c:pt>
                  <c:pt idx="2">
                    <c:v>0.13375992498823333</c:v>
                  </c:pt>
                  <c:pt idx="3">
                    <c:v>0.19818676799177951</c:v>
                  </c:pt>
                  <c:pt idx="4">
                    <c:v>0.16573332749602243</c:v>
                  </c:pt>
                  <c:pt idx="5">
                    <c:v>0.13120750216547236</c:v>
                  </c:pt>
                  <c:pt idx="6">
                    <c:v>0.16973556845378635</c:v>
                  </c:pt>
                  <c:pt idx="7">
                    <c:v>0.21035259472361301</c:v>
                  </c:pt>
                  <c:pt idx="8">
                    <c:v>0.1544859423305415</c:v>
                  </c:pt>
                  <c:pt idx="9">
                    <c:v>0.16032515792967206</c:v>
                  </c:pt>
                  <c:pt idx="10">
                    <c:v>9.9480925204610479E-2</c:v>
                  </c:pt>
                  <c:pt idx="11">
                    <c:v>5.9010035326957117E-2</c:v>
                  </c:pt>
                  <c:pt idx="12">
                    <c:v>2.5772474077409534E-2</c:v>
                  </c:pt>
                  <c:pt idx="13">
                    <c:v>3.2147426961669778E-2</c:v>
                  </c:pt>
                  <c:pt idx="14">
                    <c:v>1.5664166094795393E-3</c:v>
                  </c:pt>
                  <c:pt idx="15">
                    <c:v>1.5666362393748197E-2</c:v>
                  </c:pt>
                  <c:pt idx="16">
                    <c:v>4.2354278588969035E-2</c:v>
                  </c:pt>
                  <c:pt idx="17">
                    <c:v>2.7685096361766692E-4</c:v>
                  </c:pt>
                  <c:pt idx="18">
                    <c:v>0</c:v>
                  </c:pt>
                  <c:pt idx="19">
                    <c:v>0</c:v>
                  </c:pt>
                  <c:pt idx="20">
                    <c:v>0</c:v>
                  </c:pt>
                  <c:pt idx="21">
                    <c:v>0</c:v>
                  </c:pt>
                  <c:pt idx="22">
                    <c:v>0</c:v>
                  </c:pt>
                  <c:pt idx="23">
                    <c:v>0</c:v>
                  </c:pt>
                  <c:pt idx="24">
                    <c:v>0</c:v>
                  </c:pt>
                  <c:pt idx="25">
                    <c:v>0</c:v>
                  </c:pt>
                  <c:pt idx="26">
                    <c:v>0</c:v>
                  </c:pt>
                  <c:pt idx="27">
                    <c:v>0</c:v>
                  </c:pt>
                </c:numCache>
              </c:numRef>
            </c:plus>
            <c:minus>
              <c:numRef>
                <c:f>Graph!$Z$4:$Z$31</c:f>
                <c:numCache>
                  <c:formatCode>General</c:formatCode>
                  <c:ptCount val="28"/>
                  <c:pt idx="0">
                    <c:v>0</c:v>
                  </c:pt>
                  <c:pt idx="1">
                    <c:v>2.3876656243344303E-3</c:v>
                  </c:pt>
                  <c:pt idx="2">
                    <c:v>0.13375992498823333</c:v>
                  </c:pt>
                  <c:pt idx="3">
                    <c:v>0.19818676799177951</c:v>
                  </c:pt>
                  <c:pt idx="4">
                    <c:v>0.16573332749602243</c:v>
                  </c:pt>
                  <c:pt idx="5">
                    <c:v>0.13120750216547236</c:v>
                  </c:pt>
                  <c:pt idx="6">
                    <c:v>0.16973556845378635</c:v>
                  </c:pt>
                  <c:pt idx="7">
                    <c:v>0.21035259472361301</c:v>
                  </c:pt>
                  <c:pt idx="8">
                    <c:v>0.1544859423305415</c:v>
                  </c:pt>
                  <c:pt idx="9">
                    <c:v>0.16032515792967206</c:v>
                  </c:pt>
                  <c:pt idx="10">
                    <c:v>9.9480925204610479E-2</c:v>
                  </c:pt>
                  <c:pt idx="11">
                    <c:v>5.9010035326957117E-2</c:v>
                  </c:pt>
                  <c:pt idx="12">
                    <c:v>2.5772474077409534E-2</c:v>
                  </c:pt>
                  <c:pt idx="13">
                    <c:v>3.2147426961669778E-2</c:v>
                  </c:pt>
                  <c:pt idx="14">
                    <c:v>1.5664166094795393E-3</c:v>
                  </c:pt>
                  <c:pt idx="15">
                    <c:v>1.5666362393748197E-2</c:v>
                  </c:pt>
                  <c:pt idx="16">
                    <c:v>4.2354278588969035E-2</c:v>
                  </c:pt>
                  <c:pt idx="17">
                    <c:v>2.7685096361766692E-4</c:v>
                  </c:pt>
                  <c:pt idx="18">
                    <c:v>0</c:v>
                  </c:pt>
                  <c:pt idx="19">
                    <c:v>0</c:v>
                  </c:pt>
                  <c:pt idx="20">
                    <c:v>0</c:v>
                  </c:pt>
                  <c:pt idx="21">
                    <c:v>0</c:v>
                  </c:pt>
                  <c:pt idx="22">
                    <c:v>0</c:v>
                  </c:pt>
                  <c:pt idx="23">
                    <c:v>0</c:v>
                  </c:pt>
                  <c:pt idx="24">
                    <c:v>0</c:v>
                  </c:pt>
                  <c:pt idx="25">
                    <c:v>0</c:v>
                  </c:pt>
                  <c:pt idx="26">
                    <c:v>0</c:v>
                  </c:pt>
                  <c:pt idx="27">
                    <c:v>0</c:v>
                  </c:pt>
                </c:numCache>
              </c:numRef>
            </c:minus>
            <c:spPr>
              <a:noFill/>
              <a:ln w="9525" cap="flat" cmpd="sng" algn="ctr">
                <a:solidFill>
                  <a:srgbClr val="C00000"/>
                </a:solidFill>
                <a:round/>
              </a:ln>
              <a:effectLst/>
            </c:spPr>
          </c:errBars>
          <c:xVal>
            <c:numRef>
              <c:f>Graph!$B$4:$B$44</c:f>
              <c:numCache>
                <c:formatCode>0.000_);[Red]\(0.000\)</c:formatCode>
                <c:ptCount val="4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numCache>
            </c:numRef>
          </c:xVal>
          <c:yVal>
            <c:numRef>
              <c:f>Graph!$E$4:$E$44</c:f>
              <c:numCache>
                <c:formatCode>0.000_);[Red]\(0.000\)</c:formatCode>
                <c:ptCount val="41"/>
                <c:pt idx="0">
                  <c:v>0</c:v>
                </c:pt>
                <c:pt idx="1">
                  <c:v>1.1461882348898194E-3</c:v>
                </c:pt>
                <c:pt idx="2">
                  <c:v>0.12169386093399739</c:v>
                </c:pt>
                <c:pt idx="3">
                  <c:v>0.36733339861428338</c:v>
                </c:pt>
                <c:pt idx="4">
                  <c:v>0.74922108005012067</c:v>
                </c:pt>
                <c:pt idx="5">
                  <c:v>0.82944306734551465</c:v>
                </c:pt>
                <c:pt idx="6">
                  <c:v>0.77089655554762515</c:v>
                </c:pt>
                <c:pt idx="7">
                  <c:v>0.65102302894884334</c:v>
                </c:pt>
                <c:pt idx="8">
                  <c:v>0.42103850641574675</c:v>
                </c:pt>
                <c:pt idx="9">
                  <c:v>0.35101962244374652</c:v>
                </c:pt>
                <c:pt idx="10">
                  <c:v>0.12789404695628728</c:v>
                </c:pt>
                <c:pt idx="11">
                  <c:v>8.506478993518167E-2</c:v>
                </c:pt>
                <c:pt idx="12">
                  <c:v>2.7887549988368655E-2</c:v>
                </c:pt>
                <c:pt idx="13">
                  <c:v>2.0016684470562113E-2</c:v>
                </c:pt>
                <c:pt idx="14">
                  <c:v>9.3289512223491099E-4</c:v>
                </c:pt>
                <c:pt idx="15">
                  <c:v>8.9506181930169623E-3</c:v>
                </c:pt>
                <c:pt idx="16">
                  <c:v>1.8899867746267396E-2</c:v>
                </c:pt>
                <c:pt idx="17">
                  <c:v>1.2238129414625891E-4</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0"/>
        </c:ser>
        <c:ser>
          <c:idx val="3"/>
          <c:order val="3"/>
          <c:tx>
            <c:strRef>
              <c:f>Graph!$F$3</c:f>
              <c:strCache>
                <c:ptCount val="1"/>
                <c:pt idx="0">
                  <c:v>F</c:v>
                </c:pt>
              </c:strCache>
            </c:strRef>
          </c:tx>
          <c:spPr>
            <a:ln w="19050" cap="rnd">
              <a:solidFill>
                <a:srgbClr val="7030A0"/>
              </a:solidFill>
              <a:round/>
            </a:ln>
            <a:effectLst/>
          </c:spPr>
          <c:marker>
            <c:symbol val="circle"/>
            <c:size val="5"/>
            <c:spPr>
              <a:noFill/>
              <a:ln w="9525">
                <a:solidFill>
                  <a:srgbClr val="7030A0"/>
                </a:solidFill>
              </a:ln>
              <a:effectLst/>
            </c:spPr>
          </c:marker>
          <c:errBars>
            <c:errDir val="y"/>
            <c:errBarType val="both"/>
            <c:errValType val="cust"/>
            <c:noEndCap val="0"/>
            <c:plus>
              <c:numRef>
                <c:f>Graph!$AA$4:$AA$31</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plus>
            <c:minus>
              <c:numRef>
                <c:f>Graph!$AA$4:$AA$31</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minus>
            <c:spPr>
              <a:noFill/>
              <a:ln w="9525" cap="flat" cmpd="sng" algn="ctr">
                <a:solidFill>
                  <a:schemeClr val="bg1">
                    <a:lumMod val="50000"/>
                  </a:schemeClr>
                </a:solidFill>
                <a:round/>
              </a:ln>
              <a:effectLst/>
            </c:spPr>
          </c:errBars>
          <c:xVal>
            <c:numRef>
              <c:f>Graph!$B$4:$B$44</c:f>
              <c:numCache>
                <c:formatCode>0.000_);[Red]\(0.000\)</c:formatCode>
                <c:ptCount val="4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numCache>
            </c:numRef>
          </c:xVal>
          <c:yVal>
            <c:numRef>
              <c:f>Graph!$F$4:$F$44</c:f>
              <c:numCache>
                <c:formatCode>0.000_);[Red]\(0.000\)</c:formatCode>
                <c:ptCount val="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0"/>
        </c:ser>
        <c:ser>
          <c:idx val="4"/>
          <c:order val="4"/>
          <c:tx>
            <c:strRef>
              <c:f>Graph!$G$3</c:f>
              <c:strCache>
                <c:ptCount val="1"/>
                <c:pt idx="0">
                  <c:v>TDF</c:v>
                </c:pt>
              </c:strCache>
            </c:strRef>
          </c:tx>
          <c:spPr>
            <a:ln w="19050" cap="rnd">
              <a:noFill/>
              <a:round/>
            </a:ln>
            <a:effectLst/>
          </c:spPr>
          <c:marker>
            <c:symbol val="circle"/>
            <c:size val="5"/>
            <c:spPr>
              <a:noFill/>
              <a:ln w="9525">
                <a:noFill/>
              </a:ln>
              <a:effectLst/>
            </c:spPr>
          </c:marker>
          <c:errBars>
            <c:errDir val="y"/>
            <c:errBarType val="both"/>
            <c:errValType val="cust"/>
            <c:noEndCap val="0"/>
            <c:plus>
              <c:numRef>
                <c:f>Graph!$AB$4:$AB$31</c:f>
                <c:numCache>
                  <c:formatCode>General</c:formatCode>
                  <c:ptCount val="28"/>
                  <c:pt idx="0">
                    <c:v>0</c:v>
                  </c:pt>
                  <c:pt idx="1">
                    <c:v>3.4286393789129165E-3</c:v>
                  </c:pt>
                  <c:pt idx="2">
                    <c:v>4.4176127848528791E-2</c:v>
                  </c:pt>
                  <c:pt idx="3">
                    <c:v>3.6561762435219441E-2</c:v>
                  </c:pt>
                  <c:pt idx="4">
                    <c:v>4.2486603344349338E-2</c:v>
                  </c:pt>
                  <c:pt idx="5">
                    <c:v>1.4541487300962721E-2</c:v>
                  </c:pt>
                  <c:pt idx="6">
                    <c:v>1.5709507356228967E-2</c:v>
                  </c:pt>
                  <c:pt idx="7">
                    <c:v>1.2096056241969931E-2</c:v>
                  </c:pt>
                  <c:pt idx="8">
                    <c:v>5.1056415360841677E-3</c:v>
                  </c:pt>
                  <c:pt idx="9">
                    <c:v>1.3767907534767396E-2</c:v>
                  </c:pt>
                  <c:pt idx="10">
                    <c:v>4.3495461689161389E-4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plus>
            <c:minus>
              <c:numRef>
                <c:f>Graph!$AB$4:$AB$31</c:f>
                <c:numCache>
                  <c:formatCode>General</c:formatCode>
                  <c:ptCount val="28"/>
                  <c:pt idx="0">
                    <c:v>0</c:v>
                  </c:pt>
                  <c:pt idx="1">
                    <c:v>3.4286393789129165E-3</c:v>
                  </c:pt>
                  <c:pt idx="2">
                    <c:v>4.4176127848528791E-2</c:v>
                  </c:pt>
                  <c:pt idx="3">
                    <c:v>3.6561762435219441E-2</c:v>
                  </c:pt>
                  <c:pt idx="4">
                    <c:v>4.2486603344349338E-2</c:v>
                  </c:pt>
                  <c:pt idx="5">
                    <c:v>1.4541487300962721E-2</c:v>
                  </c:pt>
                  <c:pt idx="6">
                    <c:v>1.5709507356228967E-2</c:v>
                  </c:pt>
                  <c:pt idx="7">
                    <c:v>1.2096056241969931E-2</c:v>
                  </c:pt>
                  <c:pt idx="8">
                    <c:v>5.1056415360841677E-3</c:v>
                  </c:pt>
                  <c:pt idx="9">
                    <c:v>1.3767907534767396E-2</c:v>
                  </c:pt>
                  <c:pt idx="10">
                    <c:v>4.3495461689161389E-4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minus>
            <c:spPr>
              <a:noFill/>
              <a:ln w="9525" cap="flat" cmpd="sng" algn="ctr">
                <a:noFill/>
                <a:round/>
              </a:ln>
              <a:effectLst/>
            </c:spPr>
          </c:errBars>
          <c:xVal>
            <c:numRef>
              <c:f>Graph!$B$4:$B$44</c:f>
              <c:numCache>
                <c:formatCode>0.000_);[Red]\(0.000\)</c:formatCode>
                <c:ptCount val="4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numCache>
            </c:numRef>
          </c:xVal>
          <c:yVal>
            <c:numRef>
              <c:f>Graph!$G$4:$G$44</c:f>
              <c:numCache>
                <c:formatCode>0.000_);[Red]\(0.000\)</c:formatCode>
                <c:ptCount val="41"/>
                <c:pt idx="0">
                  <c:v>0</c:v>
                </c:pt>
                <c:pt idx="1">
                  <c:v>1.1740898336716998E-2</c:v>
                </c:pt>
                <c:pt idx="2">
                  <c:v>0.30258223760732561</c:v>
                </c:pt>
                <c:pt idx="3">
                  <c:v>9.9303389150594265E-2</c:v>
                </c:pt>
                <c:pt idx="4">
                  <c:v>0.12090637127003764</c:v>
                </c:pt>
                <c:pt idx="5">
                  <c:v>4.815054713604449E-2</c:v>
                </c:pt>
                <c:pt idx="6">
                  <c:v>2.2726885600389123E-2</c:v>
                </c:pt>
                <c:pt idx="7">
                  <c:v>1.0318669571860593E-2</c:v>
                </c:pt>
                <c:pt idx="8">
                  <c:v>3.0742314717886899E-3</c:v>
                </c:pt>
                <c:pt idx="9">
                  <c:v>7.2732127373852703E-3</c:v>
                </c:pt>
                <c:pt idx="10">
                  <c:v>1.9507511472740348E-4</c:v>
                </c:pt>
                <c:pt idx="11">
                  <c:v>1.9507511472740348E-4</c:v>
                </c:pt>
                <c:pt idx="12">
                  <c:v>1.9507511472740348E-4</c:v>
                </c:pt>
                <c:pt idx="13">
                  <c:v>1.9507511472740348E-4</c:v>
                </c:pt>
                <c:pt idx="14">
                  <c:v>1.9507511472740348E-4</c:v>
                </c:pt>
                <c:pt idx="15">
                  <c:v>1.9507511472740348E-4</c:v>
                </c:pt>
                <c:pt idx="16">
                  <c:v>1.9507511472740348E-4</c:v>
                </c:pt>
                <c:pt idx="17">
                  <c:v>1.9507511472740348E-4</c:v>
                </c:pt>
                <c:pt idx="18">
                  <c:v>1.9507511472740348E-4</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0"/>
        </c:ser>
        <c:dLbls>
          <c:showLegendKey val="0"/>
          <c:showVal val="0"/>
          <c:showCatName val="0"/>
          <c:showSerName val="0"/>
          <c:showPercent val="0"/>
          <c:showBubbleSize val="0"/>
        </c:dLbls>
        <c:axId val="196737296"/>
        <c:axId val="196737856"/>
      </c:scatterChart>
      <c:valAx>
        <c:axId val="196737296"/>
        <c:scaling>
          <c:orientation val="minMax"/>
          <c:max val="80"/>
        </c:scaling>
        <c:delete val="0"/>
        <c:axPos val="b"/>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ja-JP" altLang="en-US" sz="1200" b="1" i="0" u="none" strike="noStrike" kern="1200" baseline="0">
                <a:solidFill>
                  <a:schemeClr val="tx1"/>
                </a:solidFill>
                <a:latin typeface="Cambria" panose="02040503050406030204" pitchFamily="18" charset="0"/>
                <a:ea typeface="+mn-ea"/>
                <a:cs typeface="Arial" panose="020B0604020202020204" pitchFamily="34" charset="0"/>
              </a:defRPr>
            </a:pPr>
            <a:endParaRPr lang="ja-JP"/>
          </a:p>
        </c:txPr>
        <c:crossAx val="196737856"/>
        <c:crosses val="autoZero"/>
        <c:crossBetween val="midCat"/>
        <c:majorUnit val="10"/>
      </c:valAx>
      <c:valAx>
        <c:axId val="196737856"/>
        <c:scaling>
          <c:orientation val="minMax"/>
          <c:max val="2"/>
          <c:min val="0"/>
        </c:scaling>
        <c:delete val="0"/>
        <c:axPos val="l"/>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ja-JP" altLang="en-US" sz="1200" b="1" i="0" u="none" strike="noStrike" kern="1200" baseline="0">
                <a:solidFill>
                  <a:schemeClr val="tx1"/>
                </a:solidFill>
                <a:latin typeface="Cambria" panose="02040503050406030204" pitchFamily="18" charset="0"/>
                <a:ea typeface="+mn-ea"/>
                <a:cs typeface="Arial" panose="020B0604020202020204" pitchFamily="34" charset="0"/>
              </a:defRPr>
            </a:pPr>
            <a:endParaRPr lang="ja-JP"/>
          </a:p>
        </c:txPr>
        <c:crossAx val="196737296"/>
        <c:crosses val="autoZero"/>
        <c:crossBetween val="midCat"/>
        <c:majorUnit val="0.5"/>
      </c:valAx>
      <c:spPr>
        <a:noFill/>
        <a:ln>
          <a:solidFill>
            <a:schemeClr val="tx1"/>
          </a:solidFill>
        </a:ln>
        <a:effectLst/>
      </c:spPr>
    </c:plotArea>
    <c:legend>
      <c:legendPos val="r"/>
      <c:layout>
        <c:manualLayout>
          <c:xMode val="edge"/>
          <c:yMode val="edge"/>
          <c:x val="0.55234348058464322"/>
          <c:y val="8.0764669147827137E-2"/>
          <c:w val="0.22108351140250437"/>
          <c:h val="0.31503729294984462"/>
        </c:manualLayout>
      </c:layout>
      <c:overlay val="0"/>
      <c:spPr>
        <a:noFill/>
        <a:ln>
          <a:noFill/>
        </a:ln>
        <a:effectLst/>
      </c:spPr>
      <c:txPr>
        <a:bodyPr rot="0" spcFirstLastPara="1" vertOverflow="ellipsis" vert="horz" wrap="square" anchor="ctr" anchorCtr="1"/>
        <a:lstStyle/>
        <a:p>
          <a:pPr>
            <a:defRPr sz="1200" b="1" i="0" u="none" strike="noStrike" kern="1200" baseline="0">
              <a:no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296193959310629E-2"/>
          <c:y val="3.3120776010381256E-2"/>
          <c:w val="0.90497527252744636"/>
          <c:h val="0.9092927478024978"/>
        </c:manualLayout>
      </c:layout>
      <c:scatterChart>
        <c:scatterStyle val="lineMarker"/>
        <c:varyColors val="0"/>
        <c:ser>
          <c:idx val="1"/>
          <c:order val="0"/>
          <c:tx>
            <c:strRef>
              <c:f>N_解析結果!$Q$2</c:f>
              <c:strCache>
                <c:ptCount val="1"/>
                <c:pt idx="0">
                  <c:v>PC3</c:v>
                </c:pt>
              </c:strCache>
            </c:strRef>
          </c:tx>
          <c:spPr>
            <a:ln>
              <a:solidFill>
                <a:srgbClr val="92D050"/>
              </a:solidFill>
            </a:ln>
          </c:spPr>
          <c:marker>
            <c:symbol val="circle"/>
            <c:size val="4"/>
            <c:spPr>
              <a:noFill/>
              <a:ln>
                <a:solidFill>
                  <a:srgbClr val="92D050"/>
                </a:solidFill>
              </a:ln>
            </c:spPr>
          </c:marker>
          <c:errBars>
            <c:errDir val="y"/>
            <c:errBarType val="both"/>
            <c:errValType val="cust"/>
            <c:noEndCap val="0"/>
            <c:plus>
              <c:numRef>
                <c:f>N_解析結果!$X$3:$X$153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9.6865356513072473E-3</c:v>
                  </c:pt>
                  <c:pt idx="17">
                    <c:v>5.6506550171021665E-2</c:v>
                  </c:pt>
                  <c:pt idx="18">
                    <c:v>4.3436873884825103E-2</c:v>
                  </c:pt>
                  <c:pt idx="19">
                    <c:v>3.8123566091098376E-2</c:v>
                  </c:pt>
                  <c:pt idx="20">
                    <c:v>5.657810299285547E-2</c:v>
                  </c:pt>
                  <c:pt idx="21">
                    <c:v>4.7243817843435738E-2</c:v>
                  </c:pt>
                  <c:pt idx="22">
                    <c:v>3.8356646967571746E-2</c:v>
                  </c:pt>
                  <c:pt idx="23">
                    <c:v>5.0440845827581363E-2</c:v>
                  </c:pt>
                  <c:pt idx="24">
                    <c:v>4.8419321941454228E-2</c:v>
                  </c:pt>
                  <c:pt idx="25">
                    <c:v>3.2548311136146292E-2</c:v>
                  </c:pt>
                  <c:pt idx="26">
                    <c:v>5.3330914840504701E-2</c:v>
                  </c:pt>
                  <c:pt idx="27">
                    <c:v>5.7319618401389882E-2</c:v>
                  </c:pt>
                  <c:pt idx="28">
                    <c:v>4.1529898290078665E-2</c:v>
                  </c:pt>
                  <c:pt idx="29">
                    <c:v>5.1594132624327813E-2</c:v>
                  </c:pt>
                  <c:pt idx="30">
                    <c:v>2.9598076363365779E-2</c:v>
                  </c:pt>
                  <c:pt idx="31">
                    <c:v>4.9753847679200998E-2</c:v>
                  </c:pt>
                  <c:pt idx="32">
                    <c:v>3.8513303485089329E-2</c:v>
                  </c:pt>
                  <c:pt idx="33">
                    <c:v>6.7637821827377861E-2</c:v>
                  </c:pt>
                  <c:pt idx="34">
                    <c:v>3.484847154860081E-2</c:v>
                  </c:pt>
                  <c:pt idx="35">
                    <c:v>2.7684888355807881E-2</c:v>
                  </c:pt>
                  <c:pt idx="36">
                    <c:v>3.6391694358263255E-2</c:v>
                  </c:pt>
                  <c:pt idx="37">
                    <c:v>3.9521082696570113E-2</c:v>
                  </c:pt>
                  <c:pt idx="38">
                    <c:v>2.9844705394097719E-2</c:v>
                  </c:pt>
                  <c:pt idx="39">
                    <c:v>2.717196669288607E-2</c:v>
                  </c:pt>
                  <c:pt idx="40">
                    <c:v>1.7526593197441761E-2</c:v>
                  </c:pt>
                  <c:pt idx="41">
                    <c:v>3.1635961963806682E-4</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plus>
            <c:minus>
              <c:numRef>
                <c:f>N_解析結果!$X$3:$X$153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9.6865356513072473E-3</c:v>
                  </c:pt>
                  <c:pt idx="17">
                    <c:v>5.6506550171021665E-2</c:v>
                  </c:pt>
                  <c:pt idx="18">
                    <c:v>4.3436873884825103E-2</c:v>
                  </c:pt>
                  <c:pt idx="19">
                    <c:v>3.8123566091098376E-2</c:v>
                  </c:pt>
                  <c:pt idx="20">
                    <c:v>5.657810299285547E-2</c:v>
                  </c:pt>
                  <c:pt idx="21">
                    <c:v>4.7243817843435738E-2</c:v>
                  </c:pt>
                  <c:pt idx="22">
                    <c:v>3.8356646967571746E-2</c:v>
                  </c:pt>
                  <c:pt idx="23">
                    <c:v>5.0440845827581363E-2</c:v>
                  </c:pt>
                  <c:pt idx="24">
                    <c:v>4.8419321941454228E-2</c:v>
                  </c:pt>
                  <c:pt idx="25">
                    <c:v>3.2548311136146292E-2</c:v>
                  </c:pt>
                  <c:pt idx="26">
                    <c:v>5.3330914840504701E-2</c:v>
                  </c:pt>
                  <c:pt idx="27">
                    <c:v>5.7319618401389882E-2</c:v>
                  </c:pt>
                  <c:pt idx="28">
                    <c:v>4.1529898290078665E-2</c:v>
                  </c:pt>
                  <c:pt idx="29">
                    <c:v>5.1594132624327813E-2</c:v>
                  </c:pt>
                  <c:pt idx="30">
                    <c:v>2.9598076363365779E-2</c:v>
                  </c:pt>
                  <c:pt idx="31">
                    <c:v>4.9753847679200998E-2</c:v>
                  </c:pt>
                  <c:pt idx="32">
                    <c:v>3.8513303485089329E-2</c:v>
                  </c:pt>
                  <c:pt idx="33">
                    <c:v>6.7637821827377861E-2</c:v>
                  </c:pt>
                  <c:pt idx="34">
                    <c:v>3.484847154860081E-2</c:v>
                  </c:pt>
                  <c:pt idx="35">
                    <c:v>2.7684888355807881E-2</c:v>
                  </c:pt>
                  <c:pt idx="36">
                    <c:v>3.6391694358263255E-2</c:v>
                  </c:pt>
                  <c:pt idx="37">
                    <c:v>3.9521082696570113E-2</c:v>
                  </c:pt>
                  <c:pt idx="38">
                    <c:v>2.9844705394097719E-2</c:v>
                  </c:pt>
                  <c:pt idx="39">
                    <c:v>2.717196669288607E-2</c:v>
                  </c:pt>
                  <c:pt idx="40">
                    <c:v>1.7526593197441761E-2</c:v>
                  </c:pt>
                  <c:pt idx="41">
                    <c:v>3.1635961963806682E-4</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minus>
            <c:spPr>
              <a:ln>
                <a:solidFill>
                  <a:srgbClr val="92D050"/>
                </a:solidFill>
              </a:ln>
            </c:spPr>
          </c:errBars>
          <c:errBars>
            <c:errDir val="x"/>
            <c:errBarType val="both"/>
            <c:errValType val="fixedVal"/>
            <c:noEndCap val="0"/>
            <c:val val="1"/>
            <c:spPr>
              <a:ln>
                <a:noFill/>
              </a:ln>
            </c:spPr>
          </c:errBars>
          <c:xVal>
            <c:numRef>
              <c:f>N_解析結果!$O$3:$O$153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N_解析結果!$Q$3:$Q$153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8.1833959840121821E-3</c:v>
                </c:pt>
                <c:pt idx="17">
                  <c:v>9.2910475616461541E-2</c:v>
                </c:pt>
                <c:pt idx="18">
                  <c:v>8.5437960495706983E-2</c:v>
                </c:pt>
                <c:pt idx="19">
                  <c:v>5.2522523315569093E-2</c:v>
                </c:pt>
                <c:pt idx="20">
                  <c:v>9.072823668739162E-2</c:v>
                </c:pt>
                <c:pt idx="21">
                  <c:v>6.9228223602123246E-2</c:v>
                </c:pt>
                <c:pt idx="22">
                  <c:v>9.6654999233388342E-2</c:v>
                </c:pt>
                <c:pt idx="23">
                  <c:v>0.16411428673391701</c:v>
                </c:pt>
                <c:pt idx="24">
                  <c:v>6.3524644582963252E-2</c:v>
                </c:pt>
                <c:pt idx="25">
                  <c:v>5.3803762080742716E-2</c:v>
                </c:pt>
                <c:pt idx="26">
                  <c:v>5.1381807511737092E-2</c:v>
                </c:pt>
                <c:pt idx="27">
                  <c:v>6.1309341427695313E-2</c:v>
                </c:pt>
                <c:pt idx="28">
                  <c:v>5.2299339788732399E-2</c:v>
                </c:pt>
                <c:pt idx="29">
                  <c:v>7.147659098358923E-2</c:v>
                </c:pt>
                <c:pt idx="30">
                  <c:v>4.614939371589899E-2</c:v>
                </c:pt>
                <c:pt idx="31">
                  <c:v>4.133854880408578E-2</c:v>
                </c:pt>
                <c:pt idx="32">
                  <c:v>4.0412750470540965E-2</c:v>
                </c:pt>
                <c:pt idx="33">
                  <c:v>5.4754358583936041E-2</c:v>
                </c:pt>
                <c:pt idx="34">
                  <c:v>2.4269142029353295E-2</c:v>
                </c:pt>
                <c:pt idx="35">
                  <c:v>2.4781637535422743E-2</c:v>
                </c:pt>
                <c:pt idx="36">
                  <c:v>4.6074999206953439E-2</c:v>
                </c:pt>
                <c:pt idx="37">
                  <c:v>4.0123438491308221E-2</c:v>
                </c:pt>
                <c:pt idx="38">
                  <c:v>1.7094204944381002E-2</c:v>
                </c:pt>
                <c:pt idx="39">
                  <c:v>1.2928112443429349E-2</c:v>
                </c:pt>
                <c:pt idx="40">
                  <c:v>1.0663212948864355E-2</c:v>
                </c:pt>
                <c:pt idx="41">
                  <c:v>1.4878901789113058E-4</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ser>
          <c:idx val="2"/>
          <c:order val="1"/>
          <c:tx>
            <c:strRef>
              <c:f>N_解析結果!$R$2</c:f>
              <c:strCache>
                <c:ptCount val="1"/>
                <c:pt idx="0">
                  <c:v>PC4</c:v>
                </c:pt>
              </c:strCache>
            </c:strRef>
          </c:tx>
          <c:spPr>
            <a:ln>
              <a:solidFill>
                <a:srgbClr val="00B050"/>
              </a:solidFill>
            </a:ln>
          </c:spPr>
          <c:marker>
            <c:symbol val="circle"/>
            <c:size val="4"/>
            <c:spPr>
              <a:noFill/>
              <a:ln w="6350">
                <a:solidFill>
                  <a:srgbClr val="00B050"/>
                </a:solidFill>
              </a:ln>
            </c:spPr>
          </c:marker>
          <c:errBars>
            <c:errDir val="y"/>
            <c:errBarType val="both"/>
            <c:errValType val="cust"/>
            <c:noEndCap val="0"/>
            <c:plus>
              <c:numRef>
                <c:f>N_解析結果!$Y$3:$Y$153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1.4884780608531068E-2</c:v>
                  </c:pt>
                  <c:pt idx="15">
                    <c:v>4.5058971105104796E-2</c:v>
                  </c:pt>
                  <c:pt idx="16">
                    <c:v>0.1674092308256499</c:v>
                  </c:pt>
                  <c:pt idx="17">
                    <c:v>0.10494596523659247</c:v>
                  </c:pt>
                  <c:pt idx="18">
                    <c:v>0.13499120163438424</c:v>
                  </c:pt>
                  <c:pt idx="19">
                    <c:v>0.15801283228536445</c:v>
                  </c:pt>
                  <c:pt idx="20">
                    <c:v>0.16729941132575057</c:v>
                  </c:pt>
                  <c:pt idx="21">
                    <c:v>0.13983210009708694</c:v>
                  </c:pt>
                  <c:pt idx="22">
                    <c:v>0.10562121492114686</c:v>
                  </c:pt>
                  <c:pt idx="23">
                    <c:v>0.16437150352982396</c:v>
                  </c:pt>
                  <c:pt idx="24">
                    <c:v>0.15019759989185705</c:v>
                  </c:pt>
                  <c:pt idx="25">
                    <c:v>0.14901705911444579</c:v>
                  </c:pt>
                  <c:pt idx="26">
                    <c:v>0.10028831168233356</c:v>
                  </c:pt>
                  <c:pt idx="27">
                    <c:v>0.16794441305654018</c:v>
                  </c:pt>
                  <c:pt idx="28">
                    <c:v>0.16583965873151699</c:v>
                  </c:pt>
                  <c:pt idx="29">
                    <c:v>0.18029225448082009</c:v>
                  </c:pt>
                  <c:pt idx="30">
                    <c:v>0.17762926118495112</c:v>
                  </c:pt>
                  <c:pt idx="31">
                    <c:v>0.14947707364950041</c:v>
                  </c:pt>
                  <c:pt idx="32">
                    <c:v>0.18048458559668948</c:v>
                  </c:pt>
                  <c:pt idx="33">
                    <c:v>0.17727349990740626</c:v>
                  </c:pt>
                  <c:pt idx="34">
                    <c:v>0.14583402008453963</c:v>
                  </c:pt>
                  <c:pt idx="35">
                    <c:v>0.18534105983958399</c:v>
                  </c:pt>
                  <c:pt idx="36">
                    <c:v>0.15358636299051454</c:v>
                  </c:pt>
                  <c:pt idx="37">
                    <c:v>0.13270221722308467</c:v>
                  </c:pt>
                  <c:pt idx="38">
                    <c:v>0.12365823885159631</c:v>
                  </c:pt>
                  <c:pt idx="39">
                    <c:v>7.6756918170059238E-2</c:v>
                  </c:pt>
                  <c:pt idx="40">
                    <c:v>0.1071672663505409</c:v>
                  </c:pt>
                  <c:pt idx="41">
                    <c:v>3.8042834053267777E-2</c:v>
                  </c:pt>
                  <c:pt idx="42">
                    <c:v>1.7384956248425357E-2</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plus>
            <c:minus>
              <c:numRef>
                <c:f>N_解析結果!$Y$3:$Y$153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1.4884780608531068E-2</c:v>
                  </c:pt>
                  <c:pt idx="15">
                    <c:v>4.5058971105104796E-2</c:v>
                  </c:pt>
                  <c:pt idx="16">
                    <c:v>0.1674092308256499</c:v>
                  </c:pt>
                  <c:pt idx="17">
                    <c:v>0.10494596523659247</c:v>
                  </c:pt>
                  <c:pt idx="18">
                    <c:v>0.13499120163438424</c:v>
                  </c:pt>
                  <c:pt idx="19">
                    <c:v>0.15801283228536445</c:v>
                  </c:pt>
                  <c:pt idx="20">
                    <c:v>0.16729941132575057</c:v>
                  </c:pt>
                  <c:pt idx="21">
                    <c:v>0.13983210009708694</c:v>
                  </c:pt>
                  <c:pt idx="22">
                    <c:v>0.10562121492114686</c:v>
                  </c:pt>
                  <c:pt idx="23">
                    <c:v>0.16437150352982396</c:v>
                  </c:pt>
                  <c:pt idx="24">
                    <c:v>0.15019759989185705</c:v>
                  </c:pt>
                  <c:pt idx="25">
                    <c:v>0.14901705911444579</c:v>
                  </c:pt>
                  <c:pt idx="26">
                    <c:v>0.10028831168233356</c:v>
                  </c:pt>
                  <c:pt idx="27">
                    <c:v>0.16794441305654018</c:v>
                  </c:pt>
                  <c:pt idx="28">
                    <c:v>0.16583965873151699</c:v>
                  </c:pt>
                  <c:pt idx="29">
                    <c:v>0.18029225448082009</c:v>
                  </c:pt>
                  <c:pt idx="30">
                    <c:v>0.17762926118495112</c:v>
                  </c:pt>
                  <c:pt idx="31">
                    <c:v>0.14947707364950041</c:v>
                  </c:pt>
                  <c:pt idx="32">
                    <c:v>0.18048458559668948</c:v>
                  </c:pt>
                  <c:pt idx="33">
                    <c:v>0.17727349990740626</c:v>
                  </c:pt>
                  <c:pt idx="34">
                    <c:v>0.14583402008453963</c:v>
                  </c:pt>
                  <c:pt idx="35">
                    <c:v>0.18534105983958399</c:v>
                  </c:pt>
                  <c:pt idx="36">
                    <c:v>0.15358636299051454</c:v>
                  </c:pt>
                  <c:pt idx="37">
                    <c:v>0.13270221722308467</c:v>
                  </c:pt>
                  <c:pt idx="38">
                    <c:v>0.12365823885159631</c:v>
                  </c:pt>
                  <c:pt idx="39">
                    <c:v>7.6756918170059238E-2</c:v>
                  </c:pt>
                  <c:pt idx="40">
                    <c:v>0.1071672663505409</c:v>
                  </c:pt>
                  <c:pt idx="41">
                    <c:v>3.8042834053267777E-2</c:v>
                  </c:pt>
                  <c:pt idx="42">
                    <c:v>1.7384956248425357E-2</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minus>
            <c:spPr>
              <a:ln>
                <a:solidFill>
                  <a:srgbClr val="00B050"/>
                </a:solidFill>
              </a:ln>
            </c:spPr>
          </c:errBars>
          <c:errBars>
            <c:errDir val="x"/>
            <c:errBarType val="both"/>
            <c:errValType val="fixedVal"/>
            <c:noEndCap val="0"/>
            <c:val val="1"/>
            <c:spPr>
              <a:ln>
                <a:noFill/>
              </a:ln>
            </c:spPr>
          </c:errBars>
          <c:xVal>
            <c:numRef>
              <c:f>N_解析結果!$O$3:$O$153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N_解析結果!$R$3:$R$153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6.5797810134077747E-3</c:v>
                </c:pt>
                <c:pt idx="15">
                  <c:v>4.6430439638582247E-2</c:v>
                </c:pt>
                <c:pt idx="16">
                  <c:v>0.27959936278708286</c:v>
                </c:pt>
                <c:pt idx="17">
                  <c:v>0.57643345347988828</c:v>
                </c:pt>
                <c:pt idx="18">
                  <c:v>0.78659794125111049</c:v>
                </c:pt>
                <c:pt idx="19">
                  <c:v>0.97045983708180028</c:v>
                </c:pt>
                <c:pt idx="20">
                  <c:v>0.90108282446178578</c:v>
                </c:pt>
                <c:pt idx="21">
                  <c:v>0.9161187813253393</c:v>
                </c:pt>
                <c:pt idx="22">
                  <c:v>0.94779431002305126</c:v>
                </c:pt>
                <c:pt idx="23">
                  <c:v>0.87683021454553134</c:v>
                </c:pt>
                <c:pt idx="24">
                  <c:v>0.68708288645159254</c:v>
                </c:pt>
                <c:pt idx="25">
                  <c:v>0.68924032721101391</c:v>
                </c:pt>
                <c:pt idx="26">
                  <c:v>0.58992365776868416</c:v>
                </c:pt>
                <c:pt idx="27">
                  <c:v>0.58646018007444056</c:v>
                </c:pt>
                <c:pt idx="28">
                  <c:v>0.44092798846381592</c:v>
                </c:pt>
                <c:pt idx="29">
                  <c:v>0.5205135809224718</c:v>
                </c:pt>
                <c:pt idx="30">
                  <c:v>0.42554485722518309</c:v>
                </c:pt>
                <c:pt idx="31">
                  <c:v>0.30045462346148966</c:v>
                </c:pt>
                <c:pt idx="32">
                  <c:v>0.26746479177240623</c:v>
                </c:pt>
                <c:pt idx="33">
                  <c:v>0.2454605492376179</c:v>
                </c:pt>
                <c:pt idx="34">
                  <c:v>0.19024329148690941</c:v>
                </c:pt>
                <c:pt idx="35">
                  <c:v>0.18436612528020982</c:v>
                </c:pt>
                <c:pt idx="36">
                  <c:v>0.16051855213488136</c:v>
                </c:pt>
                <c:pt idx="37">
                  <c:v>0.1232303710400541</c:v>
                </c:pt>
                <c:pt idx="38">
                  <c:v>9.0496787104005411E-2</c:v>
                </c:pt>
                <c:pt idx="39">
                  <c:v>6.1383735936640871E-2</c:v>
                </c:pt>
                <c:pt idx="40">
                  <c:v>7.3460444555470961E-2</c:v>
                </c:pt>
                <c:pt idx="41">
                  <c:v>3.0650537685572896E-2</c:v>
                </c:pt>
                <c:pt idx="42">
                  <c:v>1.0258176177938503E-2</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ser>
          <c:idx val="4"/>
          <c:order val="2"/>
          <c:tx>
            <c:strRef>
              <c:f>N_解析結果!$S$2</c:f>
              <c:strCache>
                <c:ptCount val="1"/>
                <c:pt idx="0">
                  <c:v>NaF</c:v>
                </c:pt>
              </c:strCache>
            </c:strRef>
          </c:tx>
          <c:spPr>
            <a:ln>
              <a:solidFill>
                <a:srgbClr val="7030A0"/>
              </a:solidFill>
            </a:ln>
          </c:spPr>
          <c:marker>
            <c:symbol val="circle"/>
            <c:size val="4"/>
            <c:spPr>
              <a:noFill/>
              <a:ln>
                <a:solidFill>
                  <a:srgbClr val="7030A0"/>
                </a:solidFill>
              </a:ln>
            </c:spPr>
          </c:marker>
          <c:xVal>
            <c:numRef>
              <c:f>N_解析結果!$O$3:$O$153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N_解析結果!$S$3:$S$153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2.7690542655331393E-3</c:v>
                </c:pt>
                <c:pt idx="20">
                  <c:v>5.5298013682696778E-3</c:v>
                </c:pt>
                <c:pt idx="21">
                  <c:v>1.8718806835004017E-3</c:v>
                </c:pt>
                <c:pt idx="22">
                  <c:v>3.965285708243455E-3</c:v>
                </c:pt>
                <c:pt idx="23">
                  <c:v>5.2473578331852979E-3</c:v>
                </c:pt>
                <c:pt idx="24">
                  <c:v>2.6306015522564816E-3</c:v>
                </c:pt>
                <c:pt idx="25">
                  <c:v>7.2576912299623557E-3</c:v>
                </c:pt>
                <c:pt idx="26">
                  <c:v>9.3067913864568787E-3</c:v>
                </c:pt>
                <c:pt idx="27">
                  <c:v>3.2951745759844352E-3</c:v>
                </c:pt>
                <c:pt idx="28">
                  <c:v>2.4423058622002284E-3</c:v>
                </c:pt>
                <c:pt idx="29">
                  <c:v>4.6880088715476036E-3</c:v>
                </c:pt>
                <c:pt idx="30">
                  <c:v>8.4456155098760739E-4</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5.5381085310662779E-6</c:v>
                </c:pt>
                <c:pt idx="61">
                  <c:v>1.401141458359768E-3</c:v>
                </c:pt>
                <c:pt idx="62">
                  <c:v>3.5443894598824175E-3</c:v>
                </c:pt>
                <c:pt idx="63">
                  <c:v>5.9451595080996476E-3</c:v>
                </c:pt>
                <c:pt idx="64">
                  <c:v>2.9130450873408619E-3</c:v>
                </c:pt>
                <c:pt idx="65">
                  <c:v>1.3153007761282408E-3</c:v>
                </c:pt>
                <c:pt idx="66">
                  <c:v>1.2903792877384428E-3</c:v>
                </c:pt>
                <c:pt idx="67">
                  <c:v>1.9937190711838599E-4</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ser>
          <c:idx val="5"/>
          <c:order val="3"/>
          <c:tx>
            <c:strRef>
              <c:f>N_解析結果!$T$2</c:f>
              <c:strCache>
                <c:ptCount val="1"/>
                <c:pt idx="0">
                  <c:v>N2C</c:v>
                </c:pt>
              </c:strCache>
            </c:strRef>
          </c:tx>
          <c:spPr>
            <a:ln>
              <a:solidFill>
                <a:srgbClr val="C00000"/>
              </a:solidFill>
            </a:ln>
          </c:spPr>
          <c:marker>
            <c:symbol val="circle"/>
            <c:size val="4"/>
            <c:spPr>
              <a:noFill/>
              <a:ln>
                <a:solidFill>
                  <a:srgbClr val="C00000"/>
                </a:solidFill>
              </a:ln>
            </c:spPr>
          </c:marker>
          <c:errBars>
            <c:errDir val="y"/>
            <c:errBarType val="both"/>
            <c:errValType val="cust"/>
            <c:noEndCap val="0"/>
            <c:plus>
              <c:numRef>
                <c:f>N_解析結果!$AA$3:$AA$153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5.8180037200204843E-2</c:v>
                  </c:pt>
                  <c:pt idx="15">
                    <c:v>6.6781001227808015E-2</c:v>
                  </c:pt>
                  <c:pt idx="16">
                    <c:v>7.7371616034266427E-2</c:v>
                  </c:pt>
                  <c:pt idx="17">
                    <c:v>7.7940133666506137E-2</c:v>
                  </c:pt>
                  <c:pt idx="18">
                    <c:v>0.1002923478587094</c:v>
                  </c:pt>
                  <c:pt idx="19">
                    <c:v>9.8581603863740874E-2</c:v>
                  </c:pt>
                  <c:pt idx="20">
                    <c:v>0.11567831723571738</c:v>
                  </c:pt>
                  <c:pt idx="21">
                    <c:v>0.11649779474736018</c:v>
                  </c:pt>
                  <c:pt idx="22">
                    <c:v>0.11508695438773801</c:v>
                  </c:pt>
                  <c:pt idx="23">
                    <c:v>4.6125408856767754E-2</c:v>
                  </c:pt>
                  <c:pt idx="24">
                    <c:v>5.2101296717273683E-2</c:v>
                  </c:pt>
                  <c:pt idx="25">
                    <c:v>2.5043299847433188E-2</c:v>
                  </c:pt>
                  <c:pt idx="26">
                    <c:v>6.1547600895449063E-2</c:v>
                  </c:pt>
                  <c:pt idx="27">
                    <c:v>2.8906711222762931E-2</c:v>
                  </c:pt>
                  <c:pt idx="28">
                    <c:v>4.8703319579075151E-2</c:v>
                  </c:pt>
                  <c:pt idx="29">
                    <c:v>3.8461645584583357E-2</c:v>
                  </c:pt>
                  <c:pt idx="30">
                    <c:v>4.8200032850080142E-2</c:v>
                  </c:pt>
                  <c:pt idx="31">
                    <c:v>9.3282127994347458E-2</c:v>
                  </c:pt>
                  <c:pt idx="32">
                    <c:v>2.3070765980485824E-2</c:v>
                  </c:pt>
                  <c:pt idx="33">
                    <c:v>4.7380438096374614E-2</c:v>
                  </c:pt>
                  <c:pt idx="34">
                    <c:v>2.1018116574307456E-2</c:v>
                  </c:pt>
                  <c:pt idx="35">
                    <c:v>1.1304668887988888E-2</c:v>
                  </c:pt>
                  <c:pt idx="36">
                    <c:v>2.7978241361842057E-2</c:v>
                  </c:pt>
                  <c:pt idx="37">
                    <c:v>1.4171058083258047E-2</c:v>
                  </c:pt>
                  <c:pt idx="38">
                    <c:v>1.9628761610415522E-2</c:v>
                  </c:pt>
                  <c:pt idx="39">
                    <c:v>1.5820055063866682E-5</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plus>
            <c:minus>
              <c:numRef>
                <c:f>N_解析結果!$AA$3:$AA$140</c:f>
                <c:numCache>
                  <c:formatCode>General</c:formatCode>
                  <c:ptCount val="1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5.8180037200204843E-2</c:v>
                  </c:pt>
                  <c:pt idx="15">
                    <c:v>6.6781001227808015E-2</c:v>
                  </c:pt>
                  <c:pt idx="16">
                    <c:v>7.7371616034266427E-2</c:v>
                  </c:pt>
                  <c:pt idx="17">
                    <c:v>7.7940133666506137E-2</c:v>
                  </c:pt>
                  <c:pt idx="18">
                    <c:v>0.1002923478587094</c:v>
                  </c:pt>
                  <c:pt idx="19">
                    <c:v>9.8581603863740874E-2</c:v>
                  </c:pt>
                  <c:pt idx="20">
                    <c:v>0.11567831723571738</c:v>
                  </c:pt>
                  <c:pt idx="21">
                    <c:v>0.11649779474736018</c:v>
                  </c:pt>
                  <c:pt idx="22">
                    <c:v>0.11508695438773801</c:v>
                  </c:pt>
                  <c:pt idx="23">
                    <c:v>4.6125408856767754E-2</c:v>
                  </c:pt>
                  <c:pt idx="24">
                    <c:v>5.2101296717273683E-2</c:v>
                  </c:pt>
                  <c:pt idx="25">
                    <c:v>2.5043299847433188E-2</c:v>
                  </c:pt>
                  <c:pt idx="26">
                    <c:v>6.1547600895449063E-2</c:v>
                  </c:pt>
                  <c:pt idx="27">
                    <c:v>2.8906711222762931E-2</c:v>
                  </c:pt>
                  <c:pt idx="28">
                    <c:v>4.8703319579075151E-2</c:v>
                  </c:pt>
                  <c:pt idx="29">
                    <c:v>3.8461645584583357E-2</c:v>
                  </c:pt>
                  <c:pt idx="30">
                    <c:v>4.8200032850080142E-2</c:v>
                  </c:pt>
                  <c:pt idx="31">
                    <c:v>9.3282127994347458E-2</c:v>
                  </c:pt>
                  <c:pt idx="32">
                    <c:v>2.3070765980485824E-2</c:v>
                  </c:pt>
                  <c:pt idx="33">
                    <c:v>4.7380438096374614E-2</c:v>
                  </c:pt>
                  <c:pt idx="34">
                    <c:v>2.1018116574307456E-2</c:v>
                  </c:pt>
                  <c:pt idx="35">
                    <c:v>1.1304668887988888E-2</c:v>
                  </c:pt>
                  <c:pt idx="36">
                    <c:v>2.7978241361842057E-2</c:v>
                  </c:pt>
                  <c:pt idx="37">
                    <c:v>1.4171058083258047E-2</c:v>
                  </c:pt>
                  <c:pt idx="38">
                    <c:v>1.9628761610415522E-2</c:v>
                  </c:pt>
                  <c:pt idx="39">
                    <c:v>1.5820055063866682E-5</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numCache>
              </c:numRef>
            </c:minus>
            <c:spPr>
              <a:ln>
                <a:solidFill>
                  <a:srgbClr val="C00000"/>
                </a:solidFill>
              </a:ln>
            </c:spPr>
          </c:errBars>
          <c:errBars>
            <c:errDir val="x"/>
            <c:errBarType val="both"/>
            <c:errValType val="fixedVal"/>
            <c:noEndCap val="0"/>
            <c:val val="1"/>
            <c:spPr>
              <a:ln>
                <a:noFill/>
              </a:ln>
            </c:spPr>
          </c:errBars>
          <c:xVal>
            <c:numRef>
              <c:f>N_解析結果!$O$3:$O$153</c:f>
              <c:numCache>
                <c:formatCode>General</c:formatCode>
                <c:ptCount val="151"/>
                <c:pt idx="0">
                  <c:v>-24.8</c:v>
                </c:pt>
                <c:pt idx="1">
                  <c:v>-22.8</c:v>
                </c:pt>
                <c:pt idx="2">
                  <c:v>-20.8</c:v>
                </c:pt>
                <c:pt idx="3">
                  <c:v>-18.8</c:v>
                </c:pt>
                <c:pt idx="4">
                  <c:v>-16.8</c:v>
                </c:pt>
                <c:pt idx="5">
                  <c:v>-14.8</c:v>
                </c:pt>
                <c:pt idx="6">
                  <c:v>-12.8</c:v>
                </c:pt>
                <c:pt idx="7">
                  <c:v>-10.8</c:v>
                </c:pt>
                <c:pt idx="8">
                  <c:v>-8.8000000000000007</c:v>
                </c:pt>
                <c:pt idx="9">
                  <c:v>-6.8000000000000007</c:v>
                </c:pt>
                <c:pt idx="10">
                  <c:v>-4.8000000000000007</c:v>
                </c:pt>
                <c:pt idx="11">
                  <c:v>-2.8000000000000007</c:v>
                </c:pt>
                <c:pt idx="12">
                  <c:v>-0.80000000000000071</c:v>
                </c:pt>
                <c:pt idx="13">
                  <c:v>1.1999999999999993</c:v>
                </c:pt>
                <c:pt idx="14">
                  <c:v>3.1999999999999993</c:v>
                </c:pt>
                <c:pt idx="15">
                  <c:v>5.1999999999999993</c:v>
                </c:pt>
                <c:pt idx="16">
                  <c:v>7.1999999999999993</c:v>
                </c:pt>
                <c:pt idx="17">
                  <c:v>9.1999999999999993</c:v>
                </c:pt>
                <c:pt idx="18">
                  <c:v>11.2</c:v>
                </c:pt>
                <c:pt idx="19">
                  <c:v>13.2</c:v>
                </c:pt>
                <c:pt idx="20">
                  <c:v>15.2</c:v>
                </c:pt>
                <c:pt idx="21">
                  <c:v>17.2</c:v>
                </c:pt>
                <c:pt idx="22">
                  <c:v>19.2</c:v>
                </c:pt>
                <c:pt idx="23">
                  <c:v>21.2</c:v>
                </c:pt>
                <c:pt idx="24">
                  <c:v>23.2</c:v>
                </c:pt>
                <c:pt idx="25">
                  <c:v>25.2</c:v>
                </c:pt>
                <c:pt idx="26">
                  <c:v>27.2</c:v>
                </c:pt>
                <c:pt idx="27">
                  <c:v>29.2</c:v>
                </c:pt>
                <c:pt idx="28">
                  <c:v>31.2</c:v>
                </c:pt>
                <c:pt idx="29">
                  <c:v>33.200000000000003</c:v>
                </c:pt>
                <c:pt idx="30">
                  <c:v>35.200000000000003</c:v>
                </c:pt>
                <c:pt idx="31">
                  <c:v>37.200000000000003</c:v>
                </c:pt>
                <c:pt idx="32">
                  <c:v>39.200000000000003</c:v>
                </c:pt>
                <c:pt idx="33">
                  <c:v>41.2</c:v>
                </c:pt>
                <c:pt idx="34">
                  <c:v>43.2</c:v>
                </c:pt>
                <c:pt idx="35">
                  <c:v>45.2</c:v>
                </c:pt>
                <c:pt idx="36">
                  <c:v>47.2</c:v>
                </c:pt>
                <c:pt idx="37">
                  <c:v>49.2</c:v>
                </c:pt>
                <c:pt idx="38">
                  <c:v>51.2</c:v>
                </c:pt>
                <c:pt idx="39">
                  <c:v>53.2</c:v>
                </c:pt>
                <c:pt idx="40">
                  <c:v>55.2</c:v>
                </c:pt>
                <c:pt idx="41">
                  <c:v>57.2</c:v>
                </c:pt>
                <c:pt idx="42">
                  <c:v>59.2</c:v>
                </c:pt>
                <c:pt idx="43">
                  <c:v>61.2</c:v>
                </c:pt>
                <c:pt idx="44">
                  <c:v>63.2</c:v>
                </c:pt>
                <c:pt idx="45">
                  <c:v>65.2</c:v>
                </c:pt>
                <c:pt idx="46">
                  <c:v>67.2</c:v>
                </c:pt>
                <c:pt idx="47">
                  <c:v>69.2</c:v>
                </c:pt>
                <c:pt idx="48">
                  <c:v>71.2</c:v>
                </c:pt>
                <c:pt idx="49">
                  <c:v>73.2</c:v>
                </c:pt>
                <c:pt idx="50">
                  <c:v>75.2</c:v>
                </c:pt>
                <c:pt idx="51">
                  <c:v>77.2</c:v>
                </c:pt>
                <c:pt idx="52">
                  <c:v>79.2</c:v>
                </c:pt>
                <c:pt idx="53">
                  <c:v>81.2</c:v>
                </c:pt>
                <c:pt idx="54">
                  <c:v>83.2</c:v>
                </c:pt>
                <c:pt idx="55">
                  <c:v>85.2</c:v>
                </c:pt>
                <c:pt idx="56">
                  <c:v>87.2</c:v>
                </c:pt>
                <c:pt idx="57">
                  <c:v>89.2</c:v>
                </c:pt>
                <c:pt idx="58">
                  <c:v>91.2</c:v>
                </c:pt>
                <c:pt idx="59">
                  <c:v>93.2</c:v>
                </c:pt>
                <c:pt idx="60">
                  <c:v>95.2</c:v>
                </c:pt>
                <c:pt idx="61">
                  <c:v>97.2</c:v>
                </c:pt>
                <c:pt idx="62">
                  <c:v>99.2</c:v>
                </c:pt>
                <c:pt idx="63">
                  <c:v>101.2</c:v>
                </c:pt>
                <c:pt idx="64">
                  <c:v>103.2</c:v>
                </c:pt>
                <c:pt idx="65">
                  <c:v>105.2</c:v>
                </c:pt>
                <c:pt idx="66">
                  <c:v>107.2</c:v>
                </c:pt>
                <c:pt idx="67">
                  <c:v>109.2</c:v>
                </c:pt>
                <c:pt idx="68">
                  <c:v>111.2</c:v>
                </c:pt>
                <c:pt idx="69">
                  <c:v>113.2</c:v>
                </c:pt>
                <c:pt idx="70">
                  <c:v>115.2</c:v>
                </c:pt>
                <c:pt idx="71">
                  <c:v>117.2</c:v>
                </c:pt>
                <c:pt idx="72">
                  <c:v>119.2</c:v>
                </c:pt>
                <c:pt idx="73">
                  <c:v>121.2</c:v>
                </c:pt>
                <c:pt idx="74">
                  <c:v>123.2</c:v>
                </c:pt>
                <c:pt idx="75">
                  <c:v>125.2</c:v>
                </c:pt>
                <c:pt idx="76">
                  <c:v>127.2</c:v>
                </c:pt>
                <c:pt idx="77">
                  <c:v>129.19999999999999</c:v>
                </c:pt>
                <c:pt idx="78">
                  <c:v>131.19999999999999</c:v>
                </c:pt>
                <c:pt idx="79">
                  <c:v>133.19999999999999</c:v>
                </c:pt>
                <c:pt idx="80">
                  <c:v>135.19999999999999</c:v>
                </c:pt>
                <c:pt idx="81">
                  <c:v>137.19999999999999</c:v>
                </c:pt>
                <c:pt idx="82">
                  <c:v>139.19999999999999</c:v>
                </c:pt>
                <c:pt idx="83">
                  <c:v>141.19999999999999</c:v>
                </c:pt>
                <c:pt idx="84">
                  <c:v>143.19999999999999</c:v>
                </c:pt>
                <c:pt idx="85">
                  <c:v>145.19999999999999</c:v>
                </c:pt>
                <c:pt idx="86">
                  <c:v>147.19999999999999</c:v>
                </c:pt>
                <c:pt idx="87">
                  <c:v>149.19999999999999</c:v>
                </c:pt>
                <c:pt idx="88">
                  <c:v>151.19999999999999</c:v>
                </c:pt>
                <c:pt idx="89">
                  <c:v>153.19999999999999</c:v>
                </c:pt>
                <c:pt idx="90">
                  <c:v>155.19999999999999</c:v>
                </c:pt>
                <c:pt idx="91">
                  <c:v>157.19999999999999</c:v>
                </c:pt>
                <c:pt idx="92">
                  <c:v>159.19999999999999</c:v>
                </c:pt>
                <c:pt idx="93">
                  <c:v>161.19999999999999</c:v>
                </c:pt>
                <c:pt idx="94">
                  <c:v>163.19999999999999</c:v>
                </c:pt>
                <c:pt idx="95">
                  <c:v>165.2</c:v>
                </c:pt>
                <c:pt idx="96">
                  <c:v>167.2</c:v>
                </c:pt>
                <c:pt idx="97">
                  <c:v>169.2</c:v>
                </c:pt>
                <c:pt idx="98">
                  <c:v>171.2</c:v>
                </c:pt>
                <c:pt idx="99">
                  <c:v>173.2</c:v>
                </c:pt>
                <c:pt idx="100">
                  <c:v>175.2</c:v>
                </c:pt>
                <c:pt idx="101">
                  <c:v>177.2</c:v>
                </c:pt>
                <c:pt idx="102">
                  <c:v>179.2</c:v>
                </c:pt>
                <c:pt idx="103">
                  <c:v>181.2</c:v>
                </c:pt>
                <c:pt idx="104">
                  <c:v>183.2</c:v>
                </c:pt>
                <c:pt idx="105">
                  <c:v>185.2</c:v>
                </c:pt>
                <c:pt idx="106">
                  <c:v>187.2</c:v>
                </c:pt>
                <c:pt idx="107">
                  <c:v>189.2</c:v>
                </c:pt>
                <c:pt idx="108">
                  <c:v>191.2</c:v>
                </c:pt>
                <c:pt idx="109">
                  <c:v>193.2</c:v>
                </c:pt>
                <c:pt idx="110">
                  <c:v>195.2</c:v>
                </c:pt>
                <c:pt idx="111">
                  <c:v>197.2</c:v>
                </c:pt>
                <c:pt idx="112">
                  <c:v>199.2</c:v>
                </c:pt>
                <c:pt idx="113">
                  <c:v>201.2</c:v>
                </c:pt>
                <c:pt idx="114">
                  <c:v>203.2</c:v>
                </c:pt>
                <c:pt idx="115">
                  <c:v>205.2</c:v>
                </c:pt>
                <c:pt idx="116">
                  <c:v>207.2</c:v>
                </c:pt>
                <c:pt idx="117">
                  <c:v>209.2</c:v>
                </c:pt>
                <c:pt idx="118">
                  <c:v>211.2</c:v>
                </c:pt>
                <c:pt idx="119">
                  <c:v>213.2</c:v>
                </c:pt>
                <c:pt idx="120">
                  <c:v>215.2</c:v>
                </c:pt>
                <c:pt idx="121">
                  <c:v>217.2</c:v>
                </c:pt>
                <c:pt idx="122">
                  <c:v>219.2</c:v>
                </c:pt>
                <c:pt idx="123">
                  <c:v>221.2</c:v>
                </c:pt>
                <c:pt idx="124">
                  <c:v>223.2</c:v>
                </c:pt>
                <c:pt idx="125">
                  <c:v>225.2</c:v>
                </c:pt>
                <c:pt idx="126">
                  <c:v>227.2</c:v>
                </c:pt>
                <c:pt idx="127">
                  <c:v>229.2</c:v>
                </c:pt>
                <c:pt idx="128">
                  <c:v>231.2</c:v>
                </c:pt>
                <c:pt idx="129">
                  <c:v>233.2</c:v>
                </c:pt>
                <c:pt idx="130">
                  <c:v>235.2</c:v>
                </c:pt>
                <c:pt idx="131">
                  <c:v>237.2</c:v>
                </c:pt>
                <c:pt idx="132">
                  <c:v>239.2</c:v>
                </c:pt>
                <c:pt idx="133">
                  <c:v>241.2</c:v>
                </c:pt>
                <c:pt idx="134">
                  <c:v>243.2</c:v>
                </c:pt>
                <c:pt idx="135">
                  <c:v>245.2</c:v>
                </c:pt>
                <c:pt idx="136">
                  <c:v>247.2</c:v>
                </c:pt>
                <c:pt idx="137">
                  <c:v>249.2</c:v>
                </c:pt>
                <c:pt idx="138">
                  <c:v>251.2</c:v>
                </c:pt>
                <c:pt idx="139">
                  <c:v>253.2</c:v>
                </c:pt>
                <c:pt idx="140">
                  <c:v>255.2</c:v>
                </c:pt>
                <c:pt idx="141">
                  <c:v>257.2</c:v>
                </c:pt>
                <c:pt idx="142">
                  <c:v>259.2</c:v>
                </c:pt>
                <c:pt idx="143">
                  <c:v>261.2</c:v>
                </c:pt>
                <c:pt idx="144">
                  <c:v>263.2</c:v>
                </c:pt>
                <c:pt idx="145">
                  <c:v>265.2</c:v>
                </c:pt>
                <c:pt idx="146">
                  <c:v>267.2</c:v>
                </c:pt>
                <c:pt idx="147">
                  <c:v>269.2</c:v>
                </c:pt>
                <c:pt idx="148">
                  <c:v>271.2</c:v>
                </c:pt>
                <c:pt idx="149">
                  <c:v>273.2</c:v>
                </c:pt>
                <c:pt idx="150">
                  <c:v>274.2</c:v>
                </c:pt>
              </c:numCache>
            </c:numRef>
          </c:xVal>
          <c:yVal>
            <c:numRef>
              <c:f>N_解析結果!$T$3:$T$153</c:f>
              <c:numCache>
                <c:formatCode>General</c:formatCode>
                <c:ptCount val="1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6.7596433669585079E-2</c:v>
                </c:pt>
                <c:pt idx="15">
                  <c:v>0.10708013576957238</c:v>
                </c:pt>
                <c:pt idx="16">
                  <c:v>0.47084629448991255</c:v>
                </c:pt>
                <c:pt idx="17">
                  <c:v>0.63937582635452361</c:v>
                </c:pt>
                <c:pt idx="18">
                  <c:v>0.65813163383453877</c:v>
                </c:pt>
                <c:pt idx="19">
                  <c:v>0.4698672441367423</c:v>
                </c:pt>
                <c:pt idx="20">
                  <c:v>0.48016825249545331</c:v>
                </c:pt>
                <c:pt idx="21">
                  <c:v>0.43459345855538628</c:v>
                </c:pt>
                <c:pt idx="22">
                  <c:v>0.26201485415873615</c:v>
                </c:pt>
                <c:pt idx="23">
                  <c:v>0.12080082714757012</c:v>
                </c:pt>
                <c:pt idx="24">
                  <c:v>8.1380063998857999E-2</c:v>
                </c:pt>
                <c:pt idx="25">
                  <c:v>3.5189866979655711E-2</c:v>
                </c:pt>
                <c:pt idx="26">
                  <c:v>6.3239659597978254E-2</c:v>
                </c:pt>
                <c:pt idx="27">
                  <c:v>7.0435679693778286E-2</c:v>
                </c:pt>
                <c:pt idx="28">
                  <c:v>7.8855512731040897E-2</c:v>
                </c:pt>
                <c:pt idx="29">
                  <c:v>6.4708235127733368E-2</c:v>
                </c:pt>
                <c:pt idx="30">
                  <c:v>6.4316614986465334E-2</c:v>
                </c:pt>
                <c:pt idx="31">
                  <c:v>7.0030073118893532E-2</c:v>
                </c:pt>
                <c:pt idx="32">
                  <c:v>1.8741821046398512E-2</c:v>
                </c:pt>
                <c:pt idx="33">
                  <c:v>2.8455399193207286E-2</c:v>
                </c:pt>
                <c:pt idx="34">
                  <c:v>1.5902575022205306E-2</c:v>
                </c:pt>
                <c:pt idx="35">
                  <c:v>6.0840986232711582E-3</c:v>
                </c:pt>
                <c:pt idx="36">
                  <c:v>1.8000540064712602E-2</c:v>
                </c:pt>
                <c:pt idx="37">
                  <c:v>9.7415510140422129E-3</c:v>
                </c:pt>
                <c:pt idx="38">
                  <c:v>1.4231196205007825E-2</c:v>
                </c:pt>
                <c:pt idx="39">
                  <c:v>6.9932168083576531E-6</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numCache>
            </c:numRef>
          </c:yVal>
          <c:smooth val="0"/>
        </c:ser>
        <c:dLbls>
          <c:showLegendKey val="0"/>
          <c:showVal val="0"/>
          <c:showCatName val="0"/>
          <c:showSerName val="0"/>
          <c:showPercent val="0"/>
          <c:showBubbleSize val="0"/>
        </c:dLbls>
        <c:axId val="196742896"/>
        <c:axId val="196743456"/>
      </c:scatterChart>
      <c:valAx>
        <c:axId val="196742896"/>
        <c:scaling>
          <c:orientation val="minMax"/>
          <c:max val="80"/>
          <c:min val="0"/>
        </c:scaling>
        <c:delete val="0"/>
        <c:axPos val="b"/>
        <c:numFmt formatCode="General" sourceLinked="1"/>
        <c:majorTickMark val="in"/>
        <c:minorTickMark val="none"/>
        <c:tickLblPos val="nextTo"/>
        <c:txPr>
          <a:bodyPr/>
          <a:lstStyle/>
          <a:p>
            <a:pPr algn="ctr">
              <a:defRPr/>
            </a:pPr>
            <a:endParaRPr lang="ja-JP"/>
          </a:p>
        </c:txPr>
        <c:crossAx val="196743456"/>
        <c:crosses val="autoZero"/>
        <c:crossBetween val="midCat"/>
        <c:majorUnit val="10"/>
      </c:valAx>
      <c:valAx>
        <c:axId val="196743456"/>
        <c:scaling>
          <c:orientation val="minMax"/>
          <c:max val="2"/>
          <c:min val="0"/>
        </c:scaling>
        <c:delete val="0"/>
        <c:axPos val="l"/>
        <c:numFmt formatCode="General" sourceLinked="1"/>
        <c:majorTickMark val="in"/>
        <c:minorTickMark val="none"/>
        <c:tickLblPos val="nextTo"/>
        <c:txPr>
          <a:bodyPr/>
          <a:lstStyle/>
          <a:p>
            <a:pPr algn="ctr">
              <a:defRPr lang="ja-JP" altLang="en-US" sz="1200" b="1" i="0" u="none" strike="noStrike" kern="1200" baseline="0">
                <a:solidFill>
                  <a:schemeClr val="tx1"/>
                </a:solidFill>
                <a:latin typeface="Cambria" panose="02040503050406030204" pitchFamily="18" charset="0"/>
                <a:ea typeface="+mn-ea"/>
                <a:cs typeface="Arial" panose="020B0604020202020204" pitchFamily="34" charset="0"/>
              </a:defRPr>
            </a:pPr>
            <a:endParaRPr lang="ja-JP"/>
          </a:p>
        </c:txPr>
        <c:crossAx val="196742896"/>
        <c:crosses val="autoZero"/>
        <c:crossBetween val="midCat"/>
        <c:majorUnit val="0.5"/>
      </c:valAx>
      <c:spPr>
        <a:ln>
          <a:solidFill>
            <a:schemeClr val="tx1"/>
          </a:solidFill>
        </a:ln>
      </c:spPr>
    </c:plotArea>
    <c:plotVisOnly val="1"/>
    <c:dispBlanksAs val="gap"/>
    <c:showDLblsOverMax val="0"/>
  </c:chart>
  <c:txPr>
    <a:bodyPr/>
    <a:lstStyle/>
    <a:p>
      <a:pPr algn="ctr">
        <a:defRPr lang="ja-JP" altLang="en-US" sz="1200" b="1" i="0" u="none" strike="noStrike" kern="1200" baseline="0">
          <a:solidFill>
            <a:schemeClr val="tx1"/>
          </a:solidFill>
          <a:latin typeface="Cambria" panose="02040503050406030204" pitchFamily="18" charset="0"/>
          <a:ea typeface="+mn-ea"/>
          <a:cs typeface="Arial" panose="020B0604020202020204" pitchFamily="34" charset="0"/>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430288637294007E-2"/>
          <c:y val="2.4576421764470974E-2"/>
          <c:w val="0.93713759708335176"/>
          <c:h val="0.92359354081673939"/>
        </c:manualLayout>
      </c:layout>
      <c:scatterChart>
        <c:scatterStyle val="lineMarker"/>
        <c:varyColors val="0"/>
        <c:ser>
          <c:idx val="0"/>
          <c:order val="0"/>
          <c:tx>
            <c:strRef>
              <c:f>Graph!$C$53</c:f>
              <c:strCache>
                <c:ptCount val="1"/>
              </c:strCache>
            </c:strRef>
          </c:tx>
          <c:spPr>
            <a:ln w="19050" cap="rnd">
              <a:noFill/>
              <a:round/>
            </a:ln>
            <a:effectLst/>
          </c:spPr>
          <c:marker>
            <c:symbol val="circle"/>
            <c:size val="5"/>
            <c:spPr>
              <a:noFill/>
              <a:ln w="9525">
                <a:noFill/>
              </a:ln>
              <a:effectLst/>
            </c:spPr>
          </c:marker>
          <c:xVal>
            <c:numRef>
              <c:f>Graph!$B$54:$B$97</c:f>
              <c:numCache>
                <c:formatCode>0.000_);[Red]\(0.000\)</c:formatCode>
                <c:ptCount val="44"/>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numCache>
            </c:numRef>
          </c:xVal>
          <c:yVal>
            <c:numRef>
              <c:f>Graph!$C$54:$C$97</c:f>
              <c:numCache>
                <c:formatCode>0.000_);[Red]\(0.000\)</c:formatCode>
                <c:ptCount val="44"/>
                <c:pt idx="0">
                  <c:v>0</c:v>
                </c:pt>
                <c:pt idx="1">
                  <c:v>0</c:v>
                </c:pt>
                <c:pt idx="2">
                  <c:v>2.3080006542634184E-2</c:v>
                </c:pt>
                <c:pt idx="3">
                  <c:v>0.32040726747874637</c:v>
                </c:pt>
                <c:pt idx="4">
                  <c:v>1.0830667087377872</c:v>
                </c:pt>
                <c:pt idx="5">
                  <c:v>1.694213701822421</c:v>
                </c:pt>
                <c:pt idx="6">
                  <c:v>1.614301912022057</c:v>
                </c:pt>
                <c:pt idx="7">
                  <c:v>1.4980360192631013</c:v>
                </c:pt>
                <c:pt idx="8">
                  <c:v>1.452051484913611</c:v>
                </c:pt>
                <c:pt idx="9">
                  <c:v>1.3849801611734975</c:v>
                </c:pt>
                <c:pt idx="10">
                  <c:v>1.1014207852086242</c:v>
                </c:pt>
                <c:pt idx="11">
                  <c:v>0.94070136503140467</c:v>
                </c:pt>
                <c:pt idx="12">
                  <c:v>0.58178485341855946</c:v>
                </c:pt>
                <c:pt idx="13">
                  <c:v>0.62181566033022495</c:v>
                </c:pt>
                <c:pt idx="14">
                  <c:v>0.27576456765744617</c:v>
                </c:pt>
                <c:pt idx="15">
                  <c:v>0.21057647073129468</c:v>
                </c:pt>
                <c:pt idx="16">
                  <c:v>9.9884480171192322E-2</c:v>
                </c:pt>
                <c:pt idx="17">
                  <c:v>9.3298789361544635E-2</c:v>
                </c:pt>
                <c:pt idx="18">
                  <c:v>7.2241537862686639E-2</c:v>
                </c:pt>
                <c:pt idx="19">
                  <c:v>5.825559897485514E-2</c:v>
                </c:pt>
                <c:pt idx="20">
                  <c:v>2.0871734934758704E-2</c:v>
                </c:pt>
                <c:pt idx="21">
                  <c:v>5.3729367571797157E-5</c:v>
                </c:pt>
                <c:pt idx="22">
                  <c:v>0</c:v>
                </c:pt>
                <c:pt idx="23">
                  <c:v>3.223762054307829E-5</c:v>
                </c:pt>
                <c:pt idx="24">
                  <c:v>3.223762054307829E-5</c:v>
                </c:pt>
                <c:pt idx="25">
                  <c:v>3.223762054307829E-5</c:v>
                </c:pt>
                <c:pt idx="26">
                  <c:v>3.223762054307829E-5</c:v>
                </c:pt>
                <c:pt idx="27">
                  <c:v>3.223762054307829E-5</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ser>
        <c:ser>
          <c:idx val="1"/>
          <c:order val="1"/>
          <c:tx>
            <c:strRef>
              <c:f>Graph!$D$53</c:f>
              <c:strCache>
                <c:ptCount val="1"/>
                <c:pt idx="0">
                  <c:v>SEI_DFEC</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Graph!$B$54:$B$97</c:f>
              <c:numCache>
                <c:formatCode>0.000_);[Red]\(0.000\)</c:formatCode>
                <c:ptCount val="44"/>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numCache>
            </c:numRef>
          </c:xVal>
          <c:yVal>
            <c:numRef>
              <c:f>Graph!$D$54:$D$97</c:f>
              <c:numCache>
                <c:formatCode>0.000_);[Red]\(0.000\)</c:formatCode>
                <c:ptCount val="44"/>
                <c:pt idx="0">
                  <c:v>0</c:v>
                </c:pt>
                <c:pt idx="1">
                  <c:v>1.1461882348898194E-3</c:v>
                </c:pt>
                <c:pt idx="2">
                  <c:v>0.15843813550786706</c:v>
                </c:pt>
                <c:pt idx="3">
                  <c:v>0.48386826384923665</c:v>
                </c:pt>
                <c:pt idx="4">
                  <c:v>1.1364444991117879</c:v>
                </c:pt>
                <c:pt idx="5">
                  <c:v>1.4252240527851798</c:v>
                </c:pt>
                <c:pt idx="6">
                  <c:v>1.7111811531954491</c:v>
                </c:pt>
                <c:pt idx="7">
                  <c:v>1.4894970878933513</c:v>
                </c:pt>
                <c:pt idx="8">
                  <c:v>1.4516314250782472</c:v>
                </c:pt>
                <c:pt idx="9">
                  <c:v>1.3628403266823161</c:v>
                </c:pt>
                <c:pt idx="10">
                  <c:v>1.1561749496018905</c:v>
                </c:pt>
                <c:pt idx="11">
                  <c:v>1.022073549372436</c:v>
                </c:pt>
                <c:pt idx="12">
                  <c:v>0.75570473651027792</c:v>
                </c:pt>
                <c:pt idx="13">
                  <c:v>0.36008225091729057</c:v>
                </c:pt>
                <c:pt idx="14">
                  <c:v>0.27576935612549169</c:v>
                </c:pt>
                <c:pt idx="15">
                  <c:v>0.2457111429122785</c:v>
                </c:pt>
                <c:pt idx="16">
                  <c:v>0.14663771942276785</c:v>
                </c:pt>
                <c:pt idx="17">
                  <c:v>0.14756568517901705</c:v>
                </c:pt>
                <c:pt idx="18">
                  <c:v>8.3771523495326308E-2</c:v>
                </c:pt>
                <c:pt idx="19">
                  <c:v>1.0795469853656474E-2</c:v>
                </c:pt>
                <c:pt idx="20">
                  <c:v>5.7713606828659648E-3</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ser>
        <c:ser>
          <c:idx val="2"/>
          <c:order val="2"/>
          <c:tx>
            <c:strRef>
              <c:f>Graph!$E$53</c:f>
              <c:strCache>
                <c:ptCount val="1"/>
                <c:pt idx="0">
                  <c:v>SEI-FEC</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xVal>
            <c:numRef>
              <c:f>Graph!$B$54:$B$97</c:f>
              <c:numCache>
                <c:formatCode>0.000_);[Red]\(0.000\)</c:formatCode>
                <c:ptCount val="44"/>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numCache>
            </c:numRef>
          </c:xVal>
          <c:yVal>
            <c:numRef>
              <c:f>Graph!$E$54:$E$97</c:f>
              <c:numCache>
                <c:formatCode>0.000_);[Red]\(0.000\)</c:formatCode>
                <c:ptCount val="44"/>
                <c:pt idx="0">
                  <c:v>0</c:v>
                </c:pt>
                <c:pt idx="1">
                  <c:v>3.5769228735778032E-3</c:v>
                </c:pt>
                <c:pt idx="2">
                  <c:v>5.9195147348052271E-2</c:v>
                </c:pt>
                <c:pt idx="3">
                  <c:v>0.43849175799919637</c:v>
                </c:pt>
                <c:pt idx="4">
                  <c:v>0.8782890167015609</c:v>
                </c:pt>
                <c:pt idx="5">
                  <c:v>1.504903306607664</c:v>
                </c:pt>
                <c:pt idx="6">
                  <c:v>1.3652187254155561</c:v>
                </c:pt>
                <c:pt idx="7">
                  <c:v>1.5387662509780904</c:v>
                </c:pt>
                <c:pt idx="8">
                  <c:v>1.3505962006460688</c:v>
                </c:pt>
                <c:pt idx="9">
                  <c:v>1.297047887984816</c:v>
                </c:pt>
                <c:pt idx="10">
                  <c:v>1.242085954748763</c:v>
                </c:pt>
                <c:pt idx="11">
                  <c:v>1.0485092339698852</c:v>
                </c:pt>
                <c:pt idx="12">
                  <c:v>0.87193756965592339</c:v>
                </c:pt>
                <c:pt idx="13">
                  <c:v>0.64375190476568123</c:v>
                </c:pt>
                <c:pt idx="14">
                  <c:v>0.38441739825212534</c:v>
                </c:pt>
                <c:pt idx="15">
                  <c:v>0.31158116421879634</c:v>
                </c:pt>
                <c:pt idx="16">
                  <c:v>0.22921811833840888</c:v>
                </c:pt>
                <c:pt idx="17">
                  <c:v>0.12766620894662267</c:v>
                </c:pt>
                <c:pt idx="18">
                  <c:v>5.8520921229327928E-2</c:v>
                </c:pt>
                <c:pt idx="19">
                  <c:v>4.9942132713699613E-2</c:v>
                </c:pt>
                <c:pt idx="20">
                  <c:v>8.7528757190288888E-3</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ser>
        <c:ser>
          <c:idx val="3"/>
          <c:order val="3"/>
          <c:tx>
            <c:strRef>
              <c:f>Graph!$F$53</c:f>
              <c:strCache>
                <c:ptCount val="1"/>
                <c:pt idx="0">
                  <c:v>SEI-PC</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xVal>
            <c:numRef>
              <c:f>Graph!$B$54:$B$97</c:f>
              <c:numCache>
                <c:formatCode>0.000_);[Red]\(0.000\)</c:formatCode>
                <c:ptCount val="44"/>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numCache>
            </c:numRef>
          </c:xVal>
          <c:yVal>
            <c:numRef>
              <c:f>Graph!$F$54:$F$97</c:f>
              <c:numCache>
                <c:formatCode>0.000_);[Red]\(0.000\)</c:formatCode>
                <c:ptCount val="44"/>
                <c:pt idx="0">
                  <c:v>0</c:v>
                </c:pt>
                <c:pt idx="1">
                  <c:v>0</c:v>
                </c:pt>
                <c:pt idx="2">
                  <c:v>7.4176214682992847E-2</c:v>
                </c:pt>
                <c:pt idx="3">
                  <c:v>0.15351057540815463</c:v>
                </c:pt>
                <c:pt idx="4">
                  <c:v>0.7586290532610076</c:v>
                </c:pt>
                <c:pt idx="5">
                  <c:v>1.3087197554508734</c:v>
                </c:pt>
                <c:pt idx="6">
                  <c:v>1.5301675355813562</c:v>
                </c:pt>
                <c:pt idx="7">
                  <c:v>1.495618658799645</c:v>
                </c:pt>
                <c:pt idx="8">
                  <c:v>1.4775091150129003</c:v>
                </c:pt>
                <c:pt idx="9">
                  <c:v>1.4218123441663493</c:v>
                </c:pt>
                <c:pt idx="10">
                  <c:v>1.3104294491234192</c:v>
                </c:pt>
                <c:pt idx="11">
                  <c:v>1.1669926862602038</c:v>
                </c:pt>
                <c:pt idx="12">
                  <c:v>0.83461819658567027</c:v>
                </c:pt>
                <c:pt idx="13">
                  <c:v>0.78549164750137468</c:v>
                </c:pt>
                <c:pt idx="14">
                  <c:v>0.71385191626485633</c:v>
                </c:pt>
                <c:pt idx="15">
                  <c:v>0.72150037577189852</c:v>
                </c:pt>
                <c:pt idx="16">
                  <c:v>0.57452514684578948</c:v>
                </c:pt>
                <c:pt idx="17">
                  <c:v>0.66138641590534208</c:v>
                </c:pt>
                <c:pt idx="18">
                  <c:v>0.53685542747853499</c:v>
                </c:pt>
                <c:pt idx="19">
                  <c:v>0.41182324538446896</c:v>
                </c:pt>
                <c:pt idx="20">
                  <c:v>0.32661936328934565</c:v>
                </c:pt>
                <c:pt idx="21">
                  <c:v>0.32867030701476119</c:v>
                </c:pt>
                <c:pt idx="22">
                  <c:v>0.230415008538468</c:v>
                </c:pt>
                <c:pt idx="23">
                  <c:v>0.21523186143890374</c:v>
                </c:pt>
                <c:pt idx="24">
                  <c:v>0.2245940914065474</c:v>
                </c:pt>
                <c:pt idx="25">
                  <c:v>0.17309536054540453</c:v>
                </c:pt>
                <c:pt idx="26">
                  <c:v>0.12182218825339425</c:v>
                </c:pt>
                <c:pt idx="27">
                  <c:v>7.4318841596878585E-2</c:v>
                </c:pt>
                <c:pt idx="28">
                  <c:v>8.4123657504335314E-2</c:v>
                </c:pt>
                <c:pt idx="29">
                  <c:v>3.0799326703464025E-2</c:v>
                </c:pt>
                <c:pt idx="30">
                  <c:v>1.0258176177938503E-2</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ser>
        <c:dLbls>
          <c:showLegendKey val="0"/>
          <c:showVal val="0"/>
          <c:showCatName val="0"/>
          <c:showSerName val="0"/>
          <c:showPercent val="0"/>
          <c:showBubbleSize val="0"/>
        </c:dLbls>
        <c:axId val="196747376"/>
        <c:axId val="196747936"/>
      </c:scatterChart>
      <c:valAx>
        <c:axId val="196747376"/>
        <c:scaling>
          <c:orientation val="minMax"/>
          <c:max val="80"/>
        </c:scaling>
        <c:delete val="0"/>
        <c:axPos val="b"/>
        <c:numFmt formatCode="General"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96747936"/>
        <c:crosses val="autoZero"/>
        <c:crossBetween val="midCat"/>
      </c:valAx>
      <c:valAx>
        <c:axId val="196747936"/>
        <c:scaling>
          <c:orientation val="minMax"/>
        </c:scaling>
        <c:delete val="0"/>
        <c:axPos val="l"/>
        <c:numFmt formatCode="General"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ja-JP" alt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196747376"/>
        <c:crosses val="autoZero"/>
        <c:crossBetween val="midCat"/>
        <c:majorUnit val="0.5"/>
      </c:valAx>
      <c:spPr>
        <a:noFill/>
        <a:ln>
          <a:solidFill>
            <a:schemeClr val="tx1"/>
          </a:solidFill>
        </a:ln>
        <a:effectLst/>
      </c:spPr>
    </c:plotArea>
    <c:legend>
      <c:legendPos val="b"/>
      <c:layout>
        <c:manualLayout>
          <c:xMode val="edge"/>
          <c:yMode val="edge"/>
          <c:x val="0.64163967071956474"/>
          <c:y val="0.17923861538820421"/>
          <c:w val="0.20807286099409297"/>
          <c:h val="0.23806817803632879"/>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A67EE85-8512-42AD-B8DD-93478261C4E7}" type="datetimeFigureOut">
              <a:rPr kumimoji="1" lang="ja-JP" altLang="en-US" smtClean="0"/>
              <a:t>2015/10/7</a:t>
            </a:fld>
            <a:endParaRPr kumimoji="1" lang="ja-JP" alt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BE23F36-C9A3-4772-A4D6-D6C50E972C19}" type="slidenum">
              <a:rPr kumimoji="1" lang="ja-JP" altLang="en-US" smtClean="0"/>
              <a:t>‹#›</a:t>
            </a:fld>
            <a:endParaRPr kumimoji="1" lang="ja-JP" altLang="en-US"/>
          </a:p>
        </p:txBody>
      </p:sp>
    </p:spTree>
    <p:extLst>
      <p:ext uri="{BB962C8B-B14F-4D97-AF65-F5344CB8AC3E}">
        <p14:creationId xmlns:p14="http://schemas.microsoft.com/office/powerpoint/2010/main" val="35777762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2BE23F36-C9A3-4772-A4D6-D6C50E972C19}" type="slidenum">
              <a:rPr kumimoji="1" lang="ja-JP" altLang="en-US" smtClean="0"/>
              <a:t>2</a:t>
            </a:fld>
            <a:endParaRPr kumimoji="1" lang="ja-JP" altLang="en-US"/>
          </a:p>
        </p:txBody>
      </p:sp>
    </p:spTree>
    <p:extLst>
      <p:ext uri="{BB962C8B-B14F-4D97-AF65-F5344CB8AC3E}">
        <p14:creationId xmlns:p14="http://schemas.microsoft.com/office/powerpoint/2010/main" val="424858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CB097EB-2E9D-485D-AA15-F4197113DADF}" type="slidenum">
              <a:rPr lang="ja-JP" altLang="en-US" smtClean="0">
                <a:solidFill>
                  <a:prstClr val="black"/>
                </a:solidFill>
                <a:latin typeface="Calibri"/>
                <a:ea typeface="ＭＳ Ｐゴシック"/>
              </a:rPr>
              <a:pPr/>
              <a:t>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15406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2BE23F36-C9A3-4772-A4D6-D6C50E972C19}" type="slidenum">
              <a:rPr kumimoji="1" lang="ja-JP" altLang="en-US" smtClean="0"/>
              <a:t>10</a:t>
            </a:fld>
            <a:endParaRPr kumimoji="1" lang="ja-JP" altLang="en-US"/>
          </a:p>
        </p:txBody>
      </p:sp>
    </p:spTree>
    <p:extLst>
      <p:ext uri="{BB962C8B-B14F-4D97-AF65-F5344CB8AC3E}">
        <p14:creationId xmlns:p14="http://schemas.microsoft.com/office/powerpoint/2010/main" val="226029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38D7BCE6-821D-4903-A093-7FC9DE065CA6}" type="slidenum">
              <a:rPr kumimoji="1" lang="ja-JP" altLang="en-US" smtClean="0"/>
              <a:t>14</a:t>
            </a:fld>
            <a:endParaRPr kumimoji="1" lang="ja-JP" altLang="en-US"/>
          </a:p>
        </p:txBody>
      </p:sp>
    </p:spTree>
    <p:extLst>
      <p:ext uri="{BB962C8B-B14F-4D97-AF65-F5344CB8AC3E}">
        <p14:creationId xmlns:p14="http://schemas.microsoft.com/office/powerpoint/2010/main" val="2207664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kumimoji="1" lang="en-US" altLang="ja-JP" smtClean="0"/>
              <a:t>Click to edit Master title style</a:t>
            </a:r>
            <a:endParaRPr kumimoji="1" lang="ja-JP"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smtClean="0"/>
              <a:t>Click to edit Master subtitle style</a:t>
            </a:r>
            <a:endParaRPr kumimoji="1" lang="ja-JP" altLang="en-US"/>
          </a:p>
        </p:txBody>
      </p:sp>
      <p:sp>
        <p:nvSpPr>
          <p:cNvPr id="4" name="Date Placeholder 3"/>
          <p:cNvSpPr>
            <a:spLocks noGrp="1"/>
          </p:cNvSpPr>
          <p:nvPr>
            <p:ph type="dt" sz="half" idx="10"/>
          </p:nvPr>
        </p:nvSpPr>
        <p:spPr/>
        <p:txBody>
          <a:bodyPr/>
          <a:lstStyle/>
          <a:p>
            <a:fld id="{F584E79F-977E-451D-A0A7-23C8705FA061}" type="datetime1">
              <a:rPr kumimoji="1" lang="ja-JP" altLang="en-US" smtClean="0"/>
              <a:t>2015/10/7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4014632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2675E54C-0E22-4746-AE99-85AC8EA1AE9E}" type="datetime1">
              <a:rPr kumimoji="1" lang="ja-JP" altLang="en-US" smtClean="0"/>
              <a:t>2015/10/7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154126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193E98CB-D891-4076-9FF8-710416722CBF}" type="datetime1">
              <a:rPr kumimoji="1" lang="ja-JP" altLang="en-US" smtClean="0"/>
              <a:t>2015/10/7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2756989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defRPr baseline="0">
                <a:ea typeface="メイリオ" panose="020B0604030504040204" pitchFamily="50" charset="-128"/>
              </a:defRPr>
            </a:lvl1pPr>
            <a:lvl2pPr>
              <a:defRPr baseline="0">
                <a:ea typeface="メイリオ" panose="020B0604030504040204" pitchFamily="50" charset="-128"/>
              </a:defRPr>
            </a:lvl2pPr>
            <a:lvl3pPr>
              <a:defRPr baseline="0">
                <a:ea typeface="メイリオ" panose="020B0604030504040204" pitchFamily="50" charset="-128"/>
              </a:defRPr>
            </a:lvl3pPr>
            <a:lvl4pPr>
              <a:defRPr baseline="0">
                <a:ea typeface="メイリオ" panose="020B0604030504040204" pitchFamily="50" charset="-128"/>
              </a:defRPr>
            </a:lvl4pPr>
            <a:lvl5pPr>
              <a:defRPr baseline="0">
                <a:ea typeface="メイリオ" panose="020B0604030504040204" pitchFamily="50" charset="-128"/>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vl1pPr>
          </a:lstStyle>
          <a:p>
            <a:pPr>
              <a:defRPr/>
            </a:pPr>
            <a:fld id="{2687548C-5AEE-4CAA-8208-0AE61F2A1B10}" type="datetime1">
              <a:rPr lang="ja-JP" altLang="en-US" smtClean="0"/>
              <a:t>2015/10/7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3EAE5E9-71BD-40AE-BD3A-F48128C08950}" type="slidenum">
              <a:rPr lang="en-US" altLang="ja-JP"/>
              <a:pPr>
                <a:defRPr/>
              </a:pPr>
              <a:t>‹#›</a:t>
            </a:fld>
            <a:endParaRPr lang="en-US" altLang="ja-JP"/>
          </a:p>
        </p:txBody>
      </p:sp>
      <p:sp>
        <p:nvSpPr>
          <p:cNvPr id="7" name="タイトル 6"/>
          <p:cNvSpPr>
            <a:spLocks noGrp="1"/>
          </p:cNvSpPr>
          <p:nvPr>
            <p:ph type="title"/>
          </p:nvPr>
        </p:nvSpPr>
        <p:spPr/>
        <p:txBody>
          <a:bodyPr/>
          <a:lstStyle/>
          <a:p>
            <a:r>
              <a:rPr kumimoji="1" lang="ja-JP" altLang="en-US" smtClean="0"/>
              <a:t>マスター タイトルの書式設定</a:t>
            </a:r>
            <a:endParaRPr kumimoji="1" lang="ja-JP" altLang="en-US"/>
          </a:p>
        </p:txBody>
      </p:sp>
    </p:spTree>
    <p:extLst>
      <p:ext uri="{BB962C8B-B14F-4D97-AF65-F5344CB8AC3E}">
        <p14:creationId xmlns:p14="http://schemas.microsoft.com/office/powerpoint/2010/main" val="3368277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7C6C0468-2FA8-4CD1-AE91-5C9C36A768D9}" type="datetime1">
              <a:rPr kumimoji="1" lang="ja-JP" altLang="en-US" smtClean="0"/>
              <a:t>2015/10/7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71367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en-US" altLang="ja-JP" smtClean="0"/>
              <a:t>Click to edit Master text styles</a:t>
            </a:r>
          </a:p>
        </p:txBody>
      </p:sp>
      <p:sp>
        <p:nvSpPr>
          <p:cNvPr id="4" name="Date Placeholder 3"/>
          <p:cNvSpPr>
            <a:spLocks noGrp="1"/>
          </p:cNvSpPr>
          <p:nvPr>
            <p:ph type="dt" sz="half" idx="10"/>
          </p:nvPr>
        </p:nvSpPr>
        <p:spPr/>
        <p:txBody>
          <a:bodyPr/>
          <a:lstStyle/>
          <a:p>
            <a:fld id="{2DD3CFB6-E04F-4B77-B885-2C1CCAF88705}" type="datetime1">
              <a:rPr kumimoji="1" lang="ja-JP" altLang="en-US" smtClean="0"/>
              <a:t>2015/10/7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1689836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sz="half" idx="1"/>
          </p:nvPr>
        </p:nvSpPr>
        <p:spPr>
          <a:xfrm>
            <a:off x="838200" y="1825625"/>
            <a:ext cx="5181600" cy="435133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Content Placeholder 3"/>
          <p:cNvSpPr>
            <a:spLocks noGrp="1"/>
          </p:cNvSpPr>
          <p:nvPr>
            <p:ph sz="half" idx="2"/>
          </p:nvPr>
        </p:nvSpPr>
        <p:spPr>
          <a:xfrm>
            <a:off x="6172200" y="1825625"/>
            <a:ext cx="5181600" cy="435133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Date Placeholder 4"/>
          <p:cNvSpPr>
            <a:spLocks noGrp="1"/>
          </p:cNvSpPr>
          <p:nvPr>
            <p:ph type="dt" sz="half" idx="10"/>
          </p:nvPr>
        </p:nvSpPr>
        <p:spPr/>
        <p:txBody>
          <a:bodyPr/>
          <a:lstStyle/>
          <a:p>
            <a:fld id="{A0DFC0DA-484A-4502-86FC-9732A95919B2}" type="datetime1">
              <a:rPr kumimoji="1" lang="ja-JP" altLang="en-US" smtClean="0"/>
              <a:t>2015/10/7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235838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7" name="Date Placeholder 6"/>
          <p:cNvSpPr>
            <a:spLocks noGrp="1"/>
          </p:cNvSpPr>
          <p:nvPr>
            <p:ph type="dt" sz="half" idx="10"/>
          </p:nvPr>
        </p:nvSpPr>
        <p:spPr/>
        <p:txBody>
          <a:bodyPr/>
          <a:lstStyle/>
          <a:p>
            <a:fld id="{05BCA254-B16E-45B5-91DE-4481F0449546}" type="datetime1">
              <a:rPr kumimoji="1" lang="ja-JP" altLang="en-US" smtClean="0"/>
              <a:t>2015/10/7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432831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Date Placeholder 2"/>
          <p:cNvSpPr>
            <a:spLocks noGrp="1"/>
          </p:cNvSpPr>
          <p:nvPr>
            <p:ph type="dt" sz="half" idx="10"/>
          </p:nvPr>
        </p:nvSpPr>
        <p:spPr/>
        <p:txBody>
          <a:bodyPr/>
          <a:lstStyle/>
          <a:p>
            <a:fld id="{7393E849-730D-4171-9917-CDB65D59E69D}" type="datetime1">
              <a:rPr kumimoji="1" lang="ja-JP" altLang="en-US" smtClean="0"/>
              <a:t>2015/10/7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288821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CB3CC-E000-464D-AEE4-53D0461BB79B}" type="datetime1">
              <a:rPr kumimoji="1" lang="ja-JP" altLang="en-US" smtClean="0"/>
              <a:t>2015/10/7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1961480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D1176B74-26BD-4B1F-A5AC-6DDABE980AAC}" type="datetime1">
              <a:rPr kumimoji="1" lang="ja-JP" altLang="en-US" smtClean="0"/>
              <a:t>2015/10/7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2899865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kumimoji="1" lang="en-US" altLang="ja-JP" smtClean="0"/>
              <a:t>Click to edit Master title style</a:t>
            </a:r>
            <a:endParaRPr kumimoji="1" lang="ja-JP"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2125781C-E6BA-4914-A991-E7ABD705B8E3}" type="datetime1">
              <a:rPr kumimoji="1" lang="ja-JP" altLang="en-US" smtClean="0"/>
              <a:t>2015/10/7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755066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05193-9902-4ACB-8F85-E64BF36116CD}" type="datetime1">
              <a:rPr kumimoji="1" lang="ja-JP" altLang="en-US" smtClean="0"/>
              <a:t>2015/10/7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9FA5B6-7A2B-4E54-93D6-98ADC48FA8A9}" type="slidenum">
              <a:rPr kumimoji="1" lang="ja-JP" altLang="en-US" smtClean="0"/>
              <a:t>‹#›</a:t>
            </a:fld>
            <a:endParaRPr kumimoji="1" lang="ja-JP" altLang="en-US"/>
          </a:p>
        </p:txBody>
      </p:sp>
    </p:spTree>
    <p:extLst>
      <p:ext uri="{BB962C8B-B14F-4D97-AF65-F5344CB8AC3E}">
        <p14:creationId xmlns:p14="http://schemas.microsoft.com/office/powerpoint/2010/main" val="1102256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eg"/><Relationship Id="rId16"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2315" y="1162598"/>
            <a:ext cx="10692064" cy="1200329"/>
          </a:xfrm>
          <a:prstGeom prst="rect">
            <a:avLst/>
          </a:prstGeom>
        </p:spPr>
        <p:txBody>
          <a:bodyPr wrap="square">
            <a:spAutoFit/>
          </a:bodyPr>
          <a:lstStyle/>
          <a:p>
            <a:pPr algn="ctr">
              <a:lnSpc>
                <a:spcPct val="150000"/>
              </a:lnSpc>
            </a:pPr>
            <a:r>
              <a:rPr lang="en-US" altLang="ja-JP" sz="2400" b="1" dirty="0">
                <a:solidFill>
                  <a:srgbClr val="0070C0"/>
                </a:solidFill>
                <a:latin typeface="Cambria" panose="02040503050406030204" pitchFamily="18" charset="0"/>
              </a:rPr>
              <a:t>Mechanistic Study of DiFluoro Ethylene Carbonate as Electrolyte Additive </a:t>
            </a:r>
            <a:r>
              <a:rPr lang="en-US" altLang="ja-JP" sz="2400" b="1" dirty="0" smtClean="0">
                <a:solidFill>
                  <a:srgbClr val="0070C0"/>
                </a:solidFill>
                <a:latin typeface="Cambria" panose="02040503050406030204" pitchFamily="18" charset="0"/>
              </a:rPr>
              <a:t>for Rechargeable Na-Ion Batteries</a:t>
            </a:r>
            <a:r>
              <a:rPr lang="en-US" altLang="ja-JP" sz="2400" b="1" dirty="0">
                <a:solidFill>
                  <a:srgbClr val="0070C0"/>
                </a:solidFill>
                <a:latin typeface="Cambria" panose="02040503050406030204" pitchFamily="18" charset="0"/>
              </a:rPr>
              <a:t>: A </a:t>
            </a:r>
            <a:r>
              <a:rPr lang="en-US" altLang="ja-JP" sz="2400" b="1" dirty="0" smtClean="0">
                <a:solidFill>
                  <a:srgbClr val="0070C0"/>
                </a:solidFill>
                <a:latin typeface="Cambria" panose="02040503050406030204" pitchFamily="18" charset="0"/>
              </a:rPr>
              <a:t>Hybrid MC/MD </a:t>
            </a:r>
            <a:r>
              <a:rPr lang="en-US" altLang="ja-JP" sz="2400" b="1" dirty="0">
                <a:solidFill>
                  <a:srgbClr val="0070C0"/>
                </a:solidFill>
                <a:latin typeface="Cambria" panose="02040503050406030204" pitchFamily="18" charset="0"/>
              </a:rPr>
              <a:t>Simulation Study</a:t>
            </a:r>
          </a:p>
        </p:txBody>
      </p:sp>
      <p:sp>
        <p:nvSpPr>
          <p:cNvPr id="7" name="Title 1"/>
          <p:cNvSpPr>
            <a:spLocks noGrp="1"/>
          </p:cNvSpPr>
          <p:nvPr>
            <p:ph type="ctrTitle"/>
          </p:nvPr>
        </p:nvSpPr>
        <p:spPr>
          <a:xfrm>
            <a:off x="3461083" y="4283242"/>
            <a:ext cx="5534528" cy="1065176"/>
          </a:xfrm>
        </p:spPr>
        <p:txBody>
          <a:bodyPr>
            <a:normAutofit/>
          </a:bodyPr>
          <a:lstStyle/>
          <a:p>
            <a:pPr eaLnBrk="0" fontAlgn="base" hangingPunct="0">
              <a:lnSpc>
                <a:spcPct val="100000"/>
              </a:lnSpc>
              <a:spcAft>
                <a:spcPct val="0"/>
              </a:spcAft>
            </a:pPr>
            <a:r>
              <a:rPr kumimoji="0" lang="ja-JP" altLang="ja-JP" sz="2000" dirty="0" smtClean="0">
                <a:latin typeface="Cambria" panose="02040503050406030204" pitchFamily="18" charset="0"/>
              </a:rPr>
              <a:t>CREST Workshop</a:t>
            </a:r>
            <a:r>
              <a:rPr kumimoji="0" lang="en-US" altLang="ja-JP" sz="2000" dirty="0" smtClean="0">
                <a:latin typeface="Cambria" panose="02040503050406030204" pitchFamily="18" charset="0"/>
              </a:rPr>
              <a:t/>
            </a:r>
            <a:br>
              <a:rPr kumimoji="0" lang="en-US" altLang="ja-JP" sz="2000" dirty="0" smtClean="0">
                <a:latin typeface="Cambria" panose="02040503050406030204" pitchFamily="18" charset="0"/>
              </a:rPr>
            </a:br>
            <a:r>
              <a:rPr kumimoji="0" lang="en-US" altLang="ja-JP" sz="2000" dirty="0">
                <a:latin typeface="Cambria" panose="02040503050406030204" pitchFamily="18" charset="0"/>
              </a:rPr>
              <a:t/>
            </a:r>
            <a:br>
              <a:rPr kumimoji="0" lang="en-US" altLang="ja-JP" sz="2000" dirty="0">
                <a:latin typeface="Cambria" panose="02040503050406030204" pitchFamily="18" charset="0"/>
              </a:rPr>
            </a:br>
            <a:r>
              <a:rPr lang="en-US" altLang="ja-JP" sz="2000" dirty="0" smtClean="0">
                <a:latin typeface="Cambria" panose="02040503050406030204" pitchFamily="18" charset="0"/>
              </a:rPr>
              <a:t>Uppula Purushotham</a:t>
            </a:r>
            <a:endParaRPr kumimoji="0" lang="ja-JP" altLang="ja-JP" sz="2000" dirty="0">
              <a:latin typeface="Cambria" panose="02040503050406030204" pitchFamily="18" charset="0"/>
            </a:endParaRPr>
          </a:p>
        </p:txBody>
      </p:sp>
      <p:sp>
        <p:nvSpPr>
          <p:cNvPr id="2" name="Slide Number Placeholder 1"/>
          <p:cNvSpPr>
            <a:spLocks noGrp="1"/>
          </p:cNvSpPr>
          <p:nvPr>
            <p:ph type="sldNum" sz="quarter" idx="12"/>
          </p:nvPr>
        </p:nvSpPr>
        <p:spPr/>
        <p:txBody>
          <a:bodyPr/>
          <a:lstStyle/>
          <a:p>
            <a:fld id="{DF9FA5B6-7A2B-4E54-93D6-98ADC48FA8A9}" type="slidenum">
              <a:rPr kumimoji="1" lang="ja-JP" altLang="en-US" smtClean="0"/>
              <a:t>1</a:t>
            </a:fld>
            <a:endParaRPr kumimoji="1" lang="ja-JP" altLang="en-US"/>
          </a:p>
        </p:txBody>
      </p:sp>
    </p:spTree>
    <p:extLst>
      <p:ext uri="{BB962C8B-B14F-4D97-AF65-F5344CB8AC3E}">
        <p14:creationId xmlns:p14="http://schemas.microsoft.com/office/powerpoint/2010/main" val="211856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14521333"/>
              </p:ext>
            </p:extLst>
          </p:nvPr>
        </p:nvGraphicFramePr>
        <p:xfrm>
          <a:off x="6747046" y="4049680"/>
          <a:ext cx="5156197" cy="1856559"/>
        </p:xfrm>
        <a:graphic>
          <a:graphicData uri="http://schemas.openxmlformats.org/drawingml/2006/table">
            <a:tbl>
              <a:tblPr firstRow="1" bandRow="1">
                <a:tableStyleId>{5C22544A-7EE6-4342-B048-85BDC9FD1C3A}</a:tableStyleId>
              </a:tblPr>
              <a:tblGrid>
                <a:gridCol w="1554743"/>
                <a:gridCol w="2053390"/>
                <a:gridCol w="1548064"/>
              </a:tblGrid>
              <a:tr h="425813">
                <a:tc>
                  <a:txBody>
                    <a:bodyPr/>
                    <a:lstStyle/>
                    <a:p>
                      <a:pPr algn="l">
                        <a:lnSpc>
                          <a:spcPct val="100000"/>
                        </a:lnSpc>
                      </a:pPr>
                      <a:r>
                        <a:rPr kumimoji="1" lang="en-US" altLang="ja-JP" sz="1600" dirty="0" smtClean="0">
                          <a:solidFill>
                            <a:schemeClr val="tx1"/>
                          </a:solidFill>
                          <a:latin typeface="Cambria" panose="02040503050406030204" pitchFamily="18" charset="0"/>
                        </a:rPr>
                        <a:t>Systems</a:t>
                      </a:r>
                      <a:endParaRPr kumimoji="1" lang="ja-JP" altLang="en-US" sz="1600" dirty="0">
                        <a:solidFill>
                          <a:schemeClr val="tx1"/>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altLang="ja-JP" sz="1600" dirty="0" smtClean="0">
                          <a:solidFill>
                            <a:schemeClr val="tx1"/>
                          </a:solidFill>
                          <a:latin typeface="Cambria" panose="02040503050406030204" pitchFamily="18" charset="0"/>
                          <a:cs typeface="Times New Roman" panose="02020603050405020304" pitchFamily="18" charset="0"/>
                        </a:rPr>
                        <a:t>FAV</a:t>
                      </a:r>
                      <a:endParaRPr kumimoji="1" lang="ja-JP" altLang="en-US" sz="1600" dirty="0">
                        <a:solidFill>
                          <a:schemeClr val="tx1"/>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600" dirty="0" smtClean="0">
                          <a:solidFill>
                            <a:srgbClr val="FF0000"/>
                          </a:solidFill>
                          <a:latin typeface="Cambria" panose="02040503050406030204" pitchFamily="18" charset="0"/>
                        </a:rPr>
                        <a:t>Total Grid Points</a:t>
                      </a:r>
                      <a:endParaRPr kumimoji="1" lang="ja-JP" altLang="en-US" sz="1600" dirty="0">
                        <a:solidFill>
                          <a:srgbClr val="FF0000"/>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5813">
                <a:tc>
                  <a:txBody>
                    <a:bodyPr/>
                    <a:lstStyle/>
                    <a:p>
                      <a:pPr algn="l">
                        <a:lnSpc>
                          <a:spcPct val="100000"/>
                        </a:lnSpc>
                      </a:pPr>
                      <a:r>
                        <a:rPr kumimoji="1" lang="en-US" altLang="ja-JP" sz="1600" kern="1200" dirty="0" smtClean="0">
                          <a:solidFill>
                            <a:schemeClr val="dk1"/>
                          </a:solidFill>
                          <a:latin typeface="Cambria" panose="02040503050406030204" pitchFamily="18" charset="0"/>
                          <a:ea typeface="+mn-ea"/>
                          <a:cs typeface="+mn-cs"/>
                        </a:rPr>
                        <a:t>PC</a:t>
                      </a:r>
                      <a:endParaRPr kumimoji="1" lang="ja-JP" altLang="en-US" sz="1600" kern="1200" dirty="0">
                        <a:solidFill>
                          <a:schemeClr val="dk1"/>
                        </a:solidFill>
                        <a:latin typeface="Cambria" panose="02040503050406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600" dirty="0" smtClean="0">
                          <a:latin typeface="Cambria" panose="02040503050406030204" pitchFamily="18" charset="0"/>
                        </a:rPr>
                        <a:t>0.050 (0.018)</a:t>
                      </a:r>
                      <a:endParaRPr kumimoji="1" lang="ja-JP" altLang="en-US" sz="1600" dirty="0">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600" dirty="0" smtClean="0">
                          <a:solidFill>
                            <a:srgbClr val="FF0000"/>
                          </a:solidFill>
                          <a:latin typeface="Cambria" panose="02040503050406030204" pitchFamily="18" charset="0"/>
                        </a:rPr>
                        <a:t>816519</a:t>
                      </a:r>
                      <a:endParaRPr kumimoji="1" lang="ja-JP" altLang="en-US" sz="1600" dirty="0">
                        <a:solidFill>
                          <a:srgbClr val="FF0000"/>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25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Cambria" panose="02040503050406030204" pitchFamily="18" charset="0"/>
                        </a:rPr>
                        <a:t>FEC</a:t>
                      </a:r>
                      <a:r>
                        <a:rPr kumimoji="1" lang="en-US" altLang="ja-JP" sz="1600" baseline="0" dirty="0" smtClean="0">
                          <a:latin typeface="Cambria" panose="02040503050406030204" pitchFamily="18" charset="0"/>
                        </a:rPr>
                        <a:t> added PC</a:t>
                      </a:r>
                      <a:endParaRPr kumimoji="1" lang="ja-JP" altLang="en-US" sz="1600" kern="1200" dirty="0" smtClean="0">
                        <a:solidFill>
                          <a:schemeClr val="dk1"/>
                        </a:solidFill>
                        <a:latin typeface="Cambria" panose="02040503050406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600" dirty="0" smtClean="0">
                          <a:latin typeface="Cambria" panose="02040503050406030204" pitchFamily="18" charset="0"/>
                        </a:rPr>
                        <a:t>0.042 (0.019)</a:t>
                      </a:r>
                      <a:endParaRPr kumimoji="1" lang="ja-JP" altLang="en-US" sz="1600" dirty="0">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600" dirty="0" smtClean="0">
                          <a:solidFill>
                            <a:srgbClr val="FF0000"/>
                          </a:solidFill>
                          <a:latin typeface="Cambria" panose="02040503050406030204" pitchFamily="18" charset="0"/>
                        </a:rPr>
                        <a:t>833351</a:t>
                      </a:r>
                      <a:endParaRPr kumimoji="1" lang="ja-JP" altLang="en-US" sz="1600" dirty="0">
                        <a:solidFill>
                          <a:srgbClr val="FF0000"/>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25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Cambria" panose="02040503050406030204" pitchFamily="18" charset="0"/>
                        </a:rPr>
                        <a:t>DFEC added</a:t>
                      </a:r>
                      <a:r>
                        <a:rPr kumimoji="1" lang="en-US" altLang="ja-JP" sz="1600" baseline="0" dirty="0" smtClean="0">
                          <a:latin typeface="Cambria" panose="02040503050406030204" pitchFamily="18" charset="0"/>
                        </a:rPr>
                        <a:t> PC</a:t>
                      </a:r>
                      <a:endParaRPr kumimoji="1" lang="ja-JP" altLang="en-US" sz="1600" kern="1200" dirty="0" smtClean="0">
                        <a:solidFill>
                          <a:schemeClr val="dk1"/>
                        </a:solidFill>
                        <a:latin typeface="Cambria" panose="02040503050406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600" dirty="0" smtClean="0">
                          <a:latin typeface="Cambria" panose="02040503050406030204" pitchFamily="18" charset="0"/>
                        </a:rPr>
                        <a:t>0.064 (0.017)</a:t>
                      </a:r>
                      <a:endParaRPr kumimoji="1" lang="ja-JP" altLang="en-US" sz="1600" dirty="0">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ja-JP" sz="1600" dirty="0" smtClean="0">
                          <a:solidFill>
                            <a:srgbClr val="FF0000"/>
                          </a:solidFill>
                          <a:latin typeface="Cambria" panose="02040503050406030204" pitchFamily="18" charset="0"/>
                        </a:rPr>
                        <a:t>812374</a:t>
                      </a:r>
                      <a:endParaRPr kumimoji="1" lang="ja-JP" altLang="en-US" sz="1600" dirty="0">
                        <a:solidFill>
                          <a:srgbClr val="FF0000"/>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Rectangle 8"/>
          <p:cNvSpPr/>
          <p:nvPr/>
        </p:nvSpPr>
        <p:spPr>
          <a:xfrm>
            <a:off x="368968" y="670567"/>
            <a:ext cx="11405937" cy="923330"/>
          </a:xfrm>
          <a:prstGeom prst="rect">
            <a:avLst/>
          </a:prstGeom>
        </p:spPr>
        <p:txBody>
          <a:bodyPr wrap="square">
            <a:spAutoFit/>
          </a:bodyPr>
          <a:lstStyle/>
          <a:p>
            <a:pPr algn="just">
              <a:lnSpc>
                <a:spcPct val="150000"/>
              </a:lnSpc>
            </a:pPr>
            <a:r>
              <a:rPr lang="en-US" altLang="ja-JP" dirty="0" smtClean="0">
                <a:latin typeface="Cambria" panose="02040503050406030204" pitchFamily="18" charset="0"/>
                <a:cs typeface="Arial" panose="020B0604020202020204" pitchFamily="34" charset="0"/>
              </a:rPr>
              <a:t>To calculate the fractional </a:t>
            </a:r>
            <a:r>
              <a:rPr lang="en-US" altLang="ja-JP" dirty="0">
                <a:latin typeface="Cambria" panose="02040503050406030204" pitchFamily="18" charset="0"/>
                <a:cs typeface="Arial" panose="020B0604020202020204" pitchFamily="34" charset="0"/>
              </a:rPr>
              <a:t>accessible free </a:t>
            </a:r>
            <a:r>
              <a:rPr lang="en-US" altLang="ja-JP" dirty="0" smtClean="0">
                <a:latin typeface="Cambria" panose="02040503050406030204" pitchFamily="18" charset="0"/>
                <a:cs typeface="Arial" panose="020B0604020202020204" pitchFamily="34" charset="0"/>
              </a:rPr>
              <a:t>volume (FAV), we have chosen the region where the density of three SEI films is high. </a:t>
            </a:r>
            <a:endParaRPr lang="en-US" altLang="ja-JP" dirty="0">
              <a:solidFill>
                <a:srgbClr val="FF0000"/>
              </a:solidFill>
              <a:latin typeface="Cambria" panose="02040503050406030204" pitchFamily="18" charset="0"/>
              <a:cs typeface="Arial" panose="020B0604020202020204" pitchFamily="34" charset="0"/>
            </a:endParaRPr>
          </a:p>
        </p:txBody>
      </p:sp>
      <p:grpSp>
        <p:nvGrpSpPr>
          <p:cNvPr id="4" name="Group 3"/>
          <p:cNvGrpSpPr/>
          <p:nvPr/>
        </p:nvGrpSpPr>
        <p:grpSpPr>
          <a:xfrm>
            <a:off x="210983" y="1796845"/>
            <a:ext cx="5381660" cy="4778497"/>
            <a:chOff x="235046" y="1447502"/>
            <a:chExt cx="5381660" cy="4778497"/>
          </a:xfrm>
        </p:grpSpPr>
        <p:sp>
          <p:nvSpPr>
            <p:cNvPr id="27" name="テキスト ボックス 14"/>
            <p:cNvSpPr txBox="1"/>
            <p:nvPr/>
          </p:nvSpPr>
          <p:spPr>
            <a:xfrm>
              <a:off x="1616878" y="5538202"/>
              <a:ext cx="2823319" cy="349251"/>
            </a:xfrm>
            <a:prstGeom prst="rect">
              <a:avLst/>
            </a:prstGeom>
            <a:noFill/>
          </p:spPr>
          <p:txBody>
            <a:bodyPr wrap="square" lIns="91431" tIns="45716" rIns="91431" bIns="45716" rtlCol="0">
              <a:spAutoFit/>
            </a:bodyPr>
            <a:lstStyle/>
            <a:p>
              <a:pPr algn="ctr"/>
              <a:r>
                <a:rPr lang="en-US" altLang="ja-JP" i="1" dirty="0">
                  <a:latin typeface="Arial" panose="020B0604020202020204" pitchFamily="34" charset="0"/>
                  <a:ea typeface="メイリオ" pitchFamily="50" charset="-128"/>
                  <a:cs typeface="Arial" panose="020B0604020202020204" pitchFamily="34" charset="0"/>
                </a:rPr>
                <a:t>z </a:t>
              </a:r>
              <a:r>
                <a:rPr lang="en-US" altLang="ja-JP" dirty="0">
                  <a:latin typeface="Arial" panose="020B0604020202020204" pitchFamily="34" charset="0"/>
                  <a:ea typeface="メイリオ" pitchFamily="50" charset="-128"/>
                  <a:cs typeface="Arial" panose="020B0604020202020204" pitchFamily="34" charset="0"/>
                </a:rPr>
                <a:t>[Å]</a:t>
              </a:r>
              <a:endParaRPr lang="ja-JP" altLang="en-US" dirty="0">
                <a:latin typeface="Arial" panose="020B0604020202020204" pitchFamily="34" charset="0"/>
                <a:ea typeface="メイリオ" pitchFamily="50" charset="-128"/>
                <a:cs typeface="Arial" panose="020B0604020202020204" pitchFamily="34" charset="0"/>
              </a:endParaRPr>
            </a:p>
          </p:txBody>
        </p:sp>
        <p:grpSp>
          <p:nvGrpSpPr>
            <p:cNvPr id="2" name="Group 1"/>
            <p:cNvGrpSpPr/>
            <p:nvPr/>
          </p:nvGrpSpPr>
          <p:grpSpPr>
            <a:xfrm>
              <a:off x="235046" y="2249176"/>
              <a:ext cx="375751" cy="2723775"/>
              <a:chOff x="325016" y="1799997"/>
              <a:chExt cx="375751" cy="2723775"/>
            </a:xfrm>
          </p:grpSpPr>
          <p:sp>
            <p:nvSpPr>
              <p:cNvPr id="28" name="テキスト ボックス 17"/>
              <p:cNvSpPr txBox="1"/>
              <p:nvPr/>
            </p:nvSpPr>
            <p:spPr>
              <a:xfrm rot="16200000">
                <a:off x="-848996" y="2974009"/>
                <a:ext cx="2723775" cy="375751"/>
              </a:xfrm>
              <a:prstGeom prst="rect">
                <a:avLst/>
              </a:prstGeom>
              <a:noFill/>
            </p:spPr>
            <p:txBody>
              <a:bodyPr wrap="square" lIns="91431" tIns="45716" rIns="91431" bIns="45716" rtlCol="0">
                <a:spAutoFit/>
              </a:bodyPr>
              <a:lstStyle/>
              <a:p>
                <a:pPr algn="ctr"/>
                <a:r>
                  <a:rPr lang="en-US" altLang="ja-JP" dirty="0">
                    <a:latin typeface="Arial" panose="020B0604020202020204" pitchFamily="34" charset="0"/>
                    <a:ea typeface="メイリオ" pitchFamily="50" charset="-128"/>
                    <a:cs typeface="Arial" panose="020B0604020202020204" pitchFamily="34" charset="0"/>
                  </a:rPr>
                  <a:t>    [gcm</a:t>
                </a:r>
                <a:r>
                  <a:rPr lang="en-US" altLang="ja-JP" baseline="30000" dirty="0">
                    <a:latin typeface="Arial" panose="020B0604020202020204" pitchFamily="34" charset="0"/>
                    <a:ea typeface="メイリオ" pitchFamily="50" charset="-128"/>
                    <a:cs typeface="Arial" panose="020B0604020202020204" pitchFamily="34" charset="0"/>
                  </a:rPr>
                  <a:t>-3</a:t>
                </a:r>
                <a:r>
                  <a:rPr lang="en-US" altLang="ja-JP" dirty="0">
                    <a:latin typeface="Arial" panose="020B0604020202020204" pitchFamily="34" charset="0"/>
                    <a:ea typeface="メイリオ" pitchFamily="50" charset="-128"/>
                    <a:cs typeface="Arial" panose="020B0604020202020204" pitchFamily="34" charset="0"/>
                  </a:rPr>
                  <a:t>]</a:t>
                </a:r>
                <a:endParaRPr lang="ja-JP" altLang="en-US" baseline="30000" dirty="0">
                  <a:latin typeface="Arial" panose="020B0604020202020204" pitchFamily="34" charset="0"/>
                  <a:ea typeface="メイリオ" pitchFamily="50" charset="-128"/>
                  <a:cs typeface="Arial" panose="020B0604020202020204" pitchFamily="34" charset="0"/>
                </a:endParaRPr>
              </a:p>
            </p:txBody>
          </p:sp>
          <p:pic>
            <p:nvPicPr>
              <p:cNvPr id="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295" y="3372837"/>
                <a:ext cx="231308" cy="306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16" name="Chart 15"/>
            <p:cNvGraphicFramePr>
              <a:graphicFrameLocks/>
            </p:cNvGraphicFramePr>
            <p:nvPr>
              <p:extLst>
                <p:ext uri="{D42A27DB-BD31-4B8C-83A1-F6EECF244321}">
                  <p14:modId xmlns:p14="http://schemas.microsoft.com/office/powerpoint/2010/main" val="352190453"/>
                </p:ext>
              </p:extLst>
            </p:nvPr>
          </p:nvGraphicFramePr>
          <p:xfrm>
            <a:off x="625216" y="1447502"/>
            <a:ext cx="4991490" cy="4029606"/>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p:cNvCxnSpPr/>
            <p:nvPr/>
          </p:nvCxnSpPr>
          <p:spPr>
            <a:xfrm flipH="1" flipV="1">
              <a:off x="2387709" y="1868906"/>
              <a:ext cx="1293" cy="3286052"/>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516209" y="1868906"/>
              <a:ext cx="22094" cy="3286052"/>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テキスト ボックス 10"/>
            <p:cNvSpPr txBox="1"/>
            <p:nvPr/>
          </p:nvSpPr>
          <p:spPr>
            <a:xfrm>
              <a:off x="310628" y="5887453"/>
              <a:ext cx="4969002" cy="338546"/>
            </a:xfrm>
            <a:prstGeom prst="rect">
              <a:avLst/>
            </a:prstGeom>
            <a:noFill/>
          </p:spPr>
          <p:txBody>
            <a:bodyPr wrap="square" lIns="91431" tIns="45716" rIns="91431" bIns="45716" rtlCol="0">
              <a:spAutoFit/>
            </a:bodyPr>
            <a:lstStyle>
              <a:defPPr>
                <a:defRPr lang="ja-JP"/>
              </a:defPPr>
              <a:lvl1pPr algn="ctr">
                <a:defRPr sz="1600">
                  <a:latin typeface="Cambria" panose="02040503050406030204" pitchFamily="18" charset="0"/>
                  <a:cs typeface="Arial" panose="020B0604020202020204" pitchFamily="34" charset="0"/>
                </a:defRPr>
              </a:lvl1pPr>
            </a:lstStyle>
            <a:p>
              <a:r>
                <a:rPr lang="en-US" altLang="ja-JP" b="1" dirty="0"/>
                <a:t>Figure.</a:t>
              </a:r>
              <a:r>
                <a:rPr lang="en-US" altLang="ja-JP" dirty="0"/>
                <a:t> Mass density distribution of </a:t>
              </a:r>
              <a:r>
                <a:rPr lang="en-US" altLang="ja-JP" dirty="0" smtClean="0"/>
                <a:t>various SEI </a:t>
              </a:r>
              <a:r>
                <a:rPr lang="en-US" altLang="ja-JP" dirty="0"/>
                <a:t>films.</a:t>
              </a:r>
              <a:endParaRPr lang="ja-JP" altLang="en-US" dirty="0"/>
            </a:p>
          </p:txBody>
        </p:sp>
        <p:cxnSp>
          <p:nvCxnSpPr>
            <p:cNvPr id="5" name="Straight Connector 4"/>
            <p:cNvCxnSpPr/>
            <p:nvPr/>
          </p:nvCxnSpPr>
          <p:spPr>
            <a:xfrm>
              <a:off x="1524230" y="1868906"/>
              <a:ext cx="8715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6224337" y="2914597"/>
            <a:ext cx="5478379" cy="785343"/>
          </a:xfrm>
          <a:prstGeom prst="rect">
            <a:avLst/>
          </a:prstGeom>
        </p:spPr>
        <p:txBody>
          <a:bodyPr wrap="square">
            <a:spAutoFit/>
          </a:bodyPr>
          <a:lstStyle/>
          <a:p>
            <a:pPr algn="just">
              <a:lnSpc>
                <a:spcPct val="150000"/>
              </a:lnSpc>
            </a:pPr>
            <a:r>
              <a:rPr lang="en-US" altLang="ja-JP" sz="1600" b="1" dirty="0">
                <a:latin typeface="Cambria" panose="02040503050406030204" pitchFamily="18" charset="0"/>
                <a:cs typeface="Arial" panose="020B0604020202020204" pitchFamily="34" charset="0"/>
              </a:rPr>
              <a:t>Table</a:t>
            </a:r>
            <a:r>
              <a:rPr lang="en-US" altLang="ja-JP" sz="1600" dirty="0">
                <a:latin typeface="Cambria" panose="02040503050406030204" pitchFamily="18" charset="0"/>
                <a:cs typeface="Arial" panose="020B0604020202020204" pitchFamily="34" charset="0"/>
              </a:rPr>
              <a:t>: The </a:t>
            </a:r>
            <a:r>
              <a:rPr lang="en-US" altLang="ja-JP" sz="1600" dirty="0" smtClean="0">
                <a:latin typeface="Cambria" panose="02040503050406030204" pitchFamily="18" charset="0"/>
                <a:cs typeface="Arial" panose="020B0604020202020204" pitchFamily="34" charset="0"/>
              </a:rPr>
              <a:t>FAV of different systems along </a:t>
            </a:r>
            <a:r>
              <a:rPr lang="en-US" altLang="ja-JP" sz="1600" dirty="0">
                <a:latin typeface="Cambria" panose="02040503050406030204" pitchFamily="18" charset="0"/>
                <a:cs typeface="Arial" panose="020B0604020202020204" pitchFamily="34" charset="0"/>
              </a:rPr>
              <a:t>with standard deviation in parenthesis.</a:t>
            </a:r>
            <a:endParaRPr lang="en-US" altLang="ja-JP" sz="1600" dirty="0">
              <a:solidFill>
                <a:srgbClr val="FF0000"/>
              </a:solidFill>
              <a:latin typeface="Cambria" panose="02040503050406030204" pitchFamily="18" charset="0"/>
              <a:cs typeface="Arial" panose="020B0604020202020204" pitchFamily="34" charset="0"/>
            </a:endParaRPr>
          </a:p>
        </p:txBody>
      </p:sp>
      <p:sp>
        <p:nvSpPr>
          <p:cNvPr id="19" name="TextBox 18"/>
          <p:cNvSpPr txBox="1"/>
          <p:nvPr/>
        </p:nvSpPr>
        <p:spPr>
          <a:xfrm>
            <a:off x="5014899" y="173088"/>
            <a:ext cx="1730806" cy="400110"/>
          </a:xfrm>
          <a:prstGeom prst="rect">
            <a:avLst/>
          </a:prstGeom>
          <a:noFill/>
          <a:ln w="9525">
            <a:noFill/>
            <a:miter lim="800000"/>
            <a:headEnd/>
            <a:tailEnd/>
          </a:ln>
        </p:spPr>
        <p:txBody>
          <a:bodyPr wrap="square">
            <a:spAutoFit/>
          </a:bodyPr>
          <a:lstStyle>
            <a:defPPr>
              <a:defRPr lang="ja-JP"/>
            </a:defPPr>
            <a:lvl1pPr>
              <a:defRPr b="1">
                <a:latin typeface="Cambria" panose="02040503050406030204" pitchFamily="18" charset="0"/>
              </a:defRPr>
            </a:lvl1pPr>
          </a:lstStyle>
          <a:p>
            <a:r>
              <a:rPr lang="en-US" altLang="ja-JP" sz="2000" dirty="0"/>
              <a:t>Cavity Size</a:t>
            </a:r>
            <a:endParaRPr lang="ja-JP" altLang="en-US" sz="2000" dirty="0"/>
          </a:p>
        </p:txBody>
      </p:sp>
      <p:sp>
        <p:nvSpPr>
          <p:cNvPr id="20" name="TextBox 19"/>
          <p:cNvSpPr txBox="1"/>
          <p:nvPr/>
        </p:nvSpPr>
        <p:spPr>
          <a:xfrm>
            <a:off x="1701290" y="1910472"/>
            <a:ext cx="495649" cy="307777"/>
          </a:xfrm>
          <a:prstGeom prst="rect">
            <a:avLst/>
          </a:prstGeom>
          <a:noFill/>
        </p:spPr>
        <p:txBody>
          <a:bodyPr wrap="none" rtlCol="0">
            <a:spAutoFit/>
          </a:bodyPr>
          <a:lstStyle/>
          <a:p>
            <a:r>
              <a:rPr kumimoji="1" lang="en-US" altLang="ja-JP" sz="1400" dirty="0" smtClean="0">
                <a:latin typeface="Cambria" panose="02040503050406030204" pitchFamily="18" charset="0"/>
              </a:rPr>
              <a:t>18</a:t>
            </a:r>
            <a:r>
              <a:rPr kumimoji="1" lang="en-US" altLang="ja-JP" sz="1400" dirty="0" smtClean="0">
                <a:latin typeface="Cambria" panose="02040503050406030204" pitchFamily="18" charset="0"/>
                <a:cs typeface="Times New Roman" panose="02020603050405020304" pitchFamily="18" charset="0"/>
              </a:rPr>
              <a:t>Å</a:t>
            </a:r>
            <a:endParaRPr kumimoji="1" lang="ja-JP" altLang="en-US" sz="1400" dirty="0">
              <a:latin typeface="Cambria" panose="02040503050406030204" pitchFamily="18" charset="0"/>
            </a:endParaRPr>
          </a:p>
        </p:txBody>
      </p:sp>
      <p:sp>
        <p:nvSpPr>
          <p:cNvPr id="3" name="Slide Number Placeholder 2"/>
          <p:cNvSpPr>
            <a:spLocks noGrp="1"/>
          </p:cNvSpPr>
          <p:nvPr>
            <p:ph type="sldNum" sz="quarter" idx="12"/>
          </p:nvPr>
        </p:nvSpPr>
        <p:spPr/>
        <p:txBody>
          <a:bodyPr/>
          <a:lstStyle/>
          <a:p>
            <a:fld id="{DF9FA5B6-7A2B-4E54-93D6-98ADC48FA8A9}" type="slidenum">
              <a:rPr kumimoji="1" lang="ja-JP" altLang="en-US" smtClean="0"/>
              <a:t>10</a:t>
            </a:fld>
            <a:endParaRPr kumimoji="1" lang="ja-JP" altLang="en-US"/>
          </a:p>
        </p:txBody>
      </p:sp>
      <mc:AlternateContent xmlns:mc="http://schemas.openxmlformats.org/markup-compatibility/2006" xmlns:a14="http://schemas.microsoft.com/office/drawing/2010/main">
        <mc:Choice Requires="a14">
          <p:sp>
            <p:nvSpPr>
              <p:cNvPr id="21" name="TextBox 20"/>
              <p:cNvSpPr txBox="1"/>
              <p:nvPr/>
            </p:nvSpPr>
            <p:spPr>
              <a:xfrm>
                <a:off x="6426007" y="1796845"/>
                <a:ext cx="3990195" cy="6674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i="1" dirty="0" smtClean="0">
                          <a:solidFill>
                            <a:schemeClr val="tx1"/>
                          </a:solidFill>
                          <a:latin typeface="Cambria Math" panose="02040503050406030204" pitchFamily="18" charset="0"/>
                        </a:rPr>
                        <m:t>𝐹𝐴𝑉</m:t>
                      </m:r>
                      <m:r>
                        <a:rPr kumimoji="1" lang="en-US" altLang="ja-JP" i="1" dirty="0" smtClean="0">
                          <a:solidFill>
                            <a:schemeClr val="tx1"/>
                          </a:solidFill>
                          <a:latin typeface="Cambria Math" panose="02040503050406030204" pitchFamily="18" charset="0"/>
                        </a:rPr>
                        <m:t> =</m:t>
                      </m:r>
                      <m:f>
                        <m:fPr>
                          <m:ctrlPr>
                            <a:rPr lang="en-US" altLang="ja-JP" i="1" dirty="0">
                              <a:solidFill>
                                <a:schemeClr val="tx1"/>
                              </a:solidFill>
                              <a:latin typeface="Cambria Math" panose="02040503050406030204" pitchFamily="18" charset="0"/>
                            </a:rPr>
                          </m:ctrlPr>
                        </m:fPr>
                        <m:num>
                          <m:r>
                            <a:rPr lang="en-US" altLang="ja-JP" i="1" dirty="0">
                              <a:solidFill>
                                <a:schemeClr val="tx1"/>
                              </a:solidFill>
                              <a:latin typeface="Cambria Math" panose="02040503050406030204" pitchFamily="18" charset="0"/>
                            </a:rPr>
                            <m:t>𝑁𝑢𝑚𝑏𝑒𝑟</m:t>
                          </m:r>
                          <m:r>
                            <a:rPr lang="en-US" altLang="ja-JP" i="1" dirty="0">
                              <a:solidFill>
                                <a:schemeClr val="tx1"/>
                              </a:solidFill>
                              <a:latin typeface="Cambria Math" panose="02040503050406030204" pitchFamily="18" charset="0"/>
                            </a:rPr>
                            <m:t> </m:t>
                          </m:r>
                          <m:r>
                            <a:rPr lang="en-US" altLang="ja-JP" i="1" dirty="0">
                              <a:solidFill>
                                <a:schemeClr val="tx1"/>
                              </a:solidFill>
                              <a:latin typeface="Cambria Math" panose="02040503050406030204" pitchFamily="18" charset="0"/>
                            </a:rPr>
                            <m:t>𝑜𝑓</m:t>
                          </m:r>
                          <m:r>
                            <a:rPr lang="en-US" altLang="ja-JP" i="1" dirty="0">
                              <a:solidFill>
                                <a:schemeClr val="tx1"/>
                              </a:solidFill>
                              <a:latin typeface="Cambria Math" panose="02040503050406030204" pitchFamily="18" charset="0"/>
                            </a:rPr>
                            <m:t> </m:t>
                          </m:r>
                          <m:r>
                            <a:rPr lang="en-US" altLang="ja-JP" b="0" i="1" dirty="0" smtClean="0">
                              <a:solidFill>
                                <a:schemeClr val="tx1"/>
                              </a:solidFill>
                              <a:latin typeface="Cambria Math" panose="02040503050406030204" pitchFamily="18" charset="0"/>
                            </a:rPr>
                            <m:t>𝑓</m:t>
                          </m:r>
                          <m:r>
                            <a:rPr lang="en-US" altLang="ja-JP" i="1" dirty="0">
                              <a:solidFill>
                                <a:schemeClr val="tx1"/>
                              </a:solidFill>
                              <a:latin typeface="Cambria Math" panose="02040503050406030204" pitchFamily="18" charset="0"/>
                            </a:rPr>
                            <m:t>𝑟𝑒𝑒</m:t>
                          </m:r>
                          <m:r>
                            <a:rPr lang="en-US" altLang="ja-JP" i="1" dirty="0">
                              <a:solidFill>
                                <a:schemeClr val="tx1"/>
                              </a:solidFill>
                              <a:latin typeface="Cambria Math" panose="02040503050406030204" pitchFamily="18" charset="0"/>
                            </a:rPr>
                            <m:t> </m:t>
                          </m:r>
                          <m:r>
                            <a:rPr lang="en-US" altLang="ja-JP" i="1" dirty="0">
                              <a:solidFill>
                                <a:schemeClr val="tx1"/>
                              </a:solidFill>
                              <a:latin typeface="Cambria Math" panose="02040503050406030204" pitchFamily="18" charset="0"/>
                            </a:rPr>
                            <m:t>𝑔𝑟𝑖𝑑</m:t>
                          </m:r>
                          <m:r>
                            <a:rPr lang="en-US" altLang="ja-JP" i="1" dirty="0">
                              <a:solidFill>
                                <a:schemeClr val="tx1"/>
                              </a:solidFill>
                              <a:latin typeface="Cambria Math" panose="02040503050406030204" pitchFamily="18" charset="0"/>
                            </a:rPr>
                            <m:t> </m:t>
                          </m:r>
                          <m:r>
                            <a:rPr lang="en-US" altLang="ja-JP" i="1" dirty="0">
                              <a:solidFill>
                                <a:schemeClr val="tx1"/>
                              </a:solidFill>
                              <a:latin typeface="Cambria Math" panose="02040503050406030204" pitchFamily="18" charset="0"/>
                            </a:rPr>
                            <m:t>𝑝𝑜𝑖𝑛𝑡𝑠</m:t>
                          </m:r>
                        </m:num>
                        <m:den>
                          <m:r>
                            <a:rPr lang="en-US" altLang="ja-JP" b="0" i="1" dirty="0" smtClean="0">
                              <a:solidFill>
                                <a:schemeClr val="tx1"/>
                              </a:solidFill>
                              <a:latin typeface="Cambria Math" panose="02040503050406030204" pitchFamily="18" charset="0"/>
                            </a:rPr>
                            <m:t>𝑇𝑜𝑡𝑎𝑙</m:t>
                          </m:r>
                          <m:r>
                            <a:rPr lang="en-US" altLang="ja-JP" b="0" i="1" dirty="0" smtClean="0">
                              <a:solidFill>
                                <a:schemeClr val="tx1"/>
                              </a:solidFill>
                              <a:latin typeface="Cambria Math" panose="02040503050406030204" pitchFamily="18" charset="0"/>
                            </a:rPr>
                            <m:t> </m:t>
                          </m:r>
                          <m:r>
                            <a:rPr lang="en-US" altLang="ja-JP" b="0" i="1" dirty="0" smtClean="0">
                              <a:solidFill>
                                <a:schemeClr val="tx1"/>
                              </a:solidFill>
                              <a:latin typeface="Cambria Math" panose="02040503050406030204" pitchFamily="18" charset="0"/>
                            </a:rPr>
                            <m:t>𝑛𝑢𝑚𝑏𝑒𝑟</m:t>
                          </m:r>
                          <m:r>
                            <a:rPr lang="en-US" altLang="ja-JP" b="0" i="1" dirty="0" smtClean="0">
                              <a:solidFill>
                                <a:schemeClr val="tx1"/>
                              </a:solidFill>
                              <a:latin typeface="Cambria Math" panose="02040503050406030204" pitchFamily="18" charset="0"/>
                            </a:rPr>
                            <m:t> </m:t>
                          </m:r>
                          <m:r>
                            <a:rPr lang="en-US" altLang="ja-JP" b="0" i="1" dirty="0" smtClean="0">
                              <a:solidFill>
                                <a:schemeClr val="tx1"/>
                              </a:solidFill>
                              <a:latin typeface="Cambria Math" panose="02040503050406030204" pitchFamily="18" charset="0"/>
                            </a:rPr>
                            <m:t>𝑜𝑓</m:t>
                          </m:r>
                          <m:r>
                            <a:rPr lang="en-US" altLang="ja-JP" b="0" i="1" dirty="0" smtClean="0">
                              <a:solidFill>
                                <a:schemeClr val="tx1"/>
                              </a:solidFill>
                              <a:latin typeface="Cambria Math" panose="02040503050406030204" pitchFamily="18" charset="0"/>
                            </a:rPr>
                            <m:t> </m:t>
                          </m:r>
                          <m:r>
                            <a:rPr lang="en-US" altLang="ja-JP" b="0" i="1" dirty="0" smtClean="0">
                              <a:solidFill>
                                <a:schemeClr val="tx1"/>
                              </a:solidFill>
                              <a:latin typeface="Cambria Math" panose="02040503050406030204" pitchFamily="18" charset="0"/>
                            </a:rPr>
                            <m:t>𝑔𝑟𝑖𝑑</m:t>
                          </m:r>
                          <m:r>
                            <a:rPr lang="en-US" altLang="ja-JP" b="0" i="1" dirty="0" smtClean="0">
                              <a:solidFill>
                                <a:schemeClr val="tx1"/>
                              </a:solidFill>
                              <a:latin typeface="Cambria Math" panose="02040503050406030204" pitchFamily="18" charset="0"/>
                            </a:rPr>
                            <m:t> </m:t>
                          </m:r>
                          <m:r>
                            <a:rPr lang="en-US" altLang="ja-JP" b="0" i="1" dirty="0" smtClean="0">
                              <a:solidFill>
                                <a:schemeClr val="tx1"/>
                              </a:solidFill>
                              <a:latin typeface="Cambria Math" panose="02040503050406030204" pitchFamily="18" charset="0"/>
                            </a:rPr>
                            <m:t>𝑝𝑜𝑖𝑛𝑡𝑠</m:t>
                          </m:r>
                        </m:den>
                      </m:f>
                    </m:oMath>
                  </m:oMathPara>
                </a14:m>
                <a:endParaRPr kumimoji="1" lang="ja-JP" altLang="en-US"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426007" y="1796845"/>
                <a:ext cx="3990195" cy="667490"/>
              </a:xfrm>
              <a:prstGeom prst="rect">
                <a:avLst/>
              </a:prstGeom>
              <a:blipFill rotWithShape="0">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738303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56133" y="237315"/>
            <a:ext cx="6215040" cy="400110"/>
          </a:xfrm>
          <a:prstGeom prst="rect">
            <a:avLst/>
          </a:prstGeom>
          <a:noFill/>
          <a:ln w="9525">
            <a:noFill/>
            <a:miter lim="800000"/>
            <a:headEnd/>
            <a:tailEnd/>
          </a:ln>
        </p:spPr>
        <p:txBody>
          <a:bodyPr wrap="square">
            <a:spAutoFit/>
          </a:bodyPr>
          <a:lstStyle>
            <a:defPPr>
              <a:defRPr lang="ja-JP"/>
            </a:defPPr>
            <a:lvl1pPr algn="ctr">
              <a:defRPr sz="2000" b="1">
                <a:latin typeface="Times New Roman" panose="02020603050405020304" pitchFamily="18" charset="0"/>
                <a:ea typeface="メイリオ" pitchFamily="50" charset="-128"/>
                <a:cs typeface="Times New Roman" panose="02020603050405020304" pitchFamily="18" charset="0"/>
              </a:defRPr>
            </a:lvl1pPr>
          </a:lstStyle>
          <a:p>
            <a:pPr algn="l"/>
            <a:r>
              <a:rPr lang="en-US" altLang="ja-JP" dirty="0">
                <a:latin typeface="Cambria" panose="02040503050406030204" pitchFamily="18" charset="0"/>
                <a:ea typeface="+mn-ea"/>
                <a:cs typeface="+mn-cs"/>
              </a:rPr>
              <a:t>Coordination of Inorganic Molecules with Additives</a:t>
            </a:r>
            <a:endParaRPr lang="ja-JP" altLang="en-US" dirty="0">
              <a:latin typeface="Cambria" panose="02040503050406030204" pitchFamily="18" charset="0"/>
              <a:ea typeface="+mn-ea"/>
              <a:cs typeface="+mn-cs"/>
            </a:endParaRPr>
          </a:p>
        </p:txBody>
      </p:sp>
      <p:sp>
        <p:nvSpPr>
          <p:cNvPr id="35" name="TextBox 34"/>
          <p:cNvSpPr txBox="1"/>
          <p:nvPr/>
        </p:nvSpPr>
        <p:spPr>
          <a:xfrm>
            <a:off x="2021306" y="1403784"/>
            <a:ext cx="8718884" cy="584775"/>
          </a:xfrm>
          <a:prstGeom prst="rect">
            <a:avLst/>
          </a:prstGeom>
          <a:noFill/>
        </p:spPr>
        <p:txBody>
          <a:bodyPr wrap="square" rtlCol="0">
            <a:spAutoFit/>
          </a:bodyPr>
          <a:lstStyle/>
          <a:p>
            <a:pPr algn="just"/>
            <a:r>
              <a:rPr kumimoji="1" lang="en-US" altLang="ja-JP" sz="1600" b="1" dirty="0" smtClean="0">
                <a:latin typeface="Cambria" panose="02040503050406030204" pitchFamily="18" charset="0"/>
              </a:rPr>
              <a:t>Table</a:t>
            </a:r>
            <a:r>
              <a:rPr kumimoji="1" lang="en-US" altLang="ja-JP" sz="1600" dirty="0" smtClean="0">
                <a:latin typeface="Cambria" panose="02040503050406030204" pitchFamily="18" charset="0"/>
              </a:rPr>
              <a:t>: The averaged coordination number </a:t>
            </a:r>
            <a:r>
              <a:rPr lang="en-US" altLang="ja-JP" sz="1600" dirty="0">
                <a:latin typeface="Cambria" panose="02040503050406030204" pitchFamily="18" charset="0"/>
              </a:rPr>
              <a:t>of inorganic </a:t>
            </a:r>
            <a:r>
              <a:rPr lang="en-US" altLang="ja-JP" sz="1600" dirty="0" smtClean="0">
                <a:latin typeface="Cambria" panose="02040503050406030204" pitchFamily="18" charset="0"/>
              </a:rPr>
              <a:t>molecules around additives with in 3.4</a:t>
            </a:r>
            <a:r>
              <a:rPr lang="en-US" altLang="ja-JP" sz="1600" dirty="0" smtClean="0">
                <a:latin typeface="Cambria" panose="02040503050406030204" pitchFamily="18" charset="0"/>
                <a:cs typeface="Times New Roman" panose="02020603050405020304" pitchFamily="18" charset="0"/>
              </a:rPr>
              <a:t>Å </a:t>
            </a:r>
            <a:r>
              <a:rPr lang="en-US" altLang="ja-JP" sz="1600" dirty="0">
                <a:latin typeface="Cambria" panose="02040503050406030204" pitchFamily="18" charset="0"/>
                <a:cs typeface="Times New Roman" panose="02020603050405020304" pitchFamily="18" charset="0"/>
              </a:rPr>
              <a:t>distance </a:t>
            </a:r>
            <a:r>
              <a:rPr lang="en-US" altLang="ja-JP" sz="1600" dirty="0" smtClean="0">
                <a:latin typeface="Cambria" panose="02040503050406030204" pitchFamily="18" charset="0"/>
                <a:cs typeface="Times New Roman" panose="02020603050405020304" pitchFamily="18" charset="0"/>
              </a:rPr>
              <a:t>of </a:t>
            </a:r>
            <a:r>
              <a:rPr lang="en-US" altLang="ja-JP" sz="1600" dirty="0">
                <a:latin typeface="Cambria" panose="02040503050406030204" pitchFamily="18" charset="0"/>
                <a:cs typeface="Times New Roman" panose="02020603050405020304" pitchFamily="18" charset="0"/>
              </a:rPr>
              <a:t>SEI </a:t>
            </a:r>
            <a:r>
              <a:rPr lang="en-US" altLang="ja-JP" sz="1600" dirty="0" smtClean="0">
                <a:latin typeface="Cambria" panose="02040503050406030204" pitchFamily="18" charset="0"/>
                <a:cs typeface="Times New Roman" panose="02020603050405020304" pitchFamily="18" charset="0"/>
              </a:rPr>
              <a:t>film (width </a:t>
            </a:r>
            <a:r>
              <a:rPr lang="en-US" altLang="ja-JP" sz="1600" dirty="0" smtClean="0">
                <a:latin typeface="Cambria" panose="02040503050406030204" pitchFamily="18" charset="0"/>
              </a:rPr>
              <a:t>30</a:t>
            </a:r>
            <a:r>
              <a:rPr lang="en-US" altLang="ja-JP" sz="1600" dirty="0" smtClean="0">
                <a:latin typeface="Cambria" panose="02040503050406030204" pitchFamily="18" charset="0"/>
                <a:cs typeface="Times New Roman" panose="02020603050405020304" pitchFamily="18" charset="0"/>
              </a:rPr>
              <a:t>Å) </a:t>
            </a:r>
            <a:r>
              <a:rPr lang="en-US" altLang="ja-JP" sz="1600" dirty="0">
                <a:latin typeface="Cambria" panose="02040503050406030204" pitchFamily="18" charset="0"/>
                <a:cs typeface="Times New Roman" panose="02020603050405020304" pitchFamily="18" charset="0"/>
              </a:rPr>
              <a:t>formed </a:t>
            </a:r>
            <a:r>
              <a:rPr lang="en-US" altLang="ja-JP" sz="1600" dirty="0" smtClean="0">
                <a:latin typeface="Cambria" panose="02040503050406030204" pitchFamily="18" charset="0"/>
                <a:cs typeface="Times New Roman" panose="02020603050405020304" pitchFamily="18" charset="0"/>
              </a:rPr>
              <a:t>after addition of FEC and DFEC additives.</a:t>
            </a:r>
            <a:endParaRPr kumimoji="1" lang="ja-JP" altLang="en-US" sz="1600" dirty="0">
              <a:latin typeface="Cambria" panose="02040503050406030204" pitchFamily="18"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3895301121"/>
              </p:ext>
            </p:extLst>
          </p:nvPr>
        </p:nvGraphicFramePr>
        <p:xfrm>
          <a:off x="3130317" y="2376739"/>
          <a:ext cx="5666672" cy="1508760"/>
        </p:xfrm>
        <a:graphic>
          <a:graphicData uri="http://schemas.openxmlformats.org/drawingml/2006/table">
            <a:tbl>
              <a:tblPr firstRow="1" bandRow="1">
                <a:tableStyleId>{5C22544A-7EE6-4342-B048-85BDC9FD1C3A}</a:tableStyleId>
              </a:tblPr>
              <a:tblGrid>
                <a:gridCol w="2305851"/>
                <a:gridCol w="3360821"/>
              </a:tblGrid>
              <a:tr h="370840">
                <a:tc>
                  <a:txBody>
                    <a:bodyPr/>
                    <a:lstStyle/>
                    <a:p>
                      <a:pPr algn="l">
                        <a:lnSpc>
                          <a:spcPct val="150000"/>
                        </a:lnSpc>
                      </a:pPr>
                      <a:r>
                        <a:rPr kumimoji="1" lang="en-US" altLang="ja-JP" sz="1800" dirty="0" smtClean="0">
                          <a:solidFill>
                            <a:schemeClr val="tx1"/>
                          </a:solidFill>
                          <a:latin typeface="Cambria" panose="02040503050406030204" pitchFamily="18" charset="0"/>
                        </a:rPr>
                        <a:t>Systems</a:t>
                      </a:r>
                      <a:endParaRPr kumimoji="1" lang="ja-JP" altLang="en-US" sz="1800" dirty="0">
                        <a:solidFill>
                          <a:schemeClr val="tx1"/>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altLang="ja-JP" sz="1800" dirty="0" smtClean="0">
                          <a:solidFill>
                            <a:schemeClr val="tx1"/>
                          </a:solidFill>
                          <a:latin typeface="Cambria" panose="02040503050406030204" pitchFamily="18" charset="0"/>
                          <a:cs typeface="Times New Roman" panose="02020603050405020304" pitchFamily="18" charset="0"/>
                        </a:rPr>
                        <a:t>Coordination Number</a:t>
                      </a:r>
                      <a:endParaRPr kumimoji="1" lang="ja-JP" altLang="en-US" sz="1800" dirty="0">
                        <a:solidFill>
                          <a:schemeClr val="tx1"/>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l">
                        <a:lnSpc>
                          <a:spcPct val="150000"/>
                        </a:lnSpc>
                      </a:pPr>
                      <a:r>
                        <a:rPr kumimoji="1" lang="en-US" altLang="ja-JP" sz="1800" dirty="0" smtClean="0">
                          <a:latin typeface="Cambria" panose="02040503050406030204" pitchFamily="18" charset="0"/>
                        </a:rPr>
                        <a:t>FEC</a:t>
                      </a:r>
                      <a:r>
                        <a:rPr kumimoji="1" lang="en-US" altLang="ja-JP" sz="1800" baseline="0" dirty="0" smtClean="0">
                          <a:latin typeface="Cambria" panose="02040503050406030204" pitchFamily="18" charset="0"/>
                        </a:rPr>
                        <a:t> added PC</a:t>
                      </a:r>
                      <a:endParaRPr kumimoji="1" lang="ja-JP" altLang="en-US" sz="1800" dirty="0">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kumimoji="1" lang="en-US" altLang="ja-JP" sz="1800" dirty="0" smtClean="0">
                          <a:latin typeface="Cambria" panose="02040503050406030204" pitchFamily="18" charset="0"/>
                        </a:rPr>
                        <a:t>0.35</a:t>
                      </a:r>
                      <a:endParaRPr kumimoji="1" lang="ja-JP" altLang="en-US" sz="1800" dirty="0">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l">
                        <a:lnSpc>
                          <a:spcPct val="150000"/>
                        </a:lnSpc>
                      </a:pPr>
                      <a:r>
                        <a:rPr kumimoji="1" lang="en-US" altLang="ja-JP" sz="1800" dirty="0" smtClean="0">
                          <a:latin typeface="Cambria" panose="02040503050406030204" pitchFamily="18" charset="0"/>
                        </a:rPr>
                        <a:t>DFEC added PC</a:t>
                      </a:r>
                      <a:endParaRPr kumimoji="1" lang="ja-JP" altLang="en-US" sz="1800" dirty="0">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kumimoji="1" lang="en-US" altLang="ja-JP" sz="1800" dirty="0" smtClean="0">
                          <a:latin typeface="Cambria" panose="02040503050406030204" pitchFamily="18" charset="0"/>
                        </a:rPr>
                        <a:t>0.46</a:t>
                      </a:r>
                      <a:endParaRPr kumimoji="1" lang="ja-JP" altLang="en-US" sz="1800" dirty="0">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正方形/長方形 9"/>
          <p:cNvSpPr/>
          <p:nvPr/>
        </p:nvSpPr>
        <p:spPr>
          <a:xfrm>
            <a:off x="578402" y="4851913"/>
            <a:ext cx="10775398" cy="128746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ja-JP" dirty="0" smtClean="0">
                <a:latin typeface="Cambria" panose="02040503050406030204" pitchFamily="18" charset="0"/>
                <a:cs typeface="Arial" panose="020B0604020202020204" pitchFamily="34" charset="0"/>
              </a:rPr>
              <a:t>The clustering of inorganic molecules around intact DFEC molecules is increased in the DFEC added PC electrolyte system. </a:t>
            </a:r>
          </a:p>
          <a:p>
            <a:pPr marL="285750" indent="-285750" algn="just">
              <a:lnSpc>
                <a:spcPct val="150000"/>
              </a:lnSpc>
              <a:buFont typeface="Arial" panose="020B0604020202020204" pitchFamily="34" charset="0"/>
              <a:buChar char="•"/>
            </a:pPr>
            <a:r>
              <a:rPr lang="en-US" altLang="ja-JP" dirty="0" smtClean="0">
                <a:latin typeface="Cambria" panose="02040503050406030204" pitchFamily="18" charset="0"/>
                <a:cs typeface="Arial" panose="020B0604020202020204" pitchFamily="34" charset="0"/>
              </a:rPr>
              <a:t>This clustering results to formation of larger cavities.</a:t>
            </a:r>
          </a:p>
        </p:txBody>
      </p:sp>
      <p:sp>
        <p:nvSpPr>
          <p:cNvPr id="2" name="Slide Number Placeholder 1"/>
          <p:cNvSpPr>
            <a:spLocks noGrp="1"/>
          </p:cNvSpPr>
          <p:nvPr>
            <p:ph type="sldNum" sz="quarter" idx="12"/>
          </p:nvPr>
        </p:nvSpPr>
        <p:spPr/>
        <p:txBody>
          <a:bodyPr vert="horz" lIns="91440" tIns="45720" rIns="91440" bIns="45720" rtlCol="0" anchor="ctr"/>
          <a:lstStyle/>
          <a:p>
            <a:fld id="{DF9FA5B6-7A2B-4E54-93D6-98ADC48FA8A9}" type="slidenum">
              <a:rPr lang="ja-JP" altLang="en-US" sz="1400">
                <a:solidFill>
                  <a:schemeClr val="tx1"/>
                </a:solidFill>
                <a:latin typeface="Arial" panose="020B0604020202020204" pitchFamily="34" charset="0"/>
                <a:cs typeface="Arial" panose="020B0604020202020204" pitchFamily="34" charset="0"/>
              </a:rPr>
              <a:pPr/>
              <a:t>11</a:t>
            </a:fld>
            <a:endParaRPr lang="ja-JP" altLang="en-US" sz="1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6344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87252172"/>
              </p:ext>
            </p:extLst>
          </p:nvPr>
        </p:nvGraphicFramePr>
        <p:xfrm>
          <a:off x="2991853" y="2062265"/>
          <a:ext cx="4973052" cy="2286000"/>
        </p:xfrm>
        <a:graphic>
          <a:graphicData uri="http://schemas.openxmlformats.org/drawingml/2006/table">
            <a:tbl>
              <a:tblPr firstRow="1" bandRow="1">
                <a:tableStyleId>{5C22544A-7EE6-4342-B048-85BDC9FD1C3A}</a:tableStyleId>
              </a:tblPr>
              <a:tblGrid>
                <a:gridCol w="1958198"/>
                <a:gridCol w="3014854"/>
              </a:tblGrid>
              <a:tr h="769679">
                <a:tc>
                  <a:txBody>
                    <a:bodyPr/>
                    <a:lstStyle/>
                    <a:p>
                      <a:pPr algn="l">
                        <a:lnSpc>
                          <a:spcPct val="150000"/>
                        </a:lnSpc>
                      </a:pPr>
                      <a:r>
                        <a:rPr kumimoji="1" lang="en-US" altLang="ja-JP" dirty="0" smtClean="0">
                          <a:solidFill>
                            <a:schemeClr val="tx1"/>
                          </a:solidFill>
                          <a:latin typeface="Cambria" panose="02040503050406030204" pitchFamily="18" charset="0"/>
                        </a:rPr>
                        <a:t>Systems</a:t>
                      </a:r>
                      <a:endParaRPr kumimoji="1" lang="ja-JP" altLang="en-US" dirty="0">
                        <a:solidFill>
                          <a:schemeClr val="tx1"/>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altLang="ja-JP" dirty="0" smtClean="0">
                          <a:solidFill>
                            <a:schemeClr val="tx1"/>
                          </a:solidFill>
                          <a:latin typeface="Cambria" panose="02040503050406030204" pitchFamily="18" charset="0"/>
                          <a:cs typeface="Times New Roman" panose="02020603050405020304" pitchFamily="18" charset="0"/>
                        </a:rPr>
                        <a:t>Number of Electrolyte molecules</a:t>
                      </a:r>
                      <a:endParaRPr kumimoji="1" lang="ja-JP" altLang="en-US" dirty="0">
                        <a:solidFill>
                          <a:schemeClr val="tx1"/>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4840">
                <a:tc>
                  <a:txBody>
                    <a:bodyPr/>
                    <a:lstStyle/>
                    <a:p>
                      <a:r>
                        <a:rPr kumimoji="1" lang="en-US" altLang="ja-JP" sz="1600" kern="1200" baseline="0" dirty="0" smtClean="0">
                          <a:solidFill>
                            <a:schemeClr val="dk1"/>
                          </a:solidFill>
                          <a:latin typeface="Cambria" panose="02040503050406030204" pitchFamily="18" charset="0"/>
                          <a:ea typeface="+mn-ea"/>
                          <a:cs typeface="+mn-cs"/>
                        </a:rPr>
                        <a:t>PC</a:t>
                      </a:r>
                      <a:endParaRPr kumimoji="1" lang="ja-JP" altLang="en-US" sz="1600" kern="1200" baseline="0" dirty="0">
                        <a:solidFill>
                          <a:schemeClr val="dk1"/>
                        </a:solidFill>
                        <a:latin typeface="Cambria" panose="02040503050406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kumimoji="1" lang="en-US" altLang="ja-JP" sz="1600" kern="1200" baseline="0" dirty="0" smtClean="0">
                          <a:solidFill>
                            <a:schemeClr val="dk1"/>
                          </a:solidFill>
                          <a:latin typeface="Cambria" panose="02040503050406030204" pitchFamily="18" charset="0"/>
                          <a:ea typeface="+mn-ea"/>
                          <a:cs typeface="+mn-cs"/>
                        </a:rPr>
                        <a:t>34 </a:t>
                      </a:r>
                      <a:endParaRPr kumimoji="1" lang="ja-JP" altLang="en-US" sz="1600" kern="1200" baseline="0" dirty="0">
                        <a:solidFill>
                          <a:schemeClr val="dk1"/>
                        </a:solidFill>
                        <a:latin typeface="Cambria" panose="02040503050406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84840">
                <a:tc>
                  <a:txBody>
                    <a:bodyPr/>
                    <a:lstStyle/>
                    <a:p>
                      <a:pPr algn="l">
                        <a:lnSpc>
                          <a:spcPct val="150000"/>
                        </a:lnSpc>
                      </a:pPr>
                      <a:r>
                        <a:rPr kumimoji="1" lang="en-US" altLang="ja-JP" sz="1600" kern="1200" baseline="0" dirty="0" smtClean="0">
                          <a:solidFill>
                            <a:schemeClr val="dk1"/>
                          </a:solidFill>
                          <a:latin typeface="Cambria" panose="02040503050406030204" pitchFamily="18" charset="0"/>
                          <a:ea typeface="+mn-ea"/>
                          <a:cs typeface="+mn-cs"/>
                        </a:rPr>
                        <a:t>FEC added PC</a:t>
                      </a:r>
                      <a:endParaRPr kumimoji="1" lang="ja-JP" altLang="en-US" sz="1600" kern="1200" baseline="0" dirty="0">
                        <a:solidFill>
                          <a:schemeClr val="dk1"/>
                        </a:solidFill>
                        <a:latin typeface="Cambria" panose="02040503050406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kumimoji="1" lang="en-US" altLang="ja-JP" sz="1600" kern="1200" baseline="0" dirty="0" smtClean="0">
                          <a:solidFill>
                            <a:schemeClr val="dk1"/>
                          </a:solidFill>
                          <a:latin typeface="Cambria" panose="02040503050406030204" pitchFamily="18" charset="0"/>
                          <a:ea typeface="+mn-ea"/>
                          <a:cs typeface="+mn-cs"/>
                        </a:rPr>
                        <a:t>33 (27 PC + 6 FEC)</a:t>
                      </a:r>
                      <a:endParaRPr kumimoji="1" lang="ja-JP" altLang="en-US" sz="1600" kern="1200" baseline="0" dirty="0">
                        <a:solidFill>
                          <a:schemeClr val="dk1"/>
                        </a:solidFill>
                        <a:latin typeface="Cambria" panose="02040503050406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84840">
                <a:tc>
                  <a:txBody>
                    <a:bodyPr/>
                    <a:lstStyle/>
                    <a:p>
                      <a:pPr algn="l">
                        <a:lnSpc>
                          <a:spcPct val="150000"/>
                        </a:lnSpc>
                      </a:pPr>
                      <a:r>
                        <a:rPr kumimoji="1" lang="en-US" altLang="ja-JP" sz="1600" kern="1200" baseline="0" dirty="0" smtClean="0">
                          <a:solidFill>
                            <a:schemeClr val="dk1"/>
                          </a:solidFill>
                          <a:latin typeface="Cambria" panose="02040503050406030204" pitchFamily="18" charset="0"/>
                          <a:ea typeface="+mn-ea"/>
                          <a:cs typeface="+mn-cs"/>
                        </a:rPr>
                        <a:t>DFEC added PC</a:t>
                      </a:r>
                      <a:endParaRPr kumimoji="1" lang="ja-JP" altLang="en-US" sz="1600" kern="1200" baseline="0" dirty="0">
                        <a:solidFill>
                          <a:schemeClr val="dk1"/>
                        </a:solidFill>
                        <a:latin typeface="Cambria" panose="02040503050406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kumimoji="1" lang="en-US" altLang="ja-JP" sz="1600" kern="1200" baseline="0" dirty="0" smtClean="0">
                          <a:solidFill>
                            <a:schemeClr val="dk1"/>
                          </a:solidFill>
                          <a:latin typeface="Cambria" panose="02040503050406030204" pitchFamily="18" charset="0"/>
                          <a:ea typeface="+mn-ea"/>
                          <a:cs typeface="+mn-cs"/>
                        </a:rPr>
                        <a:t>45 (36 PC + 9 DFEC)</a:t>
                      </a:r>
                      <a:endParaRPr kumimoji="1" lang="ja-JP" altLang="en-US" sz="1600" kern="1200" baseline="0" dirty="0">
                        <a:solidFill>
                          <a:schemeClr val="dk1"/>
                        </a:solidFill>
                        <a:latin typeface="Cambria" panose="02040503050406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9" name="TextBox 18"/>
          <p:cNvSpPr txBox="1"/>
          <p:nvPr/>
        </p:nvSpPr>
        <p:spPr>
          <a:xfrm>
            <a:off x="506168" y="649451"/>
            <a:ext cx="10772273" cy="871970"/>
          </a:xfrm>
          <a:prstGeom prst="rect">
            <a:avLst/>
          </a:prstGeom>
          <a:noFill/>
        </p:spPr>
        <p:txBody>
          <a:bodyPr wrap="square" rtlCol="0">
            <a:spAutoFit/>
          </a:bodyPr>
          <a:lstStyle/>
          <a:p>
            <a:pPr algn="just">
              <a:lnSpc>
                <a:spcPct val="150000"/>
              </a:lnSpc>
            </a:pPr>
            <a:r>
              <a:rPr kumimoji="1" lang="en-US" altLang="ja-JP" dirty="0" smtClean="0">
                <a:latin typeface="Cambria" panose="02040503050406030204" pitchFamily="18" charset="0"/>
              </a:rPr>
              <a:t>We have calculated the </a:t>
            </a:r>
            <a:r>
              <a:rPr lang="en-US" altLang="ja-JP" dirty="0" smtClean="0">
                <a:latin typeface="Cambria" panose="02040503050406030204" pitchFamily="18" charset="0"/>
              </a:rPr>
              <a:t>number of electrolyte molecules present in the SEI film. For this purpose </a:t>
            </a:r>
            <a:r>
              <a:rPr lang="en-US" altLang="ja-JP" dirty="0">
                <a:latin typeface="Cambria" panose="02040503050406030204" pitchFamily="18" charset="0"/>
                <a:cs typeface="Arial" panose="020B0604020202020204" pitchFamily="34" charset="0"/>
              </a:rPr>
              <a:t>we have chosen the </a:t>
            </a:r>
            <a:r>
              <a:rPr lang="en-US" altLang="ja-JP" dirty="0" smtClean="0">
                <a:latin typeface="Cambria" panose="02040503050406030204" pitchFamily="18" charset="0"/>
                <a:cs typeface="Arial" panose="020B0604020202020204" pitchFamily="34" charset="0"/>
              </a:rPr>
              <a:t>SEI region </a:t>
            </a:r>
            <a:r>
              <a:rPr lang="en-US" altLang="ja-JP" dirty="0">
                <a:latin typeface="Cambria" panose="02040503050406030204" pitchFamily="18" charset="0"/>
                <a:cs typeface="Arial" panose="020B0604020202020204" pitchFamily="34" charset="0"/>
              </a:rPr>
              <a:t>where the density of three SEI films are more. </a:t>
            </a:r>
            <a:endParaRPr lang="en-US" altLang="ja-JP" dirty="0" smtClean="0">
              <a:latin typeface="Cambria" panose="02040503050406030204" pitchFamily="18" charset="0"/>
              <a:cs typeface="Arial" panose="020B0604020202020204" pitchFamily="34" charset="0"/>
            </a:endParaRPr>
          </a:p>
        </p:txBody>
      </p:sp>
      <p:sp>
        <p:nvSpPr>
          <p:cNvPr id="2" name="TextBox 1"/>
          <p:cNvSpPr txBox="1"/>
          <p:nvPr/>
        </p:nvSpPr>
        <p:spPr>
          <a:xfrm>
            <a:off x="241473" y="5154745"/>
            <a:ext cx="11613643" cy="1077218"/>
          </a:xfrm>
          <a:prstGeom prst="rect">
            <a:avLst/>
          </a:prstGeom>
          <a:noFill/>
        </p:spPr>
        <p:txBody>
          <a:bodyPr wrap="square" rtlCol="0">
            <a:spAutoFit/>
          </a:bodyPr>
          <a:lstStyle/>
          <a:p>
            <a:pPr marL="285750" indent="-285750" algn="just">
              <a:spcBef>
                <a:spcPts val="600"/>
              </a:spcBef>
              <a:spcAft>
                <a:spcPts val="600"/>
              </a:spcAft>
              <a:buFont typeface="Arial" panose="020B0604020202020204" pitchFamily="34" charset="0"/>
              <a:buChar char="•"/>
            </a:pPr>
            <a:r>
              <a:rPr lang="en-US" altLang="ja-JP" dirty="0">
                <a:latin typeface="Cambria" panose="02040503050406030204" pitchFamily="18" charset="0"/>
                <a:cs typeface="Arial" panose="020B0604020202020204" pitchFamily="34" charset="0"/>
              </a:rPr>
              <a:t>More number of intact electrolyte </a:t>
            </a:r>
            <a:r>
              <a:rPr lang="en-US" altLang="ja-JP" dirty="0" smtClean="0">
                <a:latin typeface="Cambria" panose="02040503050406030204" pitchFamily="18" charset="0"/>
                <a:cs typeface="Arial" panose="020B0604020202020204" pitchFamily="34" charset="0"/>
              </a:rPr>
              <a:t>molecules </a:t>
            </a:r>
            <a:r>
              <a:rPr lang="en-US" altLang="ja-JP" dirty="0">
                <a:latin typeface="Cambria" panose="02040503050406030204" pitchFamily="18" charset="0"/>
                <a:cs typeface="Arial" panose="020B0604020202020204" pitchFamily="34" charset="0"/>
              </a:rPr>
              <a:t>present </a:t>
            </a:r>
            <a:r>
              <a:rPr lang="en-US" altLang="ja-JP" dirty="0" smtClean="0">
                <a:latin typeface="Cambria" panose="02040503050406030204" pitchFamily="18" charset="0"/>
                <a:cs typeface="Arial" panose="020B0604020202020204" pitchFamily="34" charset="0"/>
              </a:rPr>
              <a:t>in </a:t>
            </a:r>
            <a:r>
              <a:rPr lang="en-US" altLang="ja-JP" dirty="0">
                <a:latin typeface="Cambria" panose="02040503050406030204" pitchFamily="18" charset="0"/>
                <a:cs typeface="Arial" panose="020B0604020202020204" pitchFamily="34" charset="0"/>
              </a:rPr>
              <a:t>DFEC added system than PC and FEC added systems.</a:t>
            </a:r>
          </a:p>
          <a:p>
            <a:pPr marL="285750" indent="-285750" algn="just">
              <a:spcBef>
                <a:spcPts val="600"/>
              </a:spcBef>
              <a:spcAft>
                <a:spcPts val="600"/>
              </a:spcAft>
              <a:buFont typeface="Arial" panose="020B0604020202020204" pitchFamily="34" charset="0"/>
              <a:buChar char="•"/>
            </a:pPr>
            <a:r>
              <a:rPr lang="en-US" altLang="ja-JP" dirty="0">
                <a:latin typeface="Cambria" panose="02040503050406030204" pitchFamily="18" charset="0"/>
                <a:cs typeface="Arial" panose="020B0604020202020204" pitchFamily="34" charset="0"/>
              </a:rPr>
              <a:t>It is clear that presence of more intact molecules in the SEI film </a:t>
            </a:r>
            <a:r>
              <a:rPr lang="en-US" altLang="ja-JP" dirty="0" smtClean="0">
                <a:latin typeface="Cambria" panose="02040503050406030204" pitchFamily="18" charset="0"/>
                <a:cs typeface="Arial" panose="020B0604020202020204" pitchFamily="34" charset="0"/>
              </a:rPr>
              <a:t>is responsible for the large cavities in the DFEC added system.</a:t>
            </a:r>
            <a:endParaRPr lang="ja-JP" altLang="en-US" dirty="0">
              <a:latin typeface="Cambria" panose="02040503050406030204" pitchFamily="18" charset="0"/>
              <a:cs typeface="Arial" panose="020B0604020202020204" pitchFamily="34" charset="0"/>
            </a:endParaRPr>
          </a:p>
        </p:txBody>
      </p:sp>
      <p:sp>
        <p:nvSpPr>
          <p:cNvPr id="40" name="TextBox 39"/>
          <p:cNvSpPr txBox="1"/>
          <p:nvPr/>
        </p:nvSpPr>
        <p:spPr>
          <a:xfrm>
            <a:off x="3423142" y="178322"/>
            <a:ext cx="5087196" cy="400110"/>
          </a:xfrm>
          <a:prstGeom prst="rect">
            <a:avLst/>
          </a:prstGeom>
          <a:noFill/>
          <a:ln w="9525">
            <a:noFill/>
            <a:miter lim="800000"/>
            <a:headEnd/>
            <a:tailEnd/>
          </a:ln>
        </p:spPr>
        <p:txBody>
          <a:bodyPr wrap="square">
            <a:spAutoFit/>
          </a:bodyPr>
          <a:lstStyle>
            <a:defPPr>
              <a:defRPr lang="ja-JP"/>
            </a:defPPr>
            <a:lvl1pPr>
              <a:defRPr b="1">
                <a:latin typeface="Cambria" panose="02040503050406030204" pitchFamily="18" charset="0"/>
              </a:defRPr>
            </a:lvl1pPr>
          </a:lstStyle>
          <a:p>
            <a:r>
              <a:rPr lang="en-US" altLang="ja-JP" sz="2000" dirty="0"/>
              <a:t>Electrolyte Molecules P</a:t>
            </a:r>
            <a:r>
              <a:rPr lang="en-US" altLang="ja-JP" sz="2000" dirty="0" smtClean="0"/>
              <a:t>resent in </a:t>
            </a:r>
            <a:r>
              <a:rPr lang="en-US" altLang="ja-JP" sz="2000" dirty="0"/>
              <a:t>SEI film</a:t>
            </a:r>
            <a:endParaRPr lang="ja-JP" altLang="en-US" sz="2000" dirty="0"/>
          </a:p>
        </p:txBody>
      </p:sp>
      <p:sp>
        <p:nvSpPr>
          <p:cNvPr id="3" name="Slide Number Placeholder 2"/>
          <p:cNvSpPr>
            <a:spLocks noGrp="1"/>
          </p:cNvSpPr>
          <p:nvPr>
            <p:ph type="sldNum" sz="quarter" idx="12"/>
          </p:nvPr>
        </p:nvSpPr>
        <p:spPr/>
        <p:txBody>
          <a:bodyPr/>
          <a:lstStyle/>
          <a:p>
            <a:fld id="{DF9FA5B6-7A2B-4E54-93D6-98ADC48FA8A9}" type="slidenum">
              <a:rPr kumimoji="1" lang="ja-JP" altLang="en-US" smtClean="0"/>
              <a:t>12</a:t>
            </a:fld>
            <a:endParaRPr kumimoji="1" lang="ja-JP" altLang="en-US" dirty="0"/>
          </a:p>
        </p:txBody>
      </p:sp>
    </p:spTree>
    <p:extLst>
      <p:ext uri="{BB962C8B-B14F-4D97-AF65-F5344CB8AC3E}">
        <p14:creationId xmlns:p14="http://schemas.microsoft.com/office/powerpoint/2010/main" val="2768189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79627" y="197951"/>
            <a:ext cx="5751703" cy="400110"/>
          </a:xfrm>
          <a:prstGeom prst="rect">
            <a:avLst/>
          </a:prstGeom>
        </p:spPr>
        <p:txBody>
          <a:bodyPr wrap="none">
            <a:spAutoFit/>
          </a:bodyPr>
          <a:lstStyle/>
          <a:p>
            <a:r>
              <a:rPr lang="en-US" altLang="ja-JP" sz="2000" b="1" dirty="0" smtClean="0">
                <a:latin typeface="Cambria" panose="02040503050406030204" pitchFamily="18" charset="0"/>
              </a:rPr>
              <a:t>Role of DFEC </a:t>
            </a:r>
            <a:r>
              <a:rPr lang="en-US" altLang="ja-JP" sz="2000" b="1" dirty="0">
                <a:latin typeface="Cambria" panose="02040503050406030204" pitchFamily="18" charset="0"/>
              </a:rPr>
              <a:t>R</a:t>
            </a:r>
            <a:r>
              <a:rPr lang="en-US" altLang="ja-JP" sz="2000" b="1" dirty="0" smtClean="0">
                <a:latin typeface="Cambria" panose="02040503050406030204" pitchFamily="18" charset="0"/>
              </a:rPr>
              <a:t>esidues in </a:t>
            </a:r>
            <a:r>
              <a:rPr lang="en-US" altLang="ja-JP" sz="2000" b="1" dirty="0">
                <a:latin typeface="Cambria" panose="02040503050406030204" pitchFamily="18" charset="0"/>
              </a:rPr>
              <a:t>the SEI film </a:t>
            </a:r>
            <a:r>
              <a:rPr lang="en-US" altLang="ja-JP" sz="2000" b="1" dirty="0" smtClean="0">
                <a:latin typeface="Cambria" panose="02040503050406030204" pitchFamily="18" charset="0"/>
              </a:rPr>
              <a:t>Formation</a:t>
            </a:r>
            <a:endParaRPr lang="ja-JP" altLang="en-US" sz="2000" b="1" dirty="0">
              <a:latin typeface="Cambria" panose="02040503050406030204" pitchFamily="18" charset="0"/>
            </a:endParaRPr>
          </a:p>
        </p:txBody>
      </p:sp>
      <p:grpSp>
        <p:nvGrpSpPr>
          <p:cNvPr id="3" name="Group 2"/>
          <p:cNvGrpSpPr/>
          <p:nvPr/>
        </p:nvGrpSpPr>
        <p:grpSpPr>
          <a:xfrm>
            <a:off x="1488159" y="962426"/>
            <a:ext cx="9103385" cy="4023993"/>
            <a:chOff x="1572126" y="930442"/>
            <a:chExt cx="9103385" cy="4023993"/>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31" t="12749" r="17193" b="15087"/>
            <a:stretch/>
          </p:blipFill>
          <p:spPr>
            <a:xfrm>
              <a:off x="1572126" y="930442"/>
              <a:ext cx="3331606" cy="3600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332" t="12046" r="12606" b="16024"/>
            <a:stretch/>
          </p:blipFill>
          <p:spPr>
            <a:xfrm>
              <a:off x="6697579" y="930442"/>
              <a:ext cx="2950243" cy="3600000"/>
            </a:xfrm>
            <a:prstGeom prst="rect">
              <a:avLst/>
            </a:prstGeom>
          </p:spPr>
        </p:pic>
        <p:sp>
          <p:nvSpPr>
            <p:cNvPr id="6" name="TextBox 5"/>
            <p:cNvSpPr txBox="1"/>
            <p:nvPr/>
          </p:nvSpPr>
          <p:spPr>
            <a:xfrm>
              <a:off x="2502568" y="4585103"/>
              <a:ext cx="1946623" cy="369332"/>
            </a:xfrm>
            <a:prstGeom prst="rect">
              <a:avLst/>
            </a:prstGeom>
            <a:noFill/>
          </p:spPr>
          <p:txBody>
            <a:bodyPr wrap="none" rtlCol="0">
              <a:spAutoFit/>
            </a:bodyPr>
            <a:lstStyle/>
            <a:p>
              <a:r>
                <a:rPr kumimoji="1" lang="en-US" altLang="ja-JP" dirty="0" smtClean="0"/>
                <a:t>100 MC/MD cycles</a:t>
              </a:r>
              <a:endParaRPr kumimoji="1" lang="ja-JP" altLang="en-US" dirty="0"/>
            </a:p>
          </p:txBody>
        </p:sp>
        <p:sp>
          <p:nvSpPr>
            <p:cNvPr id="7" name="TextBox 6"/>
            <p:cNvSpPr txBox="1"/>
            <p:nvPr/>
          </p:nvSpPr>
          <p:spPr>
            <a:xfrm>
              <a:off x="7435515" y="4585103"/>
              <a:ext cx="1946623" cy="369332"/>
            </a:xfrm>
            <a:prstGeom prst="rect">
              <a:avLst/>
            </a:prstGeom>
            <a:noFill/>
          </p:spPr>
          <p:txBody>
            <a:bodyPr wrap="none" rtlCol="0">
              <a:spAutoFit/>
            </a:bodyPr>
            <a:lstStyle/>
            <a:p>
              <a:r>
                <a:rPr lang="en-US" altLang="ja-JP" dirty="0"/>
                <a:t>5</a:t>
              </a:r>
              <a:r>
                <a:rPr kumimoji="1" lang="en-US" altLang="ja-JP" dirty="0" smtClean="0"/>
                <a:t>00 MC/MD cycles</a:t>
              </a:r>
              <a:endParaRPr kumimoji="1" lang="ja-JP" altLang="en-US" dirty="0"/>
            </a:p>
          </p:txBody>
        </p:sp>
        <p:sp>
          <p:nvSpPr>
            <p:cNvPr id="10" name="TextBox 9"/>
            <p:cNvSpPr txBox="1"/>
            <p:nvPr/>
          </p:nvSpPr>
          <p:spPr>
            <a:xfrm>
              <a:off x="4009736" y="1010653"/>
              <a:ext cx="657552" cy="338554"/>
            </a:xfrm>
            <a:prstGeom prst="rect">
              <a:avLst/>
            </a:prstGeom>
            <a:noFill/>
          </p:spPr>
          <p:txBody>
            <a:bodyPr wrap="none" rtlCol="0">
              <a:spAutoFit/>
            </a:bodyPr>
            <a:lstStyle/>
            <a:p>
              <a:r>
                <a:rPr kumimoji="1" lang="en-US" altLang="ja-JP" sz="1600" dirty="0" smtClean="0">
                  <a:latin typeface="Cambria" panose="02040503050406030204" pitchFamily="18" charset="0"/>
                </a:rPr>
                <a:t>NaPC</a:t>
              </a:r>
              <a:endParaRPr kumimoji="1" lang="ja-JP" altLang="en-US" sz="1600" dirty="0">
                <a:latin typeface="Cambria" panose="02040503050406030204" pitchFamily="18" charset="0"/>
              </a:endParaRPr>
            </a:p>
          </p:txBody>
        </p:sp>
        <p:sp>
          <p:nvSpPr>
            <p:cNvPr id="11" name="TextBox 10"/>
            <p:cNvSpPr txBox="1"/>
            <p:nvPr/>
          </p:nvSpPr>
          <p:spPr>
            <a:xfrm>
              <a:off x="4136789" y="3733129"/>
              <a:ext cx="629083" cy="338554"/>
            </a:xfrm>
            <a:prstGeom prst="rect">
              <a:avLst/>
            </a:prstGeom>
            <a:noFill/>
          </p:spPr>
          <p:txBody>
            <a:bodyPr wrap="none" rtlCol="0">
              <a:spAutoFit/>
            </a:bodyPr>
            <a:lstStyle/>
            <a:p>
              <a:r>
                <a:rPr kumimoji="1" lang="en-US" altLang="ja-JP" sz="1600" dirty="0" smtClean="0">
                  <a:latin typeface="Cambria" panose="02040503050406030204" pitchFamily="18" charset="0"/>
                </a:rPr>
                <a:t>CO</a:t>
              </a:r>
              <a:r>
                <a:rPr kumimoji="1" lang="en-US" altLang="ja-JP" sz="1600" baseline="-25000" dirty="0" smtClean="0">
                  <a:latin typeface="Cambria" panose="02040503050406030204" pitchFamily="18" charset="0"/>
                </a:rPr>
                <a:t>3</a:t>
              </a:r>
              <a:r>
                <a:rPr kumimoji="1" lang="en-US" altLang="ja-JP" sz="1600" baseline="30000" dirty="0" smtClean="0">
                  <a:latin typeface="Cambria" panose="02040503050406030204" pitchFamily="18" charset="0"/>
                </a:rPr>
                <a:t>-2</a:t>
              </a:r>
              <a:endParaRPr kumimoji="1" lang="ja-JP" altLang="en-US" sz="1600" baseline="30000" dirty="0">
                <a:latin typeface="Cambria" panose="02040503050406030204" pitchFamily="18" charset="0"/>
              </a:endParaRPr>
            </a:p>
          </p:txBody>
        </p:sp>
        <p:sp>
          <p:nvSpPr>
            <p:cNvPr id="12" name="TextBox 11"/>
            <p:cNvSpPr txBox="1"/>
            <p:nvPr/>
          </p:nvSpPr>
          <p:spPr>
            <a:xfrm>
              <a:off x="2502568" y="2295635"/>
              <a:ext cx="665567" cy="338554"/>
            </a:xfrm>
            <a:prstGeom prst="rect">
              <a:avLst/>
            </a:prstGeom>
            <a:noFill/>
          </p:spPr>
          <p:txBody>
            <a:bodyPr wrap="none" rtlCol="0">
              <a:spAutoFit/>
            </a:bodyPr>
            <a:lstStyle/>
            <a:p>
              <a:r>
                <a:rPr kumimoji="1" lang="en-US" altLang="ja-JP" sz="1600" dirty="0" smtClean="0">
                  <a:latin typeface="Cambria" panose="02040503050406030204" pitchFamily="18" charset="0"/>
                </a:rPr>
                <a:t>DFEC</a:t>
              </a:r>
              <a:endParaRPr kumimoji="1" lang="ja-JP" altLang="en-US" sz="1600" dirty="0">
                <a:latin typeface="Cambria" panose="02040503050406030204" pitchFamily="18" charset="0"/>
              </a:endParaRPr>
            </a:p>
          </p:txBody>
        </p:sp>
        <p:sp>
          <p:nvSpPr>
            <p:cNvPr id="13" name="TextBox 12"/>
            <p:cNvSpPr txBox="1"/>
            <p:nvPr/>
          </p:nvSpPr>
          <p:spPr>
            <a:xfrm>
              <a:off x="4265414" y="2736793"/>
              <a:ext cx="500458" cy="338554"/>
            </a:xfrm>
            <a:prstGeom prst="rect">
              <a:avLst/>
            </a:prstGeom>
            <a:noFill/>
          </p:spPr>
          <p:txBody>
            <a:bodyPr wrap="none" rtlCol="0">
              <a:spAutoFit/>
            </a:bodyPr>
            <a:lstStyle/>
            <a:p>
              <a:r>
                <a:rPr kumimoji="1" lang="en-US" altLang="ja-JP" sz="1600" dirty="0" smtClean="0">
                  <a:latin typeface="Cambria" panose="02040503050406030204" pitchFamily="18" charset="0"/>
                </a:rPr>
                <a:t>Na</a:t>
              </a:r>
              <a:r>
                <a:rPr kumimoji="1" lang="en-US" altLang="ja-JP" sz="1600" baseline="30000" dirty="0" smtClean="0">
                  <a:latin typeface="Cambria" panose="02040503050406030204" pitchFamily="18" charset="0"/>
                </a:rPr>
                <a:t>+</a:t>
              </a:r>
              <a:endParaRPr kumimoji="1" lang="ja-JP" altLang="en-US" sz="1600" baseline="30000" dirty="0">
                <a:latin typeface="Cambria" panose="02040503050406030204" pitchFamily="18" charset="0"/>
              </a:endParaRPr>
            </a:p>
          </p:txBody>
        </p:sp>
        <p:sp>
          <p:nvSpPr>
            <p:cNvPr id="14" name="TextBox 13"/>
            <p:cNvSpPr txBox="1"/>
            <p:nvPr/>
          </p:nvSpPr>
          <p:spPr>
            <a:xfrm>
              <a:off x="6368803" y="1188786"/>
              <a:ext cx="657552" cy="338554"/>
            </a:xfrm>
            <a:prstGeom prst="rect">
              <a:avLst/>
            </a:prstGeom>
            <a:noFill/>
          </p:spPr>
          <p:txBody>
            <a:bodyPr wrap="none" rtlCol="0">
              <a:spAutoFit/>
            </a:bodyPr>
            <a:lstStyle/>
            <a:p>
              <a:r>
                <a:rPr kumimoji="1" lang="en-US" altLang="ja-JP" sz="1600" dirty="0" smtClean="0">
                  <a:latin typeface="Cambria" panose="02040503050406030204" pitchFamily="18" charset="0"/>
                </a:rPr>
                <a:t>NaPC</a:t>
              </a:r>
              <a:endParaRPr kumimoji="1" lang="ja-JP" altLang="en-US" sz="1600" dirty="0">
                <a:latin typeface="Cambria" panose="02040503050406030204" pitchFamily="18" charset="0"/>
              </a:endParaRPr>
            </a:p>
          </p:txBody>
        </p:sp>
        <p:sp>
          <p:nvSpPr>
            <p:cNvPr id="15" name="TextBox 14"/>
            <p:cNvSpPr txBox="1"/>
            <p:nvPr/>
          </p:nvSpPr>
          <p:spPr>
            <a:xfrm>
              <a:off x="6697579" y="2398239"/>
              <a:ext cx="665567" cy="338554"/>
            </a:xfrm>
            <a:prstGeom prst="rect">
              <a:avLst/>
            </a:prstGeom>
            <a:noFill/>
          </p:spPr>
          <p:txBody>
            <a:bodyPr wrap="none" rtlCol="0">
              <a:spAutoFit/>
            </a:bodyPr>
            <a:lstStyle/>
            <a:p>
              <a:r>
                <a:rPr kumimoji="1" lang="en-US" altLang="ja-JP" sz="1600" dirty="0" smtClean="0">
                  <a:latin typeface="Cambria" panose="02040503050406030204" pitchFamily="18" charset="0"/>
                </a:rPr>
                <a:t>DFEC</a:t>
              </a:r>
              <a:endParaRPr kumimoji="1" lang="ja-JP" altLang="en-US" sz="1600" dirty="0">
                <a:latin typeface="Cambria" panose="02040503050406030204" pitchFamily="18" charset="0"/>
              </a:endParaRPr>
            </a:p>
          </p:txBody>
        </p:sp>
        <p:sp>
          <p:nvSpPr>
            <p:cNvPr id="17" name="TextBox 16"/>
            <p:cNvSpPr txBox="1"/>
            <p:nvPr/>
          </p:nvSpPr>
          <p:spPr>
            <a:xfrm>
              <a:off x="6617267" y="3438415"/>
              <a:ext cx="629083" cy="338554"/>
            </a:xfrm>
            <a:prstGeom prst="rect">
              <a:avLst/>
            </a:prstGeom>
            <a:noFill/>
          </p:spPr>
          <p:txBody>
            <a:bodyPr wrap="none" rtlCol="0">
              <a:spAutoFit/>
            </a:bodyPr>
            <a:lstStyle/>
            <a:p>
              <a:r>
                <a:rPr kumimoji="1" lang="en-US" altLang="ja-JP" sz="1600" dirty="0" smtClean="0">
                  <a:latin typeface="Cambria" panose="02040503050406030204" pitchFamily="18" charset="0"/>
                </a:rPr>
                <a:t>CO</a:t>
              </a:r>
              <a:r>
                <a:rPr kumimoji="1" lang="en-US" altLang="ja-JP" sz="1600" baseline="-25000" dirty="0" smtClean="0">
                  <a:latin typeface="Cambria" panose="02040503050406030204" pitchFamily="18" charset="0"/>
                </a:rPr>
                <a:t>3</a:t>
              </a:r>
              <a:r>
                <a:rPr kumimoji="1" lang="en-US" altLang="ja-JP" sz="1600" baseline="30000" dirty="0" smtClean="0">
                  <a:latin typeface="Cambria" panose="02040503050406030204" pitchFamily="18" charset="0"/>
                </a:rPr>
                <a:t>-2</a:t>
              </a:r>
              <a:endParaRPr kumimoji="1" lang="ja-JP" altLang="en-US" sz="1600" baseline="30000" dirty="0">
                <a:latin typeface="Cambria" panose="02040503050406030204" pitchFamily="18" charset="0"/>
              </a:endParaRPr>
            </a:p>
          </p:txBody>
        </p:sp>
        <p:sp>
          <p:nvSpPr>
            <p:cNvPr id="18" name="TextBox 17"/>
            <p:cNvSpPr txBox="1"/>
            <p:nvPr/>
          </p:nvSpPr>
          <p:spPr>
            <a:xfrm>
              <a:off x="9456908" y="3677816"/>
              <a:ext cx="1218603" cy="338554"/>
            </a:xfrm>
            <a:prstGeom prst="rect">
              <a:avLst/>
            </a:prstGeom>
            <a:noFill/>
          </p:spPr>
          <p:txBody>
            <a:bodyPr wrap="none" rtlCol="0">
              <a:spAutoFit/>
            </a:bodyPr>
            <a:lstStyle/>
            <a:p>
              <a:r>
                <a:rPr kumimoji="1" lang="en-US" altLang="ja-JP" sz="1600" dirty="0" smtClean="0">
                  <a:latin typeface="Cambria" panose="02040503050406030204" pitchFamily="18" charset="0"/>
                </a:rPr>
                <a:t>Na</a:t>
              </a:r>
              <a:r>
                <a:rPr kumimoji="1" lang="en-US" altLang="ja-JP" sz="1600" baseline="-25000" dirty="0" smtClean="0">
                  <a:latin typeface="Cambria" panose="02040503050406030204" pitchFamily="18" charset="0"/>
                </a:rPr>
                <a:t>2</a:t>
              </a:r>
              <a:r>
                <a:rPr kumimoji="1" lang="en-US" altLang="ja-JP" sz="1600" dirty="0" smtClean="0">
                  <a:latin typeface="Cambria" panose="02040503050406030204" pitchFamily="18" charset="0"/>
                </a:rPr>
                <a:t>DMBDC</a:t>
              </a:r>
              <a:endParaRPr kumimoji="1" lang="ja-JP" altLang="en-US" sz="1600" dirty="0">
                <a:latin typeface="Cambria" panose="02040503050406030204" pitchFamily="18" charset="0"/>
              </a:endParaRPr>
            </a:p>
          </p:txBody>
        </p:sp>
      </p:grpSp>
      <p:sp>
        <p:nvSpPr>
          <p:cNvPr id="2" name="TextBox 1"/>
          <p:cNvSpPr txBox="1"/>
          <p:nvPr/>
        </p:nvSpPr>
        <p:spPr>
          <a:xfrm>
            <a:off x="508185" y="5393040"/>
            <a:ext cx="10681183" cy="9233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US" altLang="ja-JP" dirty="0" smtClean="0">
                <a:latin typeface="Cambria" panose="02040503050406030204" pitchFamily="18" charset="0"/>
              </a:rPr>
              <a:t>Intact DFEC molecules coordinate with reaction products during the SEI film formation.</a:t>
            </a:r>
          </a:p>
          <a:p>
            <a:pPr marL="285750" indent="-285750">
              <a:lnSpc>
                <a:spcPct val="150000"/>
              </a:lnSpc>
              <a:buFont typeface="Arial" panose="020B0604020202020204" pitchFamily="34" charset="0"/>
              <a:buChar char="•"/>
            </a:pPr>
            <a:r>
              <a:rPr lang="en-US" altLang="ja-JP" dirty="0" smtClean="0">
                <a:latin typeface="Cambria" panose="02040503050406030204" pitchFamily="18" charset="0"/>
              </a:rPr>
              <a:t>DFEC also enhance the clustering of inorganic molecules which can be responsible for larger cavity sizes.</a:t>
            </a:r>
          </a:p>
        </p:txBody>
      </p:sp>
      <p:sp>
        <p:nvSpPr>
          <p:cNvPr id="9" name="Slide Number Placeholder 8"/>
          <p:cNvSpPr>
            <a:spLocks noGrp="1"/>
          </p:cNvSpPr>
          <p:nvPr>
            <p:ph type="sldNum" sz="quarter" idx="12"/>
          </p:nvPr>
        </p:nvSpPr>
        <p:spPr/>
        <p:txBody>
          <a:bodyPr vert="horz" lIns="91440" tIns="45720" rIns="91440" bIns="45720" rtlCol="0" anchor="ctr"/>
          <a:lstStyle/>
          <a:p>
            <a:fld id="{DF9FA5B6-7A2B-4E54-93D6-98ADC48FA8A9}" type="slidenum">
              <a:rPr lang="ja-JP" altLang="en-US" sz="1400">
                <a:solidFill>
                  <a:schemeClr val="tx1"/>
                </a:solidFill>
                <a:latin typeface="Arial" panose="020B0604020202020204" pitchFamily="34" charset="0"/>
                <a:cs typeface="Arial" panose="020B0604020202020204" pitchFamily="34" charset="0"/>
              </a:rPr>
              <a:pPr/>
              <a:t>13</a:t>
            </a:fld>
            <a:endParaRPr lang="ja-JP" alt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802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4"/>
          <p:cNvSpPr>
            <a:spLocks noGrp="1"/>
          </p:cNvSpPr>
          <p:nvPr>
            <p:ph type="sldNum" sz="quarter" idx="11"/>
          </p:nvPr>
        </p:nvSpPr>
        <p:spPr>
          <a:xfrm>
            <a:off x="9907905" y="6438558"/>
            <a:ext cx="2133600" cy="292751"/>
          </a:xfrm>
        </p:spPr>
        <p:txBody>
          <a:bodyPr vert="horz" lIns="91440" tIns="45720" rIns="91440" bIns="45720" rtlCol="0" anchor="ctr"/>
          <a:lstStyle/>
          <a:p>
            <a:pPr algn="r"/>
            <a:r>
              <a:rPr lang="en-US" altLang="ja-JP" sz="1400" dirty="0" smtClean="0">
                <a:solidFill>
                  <a:schemeClr val="tx1"/>
                </a:solidFill>
                <a:latin typeface="Arial" panose="020B0604020202020204" pitchFamily="34" charset="0"/>
                <a:cs typeface="Arial" panose="020B0604020202020204" pitchFamily="34" charset="0"/>
              </a:rPr>
              <a:t>12</a:t>
            </a:r>
            <a:endParaRPr lang="ja-JP" altLang="zh-CN" sz="1400" dirty="0">
              <a:solidFill>
                <a:schemeClr val="tx1"/>
              </a:solidFill>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5202683" y="156536"/>
            <a:ext cx="1599990" cy="400110"/>
          </a:xfrm>
          <a:prstGeom prst="rect">
            <a:avLst/>
          </a:prstGeom>
          <a:extLst/>
        </p:spPr>
        <p:txBody>
          <a:bodyPr wrap="none">
            <a:spAutoFit/>
          </a:bodyPr>
          <a:lstStyle>
            <a:defPPr>
              <a:defRPr lang="ja-JP"/>
            </a:defPPr>
            <a:lvl1pPr>
              <a:defRPr b="1">
                <a:latin typeface="Cambria" panose="02040503050406030204" pitchFamily="18" charset="0"/>
              </a:defRPr>
            </a:lvl1pPr>
          </a:lstStyle>
          <a:p>
            <a:r>
              <a:rPr lang="en-US" altLang="ja-JP" sz="2000" dirty="0"/>
              <a:t>Conclusions</a:t>
            </a:r>
            <a:endParaRPr lang="ja-JP" altLang="en-US" sz="2000" dirty="0"/>
          </a:p>
        </p:txBody>
      </p:sp>
      <p:sp>
        <p:nvSpPr>
          <p:cNvPr id="12" name="正方形/長方形 11"/>
          <p:cNvSpPr/>
          <p:nvPr/>
        </p:nvSpPr>
        <p:spPr>
          <a:xfrm>
            <a:off x="383598" y="832554"/>
            <a:ext cx="11383285" cy="5355312"/>
          </a:xfrm>
          <a:prstGeom prst="rect">
            <a:avLst/>
          </a:prstGeom>
        </p:spPr>
        <p:txBody>
          <a:bodyPr wrap="square">
            <a:spAutoFit/>
          </a:bodyPr>
          <a:lstStyle/>
          <a:p>
            <a:pPr marL="285750" lvl="0" indent="-285750" algn="just">
              <a:buFont typeface="Arial" panose="020B0604020202020204" pitchFamily="34" charset="0"/>
              <a:buChar char="•"/>
            </a:pPr>
            <a:r>
              <a:rPr lang="en-US" altLang="ja-JP" dirty="0" smtClean="0">
                <a:solidFill>
                  <a:prstClr val="black"/>
                </a:solidFill>
                <a:latin typeface="Cambria" panose="02040503050406030204" pitchFamily="18" charset="0"/>
                <a:cs typeface="Arial" panose="020B0604020202020204" pitchFamily="34" charset="0"/>
              </a:rPr>
              <a:t>To gauge the effect of DFEC on the formation of SEI film, we have performed the MC/MD simulations on DFEC added PC electrolyte system which resembles real situation where both the effects such as effect of intact DFEC molecules and DFEC dissociation after the PC SEI film formation were included.</a:t>
            </a:r>
          </a:p>
          <a:p>
            <a:pPr marL="285750" lvl="0" indent="-285750" algn="just">
              <a:buFont typeface="Arial" panose="020B0604020202020204" pitchFamily="34" charset="0"/>
              <a:buChar char="•"/>
            </a:pPr>
            <a:endParaRPr lang="en-US" altLang="ja-JP" dirty="0" smtClean="0">
              <a:solidFill>
                <a:prstClr val="black"/>
              </a:solidFill>
              <a:latin typeface="Cambria" panose="02040503050406030204" pitchFamily="18" charset="0"/>
              <a:cs typeface="Arial" panose="020B0604020202020204" pitchFamily="34" charset="0"/>
            </a:endParaRPr>
          </a:p>
          <a:p>
            <a:pPr marL="285750" lvl="0" indent="-285750">
              <a:buFont typeface="Arial" panose="020B0604020202020204" pitchFamily="34" charset="0"/>
              <a:buChar char="•"/>
            </a:pPr>
            <a:r>
              <a:rPr lang="en-US" altLang="ja-JP" dirty="0">
                <a:solidFill>
                  <a:prstClr val="black"/>
                </a:solidFill>
                <a:latin typeface="Cambria" panose="02040503050406030204" pitchFamily="18" charset="0"/>
                <a:cs typeface="Arial" panose="020B0604020202020204" pitchFamily="34" charset="0"/>
              </a:rPr>
              <a:t>DFEC-added PC electrolyte </a:t>
            </a:r>
            <a:r>
              <a:rPr lang="en-US" altLang="ja-JP" dirty="0" smtClean="0">
                <a:solidFill>
                  <a:prstClr val="black"/>
                </a:solidFill>
                <a:latin typeface="Cambria" panose="02040503050406030204" pitchFamily="18" charset="0"/>
                <a:cs typeface="Arial" panose="020B0604020202020204" pitchFamily="34" charset="0"/>
              </a:rPr>
              <a:t>system </a:t>
            </a:r>
            <a:r>
              <a:rPr lang="en-US" altLang="ja-JP" dirty="0">
                <a:solidFill>
                  <a:prstClr val="black"/>
                </a:solidFill>
                <a:latin typeface="Cambria" panose="02040503050406030204" pitchFamily="18" charset="0"/>
                <a:cs typeface="Arial" panose="020B0604020202020204" pitchFamily="34" charset="0"/>
              </a:rPr>
              <a:t>resulted </a:t>
            </a:r>
            <a:r>
              <a:rPr lang="en-US" altLang="ja-JP" dirty="0">
                <a:solidFill>
                  <a:prstClr val="black"/>
                </a:solidFill>
                <a:latin typeface="Times" panose="02020603050405020304" pitchFamily="18" charset="0"/>
                <a:ea typeface="ＭＳ 明朝" panose="02020609040205080304" pitchFamily="17" charset="-128"/>
                <a:cs typeface="Mangal" panose="02040503050203030202" pitchFamily="18" charset="0"/>
              </a:rPr>
              <a:t>roughened </a:t>
            </a:r>
            <a:r>
              <a:rPr lang="en-US" altLang="ja-JP" dirty="0">
                <a:solidFill>
                  <a:prstClr val="black"/>
                </a:solidFill>
                <a:latin typeface="Cambria" panose="02040503050406030204" pitchFamily="18" charset="0"/>
                <a:cs typeface="Arial" panose="020B0604020202020204" pitchFamily="34" charset="0"/>
              </a:rPr>
              <a:t>surface structure of SEI film in contact with the electrolyte compare to the FEC added system</a:t>
            </a:r>
            <a:r>
              <a:rPr lang="en-US" altLang="ja-JP" dirty="0" smtClean="0">
                <a:solidFill>
                  <a:prstClr val="black"/>
                </a:solidFill>
                <a:latin typeface="Cambria" panose="02040503050406030204" pitchFamily="18" charset="0"/>
                <a:cs typeface="Arial" panose="020B0604020202020204" pitchFamily="34" charset="0"/>
              </a:rPr>
              <a:t>.</a:t>
            </a:r>
          </a:p>
          <a:p>
            <a:pPr marL="285750" lvl="0" indent="-285750">
              <a:buFont typeface="Arial" panose="020B0604020202020204" pitchFamily="34" charset="0"/>
              <a:buChar char="•"/>
            </a:pPr>
            <a:endParaRPr lang="en-US" altLang="ja-JP" dirty="0">
              <a:solidFill>
                <a:prstClr val="black"/>
              </a:solidFill>
              <a:latin typeface="Cambria" panose="02040503050406030204" pitchFamily="18" charset="0"/>
              <a:cs typeface="Arial" panose="020B0604020202020204" pitchFamily="34" charset="0"/>
            </a:endParaRPr>
          </a:p>
          <a:p>
            <a:pPr marL="285750" indent="-285750" algn="just">
              <a:buFont typeface="Arial" panose="020B0604020202020204" pitchFamily="34" charset="0"/>
              <a:buChar char="•"/>
            </a:pPr>
            <a:r>
              <a:rPr lang="en-US" altLang="ja-JP" dirty="0" smtClean="0">
                <a:latin typeface="Cambria" panose="02040503050406030204" pitchFamily="18" charset="0"/>
                <a:cs typeface="Arial" panose="020B0604020202020204" pitchFamily="34" charset="0"/>
              </a:rPr>
              <a:t>Decomposition </a:t>
            </a:r>
            <a:r>
              <a:rPr lang="en-US" altLang="ja-JP" dirty="0">
                <a:latin typeface="Cambria" panose="02040503050406030204" pitchFamily="18" charset="0"/>
                <a:cs typeface="Arial" panose="020B0604020202020204" pitchFamily="34" charset="0"/>
              </a:rPr>
              <a:t>of more FEC </a:t>
            </a:r>
            <a:r>
              <a:rPr lang="en-US" altLang="ja-JP" dirty="0" smtClean="0">
                <a:latin typeface="Cambria" panose="02040503050406030204" pitchFamily="18" charset="0"/>
                <a:cs typeface="Arial" panose="020B0604020202020204" pitchFamily="34" charset="0"/>
              </a:rPr>
              <a:t>molecules during the SEI film formation </a:t>
            </a:r>
            <a:r>
              <a:rPr lang="en-US" altLang="ja-JP" dirty="0">
                <a:latin typeface="Cambria" panose="02040503050406030204" pitchFamily="18" charset="0"/>
                <a:cs typeface="Arial" panose="020B0604020202020204" pitchFamily="34" charset="0"/>
              </a:rPr>
              <a:t>reveals </a:t>
            </a:r>
            <a:r>
              <a:rPr lang="en-US" altLang="ja-JP" dirty="0" smtClean="0">
                <a:latin typeface="Cambria" panose="02040503050406030204" pitchFamily="18" charset="0"/>
                <a:cs typeface="Arial" panose="020B0604020202020204" pitchFamily="34" charset="0"/>
              </a:rPr>
              <a:t>the </a:t>
            </a:r>
            <a:r>
              <a:rPr lang="en-US" altLang="ja-JP" dirty="0">
                <a:latin typeface="Cambria" panose="02040503050406030204" pitchFamily="18" charset="0"/>
                <a:cs typeface="Arial" panose="020B0604020202020204" pitchFamily="34" charset="0"/>
              </a:rPr>
              <a:t>higher </a:t>
            </a:r>
            <a:r>
              <a:rPr lang="en-US" altLang="ja-JP" dirty="0" smtClean="0">
                <a:latin typeface="Cambria" panose="02040503050406030204" pitchFamily="18" charset="0"/>
                <a:cs typeface="Arial" panose="020B0604020202020204" pitchFamily="34" charset="0"/>
              </a:rPr>
              <a:t>contribution </a:t>
            </a:r>
            <a:r>
              <a:rPr lang="en-US" altLang="ja-JP" dirty="0">
                <a:latin typeface="Cambria" panose="02040503050406030204" pitchFamily="18" charset="0"/>
                <a:cs typeface="Arial" panose="020B0604020202020204" pitchFamily="34" charset="0"/>
              </a:rPr>
              <a:t>of FEC </a:t>
            </a:r>
            <a:r>
              <a:rPr lang="en-US" altLang="ja-JP" dirty="0" smtClean="0">
                <a:latin typeface="Cambria" panose="02040503050406030204" pitchFamily="18" charset="0"/>
                <a:cs typeface="Arial" panose="020B0604020202020204" pitchFamily="34" charset="0"/>
              </a:rPr>
              <a:t>molecules in the SEI film formation than DFEC molecules.</a:t>
            </a:r>
          </a:p>
          <a:p>
            <a:pPr marL="285750" indent="-285750" algn="just">
              <a:buFont typeface="Arial" panose="020B0604020202020204" pitchFamily="34" charset="0"/>
              <a:buChar char="•"/>
            </a:pPr>
            <a:endParaRPr lang="en-US" altLang="ja-JP" dirty="0" smtClean="0">
              <a:latin typeface="Cambria" panose="02040503050406030204" pitchFamily="18" charset="0"/>
              <a:cs typeface="Arial" panose="020B0604020202020204" pitchFamily="34" charset="0"/>
            </a:endParaRPr>
          </a:p>
          <a:p>
            <a:pPr marL="285750" indent="-285750" algn="just">
              <a:buFont typeface="Arial" panose="020B0604020202020204" pitchFamily="34" charset="0"/>
              <a:buChar char="•"/>
            </a:pPr>
            <a:r>
              <a:rPr lang="en-US" altLang="ja-JP" dirty="0" smtClean="0">
                <a:latin typeface="Cambria" panose="02040503050406030204" pitchFamily="18" charset="0"/>
                <a:cs typeface="Arial" panose="020B0604020202020204" pitchFamily="34" charset="0"/>
              </a:rPr>
              <a:t>The </a:t>
            </a:r>
            <a:r>
              <a:rPr lang="en-US" altLang="ja-JP" dirty="0">
                <a:latin typeface="Cambria" panose="02040503050406030204" pitchFamily="18" charset="0"/>
                <a:cs typeface="Arial" panose="020B0604020202020204" pitchFamily="34" charset="0"/>
              </a:rPr>
              <a:t>clustering of </a:t>
            </a:r>
            <a:r>
              <a:rPr lang="en-US" altLang="ja-JP" dirty="0" smtClean="0">
                <a:latin typeface="Cambria" panose="02040503050406030204" pitchFamily="18" charset="0"/>
                <a:cs typeface="Arial" panose="020B0604020202020204" pitchFamily="34" charset="0"/>
              </a:rPr>
              <a:t>inorganic </a:t>
            </a:r>
            <a:r>
              <a:rPr lang="en-US" altLang="ja-JP" dirty="0">
                <a:latin typeface="Cambria" panose="02040503050406030204" pitchFamily="18" charset="0"/>
                <a:cs typeface="Arial" panose="020B0604020202020204" pitchFamily="34" charset="0"/>
              </a:rPr>
              <a:t>molecules around intact DFEC molecules </a:t>
            </a:r>
            <a:r>
              <a:rPr lang="en-US" altLang="ja-JP" dirty="0" smtClean="0">
                <a:latin typeface="Cambria" panose="02040503050406030204" pitchFamily="18" charset="0"/>
                <a:cs typeface="Arial" panose="020B0604020202020204" pitchFamily="34" charset="0"/>
              </a:rPr>
              <a:t>is </a:t>
            </a:r>
            <a:r>
              <a:rPr lang="en-US" altLang="ja-JP" dirty="0">
                <a:latin typeface="Cambria" panose="02040503050406030204" pitchFamily="18" charset="0"/>
                <a:cs typeface="Arial" panose="020B0604020202020204" pitchFamily="34" charset="0"/>
              </a:rPr>
              <a:t>more favorable in the DFEC added PC electrolyte system. This clustering reduce the aggregation between inorganic and organic products in the SEI film </a:t>
            </a:r>
            <a:r>
              <a:rPr lang="en-US" altLang="ja-JP" dirty="0" smtClean="0">
                <a:latin typeface="Cambria" panose="02040503050406030204" pitchFamily="18" charset="0"/>
                <a:cs typeface="Arial" panose="020B0604020202020204" pitchFamily="34" charset="0"/>
              </a:rPr>
              <a:t>formation.</a:t>
            </a:r>
          </a:p>
          <a:p>
            <a:pPr marL="285750" indent="-285750" algn="just">
              <a:buFont typeface="Arial" panose="020B0604020202020204" pitchFamily="34" charset="0"/>
              <a:buChar char="•"/>
            </a:pPr>
            <a:endParaRPr lang="en-US" altLang="ja-JP" dirty="0" smtClean="0">
              <a:latin typeface="Cambria" panose="02040503050406030204" pitchFamily="18" charset="0"/>
              <a:cs typeface="Arial" panose="020B0604020202020204" pitchFamily="34" charset="0"/>
            </a:endParaRPr>
          </a:p>
          <a:p>
            <a:pPr marL="285750" indent="-285750" algn="just">
              <a:buFont typeface="Arial" panose="020B0604020202020204" pitchFamily="34" charset="0"/>
              <a:buChar char="•"/>
            </a:pPr>
            <a:r>
              <a:rPr lang="en-US" altLang="ja-JP" dirty="0">
                <a:solidFill>
                  <a:prstClr val="black"/>
                </a:solidFill>
                <a:latin typeface="Cambria" panose="02040503050406030204" pitchFamily="18" charset="0"/>
                <a:ea typeface="ＭＳ 明朝" panose="02020609040205080304" pitchFamily="17" charset="-128"/>
              </a:rPr>
              <a:t>Intact </a:t>
            </a:r>
            <a:r>
              <a:rPr lang="en-US" altLang="ja-JP" dirty="0" smtClean="0">
                <a:solidFill>
                  <a:prstClr val="black"/>
                </a:solidFill>
                <a:latin typeface="Cambria" panose="02040503050406030204" pitchFamily="18" charset="0"/>
                <a:ea typeface="ＭＳ 明朝" panose="02020609040205080304" pitchFamily="17" charset="-128"/>
              </a:rPr>
              <a:t>electrolyte molecules present in </a:t>
            </a:r>
            <a:r>
              <a:rPr lang="en-US" altLang="ja-JP" dirty="0">
                <a:solidFill>
                  <a:prstClr val="black"/>
                </a:solidFill>
                <a:latin typeface="Cambria" panose="02040503050406030204" pitchFamily="18" charset="0"/>
                <a:ea typeface="ＭＳ 明朝" panose="02020609040205080304" pitchFamily="17" charset="-128"/>
              </a:rPr>
              <a:t>the SEI film </a:t>
            </a:r>
            <a:r>
              <a:rPr lang="en-US" altLang="ja-JP" dirty="0" smtClean="0">
                <a:solidFill>
                  <a:prstClr val="black"/>
                </a:solidFill>
                <a:latin typeface="Cambria" panose="02040503050406030204" pitchFamily="18" charset="0"/>
                <a:ea typeface="ＭＳ 明朝" panose="02020609040205080304" pitchFamily="17" charset="-128"/>
              </a:rPr>
              <a:t>are responsible </a:t>
            </a:r>
            <a:r>
              <a:rPr lang="en-US" altLang="ja-JP" dirty="0">
                <a:solidFill>
                  <a:prstClr val="black"/>
                </a:solidFill>
                <a:latin typeface="Cambria" panose="02040503050406030204" pitchFamily="18" charset="0"/>
                <a:ea typeface="ＭＳ 明朝" panose="02020609040205080304" pitchFamily="17" charset="-128"/>
              </a:rPr>
              <a:t>for </a:t>
            </a:r>
            <a:r>
              <a:rPr lang="en-US" altLang="ja-JP" dirty="0" smtClean="0">
                <a:solidFill>
                  <a:prstClr val="black"/>
                </a:solidFill>
                <a:latin typeface="Cambria" panose="02040503050406030204" pitchFamily="18" charset="0"/>
                <a:ea typeface="ＭＳ 明朝" panose="02020609040205080304" pitchFamily="17" charset="-128"/>
              </a:rPr>
              <a:t>large cavities in DFEC added system.</a:t>
            </a:r>
          </a:p>
          <a:p>
            <a:pPr algn="just"/>
            <a:endParaRPr lang="en-US" altLang="ja-JP" dirty="0" smtClean="0">
              <a:latin typeface="Cambria" panose="02040503050406030204" pitchFamily="18" charset="0"/>
              <a:cs typeface="Arial" panose="020B0604020202020204" pitchFamily="34" charset="0"/>
            </a:endParaRPr>
          </a:p>
          <a:p>
            <a:pPr marL="285750" indent="-285750" algn="just">
              <a:buFont typeface="Arial" panose="020B0604020202020204" pitchFamily="34" charset="0"/>
              <a:buChar char="•"/>
            </a:pPr>
            <a:r>
              <a:rPr lang="en-US" altLang="ja-JP" dirty="0" smtClean="0">
                <a:latin typeface="Cambria" panose="02040503050406030204" pitchFamily="18" charset="0"/>
                <a:cs typeface="Arial" panose="020B0604020202020204" pitchFamily="34" charset="0"/>
              </a:rPr>
              <a:t>Finally, the inefficient </a:t>
            </a:r>
            <a:r>
              <a:rPr lang="en-US" altLang="ja-JP" dirty="0">
                <a:latin typeface="Cambria" panose="02040503050406030204" pitchFamily="18" charset="0"/>
                <a:cs typeface="Arial" panose="020B0604020202020204" pitchFamily="34" charset="0"/>
              </a:rPr>
              <a:t>aggregation of reaction products in the DFEC-added system results </a:t>
            </a:r>
            <a:r>
              <a:rPr lang="en-US" altLang="ja-JP" dirty="0" smtClean="0">
                <a:latin typeface="Cambria" panose="02040503050406030204" pitchFamily="18" charset="0"/>
                <a:cs typeface="Arial" panose="020B0604020202020204" pitchFamily="34" charset="0"/>
              </a:rPr>
              <a:t>roughened </a:t>
            </a:r>
            <a:r>
              <a:rPr lang="en-US" altLang="ja-JP" dirty="0">
                <a:latin typeface="Cambria" panose="02040503050406030204" pitchFamily="18" charset="0"/>
                <a:cs typeface="Arial" panose="020B0604020202020204" pitchFamily="34" charset="0"/>
              </a:rPr>
              <a:t>surface structure </a:t>
            </a:r>
            <a:r>
              <a:rPr lang="en-US" altLang="ja-JP" dirty="0" smtClean="0">
                <a:latin typeface="Cambria" panose="02040503050406030204" pitchFamily="18" charset="0"/>
                <a:cs typeface="Arial" panose="020B0604020202020204" pitchFamily="34" charset="0"/>
              </a:rPr>
              <a:t>and intact electrolyte molecules in SEI film and clustering of inorganic products with DFEC molecules results larger </a:t>
            </a:r>
            <a:r>
              <a:rPr lang="en-US" altLang="ja-JP" dirty="0">
                <a:latin typeface="Cambria" panose="02040503050406030204" pitchFamily="18" charset="0"/>
                <a:cs typeface="Arial" panose="020B0604020202020204" pitchFamily="34" charset="0"/>
              </a:rPr>
              <a:t>cavities in the SEI </a:t>
            </a:r>
            <a:r>
              <a:rPr lang="en-US" altLang="ja-JP" dirty="0" smtClean="0">
                <a:latin typeface="Cambria" panose="02040503050406030204" pitchFamily="18" charset="0"/>
                <a:cs typeface="Arial" panose="020B0604020202020204" pitchFamily="34" charset="0"/>
              </a:rPr>
              <a:t>film.</a:t>
            </a:r>
            <a:endParaRPr lang="en-US" altLang="ja-JP" dirty="0">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1181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068819" y="190163"/>
            <a:ext cx="4033145" cy="432197"/>
          </a:xfrm>
        </p:spPr>
        <p:txBody>
          <a:bodyPr>
            <a:noAutofit/>
          </a:bodyPr>
          <a:lstStyle/>
          <a:p>
            <a:r>
              <a:rPr lang="en-US" altLang="ja-JP" sz="2000" b="1" dirty="0">
                <a:latin typeface="Cambria" panose="02040503050406030204" pitchFamily="18" charset="0"/>
              </a:rPr>
              <a:t>Background of Present Study</a:t>
            </a:r>
            <a:endParaRPr lang="ja-JP" altLang="en-US" sz="2000" b="1" dirty="0">
              <a:latin typeface="Cambria" panose="02040503050406030204" pitchFamily="18" charset="0"/>
            </a:endParaRPr>
          </a:p>
        </p:txBody>
      </p:sp>
      <p:sp>
        <p:nvSpPr>
          <p:cNvPr id="8" name="テキスト ボックス 7"/>
          <p:cNvSpPr txBox="1"/>
          <p:nvPr/>
        </p:nvSpPr>
        <p:spPr>
          <a:xfrm>
            <a:off x="498728" y="818930"/>
            <a:ext cx="11051588" cy="923330"/>
          </a:xfrm>
          <a:prstGeom prst="rect">
            <a:avLst/>
          </a:prstGeom>
          <a:noFill/>
        </p:spPr>
        <p:txBody>
          <a:bodyPr wrap="square" rtlCol="0">
            <a:spAutoFit/>
          </a:bodyPr>
          <a:lstStyle/>
          <a:p>
            <a:pPr algn="just" fontAlgn="base">
              <a:spcBef>
                <a:spcPts val="600"/>
              </a:spcBef>
              <a:spcAft>
                <a:spcPts val="600"/>
              </a:spcAft>
            </a:pPr>
            <a:r>
              <a:rPr lang="en-US" altLang="ja-JP" dirty="0" smtClean="0">
                <a:solidFill>
                  <a:srgbClr val="000000"/>
                </a:solidFill>
                <a:latin typeface="Cambria" panose="02040503050406030204" pitchFamily="18" charset="0"/>
                <a:cs typeface="Arial" pitchFamily="34" charset="0"/>
              </a:rPr>
              <a:t>Based on recent experimental </a:t>
            </a:r>
            <a:r>
              <a:rPr lang="en-US" altLang="ja-JP" dirty="0">
                <a:solidFill>
                  <a:srgbClr val="000000"/>
                </a:solidFill>
                <a:latin typeface="Cambria" panose="02040503050406030204" pitchFamily="18" charset="0"/>
                <a:cs typeface="Arial" pitchFamily="34" charset="0"/>
              </a:rPr>
              <a:t>study by Prof. Komaba, </a:t>
            </a:r>
            <a:r>
              <a:rPr lang="en-US" altLang="ja-JP" dirty="0">
                <a:solidFill>
                  <a:srgbClr val="0070C0"/>
                </a:solidFill>
                <a:latin typeface="Cambria" panose="02040503050406030204" pitchFamily="18" charset="0"/>
                <a:cs typeface="Arial" pitchFamily="34" charset="0"/>
              </a:rPr>
              <a:t>fluoroethylene carbonate (FEC) </a:t>
            </a:r>
            <a:r>
              <a:rPr lang="en-US" altLang="ja-JP" dirty="0">
                <a:solidFill>
                  <a:srgbClr val="000000"/>
                </a:solidFill>
                <a:latin typeface="Cambria" panose="02040503050406030204" pitchFamily="18" charset="0"/>
                <a:cs typeface="Arial" pitchFamily="34" charset="0"/>
              </a:rPr>
              <a:t>was the only an effective additive in the Na-ion battery among the FEC, </a:t>
            </a:r>
            <a:r>
              <a:rPr lang="en-US" altLang="ja-JP" dirty="0">
                <a:latin typeface="Cambria" panose="02040503050406030204" pitchFamily="18" charset="0"/>
                <a:ea typeface="メイリオ" pitchFamily="50" charset="-128"/>
                <a:cs typeface="Times New Roman" panose="02020603050405020304" pitchFamily="18" charset="0"/>
              </a:rPr>
              <a:t>difluoroethylene carbonate (DFEC), vinylene carbonate (VC) and ethylene sulfite (ES)</a:t>
            </a:r>
            <a:r>
              <a:rPr lang="en-US" altLang="ja-JP" dirty="0">
                <a:solidFill>
                  <a:srgbClr val="000000"/>
                </a:solidFill>
                <a:latin typeface="Cambria" panose="02040503050406030204" pitchFamily="18" charset="0"/>
                <a:cs typeface="Arial" pitchFamily="34" charset="0"/>
              </a:rPr>
              <a:t>.</a:t>
            </a:r>
          </a:p>
        </p:txBody>
      </p:sp>
      <p:sp>
        <p:nvSpPr>
          <p:cNvPr id="21" name="テキスト ボックス 20"/>
          <p:cNvSpPr txBox="1"/>
          <p:nvPr/>
        </p:nvSpPr>
        <p:spPr>
          <a:xfrm>
            <a:off x="343858" y="6362978"/>
            <a:ext cx="4214402" cy="276999"/>
          </a:xfrm>
          <a:prstGeom prst="rect">
            <a:avLst/>
          </a:prstGeom>
          <a:noFill/>
        </p:spPr>
        <p:txBody>
          <a:bodyPr wrap="square" rtlCol="0">
            <a:spAutoFit/>
          </a:bodyPr>
          <a:lstStyle/>
          <a:p>
            <a:pPr fontAlgn="base">
              <a:spcBef>
                <a:spcPct val="0"/>
              </a:spcBef>
              <a:spcAft>
                <a:spcPct val="0"/>
              </a:spcAft>
            </a:pPr>
            <a:r>
              <a:rPr lang="en-US" altLang="ja-JP" sz="1200" dirty="0">
                <a:latin typeface="Cambria" panose="02040503050406030204" pitchFamily="18" charset="0"/>
                <a:ea typeface="ＭＳ Ｐゴシック" pitchFamily="50" charset="-128"/>
              </a:rPr>
              <a:t>S. Komaba et al., </a:t>
            </a:r>
            <a:r>
              <a:rPr lang="en-US" altLang="ja-JP" sz="1200" i="1" dirty="0">
                <a:latin typeface="Cambria" panose="02040503050406030204" pitchFamily="18" charset="0"/>
                <a:ea typeface="ＭＳ Ｐゴシック" pitchFamily="50" charset="-128"/>
              </a:rPr>
              <a:t>ACS Appl. Mater. Interfaces</a:t>
            </a:r>
            <a:r>
              <a:rPr lang="en-US" altLang="ja-JP" sz="1200" dirty="0">
                <a:latin typeface="Cambria" panose="02040503050406030204" pitchFamily="18" charset="0"/>
                <a:ea typeface="ＭＳ Ｐゴシック" pitchFamily="50" charset="-128"/>
              </a:rPr>
              <a:t>, </a:t>
            </a:r>
            <a:r>
              <a:rPr lang="en-US" altLang="ja-JP" sz="1200" b="1" dirty="0">
                <a:latin typeface="Cambria" panose="02040503050406030204" pitchFamily="18" charset="0"/>
                <a:ea typeface="ＭＳ Ｐゴシック" pitchFamily="50" charset="-128"/>
              </a:rPr>
              <a:t>3</a:t>
            </a:r>
            <a:r>
              <a:rPr lang="en-US" altLang="ja-JP" sz="1200" dirty="0">
                <a:latin typeface="Cambria" panose="02040503050406030204" pitchFamily="18" charset="0"/>
                <a:ea typeface="ＭＳ Ｐゴシック" pitchFamily="50" charset="-128"/>
              </a:rPr>
              <a:t>, 4165 (2011).</a:t>
            </a:r>
            <a:endParaRPr lang="ja-JP" altLang="en-US" sz="1200" dirty="0">
              <a:latin typeface="Cambria" panose="02040503050406030204" pitchFamily="18" charset="0"/>
              <a:ea typeface="ＭＳ Ｐゴシック" pitchFamily="50" charset="-128"/>
            </a:endParaRPr>
          </a:p>
        </p:txBody>
      </p:sp>
      <p:grpSp>
        <p:nvGrpSpPr>
          <p:cNvPr id="4" name="Group 3"/>
          <p:cNvGrpSpPr/>
          <p:nvPr/>
        </p:nvGrpSpPr>
        <p:grpSpPr>
          <a:xfrm>
            <a:off x="8239189" y="1913823"/>
            <a:ext cx="2741032" cy="1759680"/>
            <a:chOff x="5142997" y="2091951"/>
            <a:chExt cx="2741032" cy="1759680"/>
          </a:xfrm>
        </p:grpSpPr>
        <p:pic>
          <p:nvPicPr>
            <p:cNvPr id="22" name="図 21"/>
            <p:cNvPicPr>
              <a:picLocks noChangeAspect="1"/>
            </p:cNvPicPr>
            <p:nvPr/>
          </p:nvPicPr>
          <p:blipFill>
            <a:blip r:embed="rId3"/>
            <a:stretch>
              <a:fillRect/>
            </a:stretch>
          </p:blipFill>
          <p:spPr>
            <a:xfrm>
              <a:off x="5142997" y="2091951"/>
              <a:ext cx="2741032" cy="1759680"/>
            </a:xfrm>
            <a:prstGeom prst="rect">
              <a:avLst/>
            </a:prstGeom>
          </p:spPr>
        </p:pic>
        <p:sp>
          <p:nvSpPr>
            <p:cNvPr id="23" name="テキスト ボックス 22"/>
            <p:cNvSpPr txBox="1"/>
            <p:nvPr/>
          </p:nvSpPr>
          <p:spPr>
            <a:xfrm>
              <a:off x="6432218" y="2909173"/>
              <a:ext cx="875068" cy="253916"/>
            </a:xfrm>
            <a:prstGeom prst="rect">
              <a:avLst/>
            </a:prstGeom>
            <a:noFill/>
          </p:spPr>
          <p:txBody>
            <a:bodyPr wrap="square" rtlCol="0">
              <a:spAutoFit/>
            </a:bodyPr>
            <a:lstStyle/>
            <a:p>
              <a:pPr fontAlgn="base">
                <a:spcBef>
                  <a:spcPct val="0"/>
                </a:spcBef>
                <a:spcAft>
                  <a:spcPct val="0"/>
                </a:spcAft>
              </a:pPr>
              <a:r>
                <a:rPr lang="en-US" altLang="ja-JP" sz="1050" dirty="0">
                  <a:solidFill>
                    <a:srgbClr val="000000"/>
                  </a:solidFill>
                  <a:ea typeface="ＭＳ Ｐゴシック" pitchFamily="50" charset="-128"/>
                </a:rPr>
                <a:t>FEC-free</a:t>
              </a:r>
              <a:endParaRPr lang="ja-JP" altLang="en-US" sz="1050" dirty="0">
                <a:solidFill>
                  <a:srgbClr val="000000"/>
                </a:solidFill>
                <a:ea typeface="ＭＳ Ｐゴシック" pitchFamily="50" charset="-128"/>
              </a:endParaRPr>
            </a:p>
          </p:txBody>
        </p:sp>
        <p:sp>
          <p:nvSpPr>
            <p:cNvPr id="24" name="テキスト ボックス 23"/>
            <p:cNvSpPr txBox="1"/>
            <p:nvPr/>
          </p:nvSpPr>
          <p:spPr>
            <a:xfrm>
              <a:off x="6392285" y="2220631"/>
              <a:ext cx="1323903" cy="230832"/>
            </a:xfrm>
            <a:prstGeom prst="rect">
              <a:avLst/>
            </a:prstGeom>
            <a:noFill/>
          </p:spPr>
          <p:txBody>
            <a:bodyPr wrap="square" rtlCol="0">
              <a:spAutoFit/>
            </a:bodyPr>
            <a:lstStyle/>
            <a:p>
              <a:pPr fontAlgn="base">
                <a:spcBef>
                  <a:spcPct val="0"/>
                </a:spcBef>
                <a:spcAft>
                  <a:spcPct val="0"/>
                </a:spcAft>
              </a:pPr>
              <a:r>
                <a:rPr lang="en-US" altLang="ja-JP" sz="900" b="1" dirty="0">
                  <a:solidFill>
                    <a:srgbClr val="0070C0"/>
                  </a:solidFill>
                  <a:latin typeface="Cambria" panose="02040503050406030204" pitchFamily="18" charset="0"/>
                  <a:ea typeface="ＭＳ Ｐゴシック" pitchFamily="50" charset="-128"/>
                </a:rPr>
                <a:t>FEC-added (10 </a:t>
              </a:r>
              <a:r>
                <a:rPr lang="en-US" altLang="ja-JP" sz="900" b="1" dirty="0" err="1">
                  <a:solidFill>
                    <a:srgbClr val="0070C0"/>
                  </a:solidFill>
                  <a:latin typeface="Cambria" panose="02040503050406030204" pitchFamily="18" charset="0"/>
                  <a:ea typeface="ＭＳ Ｐゴシック" pitchFamily="50" charset="-128"/>
                </a:rPr>
                <a:t>vol</a:t>
              </a:r>
              <a:r>
                <a:rPr lang="en-US" altLang="ja-JP" sz="900" b="1" dirty="0">
                  <a:solidFill>
                    <a:srgbClr val="0070C0"/>
                  </a:solidFill>
                  <a:latin typeface="Cambria" panose="02040503050406030204" pitchFamily="18" charset="0"/>
                  <a:ea typeface="ＭＳ Ｐゴシック" pitchFamily="50" charset="-128"/>
                </a:rPr>
                <a:t>%)</a:t>
              </a:r>
              <a:endParaRPr lang="ja-JP" altLang="en-US" sz="900" b="1" dirty="0">
                <a:solidFill>
                  <a:srgbClr val="0070C0"/>
                </a:solidFill>
                <a:latin typeface="Cambria" panose="02040503050406030204" pitchFamily="18" charset="0"/>
                <a:ea typeface="ＭＳ Ｐゴシック" pitchFamily="50" charset="-128"/>
              </a:endParaRPr>
            </a:p>
          </p:txBody>
        </p:sp>
      </p:grpSp>
      <p:sp>
        <p:nvSpPr>
          <p:cNvPr id="25" name="テキスト ボックス 24"/>
          <p:cNvSpPr txBox="1"/>
          <p:nvPr/>
        </p:nvSpPr>
        <p:spPr>
          <a:xfrm>
            <a:off x="8239189" y="5670299"/>
            <a:ext cx="3471495" cy="523220"/>
          </a:xfrm>
          <a:prstGeom prst="rect">
            <a:avLst/>
          </a:prstGeom>
          <a:noFill/>
        </p:spPr>
        <p:txBody>
          <a:bodyPr wrap="square" rtlCol="0">
            <a:spAutoFit/>
          </a:bodyPr>
          <a:lstStyle/>
          <a:p>
            <a:pPr fontAlgn="base">
              <a:spcBef>
                <a:spcPct val="0"/>
              </a:spcBef>
              <a:spcAft>
                <a:spcPct val="0"/>
              </a:spcAft>
            </a:pPr>
            <a:r>
              <a:rPr lang="en-US" altLang="ja-JP" sz="1400" b="1" dirty="0">
                <a:solidFill>
                  <a:srgbClr val="000000"/>
                </a:solidFill>
                <a:latin typeface="Cambria" panose="02040503050406030204" pitchFamily="18" charset="0"/>
                <a:ea typeface="ＭＳ Ｐゴシック" pitchFamily="50" charset="-128"/>
              </a:rPr>
              <a:t>Figure. </a:t>
            </a:r>
            <a:r>
              <a:rPr lang="en-US" altLang="ja-JP" sz="1400" dirty="0">
                <a:solidFill>
                  <a:srgbClr val="000000"/>
                </a:solidFill>
                <a:latin typeface="Cambria" panose="02040503050406030204" pitchFamily="18" charset="0"/>
                <a:ea typeface="ＭＳ Ｐゴシック" pitchFamily="50" charset="-128"/>
              </a:rPr>
              <a:t>Reversible capacity versus cycle number plots in Na-ion battery</a:t>
            </a:r>
            <a:endParaRPr lang="ja-JP" altLang="en-US" sz="1400" dirty="0">
              <a:solidFill>
                <a:srgbClr val="000000"/>
              </a:solidFill>
              <a:latin typeface="Cambria" panose="02040503050406030204" pitchFamily="18" charset="0"/>
              <a:ea typeface="ＭＳ Ｐゴシック" pitchFamily="50" charset="-128"/>
            </a:endParaRPr>
          </a:p>
        </p:txBody>
      </p:sp>
      <p:grpSp>
        <p:nvGrpSpPr>
          <p:cNvPr id="11" name="Group 10"/>
          <p:cNvGrpSpPr/>
          <p:nvPr/>
        </p:nvGrpSpPr>
        <p:grpSpPr>
          <a:xfrm>
            <a:off x="2036744" y="2155469"/>
            <a:ext cx="3987778" cy="2565154"/>
            <a:chOff x="464629" y="3430619"/>
            <a:chExt cx="3226737" cy="2028802"/>
          </a:xfrm>
        </p:grpSpPr>
        <p:pic>
          <p:nvPicPr>
            <p:cNvPr id="12" name="図 11"/>
            <p:cNvPicPr>
              <a:picLocks noChangeAspect="1"/>
            </p:cNvPicPr>
            <p:nvPr/>
          </p:nvPicPr>
          <p:blipFill>
            <a:blip r:embed="rId4"/>
            <a:stretch>
              <a:fillRect/>
            </a:stretch>
          </p:blipFill>
          <p:spPr>
            <a:xfrm>
              <a:off x="464629" y="3835116"/>
              <a:ext cx="3226737" cy="1624305"/>
            </a:xfrm>
            <a:prstGeom prst="rect">
              <a:avLst/>
            </a:prstGeom>
          </p:spPr>
        </p:pic>
        <p:cxnSp>
          <p:nvCxnSpPr>
            <p:cNvPr id="15" name="直線コネクタ 14"/>
            <p:cNvCxnSpPr/>
            <p:nvPr/>
          </p:nvCxnSpPr>
          <p:spPr bwMode="auto">
            <a:xfrm>
              <a:off x="1556351" y="3510686"/>
              <a:ext cx="280935" cy="30062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p:cNvCxnSpPr/>
            <p:nvPr/>
          </p:nvCxnSpPr>
          <p:spPr bwMode="auto">
            <a:xfrm flipH="1">
              <a:off x="1561084" y="3513781"/>
              <a:ext cx="276203" cy="284139"/>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p:cNvCxnSpPr/>
            <p:nvPr/>
          </p:nvCxnSpPr>
          <p:spPr bwMode="auto">
            <a:xfrm>
              <a:off x="2315822" y="3507589"/>
              <a:ext cx="280935" cy="30062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コネクタ 17"/>
            <p:cNvCxnSpPr/>
            <p:nvPr/>
          </p:nvCxnSpPr>
          <p:spPr bwMode="auto">
            <a:xfrm flipH="1">
              <a:off x="2320555" y="3510684"/>
              <a:ext cx="276203" cy="284139"/>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コネクタ 18"/>
            <p:cNvCxnSpPr/>
            <p:nvPr/>
          </p:nvCxnSpPr>
          <p:spPr bwMode="auto">
            <a:xfrm>
              <a:off x="3069672" y="3504492"/>
              <a:ext cx="280935" cy="30062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flipH="1">
              <a:off x="3074404" y="3507588"/>
              <a:ext cx="276203" cy="284139"/>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611021" y="3430619"/>
              <a:ext cx="377709" cy="413819"/>
            </a:xfrm>
            <a:prstGeom prst="rect">
              <a:avLst/>
            </a:prstGeom>
            <a:noFill/>
          </p:spPr>
          <p:txBody>
            <a:bodyPr wrap="none" rtlCol="0">
              <a:spAutoFit/>
            </a:bodyPr>
            <a:lstStyle/>
            <a:p>
              <a:r>
                <a:rPr lang="ja-JP" altLang="en-US" sz="2800" dirty="0">
                  <a:solidFill>
                    <a:srgbClr val="0070C0"/>
                  </a:solidFill>
                  <a:sym typeface="Wingdings" panose="05000000000000000000" pitchFamily="2" charset="2"/>
                </a:rPr>
                <a:t></a:t>
              </a:r>
              <a:endParaRPr lang="ja-JP" altLang="en-US" sz="2800" dirty="0">
                <a:solidFill>
                  <a:srgbClr val="0070C0"/>
                </a:solidFill>
              </a:endParaRPr>
            </a:p>
          </p:txBody>
        </p:sp>
      </p:grpSp>
      <p:pic>
        <p:nvPicPr>
          <p:cNvPr id="27" name="Picture 26"/>
          <p:cNvPicPr>
            <a:picLocks noChangeAspect="1"/>
          </p:cNvPicPr>
          <p:nvPr/>
        </p:nvPicPr>
        <p:blipFill rotWithShape="1">
          <a:blip r:embed="rId5"/>
          <a:srcRect l="49445" t="28508" r="16428" b="31112"/>
          <a:stretch/>
        </p:blipFill>
        <p:spPr>
          <a:xfrm>
            <a:off x="8326230" y="3846893"/>
            <a:ext cx="2668849" cy="1823406"/>
          </a:xfrm>
          <a:prstGeom prst="rect">
            <a:avLst/>
          </a:prstGeom>
        </p:spPr>
      </p:pic>
      <p:sp>
        <p:nvSpPr>
          <p:cNvPr id="2" name="Slide Number Placeholder 1"/>
          <p:cNvSpPr>
            <a:spLocks noGrp="1"/>
          </p:cNvSpPr>
          <p:nvPr>
            <p:ph type="sldNum" sz="quarter" idx="12"/>
          </p:nvPr>
        </p:nvSpPr>
        <p:spPr>
          <a:xfrm>
            <a:off x="8511722" y="6457415"/>
            <a:ext cx="2057400" cy="365125"/>
          </a:xfrm>
        </p:spPr>
        <p:txBody>
          <a:bodyPr vert="horz" lIns="91440" tIns="45720" rIns="91440" bIns="45720" rtlCol="0" anchor="ctr"/>
          <a:lstStyle/>
          <a:p>
            <a:fld id="{F3EAE5E9-71BD-40AE-BD3A-F48128C08950}" type="slidenum">
              <a:rPr lang="en-US" altLang="ja-JP" b="1">
                <a:solidFill>
                  <a:schemeClr val="tx1"/>
                </a:solidFill>
                <a:latin typeface="Cambria" panose="02040503050406030204" pitchFamily="18" charset="0"/>
              </a:rPr>
              <a:pPr/>
              <a:t>2</a:t>
            </a:fld>
            <a:endParaRPr lang="en-US" altLang="ja-JP" b="1">
              <a:solidFill>
                <a:schemeClr val="tx1"/>
              </a:solidFill>
              <a:latin typeface="Cambria" panose="02040503050406030204" pitchFamily="18" charset="0"/>
            </a:endParaRPr>
          </a:p>
        </p:txBody>
      </p:sp>
      <p:sp>
        <p:nvSpPr>
          <p:cNvPr id="7" name="Rectangle 6"/>
          <p:cNvSpPr/>
          <p:nvPr/>
        </p:nvSpPr>
        <p:spPr>
          <a:xfrm>
            <a:off x="731831" y="5008579"/>
            <a:ext cx="6394467" cy="923330"/>
          </a:xfrm>
          <a:prstGeom prst="rect">
            <a:avLst/>
          </a:prstGeom>
          <a:ln w="19050">
            <a:solidFill>
              <a:srgbClr val="0070C0"/>
            </a:solidFill>
          </a:ln>
        </p:spPr>
        <p:txBody>
          <a:bodyPr wrap="square">
            <a:spAutoFit/>
          </a:bodyPr>
          <a:lstStyle/>
          <a:p>
            <a:pPr algn="just"/>
            <a:r>
              <a:rPr lang="en-US" altLang="ja-JP" dirty="0">
                <a:latin typeface="Cambria" panose="02040503050406030204" pitchFamily="18" charset="0"/>
                <a:cs typeface="Times New Roman" panose="02020603050405020304" pitchFamily="18" charset="0"/>
              </a:rPr>
              <a:t>In the present study we would like to investigate the origin of </a:t>
            </a:r>
            <a:r>
              <a:rPr lang="en-US" altLang="ja-JP" dirty="0" smtClean="0">
                <a:latin typeface="Cambria" panose="02040503050406030204" pitchFamily="18" charset="0"/>
                <a:cs typeface="Times New Roman" panose="02020603050405020304" pitchFamily="18" charset="0"/>
              </a:rPr>
              <a:t>mechanism of </a:t>
            </a:r>
            <a:fld id="{DF3B31E2-28DC-4732-ABB5-122445C62E46}" type="slidenum">
              <a:rPr lang="en-US" altLang="ja-JP" smtClean="0">
                <a:latin typeface="Cambria" panose="02040503050406030204" pitchFamily="18" charset="0"/>
                <a:cs typeface="Times New Roman" panose="02020603050405020304" pitchFamily="18" charset="0"/>
              </a:rPr>
              <a:t>2</a:t>
            </a:fld>
            <a:r>
              <a:rPr lang="en-US" altLang="ja-JP" dirty="0" smtClean="0">
                <a:latin typeface="Cambria" panose="02040503050406030204" pitchFamily="18" charset="0"/>
                <a:cs typeface="Times New Roman" panose="02020603050405020304" pitchFamily="18" charset="0"/>
              </a:rPr>
              <a:t>SEI </a:t>
            </a:r>
            <a:r>
              <a:rPr lang="en-US" altLang="ja-JP" dirty="0">
                <a:latin typeface="Cambria" panose="02040503050406030204" pitchFamily="18" charset="0"/>
                <a:cs typeface="Times New Roman" panose="02020603050405020304" pitchFamily="18" charset="0"/>
              </a:rPr>
              <a:t>film formation in DFEC additive PC electrolyte Na-ion battery.</a:t>
            </a:r>
          </a:p>
        </p:txBody>
      </p:sp>
    </p:spTree>
    <p:extLst>
      <p:ext uri="{BB962C8B-B14F-4D97-AF65-F5344CB8AC3E}">
        <p14:creationId xmlns:p14="http://schemas.microsoft.com/office/powerpoint/2010/main" val="10339980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310117587"/>
              </p:ext>
            </p:extLst>
          </p:nvPr>
        </p:nvGraphicFramePr>
        <p:xfrm>
          <a:off x="1132401" y="533961"/>
          <a:ext cx="9190694" cy="506065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21151" y="2409481"/>
            <a:ext cx="400110" cy="2435234"/>
          </a:xfrm>
          <a:prstGeom prst="rect">
            <a:avLst/>
          </a:prstGeom>
          <a:noFill/>
        </p:spPr>
        <p:txBody>
          <a:bodyPr vert="vert270" wrap="square" rtlCol="0">
            <a:spAutoFit/>
          </a:bodyPr>
          <a:lstStyle/>
          <a:p>
            <a:r>
              <a:rPr lang="en-US" altLang="ja-JP" sz="1400" b="1" dirty="0">
                <a:latin typeface="Cambria" panose="02040503050406030204" pitchFamily="18" charset="0"/>
              </a:rPr>
              <a:t>Relative energy in kcal/mol</a:t>
            </a:r>
            <a:endParaRPr lang="ja-JP" altLang="en-US" sz="1400" b="1" dirty="0">
              <a:latin typeface="Cambria" panose="02040503050406030204" pitchFamily="18" charset="0"/>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9033" y="1183373"/>
            <a:ext cx="1076275" cy="1029031"/>
          </a:xfrm>
          <a:prstGeom prst="rect">
            <a:avLst/>
          </a:prstGeom>
          <a:ln w="19050">
            <a:solidFill>
              <a:srgbClr val="FF0000"/>
            </a:solidFill>
          </a:ln>
        </p:spPr>
      </p:pic>
      <p:sp>
        <p:nvSpPr>
          <p:cNvPr id="7" name="TextBox 6"/>
          <p:cNvSpPr txBox="1"/>
          <p:nvPr/>
        </p:nvSpPr>
        <p:spPr>
          <a:xfrm>
            <a:off x="3388381" y="2191633"/>
            <a:ext cx="683200" cy="246221"/>
          </a:xfrm>
          <a:prstGeom prst="rect">
            <a:avLst/>
          </a:prstGeom>
          <a:noFill/>
        </p:spPr>
        <p:txBody>
          <a:bodyPr wrap="none" rtlCol="0">
            <a:spAutoFit/>
          </a:bodyPr>
          <a:lstStyle/>
          <a:p>
            <a:r>
              <a:rPr kumimoji="1" lang="en-US" altLang="ja-JP" sz="1000" b="1" dirty="0" smtClean="0">
                <a:latin typeface="Cambria" panose="02040503050406030204" pitchFamily="18" charset="0"/>
              </a:rPr>
              <a:t>DFEC-TS</a:t>
            </a:r>
            <a:endParaRPr kumimoji="1" lang="ja-JP" altLang="en-US" sz="1000" b="1" dirty="0">
              <a:latin typeface="Cambria" panose="02040503050406030204" pitchFamily="18" charset="0"/>
            </a:endParaRP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18314" y="3633487"/>
            <a:ext cx="863388" cy="920106"/>
          </a:xfrm>
          <a:prstGeom prst="rect">
            <a:avLst/>
          </a:prstGeom>
          <a:ln w="19050">
            <a:solidFill>
              <a:schemeClr val="tx1"/>
            </a:solidFill>
          </a:ln>
        </p:spPr>
      </p:pic>
      <p:sp>
        <p:nvSpPr>
          <p:cNvPr id="9" name="TextBox 8"/>
          <p:cNvSpPr txBox="1"/>
          <p:nvPr/>
        </p:nvSpPr>
        <p:spPr>
          <a:xfrm>
            <a:off x="3429541" y="4553819"/>
            <a:ext cx="593432" cy="246221"/>
          </a:xfrm>
          <a:prstGeom prst="rect">
            <a:avLst/>
          </a:prstGeom>
          <a:noFill/>
        </p:spPr>
        <p:txBody>
          <a:bodyPr wrap="none" rtlCol="0">
            <a:spAutoFit/>
          </a:bodyPr>
          <a:lstStyle/>
          <a:p>
            <a:r>
              <a:rPr kumimoji="1" lang="en-US" altLang="ja-JP" sz="1000" b="1" dirty="0" smtClean="0">
                <a:latin typeface="Cambria" panose="02040503050406030204" pitchFamily="18" charset="0"/>
              </a:rPr>
              <a:t>FEC-TS</a:t>
            </a:r>
            <a:endParaRPr kumimoji="1" lang="ja-JP" altLang="en-US" sz="1000" b="1" dirty="0">
              <a:latin typeface="Cambria" panose="02040503050406030204" pitchFamily="18" charset="0"/>
            </a:endParaRPr>
          </a:p>
        </p:txBody>
      </p:sp>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63962" y="4443362"/>
            <a:ext cx="790351" cy="1121969"/>
          </a:xfrm>
          <a:prstGeom prst="rect">
            <a:avLst/>
          </a:prstGeom>
          <a:ln w="19050">
            <a:solidFill>
              <a:schemeClr val="accent5"/>
            </a:solidFill>
          </a:ln>
        </p:spPr>
      </p:pic>
      <p:pic>
        <p:nvPicPr>
          <p:cNvPr id="11" name="Picture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93891" y="4414813"/>
            <a:ext cx="951387" cy="1071612"/>
          </a:xfrm>
          <a:prstGeom prst="rect">
            <a:avLst/>
          </a:prstGeom>
          <a:ln w="19050">
            <a:solidFill>
              <a:srgbClr val="FF0000"/>
            </a:solidFill>
          </a:ln>
        </p:spPr>
      </p:pic>
      <p:sp>
        <p:nvSpPr>
          <p:cNvPr id="12" name="TextBox 11"/>
          <p:cNvSpPr txBox="1"/>
          <p:nvPr/>
        </p:nvSpPr>
        <p:spPr>
          <a:xfrm>
            <a:off x="8713785" y="5536045"/>
            <a:ext cx="1008609" cy="246221"/>
          </a:xfrm>
          <a:prstGeom prst="rect">
            <a:avLst/>
          </a:prstGeom>
          <a:noFill/>
        </p:spPr>
        <p:txBody>
          <a:bodyPr wrap="none" rtlCol="0">
            <a:spAutoFit/>
          </a:bodyPr>
          <a:lstStyle/>
          <a:p>
            <a:r>
              <a:rPr kumimoji="1" lang="en-US" altLang="ja-JP" sz="1000" b="1" dirty="0" smtClean="0">
                <a:latin typeface="Cambria" panose="02040503050406030204" pitchFamily="18" charset="0"/>
              </a:rPr>
              <a:t>DFEC-Product</a:t>
            </a:r>
            <a:endParaRPr kumimoji="1" lang="ja-JP" altLang="en-US" sz="1000" b="1" dirty="0">
              <a:latin typeface="Cambria" panose="02040503050406030204" pitchFamily="18" charset="0"/>
            </a:endParaRPr>
          </a:p>
        </p:txBody>
      </p:sp>
      <p:grpSp>
        <p:nvGrpSpPr>
          <p:cNvPr id="13" name="Group 12"/>
          <p:cNvGrpSpPr/>
          <p:nvPr/>
        </p:nvGrpSpPr>
        <p:grpSpPr>
          <a:xfrm>
            <a:off x="4512064" y="1183373"/>
            <a:ext cx="1103891" cy="1368253"/>
            <a:chOff x="5675700" y="1468411"/>
            <a:chExt cx="1151842" cy="1546456"/>
          </a:xfrm>
        </p:grpSpPr>
        <p:pic>
          <p:nvPicPr>
            <p:cNvPr id="14" name="Picture 1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75700" y="1468411"/>
              <a:ext cx="1151842" cy="1477172"/>
            </a:xfrm>
            <a:prstGeom prst="rect">
              <a:avLst/>
            </a:prstGeom>
            <a:ln w="19050">
              <a:solidFill>
                <a:schemeClr val="accent5"/>
              </a:solidFill>
            </a:ln>
          </p:spPr>
        </p:pic>
        <p:sp>
          <p:nvSpPr>
            <p:cNvPr id="15" name="TextBox 14"/>
            <p:cNvSpPr txBox="1"/>
            <p:nvPr/>
          </p:nvSpPr>
          <p:spPr>
            <a:xfrm>
              <a:off x="5786516" y="2736578"/>
              <a:ext cx="550632" cy="278289"/>
            </a:xfrm>
            <a:prstGeom prst="rect">
              <a:avLst/>
            </a:prstGeom>
            <a:noFill/>
          </p:spPr>
          <p:txBody>
            <a:bodyPr wrap="none" rtlCol="0">
              <a:spAutoFit/>
            </a:bodyPr>
            <a:lstStyle/>
            <a:p>
              <a:r>
                <a:rPr lang="en-US" altLang="ja-JP" sz="1000" b="1" dirty="0" smtClean="0">
                  <a:latin typeface="Cambria" panose="02040503050406030204" pitchFamily="18" charset="0"/>
                </a:rPr>
                <a:t>PC</a:t>
              </a:r>
              <a:r>
                <a:rPr kumimoji="1" lang="en-US" altLang="ja-JP" sz="1000" b="1" dirty="0" smtClean="0">
                  <a:latin typeface="Cambria" panose="02040503050406030204" pitchFamily="18" charset="0"/>
                </a:rPr>
                <a:t>-TS</a:t>
              </a:r>
              <a:endParaRPr kumimoji="1" lang="ja-JP" altLang="en-US" sz="1000" b="1" dirty="0">
                <a:latin typeface="Cambria" panose="02040503050406030204" pitchFamily="18" charset="0"/>
              </a:endParaRPr>
            </a:p>
          </p:txBody>
        </p:sp>
      </p:grpSp>
      <p:sp>
        <p:nvSpPr>
          <p:cNvPr id="16" name="TextBox 15"/>
          <p:cNvSpPr txBox="1"/>
          <p:nvPr/>
        </p:nvSpPr>
        <p:spPr>
          <a:xfrm>
            <a:off x="9093391" y="3415639"/>
            <a:ext cx="932926" cy="246221"/>
          </a:xfrm>
          <a:prstGeom prst="rect">
            <a:avLst/>
          </a:prstGeom>
          <a:noFill/>
        </p:spPr>
        <p:txBody>
          <a:bodyPr wrap="square" rtlCol="0">
            <a:spAutoFit/>
          </a:bodyPr>
          <a:lstStyle/>
          <a:p>
            <a:r>
              <a:rPr kumimoji="1" lang="en-US" altLang="ja-JP" sz="1000" b="1" dirty="0" smtClean="0">
                <a:latin typeface="Cambria" panose="02040503050406030204" pitchFamily="18" charset="0"/>
              </a:rPr>
              <a:t>FEC-Product</a:t>
            </a:r>
            <a:endParaRPr kumimoji="1" lang="ja-JP" altLang="en-US" sz="1000" b="1" dirty="0">
              <a:latin typeface="Cambria" panose="02040503050406030204" pitchFamily="18" charset="0"/>
            </a:endParaRPr>
          </a:p>
        </p:txBody>
      </p:sp>
      <p:sp>
        <p:nvSpPr>
          <p:cNvPr id="17" name="TextBox 16"/>
          <p:cNvSpPr txBox="1"/>
          <p:nvPr/>
        </p:nvSpPr>
        <p:spPr>
          <a:xfrm>
            <a:off x="6001194" y="5601359"/>
            <a:ext cx="853119" cy="246221"/>
          </a:xfrm>
          <a:prstGeom prst="rect">
            <a:avLst/>
          </a:prstGeom>
          <a:noFill/>
        </p:spPr>
        <p:txBody>
          <a:bodyPr wrap="none" rtlCol="0">
            <a:spAutoFit/>
          </a:bodyPr>
          <a:lstStyle/>
          <a:p>
            <a:r>
              <a:rPr kumimoji="1" lang="en-US" altLang="ja-JP" sz="1000" b="1" dirty="0" smtClean="0">
                <a:latin typeface="Cambria" panose="02040503050406030204" pitchFamily="18" charset="0"/>
              </a:rPr>
              <a:t>PC-Product</a:t>
            </a:r>
            <a:endParaRPr kumimoji="1" lang="ja-JP" altLang="en-US" sz="1000" b="1" dirty="0">
              <a:latin typeface="Cambria" panose="02040503050406030204" pitchFamily="18" charset="0"/>
            </a:endParaRPr>
          </a:p>
        </p:txBody>
      </p:sp>
      <p:grpSp>
        <p:nvGrpSpPr>
          <p:cNvPr id="18" name="Group 17"/>
          <p:cNvGrpSpPr/>
          <p:nvPr/>
        </p:nvGrpSpPr>
        <p:grpSpPr>
          <a:xfrm>
            <a:off x="9005491" y="2580395"/>
            <a:ext cx="848948" cy="781665"/>
            <a:chOff x="10715625" y="1762125"/>
            <a:chExt cx="885825" cy="883470"/>
          </a:xfrm>
        </p:grpSpPr>
        <p:pic>
          <p:nvPicPr>
            <p:cNvPr id="19" name="Picture 1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82502" y="1837406"/>
              <a:ext cx="718184" cy="565200"/>
            </a:xfrm>
            <a:prstGeom prst="rect">
              <a:avLst/>
            </a:prstGeom>
            <a:ln w="19050">
              <a:noFill/>
            </a:ln>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7924" y="2460343"/>
              <a:ext cx="699838" cy="185252"/>
            </a:xfrm>
            <a:prstGeom prst="rect">
              <a:avLst/>
            </a:prstGeom>
            <a:ln w="19050">
              <a:noFill/>
            </a:ln>
          </p:spPr>
        </p:pic>
        <p:sp>
          <p:nvSpPr>
            <p:cNvPr id="21" name="Rectangle 20"/>
            <p:cNvSpPr/>
            <p:nvPr/>
          </p:nvSpPr>
          <p:spPr>
            <a:xfrm>
              <a:off x="10715625" y="1762125"/>
              <a:ext cx="885825" cy="88347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2" name="Straight Arrow Connector 21"/>
          <p:cNvCxnSpPr/>
          <p:nvPr/>
        </p:nvCxnSpPr>
        <p:spPr>
          <a:xfrm flipV="1">
            <a:off x="3821960" y="2409481"/>
            <a:ext cx="690104" cy="367499"/>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375482" y="178602"/>
            <a:ext cx="5376957" cy="400110"/>
          </a:xfrm>
          <a:prstGeom prst="rect">
            <a:avLst/>
          </a:prstGeom>
        </p:spPr>
        <p:txBody>
          <a:bodyPr wrap="square">
            <a:spAutoFit/>
          </a:bodyPr>
          <a:lstStyle/>
          <a:p>
            <a:pPr algn="ctr"/>
            <a:r>
              <a:rPr lang="en-IN" altLang="ja-JP" sz="2000" b="1" dirty="0">
                <a:latin typeface="Cambria" panose="02040503050406030204" pitchFamily="18" charset="0"/>
              </a:rPr>
              <a:t>Reduction </a:t>
            </a:r>
            <a:r>
              <a:rPr lang="en-IN" altLang="ja-JP" sz="2000" b="1" dirty="0" smtClean="0">
                <a:latin typeface="Cambria" panose="02040503050406030204" pitchFamily="18" charset="0"/>
              </a:rPr>
              <a:t>Mechanism </a:t>
            </a:r>
            <a:r>
              <a:rPr lang="en-IN" altLang="ja-JP" sz="2000" b="1" dirty="0">
                <a:latin typeface="Cambria" panose="02040503050406030204" pitchFamily="18" charset="0"/>
              </a:rPr>
              <a:t>of </a:t>
            </a:r>
            <a:r>
              <a:rPr lang="en-IN" altLang="ja-JP" sz="2000" b="1" dirty="0" smtClean="0">
                <a:latin typeface="Cambria" panose="02040503050406030204" pitchFamily="18" charset="0"/>
              </a:rPr>
              <a:t>PC, FEC and DFEC</a:t>
            </a:r>
            <a:endParaRPr lang="ja-JP" altLang="en-US" sz="2000" b="1" dirty="0">
              <a:latin typeface="Cambria" panose="02040503050406030204" pitchFamily="18" charset="0"/>
            </a:endParaRPr>
          </a:p>
        </p:txBody>
      </p:sp>
      <p:sp>
        <p:nvSpPr>
          <p:cNvPr id="25" name="TextBox 24"/>
          <p:cNvSpPr txBox="1"/>
          <p:nvPr/>
        </p:nvSpPr>
        <p:spPr>
          <a:xfrm>
            <a:off x="7898952" y="1023573"/>
            <a:ext cx="4204817" cy="830997"/>
          </a:xfrm>
          <a:prstGeom prst="rect">
            <a:avLst/>
          </a:prstGeom>
          <a:noFill/>
        </p:spPr>
        <p:txBody>
          <a:bodyPr wrap="square" rtlCol="0">
            <a:spAutoFit/>
          </a:bodyPr>
          <a:lstStyle/>
          <a:p>
            <a:pPr algn="ctr"/>
            <a:r>
              <a:rPr lang="en-US" altLang="ja-JP" sz="1600" b="1" dirty="0">
                <a:solidFill>
                  <a:srgbClr val="0070C0"/>
                </a:solidFill>
                <a:latin typeface="Cambria" panose="02040503050406030204" pitchFamily="18" charset="0"/>
                <a:ea typeface="ＭＳ 明朝" panose="02020609040205080304" pitchFamily="17" charset="-128"/>
              </a:rPr>
              <a:t>A</a:t>
            </a:r>
            <a:r>
              <a:rPr lang="en-US" altLang="ja-JP" sz="1600" b="1" dirty="0" smtClean="0">
                <a:solidFill>
                  <a:srgbClr val="0070C0"/>
                </a:solidFill>
                <a:latin typeface="Cambria" panose="02040503050406030204" pitchFamily="18" charset="0"/>
                <a:ea typeface="ＭＳ 明朝" panose="02020609040205080304" pitchFamily="17" charset="-128"/>
              </a:rPr>
              <a:t>ctivation </a:t>
            </a:r>
            <a:r>
              <a:rPr lang="en-US" altLang="ja-JP" sz="1600" b="1" dirty="0">
                <a:solidFill>
                  <a:srgbClr val="0070C0"/>
                </a:solidFill>
                <a:latin typeface="Cambria" panose="02040503050406030204" pitchFamily="18" charset="0"/>
                <a:ea typeface="ＭＳ 明朝" panose="02020609040205080304" pitchFamily="17" charset="-128"/>
              </a:rPr>
              <a:t>energy (</a:t>
            </a:r>
            <a:r>
              <a:rPr lang="en-US" altLang="ja-JP" sz="1600" b="1" dirty="0" smtClean="0">
                <a:solidFill>
                  <a:srgbClr val="0070C0"/>
                </a:solidFill>
                <a:latin typeface="Cambria" panose="02040503050406030204" pitchFamily="18" charset="0"/>
                <a:ea typeface="ＭＳ 明朝" panose="02020609040205080304" pitchFamily="17" charset="-128"/>
              </a:rPr>
              <a:t>kcal/mol</a:t>
            </a:r>
            <a:r>
              <a:rPr lang="en-US" altLang="ja-JP" sz="1600" dirty="0" smtClean="0">
                <a:solidFill>
                  <a:srgbClr val="0070C0"/>
                </a:solidFill>
                <a:latin typeface="Cambria" panose="02040503050406030204" pitchFamily="18" charset="0"/>
                <a:ea typeface="ＭＳ 明朝" panose="02020609040205080304" pitchFamily="17" charset="-128"/>
              </a:rPr>
              <a:t>): </a:t>
            </a:r>
          </a:p>
          <a:p>
            <a:pPr algn="ctr"/>
            <a:endParaRPr lang="en-US" altLang="ja-JP" sz="1600" dirty="0" smtClean="0">
              <a:solidFill>
                <a:srgbClr val="0070C0"/>
              </a:solidFill>
              <a:latin typeface="Cambria" panose="02040503050406030204" pitchFamily="18" charset="0"/>
              <a:ea typeface="ＭＳ 明朝" panose="02020609040205080304" pitchFamily="17" charset="-128"/>
            </a:endParaRPr>
          </a:p>
          <a:p>
            <a:pPr algn="ctr"/>
            <a:r>
              <a:rPr lang="en-US" altLang="ja-JP" sz="1600" b="1" dirty="0" smtClean="0">
                <a:solidFill>
                  <a:srgbClr val="0070C0"/>
                </a:solidFill>
                <a:latin typeface="Cambria" panose="02040503050406030204" pitchFamily="18" charset="0"/>
                <a:ea typeface="ＭＳ 明朝" panose="02020609040205080304" pitchFamily="17" charset="-128"/>
              </a:rPr>
              <a:t>6.594 </a:t>
            </a:r>
            <a:r>
              <a:rPr lang="en-US" altLang="ja-JP" sz="1600" b="1" dirty="0">
                <a:solidFill>
                  <a:srgbClr val="0070C0"/>
                </a:solidFill>
                <a:latin typeface="Cambria" panose="02040503050406030204" pitchFamily="18" charset="0"/>
                <a:ea typeface="ＭＳ 明朝" panose="02020609040205080304" pitchFamily="17" charset="-128"/>
              </a:rPr>
              <a:t>(FEC) &lt; </a:t>
            </a:r>
            <a:r>
              <a:rPr lang="en-US" altLang="ja-JP" sz="1600" b="1" dirty="0" smtClean="0">
                <a:solidFill>
                  <a:srgbClr val="0070C0"/>
                </a:solidFill>
                <a:latin typeface="Cambria" panose="02040503050406030204" pitchFamily="18" charset="0"/>
              </a:rPr>
              <a:t>11.405 </a:t>
            </a:r>
            <a:r>
              <a:rPr lang="en-US" altLang="ja-JP" sz="1600" b="1" dirty="0">
                <a:solidFill>
                  <a:srgbClr val="0070C0"/>
                </a:solidFill>
                <a:latin typeface="Cambria" panose="02040503050406030204" pitchFamily="18" charset="0"/>
              </a:rPr>
              <a:t>(PC)</a:t>
            </a:r>
            <a:r>
              <a:rPr lang="ja-JP" altLang="en-US" sz="1600" b="1" dirty="0">
                <a:solidFill>
                  <a:srgbClr val="0070C0"/>
                </a:solidFill>
                <a:latin typeface="Cambria" panose="02040503050406030204" pitchFamily="18" charset="0"/>
              </a:rPr>
              <a:t> </a:t>
            </a:r>
            <a:r>
              <a:rPr lang="en-US" altLang="ja-JP" sz="1600" b="1" dirty="0">
                <a:solidFill>
                  <a:srgbClr val="0070C0"/>
                </a:solidFill>
                <a:latin typeface="Cambria" panose="02040503050406030204" pitchFamily="18" charset="0"/>
              </a:rPr>
              <a:t>&lt; </a:t>
            </a:r>
            <a:r>
              <a:rPr lang="en-US" altLang="ja-JP" sz="1600" b="1" dirty="0" smtClean="0">
                <a:solidFill>
                  <a:srgbClr val="0070C0"/>
                </a:solidFill>
                <a:latin typeface="Cambria" panose="02040503050406030204" pitchFamily="18" charset="0"/>
              </a:rPr>
              <a:t>13.732 </a:t>
            </a:r>
            <a:r>
              <a:rPr lang="en-US" altLang="ja-JP" sz="1600" b="1" dirty="0">
                <a:solidFill>
                  <a:srgbClr val="0070C0"/>
                </a:solidFill>
                <a:latin typeface="Cambria" panose="02040503050406030204" pitchFamily="18" charset="0"/>
              </a:rPr>
              <a:t>(DFEC)</a:t>
            </a:r>
            <a:r>
              <a:rPr lang="en-US" altLang="ja-JP" sz="1600" b="1" dirty="0">
                <a:solidFill>
                  <a:srgbClr val="0070C0"/>
                </a:solidFill>
                <a:latin typeface="Cambria" panose="02040503050406030204" pitchFamily="18" charset="0"/>
                <a:ea typeface="ＭＳ 明朝" panose="02020609040205080304" pitchFamily="17" charset="-128"/>
              </a:rPr>
              <a:t> </a:t>
            </a:r>
            <a:endParaRPr lang="ja-JP" altLang="en-US" sz="1600" b="1" dirty="0">
              <a:solidFill>
                <a:srgbClr val="0070C0"/>
              </a:solidFill>
              <a:latin typeface="Cambria" panose="02040503050406030204" pitchFamily="18" charset="0"/>
            </a:endParaRPr>
          </a:p>
        </p:txBody>
      </p:sp>
      <p:sp>
        <p:nvSpPr>
          <p:cNvPr id="26" name="Rectangle 25"/>
          <p:cNvSpPr/>
          <p:nvPr/>
        </p:nvSpPr>
        <p:spPr>
          <a:xfrm>
            <a:off x="238032" y="6064598"/>
            <a:ext cx="11651859" cy="646331"/>
          </a:xfrm>
          <a:prstGeom prst="rect">
            <a:avLst/>
          </a:prstGeom>
        </p:spPr>
        <p:txBody>
          <a:bodyPr wrap="square">
            <a:spAutoFit/>
          </a:bodyPr>
          <a:lstStyle/>
          <a:p>
            <a:pPr marL="285750" indent="-285750" algn="just">
              <a:spcBef>
                <a:spcPts val="300"/>
              </a:spcBef>
              <a:spcAft>
                <a:spcPts val="300"/>
              </a:spcAft>
              <a:buFont typeface="Arial" panose="020B0604020202020204" pitchFamily="34" charset="0"/>
              <a:buChar char="•"/>
            </a:pPr>
            <a:r>
              <a:rPr lang="en-US" altLang="ja-JP" dirty="0" smtClean="0">
                <a:latin typeface="Cambria" panose="02040503050406030204" pitchFamily="18" charset="0"/>
                <a:ea typeface="ＭＳ 明朝" panose="02020609040205080304" pitchFamily="17" charset="-128"/>
              </a:rPr>
              <a:t>Lower </a:t>
            </a:r>
            <a:r>
              <a:rPr lang="en-US" altLang="ja-JP" dirty="0">
                <a:latin typeface="Cambria" panose="02040503050406030204" pitchFamily="18" charset="0"/>
                <a:ea typeface="ＭＳ 明朝" panose="02020609040205080304" pitchFamily="17" charset="-128"/>
              </a:rPr>
              <a:t>activation energy barrier facilitates the faster decomposition of FEC </a:t>
            </a:r>
            <a:r>
              <a:rPr lang="en-US" altLang="ja-JP" dirty="0" smtClean="0">
                <a:latin typeface="Cambria" panose="02040503050406030204" pitchFamily="18" charset="0"/>
                <a:ea typeface="ＭＳ 明朝" panose="02020609040205080304" pitchFamily="17" charset="-128"/>
              </a:rPr>
              <a:t>than </a:t>
            </a:r>
            <a:r>
              <a:rPr lang="en-US" altLang="ja-JP" dirty="0" smtClean="0">
                <a:latin typeface="Cambria" panose="02040503050406030204" pitchFamily="18" charset="0"/>
              </a:rPr>
              <a:t>DFEC </a:t>
            </a:r>
            <a:r>
              <a:rPr lang="en-US" altLang="ja-JP" dirty="0" smtClean="0">
                <a:latin typeface="Cambria" panose="02040503050406030204" pitchFamily="18" charset="0"/>
                <a:ea typeface="ＭＳ 明朝" panose="02020609040205080304" pitchFamily="17" charset="-128"/>
              </a:rPr>
              <a:t>which </a:t>
            </a:r>
            <a:r>
              <a:rPr lang="en-US" altLang="ja-JP" dirty="0">
                <a:latin typeface="Cambria" panose="02040503050406030204" pitchFamily="18" charset="0"/>
                <a:ea typeface="ＭＳ 明朝" panose="02020609040205080304" pitchFamily="17" charset="-128"/>
              </a:rPr>
              <a:t>results into the formation of primary SEI </a:t>
            </a:r>
            <a:r>
              <a:rPr lang="en-US" altLang="ja-JP" dirty="0" smtClean="0">
                <a:latin typeface="Cambria" panose="02040503050406030204" pitchFamily="18" charset="0"/>
                <a:ea typeface="ＭＳ 明朝" panose="02020609040205080304" pitchFamily="17" charset="-128"/>
              </a:rPr>
              <a:t>film. In </a:t>
            </a:r>
            <a:r>
              <a:rPr lang="en-US" altLang="ja-JP" dirty="0">
                <a:latin typeface="Cambria" panose="02040503050406030204" pitchFamily="18" charset="0"/>
                <a:ea typeface="ＭＳ 明朝" panose="02020609040205080304" pitchFamily="17" charset="-128"/>
              </a:rPr>
              <a:t>DFEC added system mainly PC decomposed products form SEI film.</a:t>
            </a:r>
          </a:p>
        </p:txBody>
      </p:sp>
      <p:sp>
        <p:nvSpPr>
          <p:cNvPr id="2" name="Slide Number Placeholder 1"/>
          <p:cNvSpPr>
            <a:spLocks noGrp="1"/>
          </p:cNvSpPr>
          <p:nvPr>
            <p:ph type="sldNum" sz="quarter" idx="12"/>
          </p:nvPr>
        </p:nvSpPr>
        <p:spPr/>
        <p:txBody>
          <a:bodyPr/>
          <a:lstStyle/>
          <a:p>
            <a:fld id="{DF9FA5B6-7A2B-4E54-93D6-98ADC48FA8A9}" type="slidenum">
              <a:rPr kumimoji="1" lang="ja-JP" altLang="en-US" smtClean="0"/>
              <a:t>3</a:t>
            </a:fld>
            <a:endParaRPr kumimoji="1" lang="ja-JP" altLang="en-US"/>
          </a:p>
        </p:txBody>
      </p:sp>
    </p:spTree>
    <p:extLst>
      <p:ext uri="{BB962C8B-B14F-4D97-AF65-F5344CB8AC3E}">
        <p14:creationId xmlns:p14="http://schemas.microsoft.com/office/powerpoint/2010/main" val="2110064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テキスト ボックス 1"/>
          <p:cNvSpPr txBox="1">
            <a:spLocks noChangeArrowheads="1"/>
          </p:cNvSpPr>
          <p:nvPr/>
        </p:nvSpPr>
        <p:spPr bwMode="auto">
          <a:xfrm>
            <a:off x="2953956" y="172036"/>
            <a:ext cx="4811382" cy="400110"/>
          </a:xfrm>
          <a:prstGeom prst="rect">
            <a:avLst/>
          </a:prstGeom>
        </p:spPr>
        <p:txBody>
          <a:bodyPr wrap="none">
            <a:spAutoFit/>
          </a:bodyPr>
          <a:lstStyle>
            <a:defPPr>
              <a:defRPr lang="ja-JP"/>
            </a:defPPr>
            <a:lvl1pPr>
              <a:defRPr b="1">
                <a:latin typeface="Cambria" panose="02040503050406030204" pitchFamily="18" charset="0"/>
              </a:defRPr>
            </a:lvl1pPr>
          </a:lstStyle>
          <a:p>
            <a:r>
              <a:rPr lang="en-US" altLang="ja-JP" sz="2000" dirty="0"/>
              <a:t>Simulation Model and Reaction Scheme</a:t>
            </a:r>
            <a:endParaRPr lang="ja-JP" altLang="en-US" sz="2000" dirty="0"/>
          </a:p>
        </p:txBody>
      </p:sp>
      <p:sp>
        <p:nvSpPr>
          <p:cNvPr id="77" name="スライド番号プレースホルダー 3"/>
          <p:cNvSpPr>
            <a:spLocks noGrp="1"/>
          </p:cNvSpPr>
          <p:nvPr>
            <p:ph type="sldNum" sz="quarter" idx="12"/>
          </p:nvPr>
        </p:nvSpPr>
        <p:spPr>
          <a:xfrm>
            <a:off x="9852661" y="6365196"/>
            <a:ext cx="2133600" cy="307298"/>
          </a:xfrm>
        </p:spPr>
        <p:txBody>
          <a:bodyPr/>
          <a:lstStyle/>
          <a:p>
            <a:pPr>
              <a:defRPr/>
            </a:pPr>
            <a:fld id="{F3EAE5E9-71BD-40AE-BD3A-F48128C08950}" type="slidenum">
              <a:rPr lang="en-US" altLang="ja-JP" sz="1400" smtClean="0">
                <a:solidFill>
                  <a:schemeClr val="tx1"/>
                </a:solidFill>
                <a:latin typeface="Arial" panose="020B0604020202020204" pitchFamily="34" charset="0"/>
                <a:cs typeface="Arial" panose="020B0604020202020204" pitchFamily="34" charset="0"/>
              </a:rPr>
              <a:pPr>
                <a:defRPr/>
              </a:pPr>
              <a:t>4</a:t>
            </a:fld>
            <a:endParaRPr lang="en-US" altLang="ja-JP" sz="1400" dirty="0">
              <a:solidFill>
                <a:schemeClr val="tx1"/>
              </a:solidFill>
              <a:latin typeface="Arial" panose="020B0604020202020204" pitchFamily="34" charset="0"/>
              <a:cs typeface="Arial" panose="020B0604020202020204" pitchFamily="34" charset="0"/>
            </a:endParaRPr>
          </a:p>
        </p:txBody>
      </p:sp>
      <p:grpSp>
        <p:nvGrpSpPr>
          <p:cNvPr id="11" name="Group 10"/>
          <p:cNvGrpSpPr/>
          <p:nvPr/>
        </p:nvGrpSpPr>
        <p:grpSpPr>
          <a:xfrm>
            <a:off x="164814" y="1046880"/>
            <a:ext cx="5200780" cy="5445292"/>
            <a:chOff x="141189" y="864211"/>
            <a:chExt cx="5781363" cy="5916644"/>
          </a:xfrm>
        </p:grpSpPr>
        <p:sp>
          <p:nvSpPr>
            <p:cNvPr id="93" name="右中かっこ 92"/>
            <p:cNvSpPr/>
            <p:nvPr/>
          </p:nvSpPr>
          <p:spPr>
            <a:xfrm rot="16200000">
              <a:off x="1266783" y="902907"/>
              <a:ext cx="134567" cy="852714"/>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000">
                <a:latin typeface="Arial" panose="020B0604020202020204" pitchFamily="34" charset="0"/>
                <a:cs typeface="Arial" panose="020B0604020202020204" pitchFamily="34" charset="0"/>
              </a:endParaRPr>
            </a:p>
          </p:txBody>
        </p:sp>
        <p:sp>
          <p:nvSpPr>
            <p:cNvPr id="112" name="テキスト ボックス 111"/>
            <p:cNvSpPr txBox="1"/>
            <p:nvPr/>
          </p:nvSpPr>
          <p:spPr>
            <a:xfrm>
              <a:off x="598722" y="882309"/>
              <a:ext cx="1388612" cy="334419"/>
            </a:xfrm>
            <a:prstGeom prst="rect">
              <a:avLst/>
            </a:prstGeom>
            <a:noFill/>
          </p:spPr>
          <p:txBody>
            <a:bodyPr wrap="square" rtlCol="0">
              <a:spAutoFit/>
            </a:bodyPr>
            <a:lstStyle/>
            <a:p>
              <a:pPr algn="ctr"/>
              <a:r>
                <a:rPr lang="en-US" altLang="ja-JP" sz="1400" dirty="0">
                  <a:latin typeface="Cambria" panose="02040503050406030204" pitchFamily="18" charset="0"/>
                  <a:ea typeface="Cambria Math" panose="02040503050406030204" pitchFamily="18" charset="0"/>
                  <a:cs typeface="Arial" panose="020B0604020202020204" pitchFamily="34" charset="0"/>
                </a:rPr>
                <a:t>Carbon anode</a:t>
              </a:r>
              <a:endParaRPr lang="ja-JP" altLang="en-US" sz="1400" dirty="0">
                <a:latin typeface="Cambria" panose="02040503050406030204" pitchFamily="18" charset="0"/>
                <a:cs typeface="Arial" panose="020B0604020202020204" pitchFamily="34" charset="0"/>
              </a:endParaRPr>
            </a:p>
          </p:txBody>
        </p:sp>
        <p:sp>
          <p:nvSpPr>
            <p:cNvPr id="129" name="右中かっこ 128"/>
            <p:cNvSpPr/>
            <p:nvPr/>
          </p:nvSpPr>
          <p:spPr>
            <a:xfrm rot="16200000">
              <a:off x="3667071" y="-571297"/>
              <a:ext cx="126730" cy="3793283"/>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000">
                <a:latin typeface="Arial" panose="020B0604020202020204" pitchFamily="34" charset="0"/>
                <a:cs typeface="Arial" panose="020B0604020202020204" pitchFamily="34" charset="0"/>
              </a:endParaRPr>
            </a:p>
          </p:txBody>
        </p:sp>
        <p:sp>
          <p:nvSpPr>
            <p:cNvPr id="131" name="テキスト ボックス 130"/>
            <p:cNvSpPr txBox="1"/>
            <p:nvPr/>
          </p:nvSpPr>
          <p:spPr>
            <a:xfrm>
              <a:off x="1991849" y="864211"/>
              <a:ext cx="3349750" cy="334419"/>
            </a:xfrm>
            <a:prstGeom prst="rect">
              <a:avLst/>
            </a:prstGeom>
            <a:noFill/>
          </p:spPr>
          <p:txBody>
            <a:bodyPr wrap="square" rtlCol="0">
              <a:spAutoFit/>
            </a:bodyPr>
            <a:lstStyle/>
            <a:p>
              <a:pPr algn="ctr"/>
              <a:r>
                <a:rPr lang="en-US" altLang="ja-JP" sz="1400" dirty="0">
                  <a:latin typeface="Cambria" panose="02040503050406030204" pitchFamily="18" charset="0"/>
                  <a:ea typeface="Cambria Math" panose="02040503050406030204" pitchFamily="18" charset="0"/>
                  <a:cs typeface="Arial" panose="020B0604020202020204" pitchFamily="34" charset="0"/>
                </a:rPr>
                <a:t>NaPF</a:t>
              </a:r>
              <a:r>
                <a:rPr lang="en-US" altLang="ja-JP" sz="1400" baseline="-25000" dirty="0">
                  <a:latin typeface="Cambria" panose="02040503050406030204" pitchFamily="18" charset="0"/>
                  <a:ea typeface="Cambria Math" panose="02040503050406030204" pitchFamily="18" charset="0"/>
                  <a:cs typeface="Arial" panose="020B0604020202020204" pitchFamily="34" charset="0"/>
                </a:rPr>
                <a:t>6</a:t>
              </a:r>
              <a:r>
                <a:rPr lang="en-US" altLang="ja-JP" sz="1400" dirty="0">
                  <a:latin typeface="Cambria" panose="02040503050406030204" pitchFamily="18" charset="0"/>
                  <a:ea typeface="Cambria Math" panose="02040503050406030204" pitchFamily="18" charset="0"/>
                  <a:cs typeface="Arial" panose="020B0604020202020204" pitchFamily="34" charset="0"/>
                </a:rPr>
                <a:t> electrolyte with </a:t>
              </a:r>
              <a:r>
                <a:rPr lang="en-US" altLang="ja-JP" sz="1400" dirty="0" smtClean="0">
                  <a:latin typeface="Cambria" panose="02040503050406030204" pitchFamily="18" charset="0"/>
                  <a:ea typeface="Cambria Math" panose="02040503050406030204" pitchFamily="18" charset="0"/>
                  <a:cs typeface="Arial" panose="020B0604020202020204" pitchFamily="34" charset="0"/>
                </a:rPr>
                <a:t>DFEC</a:t>
              </a:r>
              <a:endParaRPr lang="ja-JP" altLang="en-US" sz="1400" dirty="0">
                <a:latin typeface="Cambria" panose="02040503050406030204" pitchFamily="18" charset="0"/>
                <a:cs typeface="Arial" panose="020B0604020202020204" pitchFamily="34" charset="0"/>
              </a:endParaRPr>
            </a:p>
          </p:txBody>
        </p:sp>
        <p:grpSp>
          <p:nvGrpSpPr>
            <p:cNvPr id="6" name="Group 5"/>
            <p:cNvGrpSpPr/>
            <p:nvPr/>
          </p:nvGrpSpPr>
          <p:grpSpPr>
            <a:xfrm>
              <a:off x="141189" y="2665351"/>
              <a:ext cx="663331" cy="675768"/>
              <a:chOff x="1998588" y="2949084"/>
              <a:chExt cx="663331" cy="675768"/>
            </a:xfrm>
          </p:grpSpPr>
          <p:pic>
            <p:nvPicPr>
              <p:cNvPr id="1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9277" y="3085837"/>
                <a:ext cx="542642" cy="422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 name="テキスト ボックス 132"/>
              <p:cNvSpPr txBox="1"/>
              <p:nvPr/>
            </p:nvSpPr>
            <p:spPr>
              <a:xfrm>
                <a:off x="1998588" y="3111863"/>
                <a:ext cx="222582" cy="246213"/>
              </a:xfrm>
              <a:prstGeom prst="rect">
                <a:avLst/>
              </a:prstGeom>
              <a:noFill/>
            </p:spPr>
            <p:txBody>
              <a:bodyPr wrap="square" lIns="91431" tIns="45716" rIns="91431" bIns="45716" rtlCol="0">
                <a:spAutoFit/>
              </a:bodyPr>
              <a:lstStyle/>
              <a:p>
                <a:r>
                  <a:rPr lang="en-US" altLang="ja-JP" sz="1000" i="1" dirty="0">
                    <a:solidFill>
                      <a:srgbClr val="000000"/>
                    </a:solidFill>
                    <a:latin typeface="Arial" panose="020B0604020202020204" pitchFamily="34" charset="0"/>
                    <a:cs typeface="Arial" panose="020B0604020202020204" pitchFamily="34" charset="0"/>
                  </a:rPr>
                  <a:t>y</a:t>
                </a:r>
                <a:endParaRPr lang="ja-JP" altLang="en-US" sz="1000" i="1" dirty="0">
                  <a:solidFill>
                    <a:srgbClr val="000000"/>
                  </a:solidFill>
                  <a:latin typeface="Arial" panose="020B0604020202020204" pitchFamily="34" charset="0"/>
                  <a:cs typeface="Arial" panose="020B0604020202020204" pitchFamily="34" charset="0"/>
                </a:endParaRPr>
              </a:p>
            </p:txBody>
          </p:sp>
          <p:sp>
            <p:nvSpPr>
              <p:cNvPr id="134" name="テキスト ボックス 133"/>
              <p:cNvSpPr txBox="1"/>
              <p:nvPr/>
            </p:nvSpPr>
            <p:spPr>
              <a:xfrm>
                <a:off x="2299280" y="3378639"/>
                <a:ext cx="222582" cy="246213"/>
              </a:xfrm>
              <a:prstGeom prst="rect">
                <a:avLst/>
              </a:prstGeom>
              <a:noFill/>
            </p:spPr>
            <p:txBody>
              <a:bodyPr wrap="square" lIns="91431" tIns="45716" rIns="91431" bIns="45716" rtlCol="0">
                <a:spAutoFit/>
              </a:bodyPr>
              <a:lstStyle/>
              <a:p>
                <a:r>
                  <a:rPr lang="en-US" altLang="ja-JP" sz="1000" i="1" dirty="0">
                    <a:solidFill>
                      <a:srgbClr val="000000"/>
                    </a:solidFill>
                    <a:latin typeface="Arial" panose="020B0604020202020204" pitchFamily="34" charset="0"/>
                    <a:cs typeface="Arial" panose="020B0604020202020204" pitchFamily="34" charset="0"/>
                  </a:rPr>
                  <a:t>z</a:t>
                </a:r>
                <a:endParaRPr lang="ja-JP" altLang="en-US" sz="1000" i="1" dirty="0">
                  <a:solidFill>
                    <a:srgbClr val="000000"/>
                  </a:solidFill>
                  <a:latin typeface="Arial" panose="020B0604020202020204" pitchFamily="34" charset="0"/>
                  <a:cs typeface="Arial" panose="020B0604020202020204" pitchFamily="34" charset="0"/>
                </a:endParaRPr>
              </a:p>
            </p:txBody>
          </p:sp>
          <p:sp>
            <p:nvSpPr>
              <p:cNvPr id="135" name="テキスト ボックス 134"/>
              <p:cNvSpPr txBox="1"/>
              <p:nvPr/>
            </p:nvSpPr>
            <p:spPr>
              <a:xfrm>
                <a:off x="2301549" y="2949084"/>
                <a:ext cx="222582" cy="246213"/>
              </a:xfrm>
              <a:prstGeom prst="rect">
                <a:avLst/>
              </a:prstGeom>
              <a:noFill/>
            </p:spPr>
            <p:txBody>
              <a:bodyPr wrap="square" lIns="91431" tIns="45716" rIns="91431" bIns="45716" rtlCol="0">
                <a:spAutoFit/>
              </a:bodyPr>
              <a:lstStyle/>
              <a:p>
                <a:r>
                  <a:rPr lang="en-US" altLang="ja-JP" sz="1000" i="1" dirty="0">
                    <a:solidFill>
                      <a:srgbClr val="000000"/>
                    </a:solidFill>
                    <a:latin typeface="Arial" panose="020B0604020202020204" pitchFamily="34" charset="0"/>
                    <a:cs typeface="Arial" panose="020B0604020202020204" pitchFamily="34" charset="0"/>
                  </a:rPr>
                  <a:t>x</a:t>
                </a:r>
                <a:endParaRPr lang="ja-JP" altLang="en-US" sz="1000" i="1" dirty="0">
                  <a:solidFill>
                    <a:srgbClr val="000000"/>
                  </a:solidFill>
                  <a:latin typeface="Arial" panose="020B0604020202020204" pitchFamily="34" charset="0"/>
                  <a:cs typeface="Arial" panose="020B0604020202020204" pitchFamily="34" charset="0"/>
                </a:endParaRPr>
              </a:p>
            </p:txBody>
          </p:sp>
        </p:grpSp>
        <p:sp>
          <p:nvSpPr>
            <p:cNvPr id="169" name="テキスト ボックス 168"/>
            <p:cNvSpPr txBox="1"/>
            <p:nvPr/>
          </p:nvSpPr>
          <p:spPr>
            <a:xfrm>
              <a:off x="940822" y="5243253"/>
              <a:ext cx="963856"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 e</a:t>
              </a:r>
              <a:r>
                <a:rPr lang="en-US" altLang="ja-JP" sz="1000" baseline="30000" dirty="0">
                  <a:latin typeface="Arial" panose="020B0604020202020204" pitchFamily="34" charset="0"/>
                  <a:cs typeface="Arial" panose="020B0604020202020204" pitchFamily="34" charset="0"/>
                </a:rPr>
                <a:t>-</a:t>
              </a:r>
              <a:r>
                <a:rPr lang="en-US" altLang="ja-JP" sz="1000" dirty="0">
                  <a:latin typeface="Arial" panose="020B0604020202020204" pitchFamily="34" charset="0"/>
                  <a:cs typeface="Arial" panose="020B0604020202020204" pitchFamily="34" charset="0"/>
                </a:rPr>
                <a:t>, + Na</a:t>
              </a:r>
              <a:r>
                <a:rPr lang="en-US" altLang="ja-JP" sz="1000" baseline="30000" dirty="0">
                  <a:latin typeface="Arial" panose="020B0604020202020204" pitchFamily="34" charset="0"/>
                  <a:cs typeface="Arial" panose="020B0604020202020204" pitchFamily="34" charset="0"/>
                </a:rPr>
                <a:t>+</a:t>
              </a:r>
              <a:endParaRPr lang="ja-JP" altLang="en-US" sz="1000" baseline="30000" dirty="0">
                <a:latin typeface="Arial" panose="020B0604020202020204" pitchFamily="34" charset="0"/>
                <a:cs typeface="Arial" panose="020B0604020202020204" pitchFamily="34" charset="0"/>
              </a:endParaRPr>
            </a:p>
          </p:txBody>
        </p:sp>
        <p:cxnSp>
          <p:nvCxnSpPr>
            <p:cNvPr id="174" name="直線矢印コネクタ 173"/>
            <p:cNvCxnSpPr/>
            <p:nvPr/>
          </p:nvCxnSpPr>
          <p:spPr>
            <a:xfrm>
              <a:off x="1046050" y="5581970"/>
              <a:ext cx="779281"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7788" y="5140173"/>
              <a:ext cx="476870" cy="334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7" name="直線矢印コネクタ 176"/>
            <p:cNvCxnSpPr/>
            <p:nvPr/>
          </p:nvCxnSpPr>
          <p:spPr>
            <a:xfrm flipV="1">
              <a:off x="2666387" y="5351813"/>
              <a:ext cx="941088" cy="15354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8" name="テキスト ボックス 177"/>
            <p:cNvSpPr txBox="1"/>
            <p:nvPr/>
          </p:nvSpPr>
          <p:spPr>
            <a:xfrm>
              <a:off x="3852667" y="5157536"/>
              <a:ext cx="788011"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a:t>
              </a:r>
              <a:endParaRPr lang="ja-JP" altLang="en-US" sz="1000" dirty="0">
                <a:latin typeface="Arial" panose="020B0604020202020204" pitchFamily="34" charset="0"/>
                <a:cs typeface="Arial" panose="020B0604020202020204" pitchFamily="34" charset="0"/>
              </a:endParaRPr>
            </a:p>
          </p:txBody>
        </p:sp>
        <p:cxnSp>
          <p:nvCxnSpPr>
            <p:cNvPr id="179" name="直線矢印コネクタ 178"/>
            <p:cNvCxnSpPr/>
            <p:nvPr/>
          </p:nvCxnSpPr>
          <p:spPr>
            <a:xfrm>
              <a:off x="2669140" y="5663632"/>
              <a:ext cx="1416983" cy="50345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0" name="テキスト ボックス 179"/>
            <p:cNvSpPr txBox="1"/>
            <p:nvPr/>
          </p:nvSpPr>
          <p:spPr>
            <a:xfrm>
              <a:off x="2485362" y="5965301"/>
              <a:ext cx="1471341"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a:t>
              </a:r>
              <a:r>
                <a:rPr lang="ja-JP" altLang="en-US" sz="1000" dirty="0">
                  <a:latin typeface="Arial" panose="020B0604020202020204" pitchFamily="34" charset="0"/>
                  <a:cs typeface="Arial" panose="020B0604020202020204" pitchFamily="34" charset="0"/>
                </a:rPr>
                <a:t> </a:t>
              </a:r>
              <a:r>
                <a:rPr lang="en-US" altLang="ja-JP" sz="1000" dirty="0">
                  <a:latin typeface="Arial" panose="020B0604020202020204" pitchFamily="34" charset="0"/>
                  <a:cs typeface="Arial" panose="020B0604020202020204" pitchFamily="34" charset="0"/>
                </a:rPr>
                <a:t>NaPC</a:t>
              </a:r>
              <a:endParaRPr lang="ja-JP" altLang="en-US" sz="1000" dirty="0">
                <a:latin typeface="Arial" panose="020B0604020202020204" pitchFamily="34" charset="0"/>
                <a:cs typeface="Arial" panose="020B0604020202020204" pitchFamily="34" charset="0"/>
              </a:endParaRPr>
            </a:p>
          </p:txBody>
        </p:sp>
        <p:sp>
          <p:nvSpPr>
            <p:cNvPr id="181" name="テキスト ボックス 180"/>
            <p:cNvSpPr txBox="1"/>
            <p:nvPr/>
          </p:nvSpPr>
          <p:spPr>
            <a:xfrm>
              <a:off x="3339640" y="5471064"/>
              <a:ext cx="1086630"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Na</a:t>
              </a:r>
              <a:r>
                <a:rPr lang="en-US" altLang="ja-JP" sz="1000" baseline="-25000" dirty="0">
                  <a:latin typeface="Arial" panose="020B0604020202020204" pitchFamily="34" charset="0"/>
                  <a:cs typeface="Arial" panose="020B0604020202020204" pitchFamily="34" charset="0"/>
                </a:rPr>
                <a:t>2</a:t>
              </a:r>
              <a:r>
                <a:rPr lang="en-US" altLang="ja-JP" sz="1000" dirty="0">
                  <a:latin typeface="Arial" panose="020B0604020202020204" pitchFamily="34" charset="0"/>
                  <a:cs typeface="Arial" panose="020B0604020202020204" pitchFamily="34" charset="0"/>
                </a:rPr>
                <a:t>CO</a:t>
              </a:r>
              <a:r>
                <a:rPr lang="en-US" altLang="ja-JP" sz="1000" baseline="-25000" dirty="0">
                  <a:latin typeface="Arial" panose="020B0604020202020204" pitchFamily="34" charset="0"/>
                  <a:cs typeface="Arial" panose="020B0604020202020204" pitchFamily="34" charset="0"/>
                </a:rPr>
                <a:t>3</a:t>
              </a:r>
              <a:endParaRPr lang="ja-JP" altLang="en-US" sz="1000" baseline="-25000" dirty="0">
                <a:latin typeface="Arial" panose="020B0604020202020204" pitchFamily="34" charset="0"/>
                <a:cs typeface="Arial" panose="020B0604020202020204" pitchFamily="34" charset="0"/>
              </a:endParaRPr>
            </a:p>
          </p:txBody>
        </p:sp>
        <p:sp>
          <p:nvSpPr>
            <p:cNvPr id="185" name="テキスト ボックス 184"/>
            <p:cNvSpPr txBox="1"/>
            <p:nvPr/>
          </p:nvSpPr>
          <p:spPr>
            <a:xfrm>
              <a:off x="2289331" y="5124468"/>
              <a:ext cx="1593624"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 e</a:t>
              </a:r>
              <a:r>
                <a:rPr lang="en-US" altLang="ja-JP" sz="1000" baseline="30000" dirty="0">
                  <a:latin typeface="Arial" panose="020B0604020202020204" pitchFamily="34" charset="0"/>
                  <a:cs typeface="Arial" panose="020B0604020202020204" pitchFamily="34" charset="0"/>
                </a:rPr>
                <a:t>-</a:t>
              </a:r>
              <a:r>
                <a:rPr lang="en-US" altLang="ja-JP" sz="1000" dirty="0">
                  <a:latin typeface="Arial" panose="020B0604020202020204" pitchFamily="34" charset="0"/>
                  <a:cs typeface="Arial" panose="020B0604020202020204" pitchFamily="34" charset="0"/>
                </a:rPr>
                <a:t>, + Na</a:t>
              </a:r>
              <a:r>
                <a:rPr lang="en-US" altLang="ja-JP" sz="1000" baseline="30000" dirty="0">
                  <a:latin typeface="Arial" panose="020B0604020202020204" pitchFamily="34" charset="0"/>
                  <a:cs typeface="Arial" panose="020B0604020202020204" pitchFamily="34" charset="0"/>
                </a:rPr>
                <a:t>+</a:t>
              </a:r>
              <a:endParaRPr lang="ja-JP" altLang="en-US" sz="1000" baseline="30000" dirty="0">
                <a:latin typeface="Arial" panose="020B0604020202020204" pitchFamily="34" charset="0"/>
                <a:cs typeface="Arial" panose="020B0604020202020204" pitchFamily="34" charset="0"/>
              </a:endParaRPr>
            </a:p>
          </p:txBody>
        </p:sp>
        <p:pic>
          <p:nvPicPr>
            <p:cNvPr id="190"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416" y="5344996"/>
              <a:ext cx="511215" cy="41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1" name="テキスト ボックス 190"/>
            <p:cNvSpPr txBox="1"/>
            <p:nvPr/>
          </p:nvSpPr>
          <p:spPr>
            <a:xfrm>
              <a:off x="386882" y="5751144"/>
              <a:ext cx="599940"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PC</a:t>
              </a:r>
              <a:endParaRPr lang="ja-JP" altLang="en-US" sz="1000" dirty="0">
                <a:latin typeface="Arial" panose="020B0604020202020204" pitchFamily="34" charset="0"/>
                <a:cs typeface="Arial" panose="020B0604020202020204" pitchFamily="34" charset="0"/>
              </a:endParaRPr>
            </a:p>
          </p:txBody>
        </p:sp>
        <p:sp>
          <p:nvSpPr>
            <p:cNvPr id="193" name="テキスト ボックス 192"/>
            <p:cNvSpPr txBox="1"/>
            <p:nvPr/>
          </p:nvSpPr>
          <p:spPr>
            <a:xfrm>
              <a:off x="1430766" y="5761476"/>
              <a:ext cx="1588242"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NaPC</a:t>
              </a:r>
              <a:endParaRPr lang="ja-JP" altLang="en-US" sz="1000" dirty="0">
                <a:latin typeface="Arial" panose="020B0604020202020204" pitchFamily="34" charset="0"/>
                <a:cs typeface="Arial" panose="020B0604020202020204" pitchFamily="34" charset="0"/>
              </a:endParaRPr>
            </a:p>
          </p:txBody>
        </p:sp>
        <p:pic>
          <p:nvPicPr>
            <p:cNvPr id="19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9069" y="5351664"/>
              <a:ext cx="635681" cy="4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570" y="5117218"/>
              <a:ext cx="454209" cy="432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7" name="テキスト ボックス 196"/>
            <p:cNvSpPr txBox="1"/>
            <p:nvPr/>
          </p:nvSpPr>
          <p:spPr>
            <a:xfrm>
              <a:off x="4301663" y="5497938"/>
              <a:ext cx="775234"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C</a:t>
              </a:r>
              <a:r>
                <a:rPr lang="en-US" altLang="ja-JP" sz="1000" baseline="-25000" dirty="0">
                  <a:latin typeface="Arial" panose="020B0604020202020204" pitchFamily="34" charset="0"/>
                  <a:cs typeface="Arial" panose="020B0604020202020204" pitchFamily="34" charset="0"/>
                </a:rPr>
                <a:t>3</a:t>
              </a:r>
              <a:r>
                <a:rPr lang="en-US" altLang="ja-JP" sz="1000" dirty="0">
                  <a:latin typeface="Arial" panose="020B0604020202020204" pitchFamily="34" charset="0"/>
                  <a:cs typeface="Arial" panose="020B0604020202020204" pitchFamily="34" charset="0"/>
                </a:rPr>
                <a:t>H</a:t>
              </a:r>
              <a:r>
                <a:rPr lang="en-US" altLang="ja-JP" sz="1000" baseline="-25000" dirty="0">
                  <a:latin typeface="Arial" panose="020B0604020202020204" pitchFamily="34" charset="0"/>
                  <a:cs typeface="Arial" panose="020B0604020202020204" pitchFamily="34" charset="0"/>
                </a:rPr>
                <a:t>6</a:t>
              </a:r>
              <a:endParaRPr lang="ja-JP" altLang="en-US" sz="1000" baseline="-25000" dirty="0">
                <a:latin typeface="Arial" panose="020B0604020202020204" pitchFamily="34" charset="0"/>
                <a:cs typeface="Arial" panose="020B0604020202020204" pitchFamily="34" charset="0"/>
              </a:endParaRPr>
            </a:p>
          </p:txBody>
        </p:sp>
        <p:sp>
          <p:nvSpPr>
            <p:cNvPr id="200" name="テキスト ボックス 199"/>
            <p:cNvSpPr txBox="1"/>
            <p:nvPr/>
          </p:nvSpPr>
          <p:spPr>
            <a:xfrm>
              <a:off x="3903451" y="6380754"/>
              <a:ext cx="1766310" cy="400101"/>
            </a:xfrm>
            <a:prstGeom prst="rect">
              <a:avLst/>
            </a:prstGeom>
            <a:noFill/>
          </p:spPr>
          <p:txBody>
            <a:bodyPr wrap="square" lIns="91431" tIns="45716" rIns="91431" bIns="45716" rtlCol="0">
              <a:spAutoFit/>
            </a:bodyPr>
            <a:lstStyle/>
            <a:p>
              <a:pPr algn="ctr" defTabSz="914309"/>
              <a:r>
                <a:rPr lang="en-US" altLang="ja-JP" sz="1000" dirty="0">
                  <a:solidFill>
                    <a:prstClr val="black"/>
                  </a:solidFill>
                  <a:latin typeface="Arial" panose="020B0604020202020204" pitchFamily="34" charset="0"/>
                  <a:cs typeface="Arial" panose="020B0604020202020204" pitchFamily="34" charset="0"/>
                </a:rPr>
                <a:t>(CH</a:t>
              </a:r>
              <a:r>
                <a:rPr lang="en-US" altLang="ja-JP" sz="1000" baseline="-25000" dirty="0">
                  <a:solidFill>
                    <a:prstClr val="black"/>
                  </a:solidFill>
                  <a:latin typeface="Arial" panose="020B0604020202020204" pitchFamily="34" charset="0"/>
                  <a:cs typeface="Arial" panose="020B0604020202020204" pitchFamily="34" charset="0"/>
                </a:rPr>
                <a:t>3</a:t>
              </a:r>
              <a:r>
                <a:rPr lang="en-US" altLang="ja-JP" sz="1000" dirty="0">
                  <a:solidFill>
                    <a:prstClr val="black"/>
                  </a:solidFill>
                  <a:latin typeface="Arial" panose="020B0604020202020204" pitchFamily="34" charset="0"/>
                  <a:cs typeface="Arial" panose="020B0604020202020204" pitchFamily="34" charset="0"/>
                </a:rPr>
                <a:t>CHCH</a:t>
              </a:r>
              <a:r>
                <a:rPr lang="en-US" altLang="ja-JP" sz="1000" baseline="-25000" dirty="0">
                  <a:solidFill>
                    <a:prstClr val="black"/>
                  </a:solidFill>
                  <a:latin typeface="Arial" panose="020B0604020202020204" pitchFamily="34" charset="0"/>
                  <a:cs typeface="Arial" panose="020B0604020202020204" pitchFamily="34" charset="0"/>
                </a:rPr>
                <a:t>2</a:t>
              </a:r>
              <a:r>
                <a:rPr lang="en-US" altLang="ja-JP" sz="1000" dirty="0">
                  <a:solidFill>
                    <a:prstClr val="black"/>
                  </a:solidFill>
                  <a:latin typeface="Arial" panose="020B0604020202020204" pitchFamily="34" charset="0"/>
                  <a:cs typeface="Arial" panose="020B0604020202020204" pitchFamily="34" charset="0"/>
                </a:rPr>
                <a:t>OCO</a:t>
              </a:r>
              <a:r>
                <a:rPr lang="en-US" altLang="ja-JP" sz="1000" baseline="-25000" dirty="0">
                  <a:solidFill>
                    <a:prstClr val="black"/>
                  </a:solidFill>
                  <a:latin typeface="Arial" panose="020B0604020202020204" pitchFamily="34" charset="0"/>
                  <a:cs typeface="Arial" panose="020B0604020202020204" pitchFamily="34" charset="0"/>
                </a:rPr>
                <a:t>2</a:t>
              </a:r>
              <a:r>
                <a:rPr lang="en-US" altLang="ja-JP" sz="1000" dirty="0">
                  <a:solidFill>
                    <a:prstClr val="black"/>
                  </a:solidFill>
                  <a:latin typeface="Arial" panose="020B0604020202020204" pitchFamily="34" charset="0"/>
                  <a:cs typeface="Arial" panose="020B0604020202020204" pitchFamily="34" charset="0"/>
                </a:rPr>
                <a:t>Na)</a:t>
              </a:r>
              <a:r>
                <a:rPr lang="en-US" altLang="ja-JP" sz="1000" baseline="-25000" dirty="0">
                  <a:solidFill>
                    <a:prstClr val="black"/>
                  </a:solidFill>
                  <a:latin typeface="Arial" panose="020B0604020202020204" pitchFamily="34" charset="0"/>
                  <a:cs typeface="Arial" panose="020B0604020202020204" pitchFamily="34" charset="0"/>
                </a:rPr>
                <a:t>2</a:t>
              </a:r>
              <a:endParaRPr lang="en-US" altLang="ja-JP" sz="1000" dirty="0">
                <a:solidFill>
                  <a:prstClr val="black"/>
                </a:solidFill>
                <a:latin typeface="Arial" panose="020B0604020202020204" pitchFamily="34" charset="0"/>
                <a:cs typeface="Arial" panose="020B0604020202020204" pitchFamily="34" charset="0"/>
              </a:endParaRPr>
            </a:p>
            <a:p>
              <a:pPr algn="ctr" defTabSz="914309"/>
              <a:r>
                <a:rPr lang="en-US" altLang="ja-JP" sz="1000" dirty="0">
                  <a:solidFill>
                    <a:prstClr val="black"/>
                  </a:solidFill>
                  <a:latin typeface="Arial" panose="020B0604020202020204" pitchFamily="34" charset="0"/>
                  <a:cs typeface="Arial" panose="020B0604020202020204" pitchFamily="34" charset="0"/>
                </a:rPr>
                <a:t>Na</a:t>
              </a:r>
              <a:r>
                <a:rPr lang="en-US" altLang="ja-JP" sz="1000" baseline="-25000" dirty="0">
                  <a:solidFill>
                    <a:prstClr val="black"/>
                  </a:solidFill>
                  <a:latin typeface="Arial" panose="020B0604020202020204" pitchFamily="34" charset="0"/>
                  <a:cs typeface="Arial" panose="020B0604020202020204" pitchFamily="34" charset="0"/>
                </a:rPr>
                <a:t>2</a:t>
              </a:r>
              <a:r>
                <a:rPr lang="en-US" altLang="ja-JP" sz="1000" dirty="0">
                  <a:solidFill>
                    <a:prstClr val="black"/>
                  </a:solidFill>
                  <a:latin typeface="Arial" panose="020B0604020202020204" pitchFamily="34" charset="0"/>
                  <a:cs typeface="Arial" panose="020B0604020202020204" pitchFamily="34" charset="0"/>
                </a:rPr>
                <a:t>DMBDC</a:t>
              </a:r>
            </a:p>
          </p:txBody>
        </p:sp>
        <p:pic>
          <p:nvPicPr>
            <p:cNvPr id="20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4271634" y="5593630"/>
              <a:ext cx="652246" cy="995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9" name="テキスト ボックス 208"/>
            <p:cNvSpPr txBox="1"/>
            <p:nvPr/>
          </p:nvSpPr>
          <p:spPr>
            <a:xfrm>
              <a:off x="4225794" y="4252821"/>
              <a:ext cx="788011"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a:t>
              </a:r>
              <a:endParaRPr lang="ja-JP" altLang="en-US" sz="1000" dirty="0">
                <a:latin typeface="Arial" panose="020B0604020202020204" pitchFamily="34" charset="0"/>
                <a:cs typeface="Arial" panose="020B0604020202020204" pitchFamily="34" charset="0"/>
              </a:endParaRPr>
            </a:p>
          </p:txBody>
        </p:sp>
        <p:sp>
          <p:nvSpPr>
            <p:cNvPr id="210" name="テキスト ボックス 209"/>
            <p:cNvSpPr txBox="1"/>
            <p:nvPr/>
          </p:nvSpPr>
          <p:spPr>
            <a:xfrm>
              <a:off x="3573399" y="4252675"/>
              <a:ext cx="788011"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a:t>
              </a:r>
              <a:endParaRPr lang="ja-JP" altLang="en-US" sz="1000" dirty="0">
                <a:latin typeface="Arial" panose="020B0604020202020204" pitchFamily="34" charset="0"/>
                <a:cs typeface="Arial" panose="020B0604020202020204" pitchFamily="34" charset="0"/>
              </a:endParaRPr>
            </a:p>
          </p:txBody>
        </p:sp>
        <p:sp>
          <p:nvSpPr>
            <p:cNvPr id="211" name="テキスト ボックス 210"/>
            <p:cNvSpPr txBox="1"/>
            <p:nvPr/>
          </p:nvSpPr>
          <p:spPr>
            <a:xfrm>
              <a:off x="2978488" y="4560032"/>
              <a:ext cx="1314309"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PF</a:t>
              </a:r>
              <a:r>
                <a:rPr lang="en-US" altLang="ja-JP" sz="1000" baseline="-25000" dirty="0">
                  <a:latin typeface="Arial" panose="020B0604020202020204" pitchFamily="34" charset="0"/>
                  <a:cs typeface="Arial" panose="020B0604020202020204" pitchFamily="34" charset="0"/>
                </a:rPr>
                <a:t>3</a:t>
              </a:r>
              <a:endParaRPr lang="ja-JP" altLang="en-US" sz="1000" baseline="-25000" dirty="0">
                <a:latin typeface="Arial" panose="020B0604020202020204" pitchFamily="34" charset="0"/>
                <a:cs typeface="Arial" panose="020B0604020202020204" pitchFamily="34" charset="0"/>
              </a:endParaRPr>
            </a:p>
          </p:txBody>
        </p:sp>
        <p:sp>
          <p:nvSpPr>
            <p:cNvPr id="212" name="テキスト ボックス 211"/>
            <p:cNvSpPr txBox="1"/>
            <p:nvPr/>
          </p:nvSpPr>
          <p:spPr>
            <a:xfrm>
              <a:off x="4248510" y="4737769"/>
              <a:ext cx="1314309"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3NaF</a:t>
              </a:r>
              <a:endParaRPr lang="ja-JP" altLang="en-US" sz="1000" baseline="30000" dirty="0">
                <a:latin typeface="Arial" panose="020B0604020202020204" pitchFamily="34" charset="0"/>
                <a:cs typeface="Arial" panose="020B0604020202020204" pitchFamily="34" charset="0"/>
              </a:endParaRPr>
            </a:p>
          </p:txBody>
        </p:sp>
        <p:pic>
          <p:nvPicPr>
            <p:cNvPr id="213" name="Picture 2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10430" y="4219000"/>
              <a:ext cx="377093" cy="41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4" name="Picture 2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9601" y="4325568"/>
              <a:ext cx="395639" cy="23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 name="Picture 2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17203" y="4370385"/>
              <a:ext cx="160396" cy="15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6" name="テキスト ボックス 215"/>
            <p:cNvSpPr txBox="1"/>
            <p:nvPr/>
          </p:nvSpPr>
          <p:spPr>
            <a:xfrm>
              <a:off x="2266673" y="4153032"/>
              <a:ext cx="1204596"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+ 2e</a:t>
              </a:r>
              <a:r>
                <a:rPr lang="en-US" altLang="ja-JP" sz="1000" baseline="30000" dirty="0">
                  <a:latin typeface="Arial" panose="020B0604020202020204" pitchFamily="34" charset="0"/>
                  <a:cs typeface="Arial" panose="020B0604020202020204" pitchFamily="34" charset="0"/>
                </a:rPr>
                <a:t>-</a:t>
              </a:r>
              <a:r>
                <a:rPr lang="en-US" altLang="ja-JP" sz="1000" dirty="0">
                  <a:latin typeface="Arial" panose="020B0604020202020204" pitchFamily="34" charset="0"/>
                  <a:cs typeface="Arial" panose="020B0604020202020204" pitchFamily="34" charset="0"/>
                </a:rPr>
                <a:t>, + 3Na</a:t>
              </a:r>
              <a:r>
                <a:rPr lang="en-US" altLang="ja-JP" sz="1000" baseline="30000" dirty="0">
                  <a:latin typeface="Arial" panose="020B0604020202020204" pitchFamily="34" charset="0"/>
                  <a:cs typeface="Arial" panose="020B0604020202020204" pitchFamily="34" charset="0"/>
                </a:rPr>
                <a:t>+</a:t>
              </a:r>
              <a:endParaRPr lang="ja-JP" altLang="en-US" sz="1000" baseline="30000" dirty="0">
                <a:latin typeface="Arial" panose="020B0604020202020204" pitchFamily="34" charset="0"/>
                <a:cs typeface="Arial" panose="020B0604020202020204" pitchFamily="34" charset="0"/>
              </a:endParaRPr>
            </a:p>
          </p:txBody>
        </p:sp>
        <p:cxnSp>
          <p:nvCxnSpPr>
            <p:cNvPr id="217" name="直線矢印コネクタ 216"/>
            <p:cNvCxnSpPr/>
            <p:nvPr/>
          </p:nvCxnSpPr>
          <p:spPr>
            <a:xfrm>
              <a:off x="2438727" y="4431345"/>
              <a:ext cx="96088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72883" y="4388434"/>
              <a:ext cx="111303" cy="11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9" name="Picture 2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93856" y="4380225"/>
              <a:ext cx="160396" cy="15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49536" y="4398274"/>
              <a:ext cx="111303" cy="11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1" name="テキスト ボックス 220"/>
            <p:cNvSpPr txBox="1"/>
            <p:nvPr/>
          </p:nvSpPr>
          <p:spPr>
            <a:xfrm>
              <a:off x="4795159" y="4261982"/>
              <a:ext cx="788011"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a:t>
              </a:r>
              <a:endParaRPr lang="ja-JP" altLang="en-US" sz="1000" dirty="0">
                <a:latin typeface="Arial" panose="020B0604020202020204" pitchFamily="34" charset="0"/>
                <a:cs typeface="Arial" panose="020B0604020202020204" pitchFamily="34" charset="0"/>
              </a:endParaRPr>
            </a:p>
          </p:txBody>
        </p:sp>
        <p:pic>
          <p:nvPicPr>
            <p:cNvPr id="222" name="Picture 2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63221" y="4389386"/>
              <a:ext cx="160396" cy="15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8901" y="4407435"/>
              <a:ext cx="111303" cy="11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4" name="左中かっこ 223"/>
            <p:cNvSpPr/>
            <p:nvPr/>
          </p:nvSpPr>
          <p:spPr bwMode="auto">
            <a:xfrm rot="16200000">
              <a:off x="4799860" y="3807906"/>
              <a:ext cx="205059" cy="1638767"/>
            </a:xfrm>
            <a:prstGeom prst="leftBrace">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000">
                <a:latin typeface="Arial" panose="020B0604020202020204" pitchFamily="34" charset="0"/>
                <a:ea typeface="ＭＳ Ｐゴシック" pitchFamily="50" charset="-128"/>
                <a:cs typeface="Arial" panose="020B0604020202020204" pitchFamily="34" charset="0"/>
              </a:endParaRPr>
            </a:p>
          </p:txBody>
        </p:sp>
        <p:sp>
          <p:nvSpPr>
            <p:cNvPr id="227" name="テキスト ボックス 226"/>
            <p:cNvSpPr txBox="1"/>
            <p:nvPr/>
          </p:nvSpPr>
          <p:spPr>
            <a:xfrm>
              <a:off x="1564948" y="4636696"/>
              <a:ext cx="1314309"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PF</a:t>
              </a:r>
              <a:r>
                <a:rPr lang="en-US" altLang="ja-JP" sz="1000" baseline="-25000" dirty="0">
                  <a:latin typeface="Arial" panose="020B0604020202020204" pitchFamily="34" charset="0"/>
                  <a:cs typeface="Arial" panose="020B0604020202020204" pitchFamily="34" charset="0"/>
                </a:rPr>
                <a:t>6</a:t>
              </a:r>
              <a:endParaRPr lang="ja-JP" altLang="en-US" sz="1000" baseline="-25000" dirty="0">
                <a:latin typeface="Arial" panose="020B0604020202020204" pitchFamily="34" charset="0"/>
                <a:cs typeface="Arial" panose="020B0604020202020204" pitchFamily="34" charset="0"/>
              </a:endParaRPr>
            </a:p>
          </p:txBody>
        </p:sp>
        <p:pic>
          <p:nvPicPr>
            <p:cNvPr id="78" name="Picture 77"/>
            <p:cNvPicPr>
              <a:picLocks noChangeAspect="1"/>
            </p:cNvPicPr>
            <p:nvPr/>
          </p:nvPicPr>
          <p:blipFill rotWithShape="1">
            <a:blip r:embed="rId13" cstate="print">
              <a:extLst>
                <a:ext uri="{28A0092B-C50C-407E-A947-70E740481C1C}">
                  <a14:useLocalDpi xmlns:a14="http://schemas.microsoft.com/office/drawing/2010/main" val="0"/>
                </a:ext>
              </a:extLst>
            </a:blip>
            <a:srcRect l="13397" t="20675" r="12679" b="22481"/>
            <a:stretch/>
          </p:blipFill>
          <p:spPr>
            <a:xfrm>
              <a:off x="710653" y="1341059"/>
              <a:ext cx="5040000" cy="1544078"/>
            </a:xfrm>
            <a:prstGeom prst="rect">
              <a:avLst/>
            </a:prstGeom>
          </p:spPr>
        </p:pic>
        <p:sp>
          <p:nvSpPr>
            <p:cNvPr id="229" name="円/楕円 228"/>
            <p:cNvSpPr/>
            <p:nvPr/>
          </p:nvSpPr>
          <p:spPr bwMode="auto">
            <a:xfrm>
              <a:off x="2485235" y="2401365"/>
              <a:ext cx="288032" cy="288032"/>
            </a:xfrm>
            <a:prstGeom prst="ellipse">
              <a:avLst/>
            </a:prstGeom>
            <a:noFill/>
            <a:ln w="25400" cap="flat" cmpd="sng" algn="ctr">
              <a:solidFill>
                <a:srgbClr val="C00000"/>
              </a:solidFill>
              <a:prstDash val="solid"/>
              <a:round/>
              <a:headEnd type="none" w="med" len="med"/>
              <a:tailEnd type="none" w="med" len="med"/>
            </a:ln>
            <a:effectLst>
              <a:glow rad="38100">
                <a:schemeClr val="bg1"/>
              </a:glow>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000">
                <a:latin typeface="Arial" panose="020B0604020202020204" pitchFamily="34" charset="0"/>
                <a:ea typeface="ＭＳ Ｐゴシック" pitchFamily="50" charset="-128"/>
                <a:cs typeface="Arial" panose="020B0604020202020204" pitchFamily="34" charset="0"/>
              </a:endParaRPr>
            </a:p>
          </p:txBody>
        </p:sp>
        <p:sp>
          <p:nvSpPr>
            <p:cNvPr id="136" name="円/楕円 135"/>
            <p:cNvSpPr/>
            <p:nvPr/>
          </p:nvSpPr>
          <p:spPr bwMode="auto">
            <a:xfrm>
              <a:off x="1769205" y="2684302"/>
              <a:ext cx="288032" cy="288032"/>
            </a:xfrm>
            <a:prstGeom prst="ellipse">
              <a:avLst/>
            </a:prstGeom>
            <a:noFill/>
            <a:ln w="25400" cap="flat" cmpd="sng" algn="ctr">
              <a:solidFill>
                <a:srgbClr val="0070C0"/>
              </a:solidFill>
              <a:prstDash val="solid"/>
              <a:round/>
              <a:headEnd type="none" w="med" len="med"/>
              <a:tailEnd type="none" w="med" len="med"/>
            </a:ln>
            <a:effectLst>
              <a:glow rad="38100">
                <a:schemeClr val="bg1"/>
              </a:glow>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000">
                <a:latin typeface="Arial" panose="020B0604020202020204" pitchFamily="34" charset="0"/>
                <a:ea typeface="ＭＳ Ｐゴシック" pitchFamily="50" charset="-128"/>
                <a:cs typeface="Arial" panose="020B0604020202020204" pitchFamily="34" charset="0"/>
              </a:endParaRPr>
            </a:p>
          </p:txBody>
        </p:sp>
        <p:cxnSp>
          <p:nvCxnSpPr>
            <p:cNvPr id="137" name="直線矢印コネクタ 136"/>
            <p:cNvCxnSpPr/>
            <p:nvPr/>
          </p:nvCxnSpPr>
          <p:spPr bwMode="auto">
            <a:xfrm flipH="1">
              <a:off x="591070" y="2960928"/>
              <a:ext cx="1276564" cy="2396778"/>
            </a:xfrm>
            <a:prstGeom prst="straightConnector1">
              <a:avLst/>
            </a:prstGeom>
            <a:solidFill>
              <a:schemeClr val="accent1"/>
            </a:solidFill>
            <a:ln w="254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8" name="円/楕円 207"/>
            <p:cNvSpPr/>
            <p:nvPr/>
          </p:nvSpPr>
          <p:spPr bwMode="auto">
            <a:xfrm>
              <a:off x="2158257" y="2540545"/>
              <a:ext cx="288032" cy="288032"/>
            </a:xfrm>
            <a:prstGeom prst="ellipse">
              <a:avLst/>
            </a:prstGeom>
            <a:noFill/>
            <a:ln w="25400" cap="flat" cmpd="sng" algn="ctr">
              <a:solidFill>
                <a:srgbClr val="00B050"/>
              </a:solidFill>
              <a:prstDash val="solid"/>
              <a:round/>
              <a:headEnd type="none" w="med" len="med"/>
              <a:tailEnd type="none" w="med" len="med"/>
            </a:ln>
            <a:effectLst>
              <a:glow rad="38100">
                <a:schemeClr val="bg1"/>
              </a:glow>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1000">
                <a:latin typeface="Arial" panose="020B0604020202020204" pitchFamily="34" charset="0"/>
                <a:ea typeface="ＭＳ Ｐゴシック" pitchFamily="50" charset="-128"/>
                <a:cs typeface="Arial" panose="020B0604020202020204" pitchFamily="34" charset="0"/>
              </a:endParaRPr>
            </a:p>
          </p:txBody>
        </p:sp>
        <p:cxnSp>
          <p:nvCxnSpPr>
            <p:cNvPr id="228" name="直線矢印コネクタ 227"/>
            <p:cNvCxnSpPr/>
            <p:nvPr/>
          </p:nvCxnSpPr>
          <p:spPr bwMode="auto">
            <a:xfrm flipH="1">
              <a:off x="2005637" y="2846399"/>
              <a:ext cx="261036" cy="1379703"/>
            </a:xfrm>
            <a:prstGeom prst="straightConnector1">
              <a:avLst/>
            </a:prstGeom>
            <a:solidFill>
              <a:schemeClr val="accent1"/>
            </a:solidFill>
            <a:ln w="254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0" name="直線矢印コネクタ 229"/>
            <p:cNvCxnSpPr/>
            <p:nvPr/>
          </p:nvCxnSpPr>
          <p:spPr bwMode="auto">
            <a:xfrm>
              <a:off x="2736912" y="2664535"/>
              <a:ext cx="197802" cy="373460"/>
            </a:xfrm>
            <a:prstGeom prst="straightConnector1">
              <a:avLst/>
            </a:prstGeom>
            <a:solidFill>
              <a:schemeClr val="accent1"/>
            </a:solidFill>
            <a:ln w="254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oup 3"/>
            <p:cNvGrpSpPr/>
            <p:nvPr/>
          </p:nvGrpSpPr>
          <p:grpSpPr>
            <a:xfrm>
              <a:off x="2493959" y="3059046"/>
              <a:ext cx="3428593" cy="923266"/>
              <a:chOff x="3985178" y="3299309"/>
              <a:chExt cx="3428593" cy="923266"/>
            </a:xfrm>
          </p:grpSpPr>
          <p:sp>
            <p:nvSpPr>
              <p:cNvPr id="70" name="テキスト ボックス 230"/>
              <p:cNvSpPr txBox="1"/>
              <p:nvPr/>
            </p:nvSpPr>
            <p:spPr>
              <a:xfrm>
                <a:off x="3985178" y="3955041"/>
                <a:ext cx="703433" cy="267534"/>
              </a:xfrm>
              <a:prstGeom prst="rect">
                <a:avLst/>
              </a:prstGeom>
              <a:noFill/>
            </p:spPr>
            <p:txBody>
              <a:bodyPr wrap="square" rtlCol="0">
                <a:spAutoFit/>
              </a:bodyPr>
              <a:lstStyle/>
              <a:p>
                <a:pPr algn="ctr"/>
                <a:r>
                  <a:rPr lang="en-US" altLang="ja-JP" sz="1000" dirty="0" smtClean="0">
                    <a:latin typeface="Arial" panose="020B0604020202020204" pitchFamily="34" charset="0"/>
                    <a:cs typeface="Arial" panose="020B0604020202020204" pitchFamily="34" charset="0"/>
                  </a:rPr>
                  <a:t>DFEC</a:t>
                </a:r>
                <a:endParaRPr lang="ja-JP" altLang="en-US" sz="1000" dirty="0">
                  <a:latin typeface="Arial" panose="020B0604020202020204" pitchFamily="34" charset="0"/>
                  <a:cs typeface="Arial" panose="020B0604020202020204" pitchFamily="34" charset="0"/>
                </a:endParaRPr>
              </a:p>
            </p:txBody>
          </p:sp>
          <p:sp>
            <p:nvSpPr>
              <p:cNvPr id="71" name="テキスト ボックス 240"/>
              <p:cNvSpPr txBox="1"/>
              <p:nvPr/>
            </p:nvSpPr>
            <p:spPr>
              <a:xfrm>
                <a:off x="4654386" y="3425680"/>
                <a:ext cx="1012318"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 </a:t>
                </a:r>
                <a:r>
                  <a:rPr lang="en-US" altLang="ja-JP" sz="1000" dirty="0" smtClean="0">
                    <a:latin typeface="Arial" panose="020B0604020202020204" pitchFamily="34" charset="0"/>
                    <a:cs typeface="Arial" panose="020B0604020202020204" pitchFamily="34" charset="0"/>
                  </a:rPr>
                  <a:t>2e</a:t>
                </a:r>
                <a:r>
                  <a:rPr lang="en-US" altLang="ja-JP" sz="1000" baseline="30000" dirty="0" smtClean="0">
                    <a:latin typeface="Arial" panose="020B0604020202020204" pitchFamily="34" charset="0"/>
                    <a:cs typeface="Arial" panose="020B0604020202020204" pitchFamily="34" charset="0"/>
                  </a:rPr>
                  <a:t>-</a:t>
                </a:r>
                <a:r>
                  <a:rPr lang="en-US" altLang="ja-JP" sz="1000" dirty="0">
                    <a:latin typeface="Arial" panose="020B0604020202020204" pitchFamily="34" charset="0"/>
                    <a:cs typeface="Arial" panose="020B0604020202020204" pitchFamily="34" charset="0"/>
                  </a:rPr>
                  <a:t>, + Na</a:t>
                </a:r>
                <a:r>
                  <a:rPr lang="en-US" altLang="ja-JP" sz="1000" baseline="30000" dirty="0">
                    <a:latin typeface="Arial" panose="020B0604020202020204" pitchFamily="34" charset="0"/>
                    <a:cs typeface="Arial" panose="020B0604020202020204" pitchFamily="34" charset="0"/>
                  </a:rPr>
                  <a:t>+</a:t>
                </a:r>
                <a:endParaRPr lang="ja-JP" altLang="en-US" sz="1000" baseline="30000" dirty="0">
                  <a:latin typeface="Arial" panose="020B0604020202020204" pitchFamily="34" charset="0"/>
                  <a:cs typeface="Arial" panose="020B0604020202020204" pitchFamily="34" charset="0"/>
                </a:endParaRPr>
              </a:p>
            </p:txBody>
          </p:sp>
          <p:cxnSp>
            <p:nvCxnSpPr>
              <p:cNvPr id="72" name="直線矢印コネクタ 241"/>
              <p:cNvCxnSpPr/>
              <p:nvPr/>
            </p:nvCxnSpPr>
            <p:spPr>
              <a:xfrm>
                <a:off x="4697357" y="3706156"/>
                <a:ext cx="96088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3" name="Picture 72"/>
              <p:cNvPicPr>
                <a:picLocks noChangeAspect="1"/>
              </p:cNvPicPr>
              <p:nvPr/>
            </p:nvPicPr>
            <p:blipFill rotWithShape="1">
              <a:blip r:embed="rId14" cstate="print">
                <a:extLst>
                  <a:ext uri="{28A0092B-C50C-407E-A947-70E740481C1C}">
                    <a14:useLocalDpi xmlns:a14="http://schemas.microsoft.com/office/drawing/2010/main" val="0"/>
                  </a:ext>
                </a:extLst>
              </a:blip>
              <a:srcRect l="37154" t="13135" r="40079" b="17618"/>
              <a:stretch/>
            </p:blipFill>
            <p:spPr>
              <a:xfrm>
                <a:off x="4086591" y="3315758"/>
                <a:ext cx="550938" cy="667628"/>
              </a:xfrm>
              <a:prstGeom prst="rect">
                <a:avLst/>
              </a:prstGeom>
            </p:spPr>
          </p:pic>
          <p:pic>
            <p:nvPicPr>
              <p:cNvPr id="75"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04609" y="3466524"/>
                <a:ext cx="545568" cy="403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テキスト ボックス 180"/>
              <p:cNvSpPr txBox="1"/>
              <p:nvPr/>
            </p:nvSpPr>
            <p:spPr>
              <a:xfrm>
                <a:off x="5559221" y="3952040"/>
                <a:ext cx="884694"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Na</a:t>
                </a:r>
                <a:r>
                  <a:rPr lang="en-US" altLang="ja-JP" sz="1000" baseline="-25000" dirty="0">
                    <a:latin typeface="Arial" panose="020B0604020202020204" pitchFamily="34" charset="0"/>
                    <a:cs typeface="Arial" panose="020B0604020202020204" pitchFamily="34" charset="0"/>
                  </a:rPr>
                  <a:t>2</a:t>
                </a:r>
                <a:r>
                  <a:rPr lang="en-US" altLang="ja-JP" sz="1000" dirty="0">
                    <a:latin typeface="Arial" panose="020B0604020202020204" pitchFamily="34" charset="0"/>
                    <a:cs typeface="Arial" panose="020B0604020202020204" pitchFamily="34" charset="0"/>
                  </a:rPr>
                  <a:t>CO</a:t>
                </a:r>
                <a:r>
                  <a:rPr lang="en-US" altLang="ja-JP" sz="1000" baseline="-25000" dirty="0">
                    <a:latin typeface="Arial" panose="020B0604020202020204" pitchFamily="34" charset="0"/>
                    <a:cs typeface="Arial" panose="020B0604020202020204" pitchFamily="34" charset="0"/>
                  </a:rPr>
                  <a:t>3</a:t>
                </a:r>
                <a:endParaRPr lang="ja-JP" altLang="en-US" sz="1000" baseline="-25000" dirty="0">
                  <a:latin typeface="Arial" panose="020B0604020202020204" pitchFamily="34" charset="0"/>
                  <a:cs typeface="Arial" panose="020B0604020202020204" pitchFamily="34" charset="0"/>
                </a:endParaRPr>
              </a:p>
            </p:txBody>
          </p:sp>
          <p:pic>
            <p:nvPicPr>
              <p:cNvPr id="79" name="Picture 78"/>
              <p:cNvPicPr>
                <a:picLocks noChangeAspect="1"/>
              </p:cNvPicPr>
              <p:nvPr/>
            </p:nvPicPr>
            <p:blipFill rotWithShape="1">
              <a:blip r:embed="rId16" cstate="print">
                <a:extLst>
                  <a:ext uri="{28A0092B-C50C-407E-A947-70E740481C1C}">
                    <a14:useLocalDpi xmlns:a14="http://schemas.microsoft.com/office/drawing/2010/main" val="0"/>
                  </a:ext>
                </a:extLst>
              </a:blip>
              <a:srcRect l="51436" t="8736" r="41068" b="74152"/>
              <a:stretch/>
            </p:blipFill>
            <p:spPr>
              <a:xfrm rot="20809067">
                <a:off x="6648737" y="3450634"/>
                <a:ext cx="589444" cy="501654"/>
              </a:xfrm>
              <a:prstGeom prst="rect">
                <a:avLst/>
              </a:prstGeom>
            </p:spPr>
          </p:pic>
          <p:sp>
            <p:nvSpPr>
              <p:cNvPr id="80" name="テキスト ボックス 177"/>
              <p:cNvSpPr txBox="1"/>
              <p:nvPr/>
            </p:nvSpPr>
            <p:spPr>
              <a:xfrm>
                <a:off x="6083750" y="3563625"/>
                <a:ext cx="641569" cy="246213"/>
              </a:xfrm>
              <a:prstGeom prst="rect">
                <a:avLst/>
              </a:prstGeom>
              <a:noFill/>
            </p:spPr>
            <p:txBody>
              <a:bodyPr wrap="square" lIns="91431" tIns="45716" rIns="91431" bIns="45716" rtlCol="0">
                <a:spAutoFit/>
              </a:bodyPr>
              <a:lstStyle/>
              <a:p>
                <a:pPr algn="ctr"/>
                <a:r>
                  <a:rPr lang="en-US" altLang="ja-JP" sz="1000" dirty="0">
                    <a:latin typeface="Arial" panose="020B0604020202020204" pitchFamily="34" charset="0"/>
                    <a:cs typeface="Arial" panose="020B0604020202020204" pitchFamily="34" charset="0"/>
                  </a:rPr>
                  <a:t>+</a:t>
                </a:r>
                <a:endParaRPr lang="ja-JP" altLang="en-US" sz="1000" dirty="0">
                  <a:latin typeface="Arial" panose="020B0604020202020204" pitchFamily="34" charset="0"/>
                  <a:cs typeface="Arial" panose="020B0604020202020204" pitchFamily="34" charset="0"/>
                </a:endParaRPr>
              </a:p>
            </p:txBody>
          </p:sp>
          <p:sp>
            <p:nvSpPr>
              <p:cNvPr id="81" name="テキスト ボックス 180"/>
              <p:cNvSpPr txBox="1"/>
              <p:nvPr/>
            </p:nvSpPr>
            <p:spPr>
              <a:xfrm>
                <a:off x="6529077" y="3962007"/>
                <a:ext cx="884694" cy="246213"/>
              </a:xfrm>
              <a:prstGeom prst="rect">
                <a:avLst/>
              </a:prstGeom>
              <a:noFill/>
            </p:spPr>
            <p:txBody>
              <a:bodyPr wrap="square" lIns="91431" tIns="45716" rIns="91431" bIns="45716" rtlCol="0">
                <a:spAutoFit/>
              </a:bodyPr>
              <a:lstStyle/>
              <a:p>
                <a:pPr algn="ctr"/>
                <a:r>
                  <a:rPr lang="en-US" altLang="ja-JP" sz="1000" dirty="0" smtClean="0">
                    <a:latin typeface="Arial" panose="020B0604020202020204" pitchFamily="34" charset="0"/>
                    <a:cs typeface="Arial" panose="020B0604020202020204" pitchFamily="34" charset="0"/>
                  </a:rPr>
                  <a:t>C</a:t>
                </a:r>
                <a:r>
                  <a:rPr lang="en-US" altLang="ja-JP" sz="1000" baseline="-25000" dirty="0" smtClean="0">
                    <a:latin typeface="Arial" panose="020B0604020202020204" pitchFamily="34" charset="0"/>
                    <a:cs typeface="Arial" panose="020B0604020202020204" pitchFamily="34" charset="0"/>
                  </a:rPr>
                  <a:t>2</a:t>
                </a:r>
                <a:r>
                  <a:rPr lang="en-US" altLang="ja-JP" sz="1000" dirty="0" smtClean="0">
                    <a:latin typeface="Arial" panose="020B0604020202020204" pitchFamily="34" charset="0"/>
                    <a:cs typeface="Arial" panose="020B0604020202020204" pitchFamily="34" charset="0"/>
                  </a:rPr>
                  <a:t>H</a:t>
                </a:r>
                <a:r>
                  <a:rPr lang="en-US" altLang="ja-JP" sz="1000" baseline="-25000" dirty="0" smtClean="0">
                    <a:latin typeface="Arial" panose="020B0604020202020204" pitchFamily="34" charset="0"/>
                    <a:cs typeface="Arial" panose="020B0604020202020204" pitchFamily="34" charset="0"/>
                  </a:rPr>
                  <a:t>2</a:t>
                </a:r>
                <a:r>
                  <a:rPr lang="en-US" altLang="ja-JP" sz="1000" dirty="0" smtClean="0">
                    <a:latin typeface="Arial" panose="020B0604020202020204" pitchFamily="34" charset="0"/>
                    <a:cs typeface="Arial" panose="020B0604020202020204" pitchFamily="34" charset="0"/>
                  </a:rPr>
                  <a:t>F</a:t>
                </a:r>
                <a:r>
                  <a:rPr lang="en-US" altLang="ja-JP" sz="1000" baseline="-25000" dirty="0" smtClean="0">
                    <a:latin typeface="Arial" panose="020B0604020202020204" pitchFamily="34" charset="0"/>
                    <a:cs typeface="Arial" panose="020B0604020202020204" pitchFamily="34" charset="0"/>
                  </a:rPr>
                  <a:t>2</a:t>
                </a:r>
                <a:endParaRPr lang="ja-JP" altLang="en-US" sz="1000" baseline="-25000" dirty="0">
                  <a:latin typeface="Arial" panose="020B0604020202020204" pitchFamily="34" charset="0"/>
                  <a:cs typeface="Arial" panose="020B0604020202020204" pitchFamily="34" charset="0"/>
                </a:endParaRPr>
              </a:p>
            </p:txBody>
          </p:sp>
          <p:sp>
            <p:nvSpPr>
              <p:cNvPr id="2" name="Rounded Rectangle 1"/>
              <p:cNvSpPr/>
              <p:nvPr/>
            </p:nvSpPr>
            <p:spPr>
              <a:xfrm>
                <a:off x="4031670" y="3299309"/>
                <a:ext cx="3264863" cy="9212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grpSp>
      </p:grpSp>
      <p:grpSp>
        <p:nvGrpSpPr>
          <p:cNvPr id="12" name="Group 11"/>
          <p:cNvGrpSpPr/>
          <p:nvPr/>
        </p:nvGrpSpPr>
        <p:grpSpPr>
          <a:xfrm>
            <a:off x="5423337" y="2562500"/>
            <a:ext cx="6584179" cy="2344489"/>
            <a:chOff x="5884233" y="2600774"/>
            <a:chExt cx="6240444" cy="2344489"/>
          </a:xfrm>
        </p:grpSpPr>
        <p:sp>
          <p:nvSpPr>
            <p:cNvPr id="7" name="Rounded Rectangle 6"/>
            <p:cNvSpPr/>
            <p:nvPr/>
          </p:nvSpPr>
          <p:spPr>
            <a:xfrm>
              <a:off x="5884233" y="2600774"/>
              <a:ext cx="6240444" cy="2308987"/>
            </a:xfrm>
            <a:prstGeom prst="round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3" name="TextBox 2"/>
            <p:cNvSpPr txBox="1"/>
            <p:nvPr/>
          </p:nvSpPr>
          <p:spPr>
            <a:xfrm>
              <a:off x="5976582" y="2636939"/>
              <a:ext cx="6083816" cy="2308324"/>
            </a:xfrm>
            <a:prstGeom prst="rect">
              <a:avLst/>
            </a:prstGeom>
            <a:noFill/>
          </p:spPr>
          <p:txBody>
            <a:bodyPr wrap="square" rtlCol="0">
              <a:spAutoFit/>
            </a:bodyPr>
            <a:lstStyle/>
            <a:p>
              <a:pPr algn="just"/>
              <a:r>
                <a:rPr lang="en-US" altLang="ja-JP" sz="1600" dirty="0">
                  <a:latin typeface="Cambria" panose="02040503050406030204" pitchFamily="18" charset="0"/>
                  <a:ea typeface="Cambria Math" panose="02040503050406030204" pitchFamily="18" charset="0"/>
                </a:rPr>
                <a:t>Based on quantum chemical results DFEC is less reactive than </a:t>
              </a:r>
              <a:r>
                <a:rPr lang="en-US" altLang="ja-JP" sz="1600" dirty="0" smtClean="0">
                  <a:latin typeface="Cambria" panose="02040503050406030204" pitchFamily="18" charset="0"/>
                  <a:ea typeface="Cambria Math" panose="02040503050406030204" pitchFamily="18" charset="0"/>
                </a:rPr>
                <a:t>PC with its higher activation energy. </a:t>
              </a:r>
              <a:r>
                <a:rPr lang="en-US" altLang="ja-JP" sz="1600" dirty="0">
                  <a:latin typeface="Cambria" panose="02040503050406030204" pitchFamily="18" charset="0"/>
                  <a:ea typeface="Cambria Math" panose="02040503050406030204" pitchFamily="18" charset="0"/>
                </a:rPr>
                <a:t>In the real </a:t>
              </a:r>
              <a:r>
                <a:rPr lang="en-US" altLang="ja-JP" sz="1600" dirty="0" smtClean="0">
                  <a:latin typeface="Cambria" panose="02040503050406030204" pitchFamily="18" charset="0"/>
                  <a:ea typeface="Cambria Math" panose="02040503050406030204" pitchFamily="18" charset="0"/>
                </a:rPr>
                <a:t>situation more </a:t>
              </a:r>
              <a:r>
                <a:rPr lang="en-US" altLang="ja-JP" sz="1600" dirty="0">
                  <a:latin typeface="Cambria" panose="02040503050406030204" pitchFamily="18" charset="0"/>
                  <a:ea typeface="Cambria Math" panose="02040503050406030204" pitchFamily="18" charset="0"/>
                </a:rPr>
                <a:t>intact DFEC molecules present in the electrolyte during SEI film formation. </a:t>
              </a:r>
              <a:endParaRPr lang="en-US" altLang="ja-JP" sz="1600" dirty="0" smtClean="0">
                <a:latin typeface="Cambria" panose="02040503050406030204" pitchFamily="18" charset="0"/>
                <a:ea typeface="Cambria Math" panose="02040503050406030204" pitchFamily="18" charset="0"/>
              </a:endParaRPr>
            </a:p>
            <a:p>
              <a:pPr algn="just"/>
              <a:endParaRPr lang="en-US" altLang="ja-JP" sz="1600" dirty="0">
                <a:latin typeface="Cambria" panose="02040503050406030204" pitchFamily="18" charset="0"/>
                <a:ea typeface="Cambria Math" panose="02040503050406030204" pitchFamily="18" charset="0"/>
              </a:endParaRPr>
            </a:p>
            <a:p>
              <a:pPr algn="just"/>
              <a:r>
                <a:rPr lang="en-US" altLang="ja-JP" sz="1600" dirty="0" smtClean="0">
                  <a:latin typeface="Cambria" panose="02040503050406030204" pitchFamily="18" charset="0"/>
                  <a:ea typeface="Cambria Math" panose="02040503050406030204" pitchFamily="18" charset="0"/>
                </a:rPr>
                <a:t>Thus</a:t>
              </a:r>
              <a:r>
                <a:rPr lang="en-US" altLang="ja-JP" sz="1600" dirty="0">
                  <a:latin typeface="Cambria" panose="02040503050406030204" pitchFamily="18" charset="0"/>
                  <a:ea typeface="Cambria Math" panose="02040503050406030204" pitchFamily="18" charset="0"/>
                </a:rPr>
                <a:t>, to evaluate the intact DFEC effect we have carried out the MC/MD simulations where DFEC is non-reactive</a:t>
              </a:r>
              <a:r>
                <a:rPr lang="en-US" altLang="ja-JP" sz="1600" dirty="0" smtClean="0">
                  <a:latin typeface="Cambria" panose="02040503050406030204" pitchFamily="18" charset="0"/>
                  <a:ea typeface="Cambria Math" panose="02040503050406030204" pitchFamily="18" charset="0"/>
                </a:rPr>
                <a:t>.</a:t>
              </a:r>
            </a:p>
            <a:p>
              <a:pPr algn="just"/>
              <a:endParaRPr lang="en-US" altLang="ja-JP" sz="1600" dirty="0" smtClean="0">
                <a:latin typeface="Cambria" panose="02040503050406030204" pitchFamily="18" charset="0"/>
                <a:ea typeface="Cambria Math" panose="02040503050406030204" pitchFamily="18" charset="0"/>
              </a:endParaRPr>
            </a:p>
            <a:p>
              <a:pPr algn="just"/>
              <a:r>
                <a:rPr lang="en-US" altLang="ja-JP" sz="1600" dirty="0" smtClean="0">
                  <a:solidFill>
                    <a:srgbClr val="0070C0"/>
                  </a:solidFill>
                  <a:latin typeface="Cambria" panose="02040503050406030204" pitchFamily="18" charset="0"/>
                  <a:ea typeface="Cambria Math" panose="02040503050406030204" pitchFamily="18" charset="0"/>
                </a:rPr>
                <a:t>Along with this we have also included the dissociation of DFEC after PC reduction.</a:t>
              </a:r>
            </a:p>
          </p:txBody>
        </p:sp>
      </p:grpSp>
      <p:grpSp>
        <p:nvGrpSpPr>
          <p:cNvPr id="94" name="Group 93"/>
          <p:cNvGrpSpPr/>
          <p:nvPr/>
        </p:nvGrpSpPr>
        <p:grpSpPr>
          <a:xfrm>
            <a:off x="5704119" y="5332949"/>
            <a:ext cx="5834469" cy="1270476"/>
            <a:chOff x="1847152" y="2444711"/>
            <a:chExt cx="5834469" cy="1270476"/>
          </a:xfrm>
        </p:grpSpPr>
        <p:sp>
          <p:nvSpPr>
            <p:cNvPr id="95" name="Down Arrow 94"/>
            <p:cNvSpPr/>
            <p:nvPr/>
          </p:nvSpPr>
          <p:spPr>
            <a:xfrm rot="16200000">
              <a:off x="4742291" y="2407726"/>
              <a:ext cx="188040" cy="64247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Cambria" panose="02040503050406030204" pitchFamily="18" charset="0"/>
              </a:endParaRPr>
            </a:p>
          </p:txBody>
        </p:sp>
        <p:sp>
          <p:nvSpPr>
            <p:cNvPr id="96" name="Down Arrow 95"/>
            <p:cNvSpPr/>
            <p:nvPr/>
          </p:nvSpPr>
          <p:spPr>
            <a:xfrm rot="16200000">
              <a:off x="4741618" y="3051612"/>
              <a:ext cx="188040" cy="64247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Cambria" panose="02040503050406030204" pitchFamily="18" charset="0"/>
              </a:endParaRPr>
            </a:p>
          </p:txBody>
        </p:sp>
        <p:sp>
          <p:nvSpPr>
            <p:cNvPr id="97" name="TextBox 96"/>
            <p:cNvSpPr txBox="1"/>
            <p:nvPr/>
          </p:nvSpPr>
          <p:spPr>
            <a:xfrm>
              <a:off x="1855327" y="2553927"/>
              <a:ext cx="2362815" cy="338554"/>
            </a:xfrm>
            <a:prstGeom prst="rect">
              <a:avLst/>
            </a:prstGeom>
            <a:noFill/>
          </p:spPr>
          <p:txBody>
            <a:bodyPr wrap="square" rtlCol="0">
              <a:spAutoFit/>
            </a:bodyPr>
            <a:lstStyle/>
            <a:p>
              <a:r>
                <a:rPr kumimoji="1" lang="en-US" altLang="ja-JP" sz="1600" dirty="0" smtClean="0">
                  <a:latin typeface="Cambria" panose="02040503050406030204" pitchFamily="18" charset="0"/>
                </a:rPr>
                <a:t>0 to 2000 MC/MD cycles</a:t>
              </a:r>
              <a:endParaRPr kumimoji="1" lang="ja-JP" altLang="en-US" sz="1600" dirty="0">
                <a:latin typeface="Cambria" panose="02040503050406030204" pitchFamily="18" charset="0"/>
              </a:endParaRPr>
            </a:p>
          </p:txBody>
        </p:sp>
        <p:sp>
          <p:nvSpPr>
            <p:cNvPr id="98" name="TextBox 97"/>
            <p:cNvSpPr txBox="1"/>
            <p:nvPr/>
          </p:nvSpPr>
          <p:spPr>
            <a:xfrm>
              <a:off x="5358416" y="2444711"/>
              <a:ext cx="2323205" cy="584775"/>
            </a:xfrm>
            <a:prstGeom prst="rect">
              <a:avLst/>
            </a:prstGeom>
            <a:noFill/>
          </p:spPr>
          <p:txBody>
            <a:bodyPr wrap="square" rtlCol="0">
              <a:spAutoFit/>
            </a:bodyPr>
            <a:lstStyle/>
            <a:p>
              <a:pPr marL="285750" indent="-285750" algn="just">
                <a:buFont typeface="Arial" panose="020B0604020202020204" pitchFamily="34" charset="0"/>
                <a:buChar char="•"/>
              </a:pPr>
              <a:r>
                <a:rPr lang="en-US" altLang="ja-JP" sz="1600" dirty="0" smtClean="0">
                  <a:latin typeface="Cambria" panose="02040503050406030204" pitchFamily="18" charset="0"/>
                </a:rPr>
                <a:t>PC – Reactive</a:t>
              </a:r>
            </a:p>
            <a:p>
              <a:pPr marL="285750" indent="-285750" algn="just">
                <a:buFont typeface="Arial" panose="020B0604020202020204" pitchFamily="34" charset="0"/>
                <a:buChar char="•"/>
              </a:pPr>
              <a:r>
                <a:rPr kumimoji="1" lang="en-US" altLang="ja-JP" sz="1600" dirty="0" smtClean="0">
                  <a:latin typeface="Cambria" panose="02040503050406030204" pitchFamily="18" charset="0"/>
                </a:rPr>
                <a:t>DFEC – Non-reactive</a:t>
              </a:r>
              <a:endParaRPr kumimoji="1" lang="ja-JP" altLang="en-US" sz="1600" dirty="0">
                <a:latin typeface="Cambria" panose="02040503050406030204" pitchFamily="18" charset="0"/>
              </a:endParaRPr>
            </a:p>
          </p:txBody>
        </p:sp>
        <p:sp>
          <p:nvSpPr>
            <p:cNvPr id="99" name="TextBox 98"/>
            <p:cNvSpPr txBox="1"/>
            <p:nvPr/>
          </p:nvSpPr>
          <p:spPr>
            <a:xfrm>
              <a:off x="5367578" y="3130411"/>
              <a:ext cx="1973390" cy="584775"/>
            </a:xfrm>
            <a:prstGeom prst="rect">
              <a:avLst/>
            </a:prstGeom>
            <a:noFill/>
          </p:spPr>
          <p:txBody>
            <a:bodyPr wrap="square" rtlCol="0">
              <a:spAutoFit/>
            </a:bodyPr>
            <a:lstStyle/>
            <a:p>
              <a:pPr marL="285750" indent="-285750" algn="just">
                <a:buFont typeface="Arial" panose="020B0604020202020204" pitchFamily="34" charset="0"/>
                <a:buChar char="•"/>
              </a:pPr>
              <a:r>
                <a:rPr lang="en-US" altLang="ja-JP" sz="1600" dirty="0" smtClean="0">
                  <a:latin typeface="Cambria" panose="02040503050406030204" pitchFamily="18" charset="0"/>
                </a:rPr>
                <a:t>PC – Reactive</a:t>
              </a:r>
            </a:p>
            <a:p>
              <a:pPr marL="285750" indent="-285750" algn="just">
                <a:buFont typeface="Arial" panose="020B0604020202020204" pitchFamily="34" charset="0"/>
                <a:buChar char="•"/>
              </a:pPr>
              <a:r>
                <a:rPr kumimoji="1" lang="en-US" altLang="ja-JP" sz="1600" dirty="0" smtClean="0">
                  <a:latin typeface="Cambria" panose="02040503050406030204" pitchFamily="18" charset="0"/>
                </a:rPr>
                <a:t>DFEC – Reactive</a:t>
              </a:r>
              <a:endParaRPr kumimoji="1" lang="ja-JP" altLang="en-US" sz="1600" dirty="0">
                <a:latin typeface="Cambria" panose="02040503050406030204" pitchFamily="18" charset="0"/>
              </a:endParaRPr>
            </a:p>
          </p:txBody>
        </p:sp>
        <p:sp>
          <p:nvSpPr>
            <p:cNvPr id="100" name="TextBox 99"/>
            <p:cNvSpPr txBox="1"/>
            <p:nvPr/>
          </p:nvSpPr>
          <p:spPr>
            <a:xfrm>
              <a:off x="1847152" y="3167791"/>
              <a:ext cx="2825582" cy="338554"/>
            </a:xfrm>
            <a:prstGeom prst="rect">
              <a:avLst/>
            </a:prstGeom>
            <a:noFill/>
          </p:spPr>
          <p:txBody>
            <a:bodyPr wrap="square" rtlCol="0">
              <a:spAutoFit/>
            </a:bodyPr>
            <a:lstStyle/>
            <a:p>
              <a:r>
                <a:rPr kumimoji="1" lang="en-US" altLang="ja-JP" sz="1600" dirty="0" smtClean="0">
                  <a:latin typeface="Cambria" panose="02040503050406030204" pitchFamily="18" charset="0"/>
                </a:rPr>
                <a:t>2001 to 3000 MC/MD cycles</a:t>
              </a:r>
              <a:endParaRPr kumimoji="1" lang="ja-JP" altLang="en-US" sz="1600" dirty="0">
                <a:latin typeface="Cambria" panose="02040503050406030204" pitchFamily="18" charset="0"/>
              </a:endParaRPr>
            </a:p>
          </p:txBody>
        </p:sp>
        <p:sp>
          <p:nvSpPr>
            <p:cNvPr id="101" name="Rounded Rectangle 100"/>
            <p:cNvSpPr/>
            <p:nvPr/>
          </p:nvSpPr>
          <p:spPr>
            <a:xfrm>
              <a:off x="1871369" y="2444711"/>
              <a:ext cx="5778168" cy="12704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Cambria" panose="02040503050406030204" pitchFamily="18" charset="0"/>
              </a:endParaRPr>
            </a:p>
          </p:txBody>
        </p:sp>
      </p:grpSp>
      <p:grpSp>
        <p:nvGrpSpPr>
          <p:cNvPr id="15" name="Group 14"/>
          <p:cNvGrpSpPr/>
          <p:nvPr/>
        </p:nvGrpSpPr>
        <p:grpSpPr>
          <a:xfrm>
            <a:off x="7423142" y="782842"/>
            <a:ext cx="2618967" cy="1678734"/>
            <a:chOff x="8754584" y="725305"/>
            <a:chExt cx="2618967" cy="1678734"/>
          </a:xfrm>
        </p:grpSpPr>
        <p:sp>
          <p:nvSpPr>
            <p:cNvPr id="244" name="テキスト ボックス 243"/>
            <p:cNvSpPr txBox="1"/>
            <p:nvPr/>
          </p:nvSpPr>
          <p:spPr>
            <a:xfrm>
              <a:off x="8754584" y="725305"/>
              <a:ext cx="2618967" cy="307777"/>
            </a:xfrm>
            <a:prstGeom prst="rect">
              <a:avLst/>
            </a:prstGeom>
            <a:noFill/>
          </p:spPr>
          <p:txBody>
            <a:bodyPr wrap="square" rtlCol="0">
              <a:spAutoFit/>
            </a:bodyPr>
            <a:lstStyle/>
            <a:p>
              <a:r>
                <a:rPr lang="en-US" altLang="ja-JP" sz="1400" dirty="0">
                  <a:solidFill>
                    <a:srgbClr val="000000"/>
                  </a:solidFill>
                  <a:latin typeface="Cambria" panose="02040503050406030204" pitchFamily="18" charset="0"/>
                  <a:ea typeface="Cambria Math" panose="02040503050406030204" pitchFamily="18" charset="0"/>
                  <a:cs typeface="Arial" panose="020B0604020202020204" pitchFamily="34" charset="0"/>
                </a:rPr>
                <a:t>1.1M NaPF</a:t>
              </a:r>
              <a:r>
                <a:rPr lang="en-US" altLang="ja-JP" sz="1400" baseline="-25000" dirty="0">
                  <a:solidFill>
                    <a:srgbClr val="000000"/>
                  </a:solidFill>
                  <a:latin typeface="Cambria" panose="02040503050406030204" pitchFamily="18" charset="0"/>
                  <a:ea typeface="Cambria Math" panose="02040503050406030204" pitchFamily="18" charset="0"/>
                  <a:cs typeface="Arial" panose="020B0604020202020204" pitchFamily="34" charset="0"/>
                </a:rPr>
                <a:t>6</a:t>
              </a:r>
              <a:r>
                <a:rPr lang="en-US" altLang="ja-JP" sz="1400" dirty="0">
                  <a:solidFill>
                    <a:srgbClr val="000000"/>
                  </a:solidFill>
                  <a:latin typeface="Cambria" panose="02040503050406030204" pitchFamily="18" charset="0"/>
                  <a:ea typeface="Cambria Math" panose="02040503050406030204" pitchFamily="18" charset="0"/>
                  <a:cs typeface="Arial" panose="020B0604020202020204" pitchFamily="34" charset="0"/>
                </a:rPr>
                <a:t> </a:t>
              </a:r>
              <a:r>
                <a:rPr lang="en-US" altLang="ja-JP" sz="1400" dirty="0">
                  <a:latin typeface="Cambria" panose="02040503050406030204" pitchFamily="18" charset="0"/>
                  <a:ea typeface="Cambria Math" panose="02040503050406030204" pitchFamily="18" charset="0"/>
                  <a:cs typeface="Arial" panose="020B0604020202020204" pitchFamily="34" charset="0"/>
                </a:rPr>
                <a:t>PC electrolyte</a:t>
              </a:r>
              <a:endParaRPr lang="ja-JP" altLang="en-US" sz="1400" dirty="0">
                <a:latin typeface="Cambria" panose="02040503050406030204" pitchFamily="18" charset="0"/>
                <a:cs typeface="Arial" panose="020B0604020202020204" pitchFamily="34" charset="0"/>
              </a:endParaRPr>
            </a:p>
          </p:txBody>
        </p:sp>
        <p:sp>
          <p:nvSpPr>
            <p:cNvPr id="253" name="テキスト ボックス 252"/>
            <p:cNvSpPr txBox="1"/>
            <p:nvPr/>
          </p:nvSpPr>
          <p:spPr>
            <a:xfrm>
              <a:off x="9031428" y="1010199"/>
              <a:ext cx="1842737" cy="307777"/>
            </a:xfrm>
            <a:prstGeom prst="rect">
              <a:avLst/>
            </a:prstGeom>
            <a:noFill/>
          </p:spPr>
          <p:txBody>
            <a:bodyPr wrap="square" rtlCol="0">
              <a:spAutoFit/>
            </a:bodyPr>
            <a:lstStyle/>
            <a:p>
              <a:pPr algn="ctr"/>
              <a:r>
                <a:rPr lang="en-US" altLang="ja-JP" sz="1400" dirty="0">
                  <a:latin typeface="Cambria" panose="02040503050406030204" pitchFamily="18" charset="0"/>
                  <a:ea typeface="Cambria Math" panose="02040503050406030204" pitchFamily="18" charset="0"/>
                  <a:cs typeface="Arial" panose="020B0604020202020204" pitchFamily="34" charset="0"/>
                </a:rPr>
                <a:t>(with 10 </a:t>
              </a:r>
              <a:r>
                <a:rPr lang="en-US" altLang="ja-JP" sz="1400" dirty="0" err="1">
                  <a:latin typeface="Cambria" panose="02040503050406030204" pitchFamily="18" charset="0"/>
                  <a:ea typeface="Cambria Math" panose="02040503050406030204" pitchFamily="18" charset="0"/>
                  <a:cs typeface="Arial" panose="020B0604020202020204" pitchFamily="34" charset="0"/>
                </a:rPr>
                <a:t>vol</a:t>
              </a:r>
              <a:r>
                <a:rPr lang="en-US" altLang="ja-JP" sz="1400" dirty="0">
                  <a:latin typeface="Cambria" panose="02040503050406030204" pitchFamily="18" charset="0"/>
                  <a:ea typeface="Cambria Math" panose="02040503050406030204" pitchFamily="18" charset="0"/>
                  <a:cs typeface="Arial" panose="020B0604020202020204" pitchFamily="34" charset="0"/>
                </a:rPr>
                <a:t>% </a:t>
              </a:r>
              <a:r>
                <a:rPr lang="en-US" altLang="ja-JP" sz="1400" dirty="0" smtClean="0">
                  <a:latin typeface="Cambria" panose="02040503050406030204" pitchFamily="18" charset="0"/>
                  <a:ea typeface="Cambria Math" panose="02040503050406030204" pitchFamily="18" charset="0"/>
                  <a:cs typeface="Arial" panose="020B0604020202020204" pitchFamily="34" charset="0"/>
                </a:rPr>
                <a:t>DFEC</a:t>
              </a:r>
              <a:r>
                <a:rPr lang="en-US" altLang="ja-JP" sz="1400" dirty="0">
                  <a:latin typeface="Cambria" panose="02040503050406030204" pitchFamily="18" charset="0"/>
                  <a:ea typeface="Cambria Math" panose="02040503050406030204" pitchFamily="18" charset="0"/>
                  <a:cs typeface="Arial" panose="020B0604020202020204" pitchFamily="34" charset="0"/>
                </a:rPr>
                <a:t>)</a:t>
              </a:r>
              <a:endParaRPr lang="ja-JP" altLang="en-US" sz="1400" dirty="0">
                <a:latin typeface="Cambria" panose="02040503050406030204" pitchFamily="18" charset="0"/>
                <a:cs typeface="Arial" panose="020B0604020202020204" pitchFamily="34" charset="0"/>
              </a:endParaRPr>
            </a:p>
          </p:txBody>
        </p:sp>
        <p:sp>
          <p:nvSpPr>
            <p:cNvPr id="254" name="テキスト ボックス 253"/>
            <p:cNvSpPr txBox="1"/>
            <p:nvPr/>
          </p:nvSpPr>
          <p:spPr>
            <a:xfrm>
              <a:off x="9323476" y="1411468"/>
              <a:ext cx="1152099" cy="992571"/>
            </a:xfrm>
            <a:prstGeom prst="rect">
              <a:avLst/>
            </a:prstGeom>
            <a:noFill/>
          </p:spPr>
          <p:txBody>
            <a:bodyPr wrap="square" lIns="91431" tIns="45716" rIns="91431" bIns="45716" rtlCol="0">
              <a:spAutoFit/>
            </a:bodyPr>
            <a:lstStyle/>
            <a:p>
              <a:pPr algn="dist"/>
              <a:r>
                <a:rPr lang="en-US" altLang="ja-JP" sz="1400" dirty="0">
                  <a:latin typeface="Cambria" panose="02040503050406030204" pitchFamily="18" charset="0"/>
                  <a:ea typeface="Cambria Math" panose="02040503050406030204" pitchFamily="18" charset="0"/>
                  <a:cs typeface="Arial" panose="020B0604020202020204" pitchFamily="34" charset="0"/>
                </a:rPr>
                <a:t>PC:   850</a:t>
              </a:r>
            </a:p>
            <a:p>
              <a:pPr algn="dist"/>
              <a:r>
                <a:rPr lang="en-US" altLang="ja-JP" sz="1400" dirty="0">
                  <a:latin typeface="Cambria" panose="02040503050406030204" pitchFamily="18" charset="0"/>
                  <a:ea typeface="Cambria Math" panose="02040503050406030204" pitchFamily="18" charset="0"/>
                  <a:cs typeface="Arial" panose="020B0604020202020204" pitchFamily="34" charset="0"/>
                </a:rPr>
                <a:t>Na</a:t>
              </a:r>
              <a:r>
                <a:rPr lang="en-US" altLang="ja-JP" sz="1400" baseline="30000" dirty="0">
                  <a:latin typeface="Cambria" panose="02040503050406030204" pitchFamily="18" charset="0"/>
                  <a:ea typeface="Cambria Math" panose="02040503050406030204" pitchFamily="18" charset="0"/>
                  <a:cs typeface="Arial" panose="020B0604020202020204" pitchFamily="34" charset="0"/>
                </a:rPr>
                <a:t>+</a:t>
              </a:r>
              <a:r>
                <a:rPr lang="en-US" altLang="ja-JP" sz="1400" dirty="0">
                  <a:latin typeface="Cambria" panose="02040503050406030204" pitchFamily="18" charset="0"/>
                  <a:ea typeface="Cambria Math" panose="02040503050406030204" pitchFamily="18" charset="0"/>
                  <a:cs typeface="Arial" panose="020B0604020202020204" pitchFamily="34" charset="0"/>
                </a:rPr>
                <a:t>:   87</a:t>
              </a:r>
            </a:p>
            <a:p>
              <a:pPr algn="dist"/>
              <a:r>
                <a:rPr lang="en-US" altLang="ja-JP" sz="1400" dirty="0">
                  <a:latin typeface="Cambria" panose="02040503050406030204" pitchFamily="18" charset="0"/>
                  <a:ea typeface="Cambria Math" panose="02040503050406030204" pitchFamily="18" charset="0"/>
                  <a:cs typeface="Arial" panose="020B0604020202020204" pitchFamily="34" charset="0"/>
                </a:rPr>
                <a:t>PF</a:t>
              </a:r>
              <a:r>
                <a:rPr lang="en-US" altLang="ja-JP" sz="1400" baseline="-25000" dirty="0">
                  <a:latin typeface="Cambria" panose="02040503050406030204" pitchFamily="18" charset="0"/>
                  <a:ea typeface="Cambria Math" panose="02040503050406030204" pitchFamily="18" charset="0"/>
                  <a:cs typeface="Arial" panose="020B0604020202020204" pitchFamily="34" charset="0"/>
                </a:rPr>
                <a:t>6</a:t>
              </a:r>
              <a:r>
                <a:rPr lang="en-US" altLang="ja-JP" sz="1400" baseline="30000" dirty="0">
                  <a:latin typeface="Cambria" panose="02040503050406030204" pitchFamily="18" charset="0"/>
                  <a:ea typeface="Cambria Math" panose="02040503050406030204" pitchFamily="18" charset="0"/>
                  <a:cs typeface="Arial" panose="020B0604020202020204" pitchFamily="34" charset="0"/>
                </a:rPr>
                <a:t>-</a:t>
              </a:r>
              <a:r>
                <a:rPr lang="en-US" altLang="ja-JP" sz="1400" dirty="0">
                  <a:latin typeface="Cambria" panose="02040503050406030204" pitchFamily="18" charset="0"/>
                  <a:ea typeface="Cambria Math" panose="02040503050406030204" pitchFamily="18" charset="0"/>
                  <a:cs typeface="Arial" panose="020B0604020202020204" pitchFamily="34" charset="0"/>
                </a:rPr>
                <a:t>:  85</a:t>
              </a:r>
            </a:p>
            <a:p>
              <a:pPr>
                <a:spcBef>
                  <a:spcPts val="300"/>
                </a:spcBef>
              </a:pPr>
              <a:r>
                <a:rPr lang="en-US" altLang="ja-JP" sz="1400" dirty="0" smtClean="0">
                  <a:solidFill>
                    <a:srgbClr val="0070C0"/>
                  </a:solidFill>
                  <a:latin typeface="Cambria" panose="02040503050406030204" pitchFamily="18" charset="0"/>
                  <a:ea typeface="Cambria Math" panose="02040503050406030204" pitchFamily="18" charset="0"/>
                  <a:cs typeface="Arial" panose="020B0604020202020204" pitchFamily="34" charset="0"/>
                </a:rPr>
                <a:t>DFEC:   115</a:t>
              </a:r>
              <a:endParaRPr lang="ja-JP" altLang="en-US" sz="1400" dirty="0">
                <a:solidFill>
                  <a:srgbClr val="0070C0"/>
                </a:solidFill>
                <a:latin typeface="Cambria" panose="02040503050406030204" pitchFamily="18" charset="0"/>
                <a:ea typeface="メイリオ" pitchFamily="50" charset="-128"/>
                <a:cs typeface="Arial" panose="020B0604020202020204" pitchFamily="34" charset="0"/>
              </a:endParaRPr>
            </a:p>
          </p:txBody>
        </p:sp>
      </p:grpSp>
    </p:spTree>
    <p:extLst>
      <p:ext uri="{BB962C8B-B14F-4D97-AF65-F5344CB8AC3E}">
        <p14:creationId xmlns:p14="http://schemas.microsoft.com/office/powerpoint/2010/main" val="298106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35657" y="145380"/>
            <a:ext cx="3642087" cy="400110"/>
          </a:xfrm>
          <a:prstGeom prst="rect">
            <a:avLst/>
          </a:prstGeom>
        </p:spPr>
        <p:txBody>
          <a:bodyPr wrap="none">
            <a:spAutoFit/>
          </a:bodyPr>
          <a:lstStyle/>
          <a:p>
            <a:r>
              <a:rPr lang="en-IN" altLang="ja-JP" sz="2000" b="1" dirty="0">
                <a:latin typeface="Cambria" panose="02040503050406030204" pitchFamily="18" charset="0"/>
              </a:rPr>
              <a:t>SEI Film Formation Processes</a:t>
            </a:r>
          </a:p>
        </p:txBody>
      </p:sp>
      <p:sp>
        <p:nvSpPr>
          <p:cNvPr id="2" name="Slide Number Placeholder 1"/>
          <p:cNvSpPr>
            <a:spLocks noGrp="1"/>
          </p:cNvSpPr>
          <p:nvPr>
            <p:ph type="sldNum" sz="quarter" idx="12"/>
          </p:nvPr>
        </p:nvSpPr>
        <p:spPr>
          <a:xfrm>
            <a:off x="9204452" y="6447286"/>
            <a:ext cx="2743200" cy="365125"/>
          </a:xfrm>
        </p:spPr>
        <p:txBody>
          <a:bodyPr/>
          <a:lstStyle/>
          <a:p>
            <a:pPr>
              <a:defRPr/>
            </a:pPr>
            <a:fld id="{F3EAE5E9-71BD-40AE-BD3A-F48128C08950}" type="slidenum">
              <a:rPr lang="en-US" altLang="ja-JP" sz="1400" smtClean="0">
                <a:solidFill>
                  <a:schemeClr val="tx1"/>
                </a:solidFill>
                <a:latin typeface="Arial" panose="020B0604020202020204" pitchFamily="34" charset="0"/>
                <a:cs typeface="Arial" panose="020B0604020202020204" pitchFamily="34" charset="0"/>
              </a:rPr>
              <a:pPr>
                <a:defRPr/>
              </a:pPr>
              <a:t>5</a:t>
            </a:fld>
            <a:endParaRPr lang="en-US" altLang="ja-JP" sz="1400" dirty="0">
              <a:solidFill>
                <a:schemeClr val="tx1"/>
              </a:solidFill>
              <a:latin typeface="Arial" panose="020B0604020202020204" pitchFamily="34" charset="0"/>
              <a:cs typeface="Arial" panose="020B0604020202020204" pitchFamily="34" charset="0"/>
            </a:endParaRPr>
          </a:p>
        </p:txBody>
      </p:sp>
      <p:grpSp>
        <p:nvGrpSpPr>
          <p:cNvPr id="6" name="Group 5"/>
          <p:cNvGrpSpPr/>
          <p:nvPr/>
        </p:nvGrpSpPr>
        <p:grpSpPr>
          <a:xfrm>
            <a:off x="8754172" y="1204145"/>
            <a:ext cx="1787952" cy="4182628"/>
            <a:chOff x="8175098" y="1269341"/>
            <a:chExt cx="1787952" cy="4182628"/>
          </a:xfrm>
        </p:grpSpPr>
        <p:pic>
          <p:nvPicPr>
            <p:cNvPr id="2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0213" y="1741514"/>
              <a:ext cx="381996" cy="37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3949" y="4111412"/>
              <a:ext cx="147364" cy="148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4951" y="3512733"/>
              <a:ext cx="169728" cy="171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4060" y="2791452"/>
              <a:ext cx="160334" cy="16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649" y="1741514"/>
              <a:ext cx="164214" cy="165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1510" y="1741514"/>
              <a:ext cx="156671" cy="158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テキスト ボックス 38"/>
            <p:cNvSpPr txBox="1"/>
            <p:nvPr/>
          </p:nvSpPr>
          <p:spPr>
            <a:xfrm>
              <a:off x="8505077" y="3046270"/>
              <a:ext cx="1179463" cy="338554"/>
            </a:xfrm>
            <a:prstGeom prst="rect">
              <a:avLst/>
            </a:prstGeom>
            <a:noFill/>
          </p:spPr>
          <p:txBody>
            <a:bodyPr wrap="square" rtlCol="0">
              <a:spAutoFit/>
            </a:bodyPr>
            <a:lstStyle/>
            <a:p>
              <a:pPr algn="ctr"/>
              <a:r>
                <a:rPr lang="en-US" altLang="ja-JP" sz="1600" dirty="0" smtClean="0">
                  <a:latin typeface="Cambria" panose="02040503050406030204" pitchFamily="18" charset="0"/>
                </a:rPr>
                <a:t>C</a:t>
              </a:r>
              <a:r>
                <a:rPr lang="en-US" altLang="ja-JP" sz="1600" baseline="-25000" dirty="0" smtClean="0">
                  <a:latin typeface="Cambria" panose="02040503050406030204" pitchFamily="18" charset="0"/>
                </a:rPr>
                <a:t>4</a:t>
              </a:r>
              <a:r>
                <a:rPr lang="en-US" altLang="ja-JP" sz="1600" dirty="0" smtClean="0">
                  <a:latin typeface="Cambria" panose="02040503050406030204" pitchFamily="18" charset="0"/>
                </a:rPr>
                <a:t>H</a:t>
              </a:r>
              <a:r>
                <a:rPr lang="en-US" altLang="ja-JP" sz="1600" baseline="-25000" dirty="0" smtClean="0">
                  <a:latin typeface="Cambria" panose="02040503050406030204" pitchFamily="18" charset="0"/>
                </a:rPr>
                <a:t>7</a:t>
              </a:r>
              <a:r>
                <a:rPr lang="en-US" altLang="ja-JP" sz="1600" dirty="0" smtClean="0">
                  <a:latin typeface="Cambria" panose="02040503050406030204" pitchFamily="18" charset="0"/>
                </a:rPr>
                <a:t>O</a:t>
              </a:r>
              <a:r>
                <a:rPr lang="en-US" altLang="ja-JP" sz="1600" baseline="-25000" dirty="0" smtClean="0">
                  <a:latin typeface="Cambria" panose="02040503050406030204" pitchFamily="18" charset="0"/>
                </a:rPr>
                <a:t>3</a:t>
              </a:r>
              <a:r>
                <a:rPr lang="en-US" altLang="ja-JP" sz="1600" dirty="0" smtClean="0">
                  <a:latin typeface="Cambria" panose="02040503050406030204" pitchFamily="18" charset="0"/>
                </a:rPr>
                <a:t>Na</a:t>
              </a:r>
              <a:endParaRPr lang="ja-JP" altLang="en-US" sz="1600" dirty="0">
                <a:latin typeface="Cambria" panose="02040503050406030204" pitchFamily="18" charset="0"/>
              </a:endParaRPr>
            </a:p>
          </p:txBody>
        </p:sp>
        <p:sp>
          <p:nvSpPr>
            <p:cNvPr id="32" name="テキスト ボックス 39"/>
            <p:cNvSpPr txBox="1"/>
            <p:nvPr/>
          </p:nvSpPr>
          <p:spPr>
            <a:xfrm>
              <a:off x="8375649" y="4275069"/>
              <a:ext cx="1400736" cy="338554"/>
            </a:xfrm>
            <a:prstGeom prst="rect">
              <a:avLst/>
            </a:prstGeom>
            <a:noFill/>
          </p:spPr>
          <p:txBody>
            <a:bodyPr wrap="square" rtlCol="0">
              <a:spAutoFit/>
            </a:bodyPr>
            <a:lstStyle/>
            <a:p>
              <a:pPr algn="ctr"/>
              <a:r>
                <a:rPr lang="en-US" altLang="ja-JP" sz="1600" dirty="0" smtClean="0">
                  <a:latin typeface="Cambria" panose="02040503050406030204" pitchFamily="18" charset="0"/>
                </a:rPr>
                <a:t>C</a:t>
              </a:r>
              <a:r>
                <a:rPr lang="en-US" altLang="ja-JP" sz="1600" baseline="-25000" dirty="0" smtClean="0">
                  <a:latin typeface="Cambria" panose="02040503050406030204" pitchFamily="18" charset="0"/>
                </a:rPr>
                <a:t>8</a:t>
              </a:r>
              <a:r>
                <a:rPr lang="en-US" altLang="ja-JP" sz="1600" dirty="0" smtClean="0">
                  <a:latin typeface="Cambria" panose="02040503050406030204" pitchFamily="18" charset="0"/>
                </a:rPr>
                <a:t>H</a:t>
              </a:r>
              <a:r>
                <a:rPr lang="en-US" altLang="ja-JP" sz="1600" baseline="-25000" dirty="0" smtClean="0">
                  <a:latin typeface="Cambria" panose="02040503050406030204" pitchFamily="18" charset="0"/>
                </a:rPr>
                <a:t>12</a:t>
              </a:r>
              <a:r>
                <a:rPr lang="en-US" altLang="ja-JP" sz="1600" dirty="0" smtClean="0">
                  <a:latin typeface="Cambria" panose="02040503050406030204" pitchFamily="18" charset="0"/>
                </a:rPr>
                <a:t>O</a:t>
              </a:r>
              <a:r>
                <a:rPr lang="en-US" altLang="ja-JP" sz="1600" baseline="-25000" dirty="0" smtClean="0">
                  <a:latin typeface="Cambria" panose="02040503050406030204" pitchFamily="18" charset="0"/>
                </a:rPr>
                <a:t>6</a:t>
              </a:r>
              <a:r>
                <a:rPr lang="en-US" altLang="ja-JP" sz="1600" dirty="0" smtClean="0">
                  <a:latin typeface="Cambria" panose="02040503050406030204" pitchFamily="18" charset="0"/>
                </a:rPr>
                <a:t>Na</a:t>
              </a:r>
              <a:r>
                <a:rPr lang="en-US" altLang="ja-JP" sz="1600" baseline="-25000" dirty="0" smtClean="0">
                  <a:latin typeface="Cambria" panose="02040503050406030204" pitchFamily="18" charset="0"/>
                </a:rPr>
                <a:t>2</a:t>
              </a:r>
              <a:endParaRPr lang="ja-JP" altLang="en-US" sz="1600" dirty="0">
                <a:latin typeface="Cambria" panose="02040503050406030204" pitchFamily="18" charset="0"/>
              </a:endParaRPr>
            </a:p>
          </p:txBody>
        </p:sp>
        <p:sp>
          <p:nvSpPr>
            <p:cNvPr id="33" name="テキスト ボックス 40"/>
            <p:cNvSpPr txBox="1"/>
            <p:nvPr/>
          </p:nvSpPr>
          <p:spPr>
            <a:xfrm>
              <a:off x="8221665" y="2153504"/>
              <a:ext cx="1028612" cy="338554"/>
            </a:xfrm>
            <a:prstGeom prst="rect">
              <a:avLst/>
            </a:prstGeom>
            <a:noFill/>
          </p:spPr>
          <p:txBody>
            <a:bodyPr wrap="square" rtlCol="0">
              <a:spAutoFit/>
            </a:bodyPr>
            <a:lstStyle/>
            <a:p>
              <a:pPr algn="ctr"/>
              <a:r>
                <a:rPr lang="en-US" altLang="ja-JP" sz="1600" dirty="0">
                  <a:latin typeface="Cambria" panose="02040503050406030204" pitchFamily="18" charset="0"/>
                </a:rPr>
                <a:t>Na</a:t>
              </a:r>
              <a:r>
                <a:rPr lang="en-US" altLang="ja-JP" sz="1600" baseline="-25000" dirty="0">
                  <a:latin typeface="Cambria" panose="02040503050406030204" pitchFamily="18" charset="0"/>
                </a:rPr>
                <a:t>2</a:t>
              </a:r>
              <a:r>
                <a:rPr lang="en-US" altLang="ja-JP" sz="1600" dirty="0">
                  <a:latin typeface="Cambria" panose="02040503050406030204" pitchFamily="18" charset="0"/>
                </a:rPr>
                <a:t>CO</a:t>
              </a:r>
              <a:r>
                <a:rPr lang="en-US" altLang="ja-JP" sz="1600" baseline="-25000" dirty="0">
                  <a:latin typeface="Cambria" panose="02040503050406030204" pitchFamily="18" charset="0"/>
                </a:rPr>
                <a:t>3</a:t>
              </a:r>
              <a:endParaRPr lang="ja-JP" altLang="en-US" sz="1600" baseline="-25000" dirty="0">
                <a:latin typeface="Cambria" panose="02040503050406030204" pitchFamily="18" charset="0"/>
              </a:endParaRPr>
            </a:p>
          </p:txBody>
        </p:sp>
        <p:sp>
          <p:nvSpPr>
            <p:cNvPr id="34" name="テキスト ボックス 41"/>
            <p:cNvSpPr txBox="1"/>
            <p:nvPr/>
          </p:nvSpPr>
          <p:spPr>
            <a:xfrm>
              <a:off x="9204452" y="2058188"/>
              <a:ext cx="758598" cy="338546"/>
            </a:xfrm>
            <a:prstGeom prst="rect">
              <a:avLst/>
            </a:prstGeom>
            <a:noFill/>
          </p:spPr>
          <p:txBody>
            <a:bodyPr wrap="square" lIns="91431" tIns="45716" rIns="91431" bIns="45716" rtlCol="0">
              <a:spAutoFit/>
            </a:bodyPr>
            <a:lstStyle/>
            <a:p>
              <a:pPr algn="ctr"/>
              <a:r>
                <a:rPr lang="en-US" altLang="ja-JP" sz="1600" dirty="0">
                  <a:latin typeface="Cambria" panose="02040503050406030204" pitchFamily="18" charset="0"/>
                </a:rPr>
                <a:t>NaF</a:t>
              </a:r>
              <a:endParaRPr lang="ja-JP" altLang="en-US" sz="1600" dirty="0">
                <a:latin typeface="Cambria" panose="02040503050406030204" pitchFamily="18" charset="0"/>
              </a:endParaRPr>
            </a:p>
          </p:txBody>
        </p:sp>
        <p:pic>
          <p:nvPicPr>
            <p:cNvPr id="35"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7018" y="1829600"/>
              <a:ext cx="223098" cy="216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9337" y="1836086"/>
              <a:ext cx="189126" cy="1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角丸四角形 46"/>
            <p:cNvSpPr/>
            <p:nvPr/>
          </p:nvSpPr>
          <p:spPr>
            <a:xfrm>
              <a:off x="8175098" y="1269341"/>
              <a:ext cx="1787952" cy="4182627"/>
            </a:xfrm>
            <a:prstGeom prst="round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defTabSz="914309"/>
              <a:endParaRPr lang="ja-JP" altLang="en-US">
                <a:solidFill>
                  <a:prstClr val="white"/>
                </a:solidFill>
                <a:latin typeface="+mj-lt"/>
              </a:endParaRPr>
            </a:p>
          </p:txBody>
        </p:sp>
        <p:sp>
          <p:nvSpPr>
            <p:cNvPr id="38" name="テキスト ボックス 49"/>
            <p:cNvSpPr txBox="1"/>
            <p:nvPr/>
          </p:nvSpPr>
          <p:spPr>
            <a:xfrm>
              <a:off x="8453608" y="1269342"/>
              <a:ext cx="1230932" cy="400110"/>
            </a:xfrm>
            <a:prstGeom prst="rect">
              <a:avLst/>
            </a:prstGeom>
            <a:noFill/>
          </p:spPr>
          <p:txBody>
            <a:bodyPr wrap="square" rtlCol="0">
              <a:spAutoFit/>
            </a:bodyPr>
            <a:lstStyle/>
            <a:p>
              <a:r>
                <a:rPr lang="en-US" altLang="ja-JP" sz="2000" dirty="0">
                  <a:latin typeface="Cambria" panose="02040503050406030204" pitchFamily="18" charset="0"/>
                </a:rPr>
                <a:t>Species</a:t>
              </a:r>
              <a:endParaRPr lang="ja-JP" altLang="en-US" sz="2000" dirty="0">
                <a:latin typeface="Cambria" panose="02040503050406030204" pitchFamily="18" charset="0"/>
              </a:endParaRPr>
            </a:p>
          </p:txBody>
        </p:sp>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20307" t="29583" r="18806" b="32083"/>
            <a:stretch/>
          </p:blipFill>
          <p:spPr>
            <a:xfrm>
              <a:off x="8837973" y="4674205"/>
              <a:ext cx="476087" cy="360000"/>
            </a:xfrm>
            <a:prstGeom prst="rect">
              <a:avLst/>
            </a:prstGeom>
          </p:spPr>
        </p:pic>
        <p:sp>
          <p:nvSpPr>
            <p:cNvPr id="47" name="Rectangle 46"/>
            <p:cNvSpPr/>
            <p:nvPr/>
          </p:nvSpPr>
          <p:spPr>
            <a:xfrm>
              <a:off x="8672148" y="5113415"/>
              <a:ext cx="859338" cy="338554"/>
            </a:xfrm>
            <a:prstGeom prst="rect">
              <a:avLst/>
            </a:prstGeom>
            <a:noFill/>
          </p:spPr>
          <p:txBody>
            <a:bodyPr wrap="square" rtlCol="0">
              <a:spAutoFit/>
            </a:bodyPr>
            <a:lstStyle/>
            <a:p>
              <a:pPr algn="ctr"/>
              <a:r>
                <a:rPr lang="en-US" altLang="ja-JP" sz="1600" dirty="0" smtClean="0">
                  <a:latin typeface="Cambria" panose="02040503050406030204" pitchFamily="18" charset="0"/>
                </a:rPr>
                <a:t>C</a:t>
              </a:r>
              <a:r>
                <a:rPr lang="en-US" altLang="ja-JP" sz="1600" baseline="-25000" dirty="0" smtClean="0">
                  <a:latin typeface="Cambria" panose="02040503050406030204" pitchFamily="18" charset="0"/>
                </a:rPr>
                <a:t>2</a:t>
              </a:r>
              <a:r>
                <a:rPr lang="en-US" altLang="ja-JP" sz="1600" dirty="0" smtClean="0">
                  <a:latin typeface="Cambria" panose="02040503050406030204" pitchFamily="18" charset="0"/>
                </a:rPr>
                <a:t>H</a:t>
              </a:r>
              <a:r>
                <a:rPr lang="en-US" altLang="ja-JP" sz="1600" baseline="-25000" dirty="0" smtClean="0">
                  <a:latin typeface="Cambria" panose="02040503050406030204" pitchFamily="18" charset="0"/>
                </a:rPr>
                <a:t>2</a:t>
              </a:r>
              <a:r>
                <a:rPr lang="en-US" altLang="ja-JP" sz="1600" dirty="0">
                  <a:latin typeface="Cambria" panose="02040503050406030204" pitchFamily="18" charset="0"/>
                </a:rPr>
                <a:t>F</a:t>
              </a:r>
              <a:r>
                <a:rPr lang="en-US" altLang="ja-JP" sz="1600" baseline="-25000" dirty="0" smtClean="0">
                  <a:latin typeface="Cambria" panose="02040503050406030204" pitchFamily="18" charset="0"/>
                </a:rPr>
                <a:t>2</a:t>
              </a:r>
              <a:endParaRPr lang="ja-JP" altLang="en-US" sz="1600" baseline="-25000" dirty="0">
                <a:latin typeface="Cambria" panose="02040503050406030204" pitchFamily="18" charset="0"/>
              </a:endParaRP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40770" t="36959" r="39651" b="38948"/>
            <a:stretch/>
          </p:blipFill>
          <p:spPr>
            <a:xfrm>
              <a:off x="8709026" y="3571395"/>
              <a:ext cx="733980" cy="720000"/>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36575" t="38713" r="34524" b="39299"/>
            <a:stretch/>
          </p:blipFill>
          <p:spPr>
            <a:xfrm>
              <a:off x="8709026" y="2679558"/>
              <a:ext cx="593617" cy="360000"/>
            </a:xfrm>
            <a:prstGeom prst="rect">
              <a:avLst/>
            </a:prstGeom>
          </p:spPr>
        </p:pic>
      </p:grpSp>
      <p:grpSp>
        <p:nvGrpSpPr>
          <p:cNvPr id="9" name="Group 8"/>
          <p:cNvGrpSpPr/>
          <p:nvPr/>
        </p:nvGrpSpPr>
        <p:grpSpPr>
          <a:xfrm>
            <a:off x="518609" y="2469698"/>
            <a:ext cx="6330360" cy="1676783"/>
            <a:chOff x="658631" y="431981"/>
            <a:chExt cx="6330360" cy="1676783"/>
          </a:xfrm>
        </p:grpSpPr>
        <p:pic>
          <p:nvPicPr>
            <p:cNvPr id="42" name="図 5"/>
            <p:cNvPicPr>
              <a:picLocks noChangeAspect="1"/>
            </p:cNvPicPr>
            <p:nvPr/>
          </p:nvPicPr>
          <p:blipFill>
            <a:blip r:embed="rId8"/>
            <a:stretch>
              <a:fillRect/>
            </a:stretch>
          </p:blipFill>
          <p:spPr>
            <a:xfrm>
              <a:off x="860717" y="744914"/>
              <a:ext cx="1086584" cy="1073782"/>
            </a:xfrm>
            <a:prstGeom prst="rect">
              <a:avLst/>
            </a:prstGeom>
          </p:spPr>
        </p:pic>
        <p:pic>
          <p:nvPicPr>
            <p:cNvPr id="43" name="図 9"/>
            <p:cNvPicPr>
              <a:picLocks noChangeAspect="1"/>
            </p:cNvPicPr>
            <p:nvPr/>
          </p:nvPicPr>
          <p:blipFill>
            <a:blip r:embed="rId9"/>
            <a:stretch>
              <a:fillRect/>
            </a:stretch>
          </p:blipFill>
          <p:spPr>
            <a:xfrm>
              <a:off x="3037406" y="717186"/>
              <a:ext cx="1453505" cy="1082600"/>
            </a:xfrm>
            <a:prstGeom prst="rect">
              <a:avLst/>
            </a:prstGeom>
          </p:spPr>
        </p:pic>
        <p:pic>
          <p:nvPicPr>
            <p:cNvPr id="57" name="図 10"/>
            <p:cNvPicPr>
              <a:picLocks noChangeAspect="1"/>
            </p:cNvPicPr>
            <p:nvPr/>
          </p:nvPicPr>
          <p:blipFill>
            <a:blip r:embed="rId10"/>
            <a:stretch>
              <a:fillRect/>
            </a:stretch>
          </p:blipFill>
          <p:spPr>
            <a:xfrm>
              <a:off x="5459434" y="686859"/>
              <a:ext cx="1345737" cy="1111556"/>
            </a:xfrm>
            <a:prstGeom prst="rect">
              <a:avLst/>
            </a:prstGeom>
          </p:spPr>
        </p:pic>
        <p:sp>
          <p:nvSpPr>
            <p:cNvPr id="58" name="テキスト ボックス 31"/>
            <p:cNvSpPr txBox="1"/>
            <p:nvPr/>
          </p:nvSpPr>
          <p:spPr>
            <a:xfrm>
              <a:off x="658631" y="1745846"/>
              <a:ext cx="1610065" cy="338546"/>
            </a:xfrm>
            <a:prstGeom prst="rect">
              <a:avLst/>
            </a:prstGeom>
            <a:noFill/>
          </p:spPr>
          <p:txBody>
            <a:bodyPr wrap="square" lIns="91431" tIns="45716" rIns="91431" bIns="45716" rtlCol="0">
              <a:spAutoFit/>
            </a:bodyPr>
            <a:lstStyle/>
            <a:p>
              <a:pPr algn="ctr" defTabSz="914309"/>
              <a:r>
                <a:rPr lang="en-US" altLang="ja-JP" sz="1600" dirty="0">
                  <a:solidFill>
                    <a:prstClr val="black"/>
                  </a:solidFill>
                  <a:latin typeface="Cambria" panose="02040503050406030204" pitchFamily="18" charset="0"/>
                  <a:cs typeface="Arial" panose="020B0604020202020204" pitchFamily="34" charset="0"/>
                </a:rPr>
                <a:t>(a) 100 cycle</a:t>
              </a:r>
              <a:endParaRPr lang="ja-JP" altLang="en-US" sz="1600" dirty="0">
                <a:solidFill>
                  <a:prstClr val="black"/>
                </a:solidFill>
                <a:latin typeface="Cambria" panose="02040503050406030204" pitchFamily="18" charset="0"/>
                <a:cs typeface="Arial" panose="020B0604020202020204" pitchFamily="34" charset="0"/>
              </a:endParaRPr>
            </a:p>
          </p:txBody>
        </p:sp>
        <p:sp>
          <p:nvSpPr>
            <p:cNvPr id="59" name="テキスト ボックス 32"/>
            <p:cNvSpPr txBox="1"/>
            <p:nvPr/>
          </p:nvSpPr>
          <p:spPr>
            <a:xfrm>
              <a:off x="3010171" y="1758903"/>
              <a:ext cx="1610065" cy="338546"/>
            </a:xfrm>
            <a:prstGeom prst="rect">
              <a:avLst/>
            </a:prstGeom>
            <a:noFill/>
          </p:spPr>
          <p:txBody>
            <a:bodyPr wrap="square" lIns="91431" tIns="45716" rIns="91431" bIns="45716" rtlCol="0">
              <a:spAutoFit/>
            </a:bodyPr>
            <a:lstStyle/>
            <a:p>
              <a:pPr algn="ctr" defTabSz="914309"/>
              <a:r>
                <a:rPr lang="en-US" altLang="ja-JP" sz="1600" dirty="0">
                  <a:solidFill>
                    <a:prstClr val="black"/>
                  </a:solidFill>
                  <a:latin typeface="Cambria" panose="02040503050406030204" pitchFamily="18" charset="0"/>
                  <a:cs typeface="Arial" panose="020B0604020202020204" pitchFamily="34" charset="0"/>
                </a:rPr>
                <a:t>(b) 500 cycle</a:t>
              </a:r>
              <a:endParaRPr lang="ja-JP" altLang="en-US" sz="1600" dirty="0">
                <a:solidFill>
                  <a:prstClr val="black"/>
                </a:solidFill>
                <a:latin typeface="Cambria" panose="02040503050406030204" pitchFamily="18" charset="0"/>
                <a:cs typeface="Arial" panose="020B0604020202020204" pitchFamily="34" charset="0"/>
              </a:endParaRPr>
            </a:p>
          </p:txBody>
        </p:sp>
        <p:sp>
          <p:nvSpPr>
            <p:cNvPr id="60" name="テキスト ボックス 33"/>
            <p:cNvSpPr txBox="1"/>
            <p:nvPr/>
          </p:nvSpPr>
          <p:spPr>
            <a:xfrm>
              <a:off x="5378926" y="1770218"/>
              <a:ext cx="1610065" cy="338546"/>
            </a:xfrm>
            <a:prstGeom prst="rect">
              <a:avLst/>
            </a:prstGeom>
            <a:noFill/>
          </p:spPr>
          <p:txBody>
            <a:bodyPr wrap="square" lIns="91431" tIns="45716" rIns="91431" bIns="45716" rtlCol="0">
              <a:spAutoFit/>
            </a:bodyPr>
            <a:lstStyle/>
            <a:p>
              <a:pPr algn="ctr" defTabSz="914309"/>
              <a:r>
                <a:rPr lang="en-US" altLang="ja-JP" sz="1600" dirty="0">
                  <a:solidFill>
                    <a:prstClr val="black"/>
                  </a:solidFill>
                  <a:latin typeface="Cambria" panose="02040503050406030204" pitchFamily="18" charset="0"/>
                  <a:cs typeface="Arial" panose="020B0604020202020204" pitchFamily="34" charset="0"/>
                </a:rPr>
                <a:t>(c) 1500 cycle</a:t>
              </a:r>
              <a:endParaRPr lang="ja-JP" altLang="en-US" sz="1600" dirty="0">
                <a:solidFill>
                  <a:prstClr val="black"/>
                </a:solidFill>
                <a:latin typeface="Cambria" panose="02040503050406030204" pitchFamily="18" charset="0"/>
                <a:cs typeface="Arial" panose="020B0604020202020204" pitchFamily="34" charset="0"/>
              </a:endParaRPr>
            </a:p>
          </p:txBody>
        </p:sp>
        <p:sp>
          <p:nvSpPr>
            <p:cNvPr id="61" name="テキスト ボックス 48"/>
            <p:cNvSpPr txBox="1"/>
            <p:nvPr/>
          </p:nvSpPr>
          <p:spPr>
            <a:xfrm>
              <a:off x="914499" y="431981"/>
              <a:ext cx="4218351" cy="338554"/>
            </a:xfrm>
            <a:prstGeom prst="rect">
              <a:avLst/>
            </a:prstGeom>
            <a:noFill/>
          </p:spPr>
          <p:txBody>
            <a:bodyPr wrap="square" rtlCol="0">
              <a:spAutoFit/>
            </a:bodyPr>
            <a:lstStyle/>
            <a:p>
              <a:r>
                <a:rPr lang="en-US" altLang="ja-JP" sz="1600" b="1" dirty="0" smtClean="0">
                  <a:latin typeface="Cambria" panose="02040503050406030204" pitchFamily="18" charset="0"/>
                  <a:cs typeface="Arial" panose="020B0604020202020204" pitchFamily="34" charset="0"/>
                </a:rPr>
                <a:t>FEC-added electrolyte</a:t>
              </a:r>
              <a:endParaRPr lang="ja-JP" altLang="en-US" sz="1600" b="1" dirty="0">
                <a:latin typeface="Cambria" panose="02040503050406030204" pitchFamily="18" charset="0"/>
                <a:cs typeface="Arial" panose="020B0604020202020204" pitchFamily="34" charset="0"/>
              </a:endParaRPr>
            </a:p>
          </p:txBody>
        </p:sp>
      </p:grpSp>
      <p:sp>
        <p:nvSpPr>
          <p:cNvPr id="10" name="Rectangle 9"/>
          <p:cNvSpPr/>
          <p:nvPr/>
        </p:nvSpPr>
        <p:spPr>
          <a:xfrm>
            <a:off x="258212" y="6321325"/>
            <a:ext cx="9029888" cy="369332"/>
          </a:xfrm>
          <a:prstGeom prst="rect">
            <a:avLst/>
          </a:prstGeom>
        </p:spPr>
        <p:txBody>
          <a:bodyPr wrap="square">
            <a:spAutoFit/>
          </a:bodyPr>
          <a:lstStyle/>
          <a:p>
            <a:pPr marL="285750" indent="-285750">
              <a:buFont typeface="Arial" panose="020B0604020202020204" pitchFamily="34" charset="0"/>
              <a:buChar char="•"/>
            </a:pPr>
            <a:r>
              <a:rPr lang="en-US" altLang="ja-JP" dirty="0" smtClean="0">
                <a:latin typeface="Cambria" panose="02040503050406030204" pitchFamily="18" charset="0"/>
                <a:ea typeface="ＭＳ 明朝" panose="02020609040205080304" pitchFamily="17" charset="-128"/>
                <a:cs typeface="Mangal" panose="02040503050203030202" pitchFamily="18" charset="0"/>
              </a:rPr>
              <a:t>Addition of FEC and DFEC additives decreased the width of SEI film.</a:t>
            </a:r>
            <a:endParaRPr lang="ja-JP" altLang="en-US" dirty="0">
              <a:latin typeface="Cambria" panose="02040503050406030204" pitchFamily="18" charset="0"/>
              <a:cs typeface="Arial" panose="020B0604020202020204" pitchFamily="34" charset="0"/>
            </a:endParaRPr>
          </a:p>
        </p:txBody>
      </p:sp>
      <p:grpSp>
        <p:nvGrpSpPr>
          <p:cNvPr id="8" name="Group 7"/>
          <p:cNvGrpSpPr/>
          <p:nvPr/>
        </p:nvGrpSpPr>
        <p:grpSpPr>
          <a:xfrm>
            <a:off x="439409" y="4301010"/>
            <a:ext cx="6330360" cy="1783191"/>
            <a:chOff x="439409" y="4301010"/>
            <a:chExt cx="6330360" cy="1783191"/>
          </a:xfrm>
        </p:grpSpPr>
        <p:sp>
          <p:nvSpPr>
            <p:cNvPr id="39" name="テキスト ボックス 48"/>
            <p:cNvSpPr txBox="1"/>
            <p:nvPr/>
          </p:nvSpPr>
          <p:spPr>
            <a:xfrm>
              <a:off x="691603" y="4301010"/>
              <a:ext cx="3476072" cy="338554"/>
            </a:xfrm>
            <a:prstGeom prst="rect">
              <a:avLst/>
            </a:prstGeom>
            <a:noFill/>
          </p:spPr>
          <p:txBody>
            <a:bodyPr wrap="square" rtlCol="0">
              <a:spAutoFit/>
            </a:bodyPr>
            <a:lstStyle>
              <a:defPPr>
                <a:defRPr lang="ja-JP"/>
              </a:defPPr>
              <a:lvl1pPr>
                <a:defRPr sz="1600" b="1">
                  <a:latin typeface="Cambria" panose="02040503050406030204" pitchFamily="18" charset="0"/>
                  <a:cs typeface="Arial" panose="020B0604020202020204" pitchFamily="34" charset="0"/>
                </a:defRPr>
              </a:lvl1pPr>
            </a:lstStyle>
            <a:p>
              <a:r>
                <a:rPr lang="en-US" altLang="ja-JP" dirty="0" smtClean="0"/>
                <a:t>DFEC-added electrolyte</a:t>
              </a:r>
              <a:endParaRPr lang="ja-JP" altLang="en-US" dirty="0"/>
            </a:p>
          </p:txBody>
        </p:sp>
        <p:sp>
          <p:nvSpPr>
            <p:cNvPr id="40" name="テキスト ボックス 31"/>
            <p:cNvSpPr txBox="1"/>
            <p:nvPr/>
          </p:nvSpPr>
          <p:spPr>
            <a:xfrm>
              <a:off x="439409" y="5721283"/>
              <a:ext cx="1610065" cy="338546"/>
            </a:xfrm>
            <a:prstGeom prst="rect">
              <a:avLst/>
            </a:prstGeom>
            <a:noFill/>
          </p:spPr>
          <p:txBody>
            <a:bodyPr wrap="square" lIns="91431" tIns="45716" rIns="91431" bIns="45716" rtlCol="0">
              <a:spAutoFit/>
            </a:bodyPr>
            <a:lstStyle>
              <a:defPPr>
                <a:defRPr lang="ja-JP"/>
              </a:defPPr>
              <a:lvl1pPr algn="ctr" defTabSz="914309">
                <a:defRPr sz="1600">
                  <a:solidFill>
                    <a:prstClr val="black"/>
                  </a:solidFill>
                  <a:latin typeface="Cambria" panose="02040503050406030204" pitchFamily="18" charset="0"/>
                  <a:cs typeface="Arial" panose="020B0604020202020204" pitchFamily="34" charset="0"/>
                </a:defRPr>
              </a:lvl1pPr>
            </a:lstStyle>
            <a:p>
              <a:r>
                <a:rPr lang="en-US" altLang="ja-JP" dirty="0"/>
                <a:t>(a) 100 cycle</a:t>
              </a:r>
              <a:endParaRPr lang="ja-JP" altLang="en-US" dirty="0"/>
            </a:p>
          </p:txBody>
        </p:sp>
        <p:sp>
          <p:nvSpPr>
            <p:cNvPr id="41" name="テキスト ボックス 32"/>
            <p:cNvSpPr txBox="1"/>
            <p:nvPr/>
          </p:nvSpPr>
          <p:spPr>
            <a:xfrm>
              <a:off x="2790949" y="5734340"/>
              <a:ext cx="1610065" cy="338546"/>
            </a:xfrm>
            <a:prstGeom prst="rect">
              <a:avLst/>
            </a:prstGeom>
            <a:noFill/>
          </p:spPr>
          <p:txBody>
            <a:bodyPr wrap="square" lIns="91431" tIns="45716" rIns="91431" bIns="45716" rtlCol="0">
              <a:spAutoFit/>
            </a:bodyPr>
            <a:lstStyle>
              <a:defPPr>
                <a:defRPr lang="ja-JP"/>
              </a:defPPr>
              <a:lvl1pPr algn="ctr" defTabSz="914309">
                <a:defRPr sz="1600">
                  <a:solidFill>
                    <a:prstClr val="black"/>
                  </a:solidFill>
                  <a:latin typeface="Cambria" panose="02040503050406030204" pitchFamily="18" charset="0"/>
                  <a:cs typeface="Arial" panose="020B0604020202020204" pitchFamily="34" charset="0"/>
                </a:defRPr>
              </a:lvl1pPr>
            </a:lstStyle>
            <a:p>
              <a:r>
                <a:rPr lang="en-US" altLang="ja-JP" dirty="0"/>
                <a:t>(b) </a:t>
              </a:r>
              <a:r>
                <a:rPr lang="en-US" altLang="ja-JP" dirty="0" smtClean="0"/>
                <a:t>2001 </a:t>
              </a:r>
              <a:r>
                <a:rPr lang="en-US" altLang="ja-JP" dirty="0"/>
                <a:t>cycle</a:t>
              </a:r>
              <a:endParaRPr lang="ja-JP" altLang="en-US" dirty="0"/>
            </a:p>
          </p:txBody>
        </p:sp>
        <p:sp>
          <p:nvSpPr>
            <p:cNvPr id="46" name="テキスト ボックス 33"/>
            <p:cNvSpPr txBox="1"/>
            <p:nvPr/>
          </p:nvSpPr>
          <p:spPr>
            <a:xfrm>
              <a:off x="5159704" y="5745655"/>
              <a:ext cx="1610065" cy="338546"/>
            </a:xfrm>
            <a:prstGeom prst="rect">
              <a:avLst/>
            </a:prstGeom>
            <a:noFill/>
          </p:spPr>
          <p:txBody>
            <a:bodyPr wrap="square" lIns="91431" tIns="45716" rIns="91431" bIns="45716" rtlCol="0">
              <a:spAutoFit/>
            </a:bodyPr>
            <a:lstStyle>
              <a:defPPr>
                <a:defRPr lang="ja-JP"/>
              </a:defPPr>
              <a:lvl1pPr algn="ctr" defTabSz="914309">
                <a:defRPr sz="1600">
                  <a:solidFill>
                    <a:prstClr val="black"/>
                  </a:solidFill>
                  <a:latin typeface="Cambria" panose="02040503050406030204" pitchFamily="18" charset="0"/>
                  <a:cs typeface="Arial" panose="020B0604020202020204" pitchFamily="34" charset="0"/>
                </a:defRPr>
              </a:lvl1pPr>
            </a:lstStyle>
            <a:p>
              <a:r>
                <a:rPr lang="en-US" altLang="ja-JP" dirty="0"/>
                <a:t>(c) </a:t>
              </a:r>
              <a:r>
                <a:rPr lang="en-US" altLang="ja-JP" dirty="0" smtClean="0"/>
                <a:t>3000 </a:t>
              </a:r>
              <a:r>
                <a:rPr lang="en-US" altLang="ja-JP" dirty="0"/>
                <a:t>cycle</a:t>
              </a:r>
              <a:endParaRPr lang="ja-JP" altLang="en-US" dirty="0"/>
            </a:p>
          </p:txBody>
        </p:sp>
        <p:pic>
          <p:nvPicPr>
            <p:cNvPr id="53" name="Picture 52"/>
            <p:cNvPicPr>
              <a:picLocks noChangeAspect="1"/>
            </p:cNvPicPr>
            <p:nvPr/>
          </p:nvPicPr>
          <p:blipFill rotWithShape="1">
            <a:blip r:embed="rId11" cstate="print">
              <a:extLst>
                <a:ext uri="{28A0092B-C50C-407E-A947-70E740481C1C}">
                  <a14:useLocalDpi xmlns:a14="http://schemas.microsoft.com/office/drawing/2010/main" val="0"/>
                </a:ext>
              </a:extLst>
            </a:blip>
            <a:srcRect l="34943" t="14268" r="29735" b="15357"/>
            <a:stretch/>
          </p:blipFill>
          <p:spPr>
            <a:xfrm>
              <a:off x="716717" y="4646952"/>
              <a:ext cx="1418451" cy="1080000"/>
            </a:xfrm>
            <a:prstGeom prst="rect">
              <a:avLst/>
            </a:prstGeom>
          </p:spPr>
        </p:pic>
        <p:pic>
          <p:nvPicPr>
            <p:cNvPr id="62" name="Picture 61"/>
            <p:cNvPicPr>
              <a:picLocks noChangeAspect="1"/>
            </p:cNvPicPr>
            <p:nvPr/>
          </p:nvPicPr>
          <p:blipFill rotWithShape="1">
            <a:blip r:embed="rId12" cstate="print">
              <a:extLst>
                <a:ext uri="{28A0092B-C50C-407E-A947-70E740481C1C}">
                  <a14:useLocalDpi xmlns:a14="http://schemas.microsoft.com/office/drawing/2010/main" val="0"/>
                </a:ext>
              </a:extLst>
            </a:blip>
            <a:srcRect l="17068" t="24094" r="7137" b="22807"/>
            <a:stretch/>
          </p:blipFill>
          <p:spPr>
            <a:xfrm>
              <a:off x="2966565" y="4697958"/>
              <a:ext cx="1434449" cy="1080000"/>
            </a:xfrm>
            <a:prstGeom prst="rect">
              <a:avLst/>
            </a:prstGeom>
          </p:spPr>
        </p:pic>
        <p:pic>
          <p:nvPicPr>
            <p:cNvPr id="63" name="Picture 62"/>
            <p:cNvPicPr>
              <a:picLocks noChangeAspect="1"/>
            </p:cNvPicPr>
            <p:nvPr/>
          </p:nvPicPr>
          <p:blipFill rotWithShape="1">
            <a:blip r:embed="rId13" cstate="print">
              <a:extLst>
                <a:ext uri="{28A0092B-C50C-407E-A947-70E740481C1C}">
                  <a14:useLocalDpi xmlns:a14="http://schemas.microsoft.com/office/drawing/2010/main" val="0"/>
                </a:ext>
              </a:extLst>
            </a:blip>
            <a:srcRect l="16565" t="22924" r="5252" b="22339"/>
            <a:stretch/>
          </p:blipFill>
          <p:spPr>
            <a:xfrm>
              <a:off x="5258896" y="4687341"/>
              <a:ext cx="1435385" cy="1080000"/>
            </a:xfrm>
            <a:prstGeom prst="rect">
              <a:avLst/>
            </a:prstGeom>
          </p:spPr>
        </p:pic>
      </p:grpSp>
      <p:grpSp>
        <p:nvGrpSpPr>
          <p:cNvPr id="7" name="Group 6"/>
          <p:cNvGrpSpPr/>
          <p:nvPr/>
        </p:nvGrpSpPr>
        <p:grpSpPr>
          <a:xfrm>
            <a:off x="557329" y="611948"/>
            <a:ext cx="6739840" cy="1737803"/>
            <a:chOff x="557329" y="611948"/>
            <a:chExt cx="6739840" cy="1737803"/>
          </a:xfrm>
        </p:grpSpPr>
        <p:pic>
          <p:nvPicPr>
            <p:cNvPr id="52" name="図 11"/>
            <p:cNvPicPr>
              <a:picLocks noChangeAspect="1"/>
            </p:cNvPicPr>
            <p:nvPr/>
          </p:nvPicPr>
          <p:blipFill>
            <a:blip r:embed="rId14"/>
            <a:stretch>
              <a:fillRect/>
            </a:stretch>
          </p:blipFill>
          <p:spPr>
            <a:xfrm>
              <a:off x="678304" y="947906"/>
              <a:ext cx="1306337" cy="1038203"/>
            </a:xfrm>
            <a:prstGeom prst="rect">
              <a:avLst/>
            </a:prstGeom>
          </p:spPr>
        </p:pic>
        <p:pic>
          <p:nvPicPr>
            <p:cNvPr id="54" name="図 12"/>
            <p:cNvPicPr>
              <a:picLocks noChangeAspect="1"/>
            </p:cNvPicPr>
            <p:nvPr/>
          </p:nvPicPr>
          <p:blipFill>
            <a:blip r:embed="rId15"/>
            <a:stretch>
              <a:fillRect/>
            </a:stretch>
          </p:blipFill>
          <p:spPr>
            <a:xfrm>
              <a:off x="2858932" y="917173"/>
              <a:ext cx="1827540" cy="1073782"/>
            </a:xfrm>
            <a:prstGeom prst="rect">
              <a:avLst/>
            </a:prstGeom>
          </p:spPr>
        </p:pic>
        <p:pic>
          <p:nvPicPr>
            <p:cNvPr id="64" name="図 13"/>
            <p:cNvPicPr>
              <a:picLocks noChangeAspect="1"/>
            </p:cNvPicPr>
            <p:nvPr/>
          </p:nvPicPr>
          <p:blipFill>
            <a:blip r:embed="rId16"/>
            <a:stretch>
              <a:fillRect/>
            </a:stretch>
          </p:blipFill>
          <p:spPr>
            <a:xfrm>
              <a:off x="5449498" y="873177"/>
              <a:ext cx="1847671" cy="1119944"/>
            </a:xfrm>
            <a:prstGeom prst="rect">
              <a:avLst/>
            </a:prstGeom>
          </p:spPr>
        </p:pic>
        <p:sp>
          <p:nvSpPr>
            <p:cNvPr id="65" name="テキスト ボックス 14"/>
            <p:cNvSpPr txBox="1"/>
            <p:nvPr/>
          </p:nvSpPr>
          <p:spPr>
            <a:xfrm>
              <a:off x="557329" y="2002844"/>
              <a:ext cx="1610065" cy="338546"/>
            </a:xfrm>
            <a:prstGeom prst="rect">
              <a:avLst/>
            </a:prstGeom>
            <a:noFill/>
          </p:spPr>
          <p:txBody>
            <a:bodyPr wrap="square" lIns="91431" tIns="45716" rIns="91431" bIns="45716" rtlCol="0">
              <a:spAutoFit/>
            </a:bodyPr>
            <a:lstStyle/>
            <a:p>
              <a:pPr algn="ctr" defTabSz="914309"/>
              <a:r>
                <a:rPr lang="en-US" altLang="ja-JP" sz="1600" dirty="0">
                  <a:solidFill>
                    <a:prstClr val="black"/>
                  </a:solidFill>
                  <a:latin typeface="Cambria" panose="02040503050406030204" pitchFamily="18" charset="0"/>
                  <a:cs typeface="Arial" panose="020B0604020202020204" pitchFamily="34" charset="0"/>
                </a:rPr>
                <a:t>(a) 100 cycle</a:t>
              </a:r>
              <a:endParaRPr lang="ja-JP" altLang="en-US" sz="1600" dirty="0">
                <a:solidFill>
                  <a:prstClr val="black"/>
                </a:solidFill>
                <a:latin typeface="Cambria" panose="02040503050406030204" pitchFamily="18" charset="0"/>
                <a:cs typeface="Arial" panose="020B0604020202020204" pitchFamily="34" charset="0"/>
              </a:endParaRPr>
            </a:p>
          </p:txBody>
        </p:sp>
        <p:sp>
          <p:nvSpPr>
            <p:cNvPr id="66" name="テキスト ボックス 15"/>
            <p:cNvSpPr txBox="1"/>
            <p:nvPr/>
          </p:nvSpPr>
          <p:spPr>
            <a:xfrm>
              <a:off x="3187014" y="1993121"/>
              <a:ext cx="1610065" cy="338546"/>
            </a:xfrm>
            <a:prstGeom prst="rect">
              <a:avLst/>
            </a:prstGeom>
            <a:noFill/>
          </p:spPr>
          <p:txBody>
            <a:bodyPr wrap="square" lIns="91431" tIns="45716" rIns="91431" bIns="45716" rtlCol="0">
              <a:spAutoFit/>
            </a:bodyPr>
            <a:lstStyle/>
            <a:p>
              <a:pPr algn="ctr" defTabSz="914309"/>
              <a:r>
                <a:rPr lang="en-US" altLang="ja-JP" sz="1600" dirty="0">
                  <a:solidFill>
                    <a:prstClr val="black"/>
                  </a:solidFill>
                  <a:latin typeface="Cambria" panose="02040503050406030204" pitchFamily="18" charset="0"/>
                  <a:cs typeface="Arial" panose="020B0604020202020204" pitchFamily="34" charset="0"/>
                </a:rPr>
                <a:t>(b) 500 cycle</a:t>
              </a:r>
              <a:endParaRPr lang="ja-JP" altLang="en-US" sz="1600" dirty="0">
                <a:solidFill>
                  <a:prstClr val="black"/>
                </a:solidFill>
                <a:latin typeface="Cambria" panose="02040503050406030204" pitchFamily="18" charset="0"/>
                <a:cs typeface="Arial" panose="020B0604020202020204" pitchFamily="34" charset="0"/>
              </a:endParaRPr>
            </a:p>
          </p:txBody>
        </p:sp>
        <p:sp>
          <p:nvSpPr>
            <p:cNvPr id="67" name="テキスト ボックス 16"/>
            <p:cNvSpPr txBox="1"/>
            <p:nvPr/>
          </p:nvSpPr>
          <p:spPr>
            <a:xfrm>
              <a:off x="5319412" y="2011205"/>
              <a:ext cx="1610065" cy="338546"/>
            </a:xfrm>
            <a:prstGeom prst="rect">
              <a:avLst/>
            </a:prstGeom>
            <a:noFill/>
          </p:spPr>
          <p:txBody>
            <a:bodyPr wrap="square" lIns="91431" tIns="45716" rIns="91431" bIns="45716" rtlCol="0">
              <a:spAutoFit/>
            </a:bodyPr>
            <a:lstStyle/>
            <a:p>
              <a:pPr algn="ctr" defTabSz="914309"/>
              <a:r>
                <a:rPr lang="en-US" altLang="ja-JP" sz="1600" dirty="0">
                  <a:solidFill>
                    <a:prstClr val="black"/>
                  </a:solidFill>
                  <a:latin typeface="Cambria" panose="02040503050406030204" pitchFamily="18" charset="0"/>
                  <a:cs typeface="Arial" panose="020B0604020202020204" pitchFamily="34" charset="0"/>
                </a:rPr>
                <a:t>(c) 1500 cycle</a:t>
              </a:r>
              <a:endParaRPr lang="ja-JP" altLang="en-US" sz="1600" dirty="0">
                <a:solidFill>
                  <a:prstClr val="black"/>
                </a:solidFill>
                <a:latin typeface="Cambria" panose="02040503050406030204" pitchFamily="18" charset="0"/>
                <a:cs typeface="Arial" panose="020B0604020202020204" pitchFamily="34" charset="0"/>
              </a:endParaRPr>
            </a:p>
          </p:txBody>
        </p:sp>
        <p:sp>
          <p:nvSpPr>
            <p:cNvPr id="68" name="テキスト ボックス 47"/>
            <p:cNvSpPr txBox="1"/>
            <p:nvPr/>
          </p:nvSpPr>
          <p:spPr>
            <a:xfrm>
              <a:off x="783943" y="611948"/>
              <a:ext cx="3927447" cy="338554"/>
            </a:xfrm>
            <a:prstGeom prst="rect">
              <a:avLst/>
            </a:prstGeom>
            <a:noFill/>
          </p:spPr>
          <p:txBody>
            <a:bodyPr wrap="square" rtlCol="0">
              <a:spAutoFit/>
            </a:bodyPr>
            <a:lstStyle/>
            <a:p>
              <a:r>
                <a:rPr lang="en-US" altLang="ja-JP" sz="1600" b="1" dirty="0" smtClean="0">
                  <a:latin typeface="Cambria" panose="02040503050406030204" pitchFamily="18" charset="0"/>
                  <a:cs typeface="Arial" panose="020B0604020202020204" pitchFamily="34" charset="0"/>
                </a:rPr>
                <a:t>PC electrolyte</a:t>
              </a:r>
              <a:endParaRPr lang="ja-JP" altLang="en-US" sz="1600" b="1" dirty="0">
                <a:latin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515949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テキスト ボックス 128"/>
          <p:cNvSpPr txBox="1"/>
          <p:nvPr/>
        </p:nvSpPr>
        <p:spPr>
          <a:xfrm>
            <a:off x="1411446" y="4542294"/>
            <a:ext cx="8574765" cy="369324"/>
          </a:xfrm>
          <a:prstGeom prst="rect">
            <a:avLst/>
          </a:prstGeom>
          <a:noFill/>
        </p:spPr>
        <p:txBody>
          <a:bodyPr wrap="square" lIns="91431" tIns="45716" rIns="91431" bIns="45716" rtlCol="0">
            <a:spAutoFit/>
          </a:bodyPr>
          <a:lstStyle/>
          <a:p>
            <a:pPr algn="just"/>
            <a:r>
              <a:rPr lang="en-US" altLang="ja-JP" b="1" dirty="0">
                <a:latin typeface="Cambria" panose="02040503050406030204" pitchFamily="18" charset="0"/>
                <a:cs typeface="Arial" panose="020B0604020202020204" pitchFamily="34" charset="0"/>
              </a:rPr>
              <a:t>Figure</a:t>
            </a:r>
            <a:r>
              <a:rPr lang="en-US" altLang="ja-JP" dirty="0">
                <a:latin typeface="Cambria" panose="02040503050406030204" pitchFamily="18" charset="0"/>
                <a:cs typeface="Arial" panose="020B0604020202020204" pitchFamily="34" charset="0"/>
              </a:rPr>
              <a:t>. Change in the concentration of the reductive </a:t>
            </a:r>
            <a:r>
              <a:rPr lang="en-US" altLang="ja-JP" dirty="0" smtClean="0">
                <a:latin typeface="Cambria" panose="02040503050406030204" pitchFamily="18" charset="0"/>
                <a:cs typeface="Arial" panose="020B0604020202020204" pitchFamily="34" charset="0"/>
              </a:rPr>
              <a:t>products </a:t>
            </a:r>
            <a:r>
              <a:rPr lang="en-US" altLang="ja-JP" dirty="0">
                <a:latin typeface="Cambria" panose="02040503050406030204" pitchFamily="18" charset="0"/>
                <a:cs typeface="Arial" panose="020B0604020202020204" pitchFamily="34" charset="0"/>
              </a:rPr>
              <a:t>with the MC/MD cycles.</a:t>
            </a:r>
            <a:endParaRPr lang="ja-JP" altLang="en-US" dirty="0">
              <a:latin typeface="Cambria" panose="02040503050406030204" pitchFamily="18" charset="0"/>
              <a:cs typeface="Arial" panose="020B0604020202020204" pitchFamily="34" charset="0"/>
            </a:endParaRPr>
          </a:p>
        </p:txBody>
      </p:sp>
      <p:sp>
        <p:nvSpPr>
          <p:cNvPr id="65" name="Text Box 4"/>
          <p:cNvSpPr txBox="1">
            <a:spLocks noChangeArrowheads="1"/>
          </p:cNvSpPr>
          <p:nvPr/>
        </p:nvSpPr>
        <p:spPr bwMode="auto">
          <a:xfrm>
            <a:off x="3147921" y="168362"/>
            <a:ext cx="6124416" cy="400110"/>
          </a:xfrm>
          <a:prstGeom prst="rect">
            <a:avLst/>
          </a:prstGeom>
          <a:noFill/>
          <a:ln w="9525">
            <a:noFill/>
            <a:miter lim="800000"/>
            <a:headEnd/>
            <a:tailEnd/>
          </a:ln>
          <a:extLst/>
        </p:spPr>
        <p:txBody>
          <a:bodyPr wrap="square">
            <a:spAutoFit/>
          </a:bodyPr>
          <a:lstStyle>
            <a:defPPr>
              <a:defRPr lang="ja-JP"/>
            </a:defPPr>
            <a:lvl1pPr>
              <a:defRPr b="1">
                <a:latin typeface="Cambria" panose="02040503050406030204" pitchFamily="18" charset="0"/>
              </a:defRPr>
            </a:lvl1pPr>
          </a:lstStyle>
          <a:p>
            <a:r>
              <a:rPr lang="en-US" altLang="ja-JP" sz="2000" dirty="0"/>
              <a:t>Change in Number Densities of Reaction Products</a:t>
            </a:r>
            <a:endParaRPr lang="ja-JP" altLang="en-US" sz="2000" dirty="0"/>
          </a:p>
        </p:txBody>
      </p:sp>
      <p:sp>
        <p:nvSpPr>
          <p:cNvPr id="2" name="Slide Number Placeholder 1"/>
          <p:cNvSpPr>
            <a:spLocks noGrp="1"/>
          </p:cNvSpPr>
          <p:nvPr>
            <p:ph type="sldNum" sz="quarter" idx="12"/>
          </p:nvPr>
        </p:nvSpPr>
        <p:spPr>
          <a:xfrm>
            <a:off x="9356517" y="6425067"/>
            <a:ext cx="2743200" cy="365125"/>
          </a:xfrm>
        </p:spPr>
        <p:txBody>
          <a:bodyPr/>
          <a:lstStyle/>
          <a:p>
            <a:fld id="{D1999D96-C8B7-4924-A52B-54B868AE7D8E}" type="slidenum">
              <a:rPr kumimoji="1" lang="ja-JP" altLang="en-US" sz="1400" smtClean="0">
                <a:solidFill>
                  <a:schemeClr val="tx1"/>
                </a:solidFill>
                <a:latin typeface="Arial" panose="020B0604020202020204" pitchFamily="34" charset="0"/>
                <a:cs typeface="Arial" panose="020B0604020202020204" pitchFamily="34" charset="0"/>
              </a:rPr>
              <a:t>6</a:t>
            </a:fld>
            <a:endParaRPr kumimoji="1" lang="ja-JP" altLang="en-US" sz="1400" dirty="0">
              <a:solidFill>
                <a:schemeClr val="tx1"/>
              </a:solidFill>
              <a:latin typeface="Arial" panose="020B0604020202020204" pitchFamily="34" charset="0"/>
              <a:cs typeface="Arial" panose="020B0604020202020204" pitchFamily="34" charset="0"/>
            </a:endParaRPr>
          </a:p>
        </p:txBody>
      </p:sp>
      <p:grpSp>
        <p:nvGrpSpPr>
          <p:cNvPr id="3" name="Group 2"/>
          <p:cNvGrpSpPr/>
          <p:nvPr/>
        </p:nvGrpSpPr>
        <p:grpSpPr>
          <a:xfrm>
            <a:off x="101317" y="770926"/>
            <a:ext cx="3862304" cy="3591036"/>
            <a:chOff x="3922381" y="815147"/>
            <a:chExt cx="3862304" cy="3591036"/>
          </a:xfrm>
        </p:grpSpPr>
        <p:graphicFrame>
          <p:nvGraphicFramePr>
            <p:cNvPr id="54" name="グラフ 53"/>
            <p:cNvGraphicFramePr>
              <a:graphicFrameLocks/>
            </p:cNvGraphicFramePr>
            <p:nvPr>
              <p:extLst/>
            </p:nvPr>
          </p:nvGraphicFramePr>
          <p:xfrm>
            <a:off x="4171816" y="885570"/>
            <a:ext cx="3612869" cy="2874756"/>
          </p:xfrm>
          <a:graphic>
            <a:graphicData uri="http://schemas.openxmlformats.org/drawingml/2006/chart">
              <c:chart xmlns:c="http://schemas.openxmlformats.org/drawingml/2006/chart" xmlns:r="http://schemas.openxmlformats.org/officeDocument/2006/relationships" r:id="rId2"/>
            </a:graphicData>
          </a:graphic>
        </p:graphicFrame>
        <p:sp>
          <p:nvSpPr>
            <p:cNvPr id="62" name="テキスト ボックス 61"/>
            <p:cNvSpPr txBox="1"/>
            <p:nvPr/>
          </p:nvSpPr>
          <p:spPr>
            <a:xfrm>
              <a:off x="6050785" y="1699095"/>
              <a:ext cx="110490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PC</a:t>
              </a:r>
              <a:endParaRPr lang="ja-JP" altLang="en-US" sz="1200" dirty="0">
                <a:latin typeface="Arial" panose="020B0604020202020204" pitchFamily="34" charset="0"/>
                <a:cs typeface="Arial" panose="020B0604020202020204" pitchFamily="34" charset="0"/>
              </a:endParaRPr>
            </a:p>
          </p:txBody>
        </p:sp>
        <p:cxnSp>
          <p:nvCxnSpPr>
            <p:cNvPr id="68" name="直線コネクタ 67"/>
            <p:cNvCxnSpPr/>
            <p:nvPr/>
          </p:nvCxnSpPr>
          <p:spPr>
            <a:xfrm>
              <a:off x="5850582" y="1845548"/>
              <a:ext cx="234043" cy="1981"/>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72" name="円/楕円 71"/>
            <p:cNvSpPr/>
            <p:nvPr/>
          </p:nvSpPr>
          <p:spPr>
            <a:xfrm>
              <a:off x="5937474" y="1817518"/>
              <a:ext cx="60958" cy="6177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cxnSp>
          <p:nvCxnSpPr>
            <p:cNvPr id="73" name="直線コネクタ 72"/>
            <p:cNvCxnSpPr/>
            <p:nvPr/>
          </p:nvCxnSpPr>
          <p:spPr>
            <a:xfrm>
              <a:off x="5850582" y="2059319"/>
              <a:ext cx="234043" cy="1981"/>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5937474" y="2031289"/>
              <a:ext cx="60958" cy="61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sp>
          <p:nvSpPr>
            <p:cNvPr id="75" name="テキスト ボックス 74"/>
            <p:cNvSpPr txBox="1"/>
            <p:nvPr/>
          </p:nvSpPr>
          <p:spPr>
            <a:xfrm>
              <a:off x="6054579" y="1921480"/>
              <a:ext cx="110490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FEC</a:t>
              </a:r>
              <a:endParaRPr lang="ja-JP" altLang="en-US" sz="1200" dirty="0">
                <a:latin typeface="Arial" panose="020B0604020202020204" pitchFamily="34" charset="0"/>
                <a:cs typeface="Arial" panose="020B0604020202020204" pitchFamily="34" charset="0"/>
              </a:endParaRPr>
            </a:p>
          </p:txBody>
        </p:sp>
        <p:cxnSp>
          <p:nvCxnSpPr>
            <p:cNvPr id="41" name="直線矢印コネクタ 40"/>
            <p:cNvCxnSpPr/>
            <p:nvPr/>
          </p:nvCxnSpPr>
          <p:spPr>
            <a:xfrm>
              <a:off x="5021399" y="1290649"/>
              <a:ext cx="2109893" cy="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8" name="テキスト ボックス 117"/>
            <p:cNvSpPr txBox="1"/>
            <p:nvPr/>
          </p:nvSpPr>
          <p:spPr>
            <a:xfrm>
              <a:off x="4661198" y="3753077"/>
              <a:ext cx="2880320" cy="338546"/>
            </a:xfrm>
            <a:prstGeom prst="rect">
              <a:avLst/>
            </a:prstGeom>
            <a:noFill/>
          </p:spPr>
          <p:txBody>
            <a:bodyPr wrap="square" lIns="91431" tIns="45716" rIns="91431" bIns="45716" rtlCol="0">
              <a:spAutoFit/>
            </a:bodyPr>
            <a:lstStyle>
              <a:defPPr>
                <a:defRPr lang="ja-JP"/>
              </a:defPPr>
              <a:lvl1pPr algn="ctr">
                <a:defRPr sz="1600">
                  <a:latin typeface="Cambria" panose="02040503050406030204" pitchFamily="18" charset="0"/>
                  <a:cs typeface="Arial" panose="020B0604020202020204" pitchFamily="34" charset="0"/>
                </a:defRPr>
              </a:lvl1pPr>
            </a:lstStyle>
            <a:p>
              <a:r>
                <a:rPr lang="en-US" altLang="ja-JP" dirty="0"/>
                <a:t>MC/MD cycles</a:t>
              </a:r>
              <a:endParaRPr lang="ja-JP" altLang="en-US" dirty="0"/>
            </a:p>
          </p:txBody>
        </p:sp>
        <p:sp>
          <p:nvSpPr>
            <p:cNvPr id="122" name="テキスト ボックス 121"/>
            <p:cNvSpPr txBox="1"/>
            <p:nvPr/>
          </p:nvSpPr>
          <p:spPr>
            <a:xfrm rot="16200000">
              <a:off x="2651494" y="2086034"/>
              <a:ext cx="2880320" cy="338546"/>
            </a:xfrm>
            <a:prstGeom prst="rect">
              <a:avLst/>
            </a:prstGeom>
            <a:noFill/>
          </p:spPr>
          <p:txBody>
            <a:bodyPr wrap="square" lIns="91431" tIns="45716" rIns="91431" bIns="45716" rtlCol="0">
              <a:spAutoFit/>
            </a:bodyPr>
            <a:lstStyle/>
            <a:p>
              <a:pPr algn="ctr"/>
              <a:r>
                <a:rPr lang="en-US" altLang="ja-JP" sz="1600" i="1" dirty="0">
                  <a:latin typeface="Arial" panose="020B0604020202020204" pitchFamily="34" charset="0"/>
                  <a:ea typeface="メイリオ" pitchFamily="50" charset="-128"/>
                  <a:cs typeface="Arial" panose="020B0604020202020204" pitchFamily="34" charset="0"/>
                </a:rPr>
                <a:t>   </a:t>
              </a:r>
              <a:r>
                <a:rPr lang="en-US" altLang="ja-JP" sz="1600" dirty="0">
                  <a:latin typeface="Arial" panose="020B0604020202020204" pitchFamily="34" charset="0"/>
                  <a:ea typeface="メイリオ" pitchFamily="50" charset="-128"/>
                  <a:cs typeface="Arial" panose="020B0604020202020204" pitchFamily="34" charset="0"/>
                </a:rPr>
                <a:t> [10</a:t>
              </a:r>
              <a:r>
                <a:rPr lang="en-US" altLang="ja-JP" sz="1600" baseline="30000" dirty="0">
                  <a:latin typeface="Arial" panose="020B0604020202020204" pitchFamily="34" charset="0"/>
                  <a:ea typeface="メイリオ" pitchFamily="50" charset="-128"/>
                  <a:cs typeface="Arial" panose="020B0604020202020204" pitchFamily="34" charset="0"/>
                </a:rPr>
                <a:t>-2</a:t>
              </a:r>
              <a:r>
                <a:rPr lang="en-US" altLang="ja-JP" sz="1600" dirty="0">
                  <a:latin typeface="Arial" panose="020B0604020202020204" pitchFamily="34" charset="0"/>
                  <a:ea typeface="メイリオ" pitchFamily="50" charset="-128"/>
                  <a:cs typeface="Arial" panose="020B0604020202020204" pitchFamily="34" charset="0"/>
                </a:rPr>
                <a:t>Å</a:t>
              </a:r>
              <a:r>
                <a:rPr lang="en-US" altLang="ja-JP" sz="1600" baseline="30000" dirty="0">
                  <a:latin typeface="Arial" panose="020B0604020202020204" pitchFamily="34" charset="0"/>
                  <a:ea typeface="メイリオ" pitchFamily="50" charset="-128"/>
                  <a:cs typeface="Arial" panose="020B0604020202020204" pitchFamily="34" charset="0"/>
                </a:rPr>
                <a:t>-2</a:t>
              </a:r>
              <a:r>
                <a:rPr lang="en-US" altLang="ja-JP" sz="1600" dirty="0">
                  <a:latin typeface="Arial" panose="020B0604020202020204" pitchFamily="34" charset="0"/>
                  <a:ea typeface="メイリオ" pitchFamily="50" charset="-128"/>
                  <a:cs typeface="Arial" panose="020B0604020202020204" pitchFamily="34" charset="0"/>
                </a:rPr>
                <a:t>]</a:t>
              </a:r>
              <a:endParaRPr lang="ja-JP" altLang="en-US" sz="1600" baseline="30000" dirty="0">
                <a:latin typeface="Arial" panose="020B0604020202020204" pitchFamily="34" charset="0"/>
                <a:ea typeface="メイリオ" pitchFamily="50" charset="-128"/>
                <a:cs typeface="Arial" panose="020B0604020202020204" pitchFamily="34" charset="0"/>
              </a:endParaRPr>
            </a:p>
          </p:txBody>
        </p:sp>
        <p:pic>
          <p:nvPicPr>
            <p:cNvPr id="1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1387" y="2552316"/>
              <a:ext cx="288660" cy="27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 name="テキスト ボックス 129"/>
            <p:cNvSpPr txBox="1"/>
            <p:nvPr/>
          </p:nvSpPr>
          <p:spPr>
            <a:xfrm>
              <a:off x="4827825" y="1716725"/>
              <a:ext cx="601980" cy="276999"/>
            </a:xfrm>
            <a:prstGeom prst="rect">
              <a:avLst/>
            </a:prstGeom>
            <a:noFill/>
          </p:spPr>
          <p:txBody>
            <a:bodyPr wrap="square" rtlCol="0">
              <a:spAutoFit/>
            </a:bodyPr>
            <a:lstStyle/>
            <a:p>
              <a:r>
                <a:rPr lang="en-US" altLang="ja-JP" sz="1200" dirty="0" smtClean="0">
                  <a:latin typeface="Arial" panose="020B0604020202020204" pitchFamily="34" charset="0"/>
                  <a:cs typeface="Arial" panose="020B0604020202020204" pitchFamily="34" charset="0"/>
                </a:rPr>
                <a:t>NaPC</a:t>
              </a:r>
              <a:endParaRPr lang="ja-JP" altLang="en-US" sz="1200" dirty="0">
                <a:latin typeface="Arial" panose="020B0604020202020204" pitchFamily="34" charset="0"/>
                <a:cs typeface="Arial" panose="020B0604020202020204" pitchFamily="34" charset="0"/>
              </a:endParaRPr>
            </a:p>
          </p:txBody>
        </p:sp>
        <p:sp>
          <p:nvSpPr>
            <p:cNvPr id="131" name="テキスト ボックス 130"/>
            <p:cNvSpPr txBox="1"/>
            <p:nvPr/>
          </p:nvSpPr>
          <p:spPr>
            <a:xfrm>
              <a:off x="4820205" y="1932162"/>
              <a:ext cx="110490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Na</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DMBDC</a:t>
              </a:r>
              <a:endParaRPr lang="ja-JP" altLang="en-US" sz="1200" dirty="0">
                <a:latin typeface="Arial" panose="020B0604020202020204" pitchFamily="34" charset="0"/>
                <a:cs typeface="Arial" panose="020B0604020202020204" pitchFamily="34" charset="0"/>
              </a:endParaRPr>
            </a:p>
          </p:txBody>
        </p:sp>
        <p:sp>
          <p:nvSpPr>
            <p:cNvPr id="132" name="テキスト ボックス 131"/>
            <p:cNvSpPr txBox="1"/>
            <p:nvPr/>
          </p:nvSpPr>
          <p:spPr>
            <a:xfrm>
              <a:off x="4824361" y="2116808"/>
              <a:ext cx="110490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Na</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CO</a:t>
              </a:r>
              <a:r>
                <a:rPr lang="en-US" altLang="ja-JP" sz="1200" baseline="-25000" dirty="0">
                  <a:latin typeface="Arial" panose="020B0604020202020204" pitchFamily="34" charset="0"/>
                  <a:cs typeface="Arial" panose="020B0604020202020204" pitchFamily="34" charset="0"/>
                </a:rPr>
                <a:t>3</a:t>
              </a:r>
              <a:endParaRPr lang="ja-JP" altLang="en-US" sz="1200" baseline="-25000" dirty="0">
                <a:latin typeface="Arial" panose="020B0604020202020204" pitchFamily="34" charset="0"/>
                <a:cs typeface="Arial" panose="020B0604020202020204" pitchFamily="34" charset="0"/>
              </a:endParaRPr>
            </a:p>
          </p:txBody>
        </p:sp>
        <p:sp>
          <p:nvSpPr>
            <p:cNvPr id="133" name="テキスト ボックス 132"/>
            <p:cNvSpPr txBox="1"/>
            <p:nvPr/>
          </p:nvSpPr>
          <p:spPr>
            <a:xfrm>
              <a:off x="4827825" y="2310024"/>
              <a:ext cx="110490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NaF</a:t>
              </a:r>
              <a:endParaRPr lang="ja-JP" altLang="en-US" sz="1200" dirty="0">
                <a:latin typeface="Arial" panose="020B0604020202020204" pitchFamily="34" charset="0"/>
                <a:cs typeface="Arial" panose="020B0604020202020204" pitchFamily="34" charset="0"/>
              </a:endParaRPr>
            </a:p>
          </p:txBody>
        </p:sp>
        <p:cxnSp>
          <p:nvCxnSpPr>
            <p:cNvPr id="134" name="直線コネクタ 133"/>
            <p:cNvCxnSpPr/>
            <p:nvPr/>
          </p:nvCxnSpPr>
          <p:spPr>
            <a:xfrm>
              <a:off x="4630450" y="1851408"/>
              <a:ext cx="234043" cy="1981"/>
            </a:xfrm>
            <a:prstGeom prst="line">
              <a:avLst/>
            </a:prstGeom>
            <a:ln w="158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a:off x="4630450" y="2058684"/>
              <a:ext cx="234043" cy="1981"/>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4630208" y="2248414"/>
              <a:ext cx="234043" cy="1981"/>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137" name="円/楕円 136"/>
            <p:cNvSpPr/>
            <p:nvPr/>
          </p:nvSpPr>
          <p:spPr>
            <a:xfrm>
              <a:off x="4718426" y="2220936"/>
              <a:ext cx="60958" cy="6177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cxnSp>
          <p:nvCxnSpPr>
            <p:cNvPr id="138" name="直線コネクタ 137"/>
            <p:cNvCxnSpPr/>
            <p:nvPr/>
          </p:nvCxnSpPr>
          <p:spPr>
            <a:xfrm>
              <a:off x="4629857" y="2454942"/>
              <a:ext cx="234043" cy="1981"/>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140" name="円/楕円 139"/>
            <p:cNvSpPr/>
            <p:nvPr/>
          </p:nvSpPr>
          <p:spPr>
            <a:xfrm>
              <a:off x="4716749" y="2030311"/>
              <a:ext cx="60958" cy="617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sp>
          <p:nvSpPr>
            <p:cNvPr id="141" name="円/楕円 140"/>
            <p:cNvSpPr/>
            <p:nvPr/>
          </p:nvSpPr>
          <p:spPr>
            <a:xfrm>
              <a:off x="4716749" y="1822518"/>
              <a:ext cx="60958" cy="6177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sp>
          <p:nvSpPr>
            <p:cNvPr id="142" name="円/楕円 141"/>
            <p:cNvSpPr/>
            <p:nvPr/>
          </p:nvSpPr>
          <p:spPr>
            <a:xfrm>
              <a:off x="4713285" y="2424053"/>
              <a:ext cx="60958" cy="6177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sp>
          <p:nvSpPr>
            <p:cNvPr id="5" name="TextBox 4"/>
            <p:cNvSpPr txBox="1"/>
            <p:nvPr/>
          </p:nvSpPr>
          <p:spPr>
            <a:xfrm>
              <a:off x="6987206" y="2344710"/>
              <a:ext cx="354584" cy="276999"/>
            </a:xfrm>
            <a:prstGeom prst="rect">
              <a:avLst/>
            </a:prstGeom>
            <a:noFill/>
          </p:spPr>
          <p:txBody>
            <a:bodyPr wrap="none" rtlCol="0">
              <a:spAutoFit/>
            </a:bodyPr>
            <a:lstStyle>
              <a:defPPr>
                <a:defRPr lang="ja-JP"/>
              </a:defPPr>
              <a:lvl1pPr>
                <a:defRPr sz="1200">
                  <a:solidFill>
                    <a:srgbClr val="7030A0"/>
                  </a:solidFill>
                  <a:latin typeface="Arial" panose="020B0604020202020204" pitchFamily="34" charset="0"/>
                  <a:ea typeface="Arial Unicode MS" panose="020B0604020202020204" pitchFamily="50" charset="-128"/>
                  <a:cs typeface="Arial" panose="020B0604020202020204" pitchFamily="34" charset="0"/>
                </a:defRPr>
              </a:lvl1pPr>
            </a:lstStyle>
            <a:p>
              <a:r>
                <a:rPr lang="en-US" altLang="ja-JP" dirty="0" smtClean="0">
                  <a:solidFill>
                    <a:srgbClr val="00B0F0"/>
                  </a:solidFill>
                </a:rPr>
                <a:t>29</a:t>
              </a:r>
              <a:endParaRPr lang="ja-JP" altLang="en-US" dirty="0">
                <a:solidFill>
                  <a:srgbClr val="00B0F0"/>
                </a:solidFill>
              </a:endParaRPr>
            </a:p>
          </p:txBody>
        </p:sp>
        <p:sp>
          <p:nvSpPr>
            <p:cNvPr id="84" name="TextBox 83"/>
            <p:cNvSpPr txBox="1"/>
            <p:nvPr/>
          </p:nvSpPr>
          <p:spPr>
            <a:xfrm>
              <a:off x="6702441" y="1646203"/>
              <a:ext cx="439544" cy="276999"/>
            </a:xfrm>
            <a:prstGeom prst="rect">
              <a:avLst/>
            </a:prstGeom>
            <a:noFill/>
          </p:spPr>
          <p:txBody>
            <a:bodyPr wrap="none" rtlCol="0">
              <a:spAutoFit/>
            </a:bodyPr>
            <a:lstStyle>
              <a:defPPr>
                <a:defRPr lang="ja-JP"/>
              </a:defPPr>
              <a:lvl1pPr>
                <a:defRPr sz="1200">
                  <a:solidFill>
                    <a:srgbClr val="7030A0"/>
                  </a:solidFill>
                  <a:latin typeface="Arial" panose="020B0604020202020204" pitchFamily="34" charset="0"/>
                  <a:ea typeface="Arial Unicode MS" panose="020B0604020202020204" pitchFamily="50" charset="-128"/>
                  <a:cs typeface="Arial" panose="020B0604020202020204" pitchFamily="34" charset="0"/>
                </a:defRPr>
              </a:lvl1pPr>
            </a:lstStyle>
            <a:p>
              <a:r>
                <a:rPr lang="en-US" altLang="ja-JP" dirty="0" smtClean="0">
                  <a:solidFill>
                    <a:srgbClr val="0070C0"/>
                  </a:solidFill>
                </a:rPr>
                <a:t>162</a:t>
              </a:r>
              <a:endParaRPr lang="ja-JP" altLang="en-US" dirty="0">
                <a:solidFill>
                  <a:srgbClr val="0070C0"/>
                </a:solidFill>
              </a:endParaRPr>
            </a:p>
          </p:txBody>
        </p:sp>
        <p:sp>
          <p:nvSpPr>
            <p:cNvPr id="114" name="テキスト ボックス 24"/>
            <p:cNvSpPr txBox="1"/>
            <p:nvPr/>
          </p:nvSpPr>
          <p:spPr>
            <a:xfrm>
              <a:off x="4627970" y="4067637"/>
              <a:ext cx="2946776" cy="338546"/>
            </a:xfrm>
            <a:prstGeom prst="rect">
              <a:avLst/>
            </a:prstGeom>
            <a:noFill/>
          </p:spPr>
          <p:txBody>
            <a:bodyPr wrap="square" lIns="91431" tIns="45716" rIns="91431" bIns="45716" rtlCol="0">
              <a:spAutoFit/>
            </a:bodyPr>
            <a:lstStyle/>
            <a:p>
              <a:pPr algn="ctr"/>
              <a:r>
                <a:rPr kumimoji="1" lang="en-US" altLang="ja-JP" sz="1600" dirty="0" smtClean="0">
                  <a:latin typeface="Cambria" panose="02040503050406030204" pitchFamily="18" charset="0"/>
                  <a:cs typeface="Arial" panose="020B0604020202020204" pitchFamily="34" charset="0"/>
                </a:rPr>
                <a:t>(b) </a:t>
              </a:r>
              <a:r>
                <a:rPr lang="en-US" altLang="ja-JP" sz="1600" dirty="0">
                  <a:latin typeface="Cambria" panose="02040503050406030204" pitchFamily="18" charset="0"/>
                  <a:cs typeface="Arial" panose="020B0604020202020204" pitchFamily="34" charset="0"/>
                </a:rPr>
                <a:t>FEC added</a:t>
              </a:r>
              <a:endParaRPr lang="ja-JP" altLang="en-US" sz="1600" dirty="0">
                <a:latin typeface="Cambria" panose="02040503050406030204" pitchFamily="18" charset="0"/>
              </a:endParaRPr>
            </a:p>
          </p:txBody>
        </p:sp>
      </p:grpSp>
      <p:sp>
        <p:nvSpPr>
          <p:cNvPr id="145" name="正方形/長方形 38"/>
          <p:cNvSpPr/>
          <p:nvPr/>
        </p:nvSpPr>
        <p:spPr>
          <a:xfrm>
            <a:off x="73846" y="5322583"/>
            <a:ext cx="11953878" cy="1354217"/>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n-US" altLang="ja-JP" dirty="0" smtClean="0">
                <a:latin typeface="Cambria" panose="02040503050406030204" pitchFamily="18" charset="0"/>
                <a:cs typeface="Arial" panose="020B0604020202020204" pitchFamily="34" charset="0"/>
              </a:rPr>
              <a:t>The number density </a:t>
            </a:r>
            <a:r>
              <a:rPr lang="en-US" altLang="ja-JP" dirty="0">
                <a:latin typeface="Cambria" panose="02040503050406030204" pitchFamily="18" charset="0"/>
                <a:cs typeface="Arial" panose="020B0604020202020204" pitchFamily="34" charset="0"/>
              </a:rPr>
              <a:t>of </a:t>
            </a:r>
            <a:r>
              <a:rPr lang="en-US" altLang="ja-JP" dirty="0" smtClean="0">
                <a:latin typeface="Cambria" panose="02040503050406030204" pitchFamily="18" charset="0"/>
                <a:cs typeface="Arial" panose="020B0604020202020204" pitchFamily="34" charset="0"/>
              </a:rPr>
              <a:t>inorganic salts (CO</a:t>
            </a:r>
            <a:r>
              <a:rPr lang="en-US" altLang="ja-JP" baseline="-25000" dirty="0" smtClean="0">
                <a:latin typeface="Cambria" panose="02040503050406030204" pitchFamily="18" charset="0"/>
                <a:cs typeface="Arial" panose="020B0604020202020204" pitchFamily="34" charset="0"/>
              </a:rPr>
              <a:t>3</a:t>
            </a:r>
            <a:r>
              <a:rPr lang="en-US" altLang="ja-JP" baseline="30000" dirty="0" smtClean="0">
                <a:latin typeface="Cambria" panose="02040503050406030204" pitchFamily="18" charset="0"/>
                <a:cs typeface="Arial" panose="020B0604020202020204" pitchFamily="34" charset="0"/>
              </a:rPr>
              <a:t>-2</a:t>
            </a:r>
            <a:r>
              <a:rPr lang="en-US" altLang="ja-JP" dirty="0" smtClean="0">
                <a:latin typeface="Cambria" panose="02040503050406030204" pitchFamily="18" charset="0"/>
                <a:cs typeface="Arial" panose="020B0604020202020204" pitchFamily="34" charset="0"/>
              </a:rPr>
              <a:t>) are increased in the DFEC added system, where the number density of NaF molecules are increased in the FEC-added system.</a:t>
            </a:r>
          </a:p>
          <a:p>
            <a:pPr marL="285750" indent="-285750" algn="just">
              <a:spcBef>
                <a:spcPts val="600"/>
              </a:spcBef>
              <a:spcAft>
                <a:spcPts val="600"/>
              </a:spcAft>
              <a:buFont typeface="Arial" panose="020B0604020202020204" pitchFamily="34" charset="0"/>
              <a:buChar char="•"/>
            </a:pPr>
            <a:r>
              <a:rPr lang="en-US" altLang="ja-JP" dirty="0" smtClean="0">
                <a:latin typeface="Cambria" panose="02040503050406030204" pitchFamily="18" charset="0"/>
                <a:cs typeface="Arial" panose="020B0604020202020204" pitchFamily="34" charset="0"/>
              </a:rPr>
              <a:t>Decomposition of more FEC molecules (29) than DFEC molecules (14) reveals </a:t>
            </a:r>
            <a:r>
              <a:rPr lang="en-US" altLang="ja-JP" dirty="0" smtClean="0">
                <a:latin typeface="Times New Roman" panose="02020603050405020304" pitchFamily="18" charset="0"/>
                <a:ea typeface="ＭＳ 明朝" panose="02020609040205080304" pitchFamily="17" charset="-128"/>
              </a:rPr>
              <a:t>the </a:t>
            </a:r>
            <a:r>
              <a:rPr lang="en-US" altLang="ja-JP" dirty="0">
                <a:latin typeface="Times New Roman" panose="02020603050405020304" pitchFamily="18" charset="0"/>
                <a:ea typeface="ＭＳ 明朝" panose="02020609040205080304" pitchFamily="17" charset="-128"/>
              </a:rPr>
              <a:t>significant contribution of FEC decomposition products in the SEI film formation.</a:t>
            </a:r>
            <a:endParaRPr lang="en-US" altLang="ja-JP" dirty="0" smtClean="0">
              <a:latin typeface="Cambria" panose="02040503050406030204" pitchFamily="18" charset="0"/>
              <a:cs typeface="Arial" panose="020B0604020202020204" pitchFamily="34" charset="0"/>
            </a:endParaRPr>
          </a:p>
        </p:txBody>
      </p:sp>
      <p:grpSp>
        <p:nvGrpSpPr>
          <p:cNvPr id="4" name="Group 3"/>
          <p:cNvGrpSpPr/>
          <p:nvPr/>
        </p:nvGrpSpPr>
        <p:grpSpPr>
          <a:xfrm>
            <a:off x="4061015" y="697111"/>
            <a:ext cx="4250490" cy="3621967"/>
            <a:chOff x="7840614" y="779103"/>
            <a:chExt cx="4250490" cy="3621967"/>
          </a:xfrm>
        </p:grpSpPr>
        <p:graphicFrame>
          <p:nvGraphicFramePr>
            <p:cNvPr id="69" name="Chart 68"/>
            <p:cNvGraphicFramePr>
              <a:graphicFrameLocks/>
            </p:cNvGraphicFramePr>
            <p:nvPr>
              <p:extLst/>
            </p:nvPr>
          </p:nvGraphicFramePr>
          <p:xfrm>
            <a:off x="8213960" y="948659"/>
            <a:ext cx="3877144" cy="2693645"/>
          </p:xfrm>
          <a:graphic>
            <a:graphicData uri="http://schemas.openxmlformats.org/drawingml/2006/chart">
              <c:chart xmlns:c="http://schemas.openxmlformats.org/drawingml/2006/chart" xmlns:r="http://schemas.openxmlformats.org/officeDocument/2006/relationships" r:id="rId4"/>
            </a:graphicData>
          </a:graphic>
        </p:graphicFrame>
        <p:sp>
          <p:nvSpPr>
            <p:cNvPr id="71" name="テキスト ボックス 24"/>
            <p:cNvSpPr txBox="1"/>
            <p:nvPr/>
          </p:nvSpPr>
          <p:spPr>
            <a:xfrm>
              <a:off x="8582102" y="4062524"/>
              <a:ext cx="2977918" cy="338546"/>
            </a:xfrm>
            <a:prstGeom prst="rect">
              <a:avLst/>
            </a:prstGeom>
            <a:noFill/>
          </p:spPr>
          <p:txBody>
            <a:bodyPr wrap="square" lIns="91431" tIns="45716" rIns="91431" bIns="45716" rtlCol="0">
              <a:spAutoFit/>
            </a:bodyPr>
            <a:lstStyle/>
            <a:p>
              <a:pPr algn="ctr"/>
              <a:r>
                <a:rPr kumimoji="1" lang="en-US" altLang="ja-JP" sz="1600" dirty="0" smtClean="0">
                  <a:latin typeface="Cambria" panose="02040503050406030204" pitchFamily="18" charset="0"/>
                  <a:cs typeface="Arial" panose="020B0604020202020204" pitchFamily="34" charset="0"/>
                </a:rPr>
                <a:t>(c) </a:t>
              </a:r>
              <a:r>
                <a:rPr lang="en-US" altLang="ja-JP" sz="1600" dirty="0" smtClean="0">
                  <a:latin typeface="Cambria" panose="02040503050406030204" pitchFamily="18" charset="0"/>
                  <a:cs typeface="Arial" panose="020B0604020202020204" pitchFamily="34" charset="0"/>
                </a:rPr>
                <a:t>DFEC </a:t>
              </a:r>
              <a:r>
                <a:rPr lang="en-US" altLang="ja-JP" sz="1600" dirty="0">
                  <a:latin typeface="Cambria" panose="02040503050406030204" pitchFamily="18" charset="0"/>
                  <a:cs typeface="Arial" panose="020B0604020202020204" pitchFamily="34" charset="0"/>
                </a:rPr>
                <a:t>(</a:t>
              </a:r>
              <a:r>
                <a:rPr lang="en-US" altLang="ja-JP" sz="1600" dirty="0" smtClean="0">
                  <a:latin typeface="Cambria" panose="02040503050406030204" pitchFamily="18" charset="0"/>
                  <a:cs typeface="Arial" panose="020B0604020202020204" pitchFamily="34" charset="0"/>
                </a:rPr>
                <a:t>Non-reactive) added</a:t>
              </a:r>
              <a:endParaRPr lang="ja-JP" altLang="en-US" sz="1600" dirty="0">
                <a:latin typeface="Cambria" panose="02040503050406030204" pitchFamily="18" charset="0"/>
              </a:endParaRPr>
            </a:p>
          </p:txBody>
        </p:sp>
        <p:sp>
          <p:nvSpPr>
            <p:cNvPr id="77" name="テキスト ボックス 121"/>
            <p:cNvSpPr txBox="1"/>
            <p:nvPr/>
          </p:nvSpPr>
          <p:spPr>
            <a:xfrm rot="16200000">
              <a:off x="6569727" y="2049990"/>
              <a:ext cx="2880320" cy="338546"/>
            </a:xfrm>
            <a:prstGeom prst="rect">
              <a:avLst/>
            </a:prstGeom>
            <a:noFill/>
          </p:spPr>
          <p:txBody>
            <a:bodyPr wrap="square" lIns="91431" tIns="45716" rIns="91431" bIns="45716" rtlCol="0">
              <a:spAutoFit/>
            </a:bodyPr>
            <a:lstStyle/>
            <a:p>
              <a:pPr algn="ctr"/>
              <a:r>
                <a:rPr lang="en-US" altLang="ja-JP" sz="1600" i="1" dirty="0">
                  <a:latin typeface="Arial" panose="020B0604020202020204" pitchFamily="34" charset="0"/>
                  <a:ea typeface="メイリオ" pitchFamily="50" charset="-128"/>
                  <a:cs typeface="Arial" panose="020B0604020202020204" pitchFamily="34" charset="0"/>
                </a:rPr>
                <a:t>   </a:t>
              </a:r>
              <a:r>
                <a:rPr lang="en-US" altLang="ja-JP" sz="1600" dirty="0">
                  <a:latin typeface="Arial" panose="020B0604020202020204" pitchFamily="34" charset="0"/>
                  <a:ea typeface="メイリオ" pitchFamily="50" charset="-128"/>
                  <a:cs typeface="Arial" panose="020B0604020202020204" pitchFamily="34" charset="0"/>
                </a:rPr>
                <a:t> [10</a:t>
              </a:r>
              <a:r>
                <a:rPr lang="en-US" altLang="ja-JP" sz="1600" baseline="30000" dirty="0">
                  <a:latin typeface="Arial" panose="020B0604020202020204" pitchFamily="34" charset="0"/>
                  <a:ea typeface="メイリオ" pitchFamily="50" charset="-128"/>
                  <a:cs typeface="Arial" panose="020B0604020202020204" pitchFamily="34" charset="0"/>
                </a:rPr>
                <a:t>-2</a:t>
              </a:r>
              <a:r>
                <a:rPr lang="en-US" altLang="ja-JP" sz="1600" dirty="0">
                  <a:latin typeface="Arial" panose="020B0604020202020204" pitchFamily="34" charset="0"/>
                  <a:ea typeface="メイリオ" pitchFamily="50" charset="-128"/>
                  <a:cs typeface="Arial" panose="020B0604020202020204" pitchFamily="34" charset="0"/>
                </a:rPr>
                <a:t>Å</a:t>
              </a:r>
              <a:r>
                <a:rPr lang="en-US" altLang="ja-JP" sz="1600" baseline="30000" dirty="0">
                  <a:latin typeface="Arial" panose="020B0604020202020204" pitchFamily="34" charset="0"/>
                  <a:ea typeface="メイリオ" pitchFamily="50" charset="-128"/>
                  <a:cs typeface="Arial" panose="020B0604020202020204" pitchFamily="34" charset="0"/>
                </a:rPr>
                <a:t>-2</a:t>
              </a:r>
              <a:r>
                <a:rPr lang="en-US" altLang="ja-JP" sz="1600" dirty="0">
                  <a:latin typeface="Arial" panose="020B0604020202020204" pitchFamily="34" charset="0"/>
                  <a:ea typeface="メイリオ" pitchFamily="50" charset="-128"/>
                  <a:cs typeface="Arial" panose="020B0604020202020204" pitchFamily="34" charset="0"/>
                </a:rPr>
                <a:t>]</a:t>
              </a:r>
              <a:endParaRPr lang="ja-JP" altLang="en-US" sz="1600" baseline="30000" dirty="0">
                <a:latin typeface="Arial" panose="020B0604020202020204" pitchFamily="34" charset="0"/>
                <a:ea typeface="メイリオ" pitchFamily="50" charset="-128"/>
                <a:cs typeface="Arial" panose="020B0604020202020204" pitchFamily="34" charset="0"/>
              </a:endParaRPr>
            </a:p>
          </p:txBody>
        </p:sp>
        <p:pic>
          <p:nvPicPr>
            <p:cNvPr id="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1492" y="2523676"/>
              <a:ext cx="288660" cy="27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 name="テキスト ボックス 117"/>
            <p:cNvSpPr txBox="1"/>
            <p:nvPr/>
          </p:nvSpPr>
          <p:spPr>
            <a:xfrm>
              <a:off x="8615331" y="3730684"/>
              <a:ext cx="2880320" cy="338546"/>
            </a:xfrm>
            <a:prstGeom prst="rect">
              <a:avLst/>
            </a:prstGeom>
            <a:noFill/>
          </p:spPr>
          <p:txBody>
            <a:bodyPr wrap="square" lIns="91431" tIns="45716" rIns="91431" bIns="45716" rtlCol="0">
              <a:spAutoFit/>
            </a:bodyPr>
            <a:lstStyle/>
            <a:p>
              <a:pPr algn="ctr"/>
              <a:r>
                <a:rPr lang="en-US" altLang="ja-JP" sz="1600" dirty="0">
                  <a:latin typeface="Cambria" panose="02040503050406030204" pitchFamily="18" charset="0"/>
                  <a:cs typeface="Arial" panose="020B0604020202020204" pitchFamily="34" charset="0"/>
                </a:rPr>
                <a:t>MC/MD</a:t>
              </a:r>
              <a:r>
                <a:rPr lang="en-US" altLang="ja-JP" sz="1400" dirty="0">
                  <a:latin typeface="Arial" panose="020B0604020202020204" pitchFamily="34" charset="0"/>
                  <a:ea typeface="メイリオ" pitchFamily="50" charset="-128"/>
                  <a:cs typeface="Arial" panose="020B0604020202020204" pitchFamily="34" charset="0"/>
                </a:rPr>
                <a:t> cycles</a:t>
              </a:r>
              <a:endParaRPr lang="ja-JP" altLang="en-US" sz="1400" dirty="0">
                <a:latin typeface="Arial" panose="020B0604020202020204" pitchFamily="34" charset="0"/>
                <a:ea typeface="メイリオ" pitchFamily="50" charset="-128"/>
                <a:cs typeface="Arial" panose="020B0604020202020204" pitchFamily="34" charset="0"/>
              </a:endParaRPr>
            </a:p>
          </p:txBody>
        </p:sp>
        <p:sp>
          <p:nvSpPr>
            <p:cNvPr id="80" name="TextBox 79"/>
            <p:cNvSpPr txBox="1"/>
            <p:nvPr/>
          </p:nvSpPr>
          <p:spPr>
            <a:xfrm>
              <a:off x="11275879" y="1578225"/>
              <a:ext cx="439544" cy="276999"/>
            </a:xfrm>
            <a:prstGeom prst="rect">
              <a:avLst/>
            </a:prstGeom>
            <a:noFill/>
          </p:spPr>
          <p:txBody>
            <a:bodyPr wrap="none" rtlCol="0">
              <a:spAutoFit/>
            </a:bodyPr>
            <a:lstStyle>
              <a:defPPr>
                <a:defRPr lang="ja-JP"/>
              </a:defPPr>
              <a:lvl1pPr>
                <a:defRPr sz="1200">
                  <a:solidFill>
                    <a:srgbClr val="7030A0"/>
                  </a:solidFill>
                  <a:latin typeface="Arial" panose="020B0604020202020204" pitchFamily="34" charset="0"/>
                  <a:ea typeface="Arial Unicode MS" panose="020B0604020202020204" pitchFamily="50" charset="-128"/>
                  <a:cs typeface="Arial" panose="020B0604020202020204" pitchFamily="34" charset="0"/>
                </a:defRPr>
              </a:lvl1pPr>
            </a:lstStyle>
            <a:p>
              <a:r>
                <a:rPr lang="en-US" altLang="ja-JP" dirty="0" smtClean="0">
                  <a:solidFill>
                    <a:srgbClr val="0070C0"/>
                  </a:solidFill>
                </a:rPr>
                <a:t>155</a:t>
              </a:r>
              <a:endParaRPr lang="ja-JP" altLang="en-US" dirty="0">
                <a:solidFill>
                  <a:srgbClr val="0070C0"/>
                </a:solidFill>
              </a:endParaRPr>
            </a:p>
          </p:txBody>
        </p:sp>
        <p:cxnSp>
          <p:nvCxnSpPr>
            <p:cNvPr id="82" name="直線矢印コネクタ 40"/>
            <p:cNvCxnSpPr/>
            <p:nvPr/>
          </p:nvCxnSpPr>
          <p:spPr>
            <a:xfrm>
              <a:off x="8913716" y="1342479"/>
              <a:ext cx="2581935" cy="133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83" name="Chart 82"/>
          <p:cNvGraphicFramePr>
            <a:graphicFrameLocks/>
          </p:cNvGraphicFramePr>
          <p:nvPr>
            <p:extLst/>
          </p:nvPr>
        </p:nvGraphicFramePr>
        <p:xfrm>
          <a:off x="8485850" y="880954"/>
          <a:ext cx="3541874" cy="2679358"/>
        </p:xfrm>
        <a:graphic>
          <a:graphicData uri="http://schemas.openxmlformats.org/drawingml/2006/chart">
            <c:chart xmlns:c="http://schemas.openxmlformats.org/drawingml/2006/chart" xmlns:r="http://schemas.openxmlformats.org/officeDocument/2006/relationships" r:id="rId5"/>
          </a:graphicData>
        </a:graphic>
      </p:graphicFrame>
      <p:sp>
        <p:nvSpPr>
          <p:cNvPr id="42" name="テキスト ボックス 24"/>
          <p:cNvSpPr txBox="1"/>
          <p:nvPr/>
        </p:nvSpPr>
        <p:spPr>
          <a:xfrm>
            <a:off x="8772895" y="3892152"/>
            <a:ext cx="2946776" cy="338546"/>
          </a:xfrm>
          <a:prstGeom prst="rect">
            <a:avLst/>
          </a:prstGeom>
          <a:noFill/>
        </p:spPr>
        <p:txBody>
          <a:bodyPr wrap="square" lIns="91431" tIns="45716" rIns="91431" bIns="45716" rtlCol="0">
            <a:spAutoFit/>
          </a:bodyPr>
          <a:lstStyle/>
          <a:p>
            <a:pPr algn="ctr"/>
            <a:r>
              <a:rPr kumimoji="1" lang="en-US" altLang="ja-JP" sz="1600" dirty="0" smtClean="0">
                <a:latin typeface="Cambria" panose="02040503050406030204" pitchFamily="18" charset="0"/>
                <a:cs typeface="Arial" panose="020B0604020202020204" pitchFamily="34" charset="0"/>
              </a:rPr>
              <a:t>(c) </a:t>
            </a:r>
            <a:r>
              <a:rPr lang="en-US" altLang="ja-JP" sz="1600" dirty="0" smtClean="0">
                <a:latin typeface="Cambria" panose="02040503050406030204" pitchFamily="18" charset="0"/>
                <a:cs typeface="Arial" panose="020B0604020202020204" pitchFamily="34" charset="0"/>
              </a:rPr>
              <a:t>DFEC (Reactive) added</a:t>
            </a:r>
            <a:endParaRPr lang="ja-JP" altLang="en-US" sz="1600" dirty="0">
              <a:latin typeface="Cambria" panose="02040503050406030204" pitchFamily="18" charset="0"/>
            </a:endParaRPr>
          </a:p>
        </p:txBody>
      </p:sp>
      <p:sp>
        <p:nvSpPr>
          <p:cNvPr id="43" name="テキスト ボックス 117"/>
          <p:cNvSpPr txBox="1"/>
          <p:nvPr/>
        </p:nvSpPr>
        <p:spPr>
          <a:xfrm>
            <a:off x="8806123" y="3560312"/>
            <a:ext cx="2880320" cy="338546"/>
          </a:xfrm>
          <a:prstGeom prst="rect">
            <a:avLst/>
          </a:prstGeom>
          <a:noFill/>
        </p:spPr>
        <p:txBody>
          <a:bodyPr wrap="square" lIns="91431" tIns="45716" rIns="91431" bIns="45716" rtlCol="0">
            <a:spAutoFit/>
          </a:bodyPr>
          <a:lstStyle/>
          <a:p>
            <a:pPr algn="ctr"/>
            <a:r>
              <a:rPr lang="en-US" altLang="ja-JP" sz="1600" dirty="0">
                <a:latin typeface="Cambria" panose="02040503050406030204" pitchFamily="18" charset="0"/>
                <a:cs typeface="Arial" panose="020B0604020202020204" pitchFamily="34" charset="0"/>
              </a:rPr>
              <a:t>MC/MD</a:t>
            </a:r>
            <a:r>
              <a:rPr lang="en-US" altLang="ja-JP" sz="1400" dirty="0">
                <a:latin typeface="Arial" panose="020B0604020202020204" pitchFamily="34" charset="0"/>
                <a:ea typeface="メイリオ" pitchFamily="50" charset="-128"/>
                <a:cs typeface="Arial" panose="020B0604020202020204" pitchFamily="34" charset="0"/>
              </a:rPr>
              <a:t> cycles</a:t>
            </a:r>
            <a:endParaRPr lang="ja-JP" altLang="en-US" sz="1400" dirty="0">
              <a:latin typeface="Arial" panose="020B0604020202020204" pitchFamily="34" charset="0"/>
              <a:ea typeface="メイリオ" pitchFamily="50" charset="-128"/>
              <a:cs typeface="Arial" panose="020B0604020202020204" pitchFamily="34" charset="0"/>
            </a:endParaRPr>
          </a:p>
        </p:txBody>
      </p:sp>
      <p:sp>
        <p:nvSpPr>
          <p:cNvPr id="44" name="TextBox 43"/>
          <p:cNvSpPr txBox="1"/>
          <p:nvPr/>
        </p:nvSpPr>
        <p:spPr>
          <a:xfrm>
            <a:off x="11263680" y="2127303"/>
            <a:ext cx="354584" cy="276999"/>
          </a:xfrm>
          <a:prstGeom prst="rect">
            <a:avLst/>
          </a:prstGeom>
          <a:noFill/>
        </p:spPr>
        <p:txBody>
          <a:bodyPr wrap="none" rtlCol="0">
            <a:spAutoFit/>
          </a:bodyPr>
          <a:lstStyle>
            <a:defPPr>
              <a:defRPr lang="ja-JP"/>
            </a:defPPr>
            <a:lvl1pPr>
              <a:defRPr sz="1200">
                <a:solidFill>
                  <a:srgbClr val="7030A0"/>
                </a:solidFill>
                <a:latin typeface="Arial" panose="020B0604020202020204" pitchFamily="34" charset="0"/>
                <a:ea typeface="Arial Unicode MS" panose="020B0604020202020204" pitchFamily="50" charset="-128"/>
                <a:cs typeface="Arial" panose="020B0604020202020204" pitchFamily="34" charset="0"/>
              </a:defRPr>
            </a:lvl1pPr>
          </a:lstStyle>
          <a:p>
            <a:r>
              <a:rPr lang="en-US" altLang="ja-JP" dirty="0" smtClean="0">
                <a:solidFill>
                  <a:srgbClr val="00B0F0"/>
                </a:solidFill>
              </a:rPr>
              <a:t>14</a:t>
            </a:r>
            <a:endParaRPr lang="ja-JP" altLang="en-US" dirty="0">
              <a:solidFill>
                <a:srgbClr val="00B0F0"/>
              </a:solidFill>
            </a:endParaRPr>
          </a:p>
        </p:txBody>
      </p:sp>
      <p:cxnSp>
        <p:nvCxnSpPr>
          <p:cNvPr id="9" name="Straight Arrow Connector 8"/>
          <p:cNvCxnSpPr/>
          <p:nvPr/>
        </p:nvCxnSpPr>
        <p:spPr>
          <a:xfrm flipV="1">
            <a:off x="11263680" y="1246428"/>
            <a:ext cx="354584" cy="175076"/>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053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1801" y="115727"/>
            <a:ext cx="5916892" cy="400110"/>
          </a:xfrm>
          <a:prstGeom prst="rect">
            <a:avLst/>
          </a:prstGeom>
          <a:noFill/>
          <a:ln w="9525">
            <a:noFill/>
            <a:miter lim="800000"/>
            <a:headEnd/>
            <a:tailEnd/>
          </a:ln>
        </p:spPr>
        <p:txBody>
          <a:bodyPr wrap="square">
            <a:spAutoFit/>
          </a:bodyPr>
          <a:lstStyle/>
          <a:p>
            <a:pPr algn="ctr"/>
            <a:r>
              <a:rPr lang="en-US" altLang="ja-JP" sz="2000" b="1" dirty="0">
                <a:latin typeface="Cambria" panose="02040503050406030204" pitchFamily="18" charset="0"/>
              </a:rPr>
              <a:t>Mass Density Distributions of Reaction </a:t>
            </a:r>
            <a:r>
              <a:rPr lang="en-US" altLang="ja-JP" sz="2000" b="1" dirty="0" smtClean="0">
                <a:latin typeface="Cambria" panose="02040503050406030204" pitchFamily="18" charset="0"/>
              </a:rPr>
              <a:t>Products</a:t>
            </a:r>
            <a:endParaRPr lang="en-US" altLang="ja-JP" sz="2000" b="1" dirty="0">
              <a:latin typeface="Cambria" panose="02040503050406030204" pitchFamily="18" charset="0"/>
            </a:endParaRPr>
          </a:p>
        </p:txBody>
      </p:sp>
      <p:sp>
        <p:nvSpPr>
          <p:cNvPr id="2" name="Slide Number Placeholder 1"/>
          <p:cNvSpPr>
            <a:spLocks noGrp="1"/>
          </p:cNvSpPr>
          <p:nvPr>
            <p:ph type="sldNum" sz="quarter" idx="12"/>
          </p:nvPr>
        </p:nvSpPr>
        <p:spPr>
          <a:xfrm>
            <a:off x="9329949" y="6420665"/>
            <a:ext cx="2743200" cy="365125"/>
          </a:xfrm>
        </p:spPr>
        <p:txBody>
          <a:bodyPr/>
          <a:lstStyle/>
          <a:p>
            <a:fld id="{D1999D96-C8B7-4924-A52B-54B868AE7D8E}" type="slidenum">
              <a:rPr kumimoji="1" lang="ja-JP" altLang="en-US" sz="1400" smtClean="0">
                <a:solidFill>
                  <a:schemeClr val="tx1"/>
                </a:solidFill>
                <a:latin typeface="Arial" panose="020B0604020202020204" pitchFamily="34" charset="0"/>
                <a:cs typeface="Arial" panose="020B0604020202020204" pitchFamily="34" charset="0"/>
              </a:rPr>
              <a:t>7</a:t>
            </a:fld>
            <a:endParaRPr kumimoji="1" lang="ja-JP" altLang="en-US" sz="1400" dirty="0">
              <a:solidFill>
                <a:schemeClr val="tx1"/>
              </a:solidFill>
              <a:latin typeface="Arial" panose="020B0604020202020204" pitchFamily="34" charset="0"/>
              <a:cs typeface="Arial" panose="020B0604020202020204" pitchFamily="34" charset="0"/>
            </a:endParaRPr>
          </a:p>
        </p:txBody>
      </p:sp>
      <p:sp>
        <p:nvSpPr>
          <p:cNvPr id="11" name="テキスト ボックス 10"/>
          <p:cNvSpPr txBox="1"/>
          <p:nvPr/>
        </p:nvSpPr>
        <p:spPr>
          <a:xfrm>
            <a:off x="2004252" y="4735332"/>
            <a:ext cx="7762632" cy="338546"/>
          </a:xfrm>
          <a:prstGeom prst="rect">
            <a:avLst/>
          </a:prstGeom>
          <a:noFill/>
        </p:spPr>
        <p:txBody>
          <a:bodyPr wrap="square" lIns="91431" tIns="45716" rIns="91431" bIns="45716" rtlCol="0">
            <a:spAutoFit/>
          </a:bodyPr>
          <a:lstStyle>
            <a:defPPr>
              <a:defRPr lang="ja-JP"/>
            </a:defPPr>
            <a:lvl1pPr algn="ctr">
              <a:defRPr sz="1600">
                <a:latin typeface="Cambria" panose="02040503050406030204" pitchFamily="18" charset="0"/>
                <a:cs typeface="Arial" panose="020B0604020202020204" pitchFamily="34" charset="0"/>
              </a:defRPr>
            </a:lvl1pPr>
          </a:lstStyle>
          <a:p>
            <a:r>
              <a:rPr lang="en-US" altLang="ja-JP" b="1" dirty="0"/>
              <a:t>Figure.</a:t>
            </a:r>
            <a:r>
              <a:rPr lang="en-US" altLang="ja-JP" dirty="0"/>
              <a:t> Mass density distribution of the reductive products in the SEI films.</a:t>
            </a:r>
            <a:endParaRPr lang="ja-JP" altLang="en-US" dirty="0"/>
          </a:p>
        </p:txBody>
      </p:sp>
      <p:sp>
        <p:nvSpPr>
          <p:cNvPr id="32" name="テキスト ボックス 14"/>
          <p:cNvSpPr txBox="1"/>
          <p:nvPr/>
        </p:nvSpPr>
        <p:spPr>
          <a:xfrm>
            <a:off x="4675245" y="4052251"/>
            <a:ext cx="2880320" cy="338546"/>
          </a:xfrm>
          <a:prstGeom prst="rect">
            <a:avLst/>
          </a:prstGeom>
          <a:noFill/>
        </p:spPr>
        <p:txBody>
          <a:bodyPr wrap="square" lIns="91431" tIns="45716" rIns="91431" bIns="45716" rtlCol="0">
            <a:spAutoFit/>
          </a:bodyPr>
          <a:lstStyle/>
          <a:p>
            <a:pPr algn="ctr"/>
            <a:r>
              <a:rPr lang="en-US" altLang="ja-JP" sz="1600" dirty="0">
                <a:latin typeface="Cambria" panose="02040503050406030204" pitchFamily="18" charset="0"/>
                <a:ea typeface="メイリオ" pitchFamily="50" charset="-128"/>
                <a:cs typeface="Arial" panose="020B0604020202020204" pitchFamily="34" charset="0"/>
              </a:rPr>
              <a:t>z [Å]</a:t>
            </a:r>
            <a:endParaRPr lang="ja-JP" altLang="en-US" sz="1600" dirty="0">
              <a:latin typeface="Cambria" panose="02040503050406030204" pitchFamily="18" charset="0"/>
              <a:ea typeface="メイリオ" pitchFamily="50" charset="-128"/>
              <a:cs typeface="Arial" panose="020B0604020202020204" pitchFamily="34" charset="0"/>
            </a:endParaRPr>
          </a:p>
        </p:txBody>
      </p:sp>
      <p:sp>
        <p:nvSpPr>
          <p:cNvPr id="38" name="テキスト ボックス 24"/>
          <p:cNvSpPr txBox="1"/>
          <p:nvPr/>
        </p:nvSpPr>
        <p:spPr>
          <a:xfrm>
            <a:off x="798884" y="4390305"/>
            <a:ext cx="2946776" cy="338546"/>
          </a:xfrm>
          <a:prstGeom prst="rect">
            <a:avLst/>
          </a:prstGeom>
          <a:noFill/>
        </p:spPr>
        <p:txBody>
          <a:bodyPr wrap="square" lIns="91431" tIns="45716" rIns="91431" bIns="45716" rtlCol="0">
            <a:spAutoFit/>
          </a:bodyPr>
          <a:lstStyle/>
          <a:p>
            <a:pPr algn="ctr"/>
            <a:r>
              <a:rPr kumimoji="1" lang="en-US" altLang="ja-JP" sz="1600" dirty="0" smtClean="0">
                <a:latin typeface="Cambria" panose="02040503050406030204" pitchFamily="18" charset="0"/>
                <a:cs typeface="Arial" panose="020B0604020202020204" pitchFamily="34" charset="0"/>
              </a:rPr>
              <a:t>(a) PC</a:t>
            </a:r>
            <a:endParaRPr lang="ja-JP" altLang="en-US" sz="1600" dirty="0">
              <a:latin typeface="Cambria" panose="02040503050406030204" pitchFamily="18" charset="0"/>
            </a:endParaRPr>
          </a:p>
        </p:txBody>
      </p:sp>
      <p:sp>
        <p:nvSpPr>
          <p:cNvPr id="39" name="テキスト ボックス 24"/>
          <p:cNvSpPr txBox="1"/>
          <p:nvPr/>
        </p:nvSpPr>
        <p:spPr>
          <a:xfrm>
            <a:off x="8682655" y="4390305"/>
            <a:ext cx="2946776" cy="338546"/>
          </a:xfrm>
          <a:prstGeom prst="rect">
            <a:avLst/>
          </a:prstGeom>
          <a:noFill/>
        </p:spPr>
        <p:txBody>
          <a:bodyPr wrap="square" lIns="91431" tIns="45716" rIns="91431" bIns="45716" rtlCol="0">
            <a:spAutoFit/>
          </a:bodyPr>
          <a:lstStyle/>
          <a:p>
            <a:pPr algn="ctr"/>
            <a:r>
              <a:rPr kumimoji="1" lang="en-US" altLang="ja-JP" sz="1600" dirty="0" smtClean="0">
                <a:latin typeface="Cambria" panose="02040503050406030204" pitchFamily="18" charset="0"/>
                <a:cs typeface="Arial" panose="020B0604020202020204" pitchFamily="34" charset="0"/>
              </a:rPr>
              <a:t>(c) </a:t>
            </a:r>
            <a:r>
              <a:rPr lang="en-US" altLang="ja-JP" sz="1600" dirty="0" smtClean="0">
                <a:latin typeface="Cambria" panose="02040503050406030204" pitchFamily="18" charset="0"/>
                <a:cs typeface="Arial" panose="020B0604020202020204" pitchFamily="34" charset="0"/>
              </a:rPr>
              <a:t>DFEC added</a:t>
            </a:r>
            <a:endParaRPr lang="ja-JP" altLang="en-US" sz="1600" dirty="0">
              <a:latin typeface="Cambria" panose="02040503050406030204" pitchFamily="18" charset="0"/>
            </a:endParaRPr>
          </a:p>
        </p:txBody>
      </p:sp>
      <p:sp>
        <p:nvSpPr>
          <p:cNvPr id="67" name="正方形/長方形 69"/>
          <p:cNvSpPr/>
          <p:nvPr/>
        </p:nvSpPr>
        <p:spPr>
          <a:xfrm>
            <a:off x="183057" y="5351065"/>
            <a:ext cx="11577450" cy="1231106"/>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en-US" altLang="ja-JP" dirty="0">
                <a:latin typeface="Cambria" panose="02040503050406030204" pitchFamily="18" charset="0"/>
                <a:cs typeface="Arial" panose="020B0604020202020204" pitchFamily="34" charset="0"/>
              </a:rPr>
              <a:t>The width of SEI film in FEC and DFEC added systems is almost similar. </a:t>
            </a:r>
          </a:p>
          <a:p>
            <a:pPr marL="285750" indent="-285750" algn="just">
              <a:spcBef>
                <a:spcPts val="600"/>
              </a:spcBef>
              <a:spcAft>
                <a:spcPts val="600"/>
              </a:spcAft>
              <a:buFont typeface="Arial" panose="020B0604020202020204" pitchFamily="34" charset="0"/>
              <a:buChar char="•"/>
            </a:pPr>
            <a:r>
              <a:rPr lang="en-US" altLang="ja-JP" dirty="0">
                <a:latin typeface="Cambria" panose="02040503050406030204" pitchFamily="18" charset="0"/>
                <a:cs typeface="Arial" panose="020B0604020202020204" pitchFamily="34" charset="0"/>
              </a:rPr>
              <a:t>With the addition of additive the thickness of SEI film was found to be reduced by </a:t>
            </a:r>
            <a:r>
              <a:rPr lang="en-US" altLang="ja-JP" dirty="0" smtClean="0">
                <a:latin typeface="Cambria" panose="02040503050406030204" pitchFamily="18" charset="0"/>
                <a:cs typeface="Arial" panose="020B0604020202020204" pitchFamily="34" charset="0"/>
              </a:rPr>
              <a:t>32%.</a:t>
            </a:r>
          </a:p>
          <a:p>
            <a:pPr marL="285750" indent="-285750" algn="just">
              <a:spcBef>
                <a:spcPts val="600"/>
              </a:spcBef>
              <a:spcAft>
                <a:spcPts val="600"/>
              </a:spcAft>
              <a:buFont typeface="Arial" panose="020B0604020202020204" pitchFamily="34" charset="0"/>
              <a:buChar char="•"/>
            </a:pPr>
            <a:r>
              <a:rPr lang="en-US" altLang="ja-JP" dirty="0" smtClean="0">
                <a:latin typeface="Cambria" panose="02040503050406030204" pitchFamily="18" charset="0"/>
                <a:cs typeface="Arial" panose="020B0604020202020204" pitchFamily="34" charset="0"/>
              </a:rPr>
              <a:t>In DFEC added system inorganic salts are increased compare to FEC and PC systems. </a:t>
            </a:r>
            <a:endParaRPr lang="en-US" altLang="ja-JP" dirty="0">
              <a:latin typeface="Cambria" panose="02040503050406030204" pitchFamily="18" charset="0"/>
              <a:cs typeface="Arial" panose="020B0604020202020204" pitchFamily="34" charset="0"/>
            </a:endParaRPr>
          </a:p>
        </p:txBody>
      </p:sp>
      <p:sp>
        <p:nvSpPr>
          <p:cNvPr id="86" name="テキスト ボックス 16"/>
          <p:cNvSpPr txBox="1"/>
          <p:nvPr/>
        </p:nvSpPr>
        <p:spPr>
          <a:xfrm>
            <a:off x="8479317" y="4080733"/>
            <a:ext cx="2880320" cy="338546"/>
          </a:xfrm>
          <a:prstGeom prst="rect">
            <a:avLst/>
          </a:prstGeom>
          <a:noFill/>
        </p:spPr>
        <p:txBody>
          <a:bodyPr wrap="square" lIns="91431" tIns="45716" rIns="91431" bIns="45716" rtlCol="0">
            <a:spAutoFit/>
          </a:bodyPr>
          <a:lstStyle>
            <a:defPPr>
              <a:defRPr lang="ja-JP"/>
            </a:defPPr>
            <a:lvl1pPr algn="ctr">
              <a:defRPr sz="1600">
                <a:latin typeface="Cambria" panose="02040503050406030204" pitchFamily="18" charset="0"/>
                <a:ea typeface="メイリオ" pitchFamily="50" charset="-128"/>
                <a:cs typeface="Arial" panose="020B0604020202020204" pitchFamily="34" charset="0"/>
              </a:defRPr>
            </a:lvl1pPr>
          </a:lstStyle>
          <a:p>
            <a:r>
              <a:rPr lang="en-US" altLang="ja-JP" dirty="0"/>
              <a:t>z [Å]</a:t>
            </a:r>
            <a:endParaRPr lang="ja-JP" altLang="en-US" dirty="0"/>
          </a:p>
        </p:txBody>
      </p:sp>
      <p:sp>
        <p:nvSpPr>
          <p:cNvPr id="93" name="テキスト ボックス 24"/>
          <p:cNvSpPr txBox="1"/>
          <p:nvPr/>
        </p:nvSpPr>
        <p:spPr>
          <a:xfrm>
            <a:off x="4471379" y="4356229"/>
            <a:ext cx="2946776" cy="338546"/>
          </a:xfrm>
          <a:prstGeom prst="rect">
            <a:avLst/>
          </a:prstGeom>
          <a:noFill/>
        </p:spPr>
        <p:txBody>
          <a:bodyPr wrap="square" lIns="91431" tIns="45716" rIns="91431" bIns="45716" rtlCol="0">
            <a:spAutoFit/>
          </a:bodyPr>
          <a:lstStyle/>
          <a:p>
            <a:pPr algn="ctr"/>
            <a:r>
              <a:rPr kumimoji="1" lang="en-US" altLang="ja-JP" sz="1600" dirty="0" smtClean="0">
                <a:latin typeface="Cambria" panose="02040503050406030204" pitchFamily="18" charset="0"/>
                <a:cs typeface="Arial" panose="020B0604020202020204" pitchFamily="34" charset="0"/>
              </a:rPr>
              <a:t>(b) </a:t>
            </a:r>
            <a:r>
              <a:rPr lang="en-US" altLang="ja-JP" sz="1600" dirty="0">
                <a:latin typeface="Cambria" panose="02040503050406030204" pitchFamily="18" charset="0"/>
                <a:cs typeface="Arial" panose="020B0604020202020204" pitchFamily="34" charset="0"/>
              </a:rPr>
              <a:t>FEC added</a:t>
            </a:r>
            <a:endParaRPr lang="ja-JP" altLang="en-US" sz="1600" dirty="0">
              <a:latin typeface="Cambria" panose="02040503050406030204" pitchFamily="18" charset="0"/>
            </a:endParaRPr>
          </a:p>
        </p:txBody>
      </p:sp>
      <p:sp>
        <p:nvSpPr>
          <p:cNvPr id="65" name="テキスト ボックス 16"/>
          <p:cNvSpPr txBox="1"/>
          <p:nvPr/>
        </p:nvSpPr>
        <p:spPr>
          <a:xfrm>
            <a:off x="743303" y="4053804"/>
            <a:ext cx="2880320" cy="338546"/>
          </a:xfrm>
          <a:prstGeom prst="rect">
            <a:avLst/>
          </a:prstGeom>
          <a:noFill/>
        </p:spPr>
        <p:txBody>
          <a:bodyPr wrap="square" lIns="91431" tIns="45716" rIns="91431" bIns="45716" rtlCol="0">
            <a:spAutoFit/>
          </a:bodyPr>
          <a:lstStyle/>
          <a:p>
            <a:pPr algn="ctr"/>
            <a:r>
              <a:rPr lang="en-US" altLang="ja-JP" sz="1600" i="1" dirty="0">
                <a:latin typeface="Cambria" panose="02040503050406030204" pitchFamily="18" charset="0"/>
                <a:ea typeface="メイリオ" pitchFamily="50" charset="-128"/>
                <a:cs typeface="Arial" panose="020B0604020202020204" pitchFamily="34" charset="0"/>
              </a:rPr>
              <a:t>z </a:t>
            </a:r>
            <a:r>
              <a:rPr lang="en-US" altLang="ja-JP" sz="1600" dirty="0">
                <a:latin typeface="Cambria" panose="02040503050406030204" pitchFamily="18" charset="0"/>
                <a:ea typeface="メイリオ" pitchFamily="50" charset="-128"/>
                <a:cs typeface="Arial" panose="020B0604020202020204" pitchFamily="34" charset="0"/>
              </a:rPr>
              <a:t>[Å]</a:t>
            </a:r>
            <a:endParaRPr lang="ja-JP" altLang="en-US" sz="1600" dirty="0">
              <a:latin typeface="Cambria" panose="02040503050406030204" pitchFamily="18" charset="0"/>
              <a:ea typeface="メイリオ" pitchFamily="50" charset="-128"/>
              <a:cs typeface="Arial" panose="020B0604020202020204" pitchFamily="34" charset="0"/>
            </a:endParaRPr>
          </a:p>
        </p:txBody>
      </p:sp>
      <p:grpSp>
        <p:nvGrpSpPr>
          <p:cNvPr id="4" name="Group 3"/>
          <p:cNvGrpSpPr/>
          <p:nvPr/>
        </p:nvGrpSpPr>
        <p:grpSpPr>
          <a:xfrm>
            <a:off x="119877" y="525238"/>
            <a:ext cx="11951808" cy="3556161"/>
            <a:chOff x="49395" y="663220"/>
            <a:chExt cx="11951808" cy="3556161"/>
          </a:xfrm>
        </p:grpSpPr>
        <p:graphicFrame>
          <p:nvGraphicFramePr>
            <p:cNvPr id="56" name="グラフ 45"/>
            <p:cNvGraphicFramePr>
              <a:graphicFrameLocks/>
            </p:cNvGraphicFramePr>
            <p:nvPr>
              <p:extLst>
                <p:ext uri="{D42A27DB-BD31-4B8C-83A1-F6EECF244321}">
                  <p14:modId xmlns:p14="http://schemas.microsoft.com/office/powerpoint/2010/main" val="2650510401"/>
                </p:ext>
              </p:extLst>
            </p:nvPr>
          </p:nvGraphicFramePr>
          <p:xfrm>
            <a:off x="4267202" y="992956"/>
            <a:ext cx="3556201" cy="32264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9" name="Chart 68"/>
            <p:cNvGraphicFramePr>
              <a:graphicFrameLocks/>
            </p:cNvGraphicFramePr>
            <p:nvPr>
              <p:extLst>
                <p:ext uri="{D42A27DB-BD31-4B8C-83A1-F6EECF244321}">
                  <p14:modId xmlns:p14="http://schemas.microsoft.com/office/powerpoint/2010/main" val="3602696512"/>
                </p:ext>
              </p:extLst>
            </p:nvPr>
          </p:nvGraphicFramePr>
          <p:xfrm>
            <a:off x="8161871" y="1031664"/>
            <a:ext cx="3839332" cy="3177008"/>
          </p:xfrm>
          <a:graphic>
            <a:graphicData uri="http://schemas.openxmlformats.org/drawingml/2006/chart">
              <c:chart xmlns:c="http://schemas.openxmlformats.org/drawingml/2006/chart" xmlns:r="http://schemas.openxmlformats.org/officeDocument/2006/relationships" r:id="rId3"/>
            </a:graphicData>
          </a:graphic>
        </p:graphicFrame>
        <p:sp>
          <p:nvSpPr>
            <p:cNvPr id="40" name="テキスト ボックス 33"/>
            <p:cNvSpPr txBox="1"/>
            <p:nvPr/>
          </p:nvSpPr>
          <p:spPr>
            <a:xfrm>
              <a:off x="6574763" y="1419667"/>
              <a:ext cx="60198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NaPC</a:t>
              </a:r>
              <a:endParaRPr lang="ja-JP" altLang="en-US" sz="1200" dirty="0">
                <a:latin typeface="Arial" panose="020B0604020202020204" pitchFamily="34" charset="0"/>
                <a:cs typeface="Arial" panose="020B0604020202020204" pitchFamily="34" charset="0"/>
              </a:endParaRPr>
            </a:p>
          </p:txBody>
        </p:sp>
        <p:sp>
          <p:nvSpPr>
            <p:cNvPr id="41" name="テキスト ボックス 34"/>
            <p:cNvSpPr txBox="1"/>
            <p:nvPr/>
          </p:nvSpPr>
          <p:spPr>
            <a:xfrm>
              <a:off x="6567143" y="1685112"/>
              <a:ext cx="110490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Na</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DMBDC</a:t>
              </a:r>
              <a:endParaRPr lang="ja-JP" altLang="en-US" sz="1200" dirty="0">
                <a:latin typeface="Arial" panose="020B0604020202020204" pitchFamily="34" charset="0"/>
                <a:cs typeface="Arial" panose="020B0604020202020204" pitchFamily="34" charset="0"/>
              </a:endParaRPr>
            </a:p>
          </p:txBody>
        </p:sp>
        <p:sp>
          <p:nvSpPr>
            <p:cNvPr id="42" name="テキスト ボックス 35"/>
            <p:cNvSpPr txBox="1"/>
            <p:nvPr/>
          </p:nvSpPr>
          <p:spPr>
            <a:xfrm>
              <a:off x="6571299" y="1919766"/>
              <a:ext cx="110490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Na</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CO</a:t>
              </a:r>
              <a:r>
                <a:rPr lang="en-US" altLang="ja-JP" sz="1200" baseline="-25000" dirty="0">
                  <a:latin typeface="Arial" panose="020B0604020202020204" pitchFamily="34" charset="0"/>
                  <a:cs typeface="Arial" panose="020B0604020202020204" pitchFamily="34" charset="0"/>
                </a:rPr>
                <a:t>3</a:t>
              </a:r>
              <a:endParaRPr lang="ja-JP" altLang="en-US" sz="1200" baseline="-25000" dirty="0">
                <a:latin typeface="Arial" panose="020B0604020202020204" pitchFamily="34" charset="0"/>
                <a:cs typeface="Arial" panose="020B0604020202020204" pitchFamily="34" charset="0"/>
              </a:endParaRPr>
            </a:p>
          </p:txBody>
        </p:sp>
        <p:sp>
          <p:nvSpPr>
            <p:cNvPr id="43" name="テキスト ボックス 36"/>
            <p:cNvSpPr txBox="1"/>
            <p:nvPr/>
          </p:nvSpPr>
          <p:spPr>
            <a:xfrm>
              <a:off x="6574763" y="2155846"/>
              <a:ext cx="110490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NaF</a:t>
              </a:r>
              <a:endParaRPr lang="ja-JP" altLang="en-US" sz="1200" dirty="0">
                <a:latin typeface="Arial" panose="020B0604020202020204" pitchFamily="34" charset="0"/>
                <a:cs typeface="Arial" panose="020B0604020202020204" pitchFamily="34" charset="0"/>
              </a:endParaRPr>
            </a:p>
          </p:txBody>
        </p:sp>
        <p:cxnSp>
          <p:nvCxnSpPr>
            <p:cNvPr id="44" name="直線コネクタ 37"/>
            <p:cNvCxnSpPr/>
            <p:nvPr/>
          </p:nvCxnSpPr>
          <p:spPr>
            <a:xfrm>
              <a:off x="6377388" y="1554350"/>
              <a:ext cx="234043" cy="1981"/>
            </a:xfrm>
            <a:prstGeom prst="line">
              <a:avLst/>
            </a:prstGeom>
            <a:ln w="158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直線コネクタ 38"/>
            <p:cNvCxnSpPr/>
            <p:nvPr/>
          </p:nvCxnSpPr>
          <p:spPr>
            <a:xfrm>
              <a:off x="6377388" y="1811634"/>
              <a:ext cx="234043" cy="1981"/>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線コネクタ 39"/>
            <p:cNvCxnSpPr/>
            <p:nvPr/>
          </p:nvCxnSpPr>
          <p:spPr>
            <a:xfrm>
              <a:off x="6377146" y="2051372"/>
              <a:ext cx="234043" cy="1981"/>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円/楕円 40"/>
            <p:cNvSpPr/>
            <p:nvPr/>
          </p:nvSpPr>
          <p:spPr>
            <a:xfrm>
              <a:off x="6465364" y="2016750"/>
              <a:ext cx="60958" cy="617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cxnSp>
          <p:nvCxnSpPr>
            <p:cNvPr id="52" name="直線コネクタ 41"/>
            <p:cNvCxnSpPr/>
            <p:nvPr/>
          </p:nvCxnSpPr>
          <p:spPr>
            <a:xfrm>
              <a:off x="6376795" y="2300764"/>
              <a:ext cx="234043" cy="1981"/>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53" name="円/楕円 42"/>
            <p:cNvSpPr/>
            <p:nvPr/>
          </p:nvSpPr>
          <p:spPr>
            <a:xfrm>
              <a:off x="6463687" y="1783261"/>
              <a:ext cx="60958" cy="6177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sp>
          <p:nvSpPr>
            <p:cNvPr id="54" name="円/楕円 43"/>
            <p:cNvSpPr/>
            <p:nvPr/>
          </p:nvSpPr>
          <p:spPr>
            <a:xfrm>
              <a:off x="6463687" y="1525460"/>
              <a:ext cx="60958" cy="6177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sp>
          <p:nvSpPr>
            <p:cNvPr id="55" name="円/楕円 44"/>
            <p:cNvSpPr/>
            <p:nvPr/>
          </p:nvSpPr>
          <p:spPr>
            <a:xfrm>
              <a:off x="6460223" y="2269875"/>
              <a:ext cx="60958" cy="6177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cxnSp>
          <p:nvCxnSpPr>
            <p:cNvPr id="57" name="Straight Connector 56"/>
            <p:cNvCxnSpPr/>
            <p:nvPr/>
          </p:nvCxnSpPr>
          <p:spPr>
            <a:xfrm flipH="1" flipV="1">
              <a:off x="6116289" y="1117618"/>
              <a:ext cx="8021" cy="280903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8" name="Left-Right Arrow 57"/>
            <p:cNvSpPr/>
            <p:nvPr/>
          </p:nvSpPr>
          <p:spPr>
            <a:xfrm>
              <a:off x="4654353" y="1007234"/>
              <a:ext cx="1468392" cy="94462"/>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TextBox 58"/>
            <p:cNvSpPr txBox="1"/>
            <p:nvPr/>
          </p:nvSpPr>
          <p:spPr>
            <a:xfrm>
              <a:off x="4889436" y="723869"/>
              <a:ext cx="553357" cy="307777"/>
            </a:xfrm>
            <a:prstGeom prst="rect">
              <a:avLst/>
            </a:prstGeom>
            <a:noFill/>
          </p:spPr>
          <p:txBody>
            <a:bodyPr wrap="none" rtlCol="0">
              <a:spAutoFit/>
            </a:bodyPr>
            <a:lstStyle/>
            <a:p>
              <a:r>
                <a:rPr lang="en-US" altLang="ja-JP" sz="1400" dirty="0" smtClean="0">
                  <a:latin typeface="Arial" panose="020B0604020202020204" pitchFamily="34" charset="0"/>
                  <a:cs typeface="Arial" panose="020B0604020202020204" pitchFamily="34" charset="0"/>
                </a:rPr>
                <a:t>39</a:t>
              </a:r>
              <a:r>
                <a:rPr kumimoji="1" lang="en-US" altLang="ja-JP" sz="1400" dirty="0" smtClean="0">
                  <a:latin typeface="Arial" panose="020B0604020202020204" pitchFamily="34" charset="0"/>
                  <a:cs typeface="Arial" panose="020B0604020202020204" pitchFamily="34" charset="0"/>
                </a:rPr>
                <a:t> Å</a:t>
              </a:r>
              <a:endParaRPr kumimoji="1" lang="ja-JP" altLang="en-US" sz="1400" dirty="0">
                <a:latin typeface="Arial" panose="020B0604020202020204" pitchFamily="34" charset="0"/>
                <a:cs typeface="Arial" panose="020B0604020202020204" pitchFamily="34" charset="0"/>
              </a:endParaRPr>
            </a:p>
          </p:txBody>
        </p:sp>
        <p:sp>
          <p:nvSpPr>
            <p:cNvPr id="60" name="テキスト ボックス 17"/>
            <p:cNvSpPr txBox="1"/>
            <p:nvPr/>
          </p:nvSpPr>
          <p:spPr>
            <a:xfrm rot="16200000">
              <a:off x="2628245" y="2291311"/>
              <a:ext cx="2880320" cy="383337"/>
            </a:xfrm>
            <a:prstGeom prst="rect">
              <a:avLst/>
            </a:prstGeom>
            <a:noFill/>
          </p:spPr>
          <p:txBody>
            <a:bodyPr wrap="square" lIns="91431" tIns="45716" rIns="91431" bIns="45716" rtlCol="0">
              <a:spAutoFit/>
            </a:bodyPr>
            <a:lstStyle/>
            <a:p>
              <a:pPr algn="ctr"/>
              <a:r>
                <a:rPr lang="en-US" altLang="ja-JP" dirty="0">
                  <a:latin typeface="Arial" panose="020B0604020202020204" pitchFamily="34" charset="0"/>
                  <a:ea typeface="メイリオ" pitchFamily="50" charset="-128"/>
                  <a:cs typeface="Arial" panose="020B0604020202020204" pitchFamily="34" charset="0"/>
                </a:rPr>
                <a:t>    [gcm</a:t>
              </a:r>
              <a:r>
                <a:rPr lang="en-US" altLang="ja-JP" baseline="30000" dirty="0">
                  <a:latin typeface="Arial" panose="020B0604020202020204" pitchFamily="34" charset="0"/>
                  <a:ea typeface="メイリオ" pitchFamily="50" charset="-128"/>
                  <a:cs typeface="Arial" panose="020B0604020202020204" pitchFamily="34" charset="0"/>
                </a:rPr>
                <a:t>-3</a:t>
              </a:r>
              <a:r>
                <a:rPr lang="en-US" altLang="ja-JP" dirty="0">
                  <a:latin typeface="Arial" panose="020B0604020202020204" pitchFamily="34" charset="0"/>
                  <a:ea typeface="メイリオ" pitchFamily="50" charset="-128"/>
                  <a:cs typeface="Arial" panose="020B0604020202020204" pitchFamily="34" charset="0"/>
                </a:rPr>
                <a:t>]</a:t>
              </a:r>
              <a:endParaRPr lang="ja-JP" altLang="en-US" baseline="30000" dirty="0">
                <a:latin typeface="Arial" panose="020B0604020202020204" pitchFamily="34" charset="0"/>
                <a:ea typeface="メイリオ" pitchFamily="50" charset="-128"/>
                <a:cs typeface="Arial" panose="020B0604020202020204" pitchFamily="34" charset="0"/>
              </a:endParaRPr>
            </a:p>
          </p:txBody>
        </p:sp>
        <p:pic>
          <p:nvPicPr>
            <p:cNvPr id="6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1696" y="2706056"/>
              <a:ext cx="235978" cy="32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Rectangle 69"/>
            <p:cNvSpPr/>
            <p:nvPr/>
          </p:nvSpPr>
          <p:spPr>
            <a:xfrm>
              <a:off x="10658840" y="1259372"/>
              <a:ext cx="593432"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NaPC</a:t>
              </a:r>
              <a:endParaRPr lang="ja-JP" altLang="en-US" sz="1200" dirty="0">
                <a:latin typeface="Arial" panose="020B0604020202020204" pitchFamily="34" charset="0"/>
                <a:cs typeface="Arial" panose="020B0604020202020204" pitchFamily="34" charset="0"/>
              </a:endParaRPr>
            </a:p>
          </p:txBody>
        </p:sp>
        <p:sp>
          <p:nvSpPr>
            <p:cNvPr id="72" name="Rectangle 71"/>
            <p:cNvSpPr/>
            <p:nvPr/>
          </p:nvSpPr>
          <p:spPr>
            <a:xfrm>
              <a:off x="10658840" y="1458262"/>
              <a:ext cx="1027845"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Na</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DMBDC</a:t>
              </a:r>
              <a:endParaRPr lang="ja-JP" altLang="en-US" sz="1200" dirty="0">
                <a:latin typeface="Arial" panose="020B0604020202020204" pitchFamily="34" charset="0"/>
                <a:cs typeface="Arial" panose="020B0604020202020204" pitchFamily="34" charset="0"/>
              </a:endParaRPr>
            </a:p>
          </p:txBody>
        </p:sp>
        <p:sp>
          <p:nvSpPr>
            <p:cNvPr id="73" name="Rectangle 72"/>
            <p:cNvSpPr/>
            <p:nvPr/>
          </p:nvSpPr>
          <p:spPr>
            <a:xfrm>
              <a:off x="10665676" y="1653394"/>
              <a:ext cx="726481"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Na</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CO</a:t>
              </a:r>
              <a:r>
                <a:rPr lang="en-US" altLang="ja-JP" sz="1200" baseline="-25000" dirty="0">
                  <a:latin typeface="Arial" panose="020B0604020202020204" pitchFamily="34" charset="0"/>
                  <a:cs typeface="Arial" panose="020B0604020202020204" pitchFamily="34" charset="0"/>
                </a:rPr>
                <a:t>3</a:t>
              </a:r>
              <a:endParaRPr lang="ja-JP" altLang="en-US" sz="1200" baseline="-25000" dirty="0">
                <a:latin typeface="Arial" panose="020B0604020202020204" pitchFamily="34" charset="0"/>
                <a:cs typeface="Arial" panose="020B0604020202020204" pitchFamily="34" charset="0"/>
              </a:endParaRPr>
            </a:p>
          </p:txBody>
        </p:sp>
        <p:sp>
          <p:nvSpPr>
            <p:cNvPr id="75" name="Rectangle 74"/>
            <p:cNvSpPr/>
            <p:nvPr/>
          </p:nvSpPr>
          <p:spPr>
            <a:xfrm>
              <a:off x="10680711" y="1857509"/>
              <a:ext cx="474810"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NaF</a:t>
              </a:r>
              <a:endParaRPr lang="ja-JP" altLang="en-US" sz="1200" dirty="0">
                <a:latin typeface="Arial" panose="020B0604020202020204" pitchFamily="34" charset="0"/>
                <a:cs typeface="Arial" panose="020B0604020202020204" pitchFamily="34" charset="0"/>
              </a:endParaRPr>
            </a:p>
          </p:txBody>
        </p:sp>
        <p:sp>
          <p:nvSpPr>
            <p:cNvPr id="87" name="テキスト ボックス 17"/>
            <p:cNvSpPr txBox="1"/>
            <p:nvPr/>
          </p:nvSpPr>
          <p:spPr>
            <a:xfrm rot="16200000">
              <a:off x="6576353" y="2127256"/>
              <a:ext cx="2880320" cy="383337"/>
            </a:xfrm>
            <a:prstGeom prst="rect">
              <a:avLst/>
            </a:prstGeom>
            <a:noFill/>
          </p:spPr>
          <p:txBody>
            <a:bodyPr wrap="square" lIns="91431" tIns="45716" rIns="91431" bIns="45716" rtlCol="0">
              <a:spAutoFit/>
            </a:bodyPr>
            <a:lstStyle/>
            <a:p>
              <a:pPr algn="ctr"/>
              <a:r>
                <a:rPr lang="en-US" altLang="ja-JP" dirty="0">
                  <a:latin typeface="Arial" panose="020B0604020202020204" pitchFamily="34" charset="0"/>
                  <a:ea typeface="メイリオ" pitchFamily="50" charset="-128"/>
                  <a:cs typeface="Arial" panose="020B0604020202020204" pitchFamily="34" charset="0"/>
                </a:rPr>
                <a:t>    [gcm</a:t>
              </a:r>
              <a:r>
                <a:rPr lang="en-US" altLang="ja-JP" baseline="30000" dirty="0">
                  <a:latin typeface="Arial" panose="020B0604020202020204" pitchFamily="34" charset="0"/>
                  <a:ea typeface="メイリオ" pitchFamily="50" charset="-128"/>
                  <a:cs typeface="Arial" panose="020B0604020202020204" pitchFamily="34" charset="0"/>
                </a:rPr>
                <a:t>-3</a:t>
              </a:r>
              <a:r>
                <a:rPr lang="en-US" altLang="ja-JP" dirty="0">
                  <a:latin typeface="Arial" panose="020B0604020202020204" pitchFamily="34" charset="0"/>
                  <a:ea typeface="メイリオ" pitchFamily="50" charset="-128"/>
                  <a:cs typeface="Arial" panose="020B0604020202020204" pitchFamily="34" charset="0"/>
                </a:rPr>
                <a:t>]</a:t>
              </a:r>
              <a:endParaRPr lang="ja-JP" altLang="en-US" baseline="30000" dirty="0">
                <a:latin typeface="Arial" panose="020B0604020202020204" pitchFamily="34" charset="0"/>
                <a:ea typeface="メイリオ" pitchFamily="50" charset="-128"/>
                <a:cs typeface="Arial" panose="020B0604020202020204" pitchFamily="34" charset="0"/>
              </a:endParaRPr>
            </a:p>
          </p:txBody>
        </p:sp>
        <p:sp>
          <p:nvSpPr>
            <p:cNvPr id="88" name="Left-Right Arrow 87"/>
            <p:cNvSpPr/>
            <p:nvPr/>
          </p:nvSpPr>
          <p:spPr>
            <a:xfrm>
              <a:off x="8542380" y="1042075"/>
              <a:ext cx="1581736" cy="75543"/>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TextBox 88"/>
            <p:cNvSpPr txBox="1"/>
            <p:nvPr/>
          </p:nvSpPr>
          <p:spPr>
            <a:xfrm>
              <a:off x="9028211" y="760126"/>
              <a:ext cx="553357" cy="307777"/>
            </a:xfrm>
            <a:prstGeom prst="rect">
              <a:avLst/>
            </a:prstGeom>
            <a:noFill/>
          </p:spPr>
          <p:txBody>
            <a:bodyPr wrap="none" rtlCol="0">
              <a:spAutoFit/>
            </a:bodyPr>
            <a:lstStyle/>
            <a:p>
              <a:r>
                <a:rPr lang="en-US" altLang="ja-JP" sz="1400" dirty="0" smtClean="0">
                  <a:latin typeface="Arial" panose="020B0604020202020204" pitchFamily="34" charset="0"/>
                  <a:cs typeface="Arial" panose="020B0604020202020204" pitchFamily="34" charset="0"/>
                </a:rPr>
                <a:t>39</a:t>
              </a:r>
              <a:r>
                <a:rPr kumimoji="1" lang="en-US" altLang="ja-JP" sz="1400" dirty="0" smtClean="0">
                  <a:latin typeface="Arial" panose="020B0604020202020204" pitchFamily="34" charset="0"/>
                  <a:cs typeface="Arial" panose="020B0604020202020204" pitchFamily="34" charset="0"/>
                </a:rPr>
                <a:t> Å</a:t>
              </a:r>
              <a:endParaRPr kumimoji="1" lang="ja-JP" altLang="en-US" sz="1400" dirty="0">
                <a:latin typeface="Arial" panose="020B0604020202020204" pitchFamily="34" charset="0"/>
                <a:cs typeface="Arial" panose="020B0604020202020204" pitchFamily="34" charset="0"/>
              </a:endParaRPr>
            </a:p>
          </p:txBody>
        </p:sp>
        <p:cxnSp>
          <p:nvCxnSpPr>
            <p:cNvPr id="92" name="Straight Connector 91"/>
            <p:cNvCxnSpPr/>
            <p:nvPr/>
          </p:nvCxnSpPr>
          <p:spPr>
            <a:xfrm flipH="1" flipV="1">
              <a:off x="10124116" y="1081523"/>
              <a:ext cx="8021" cy="280903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9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2587" y="2542001"/>
              <a:ext cx="235978" cy="32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4" name="グラフ 5"/>
            <p:cNvGraphicFramePr>
              <a:graphicFrameLocks/>
            </p:cNvGraphicFramePr>
            <p:nvPr>
              <p:extLst>
                <p:ext uri="{D42A27DB-BD31-4B8C-83A1-F6EECF244321}">
                  <p14:modId xmlns:p14="http://schemas.microsoft.com/office/powerpoint/2010/main" val="80270717"/>
                </p:ext>
              </p:extLst>
            </p:nvPr>
          </p:nvGraphicFramePr>
          <p:xfrm>
            <a:off x="411729" y="964919"/>
            <a:ext cx="3549967" cy="3223684"/>
          </p:xfrm>
          <a:graphic>
            <a:graphicData uri="http://schemas.openxmlformats.org/drawingml/2006/chart">
              <c:chart xmlns:c="http://schemas.openxmlformats.org/drawingml/2006/chart" xmlns:r="http://schemas.openxmlformats.org/officeDocument/2006/relationships" r:id="rId5"/>
            </a:graphicData>
          </a:graphic>
        </p:graphicFrame>
        <p:sp>
          <p:nvSpPr>
            <p:cNvPr id="71" name="テキスト ボックス 17"/>
            <p:cNvSpPr txBox="1"/>
            <p:nvPr/>
          </p:nvSpPr>
          <p:spPr>
            <a:xfrm rot="16200000">
              <a:off x="-1199096" y="2276075"/>
              <a:ext cx="2880320" cy="383337"/>
            </a:xfrm>
            <a:prstGeom prst="rect">
              <a:avLst/>
            </a:prstGeom>
            <a:noFill/>
          </p:spPr>
          <p:txBody>
            <a:bodyPr wrap="square" lIns="91431" tIns="45716" rIns="91431" bIns="45716" rtlCol="0">
              <a:spAutoFit/>
            </a:bodyPr>
            <a:lstStyle/>
            <a:p>
              <a:pPr algn="ctr"/>
              <a:r>
                <a:rPr lang="en-US" altLang="ja-JP" dirty="0">
                  <a:latin typeface="Arial" panose="020B0604020202020204" pitchFamily="34" charset="0"/>
                  <a:ea typeface="メイリオ" pitchFamily="50" charset="-128"/>
                  <a:cs typeface="Arial" panose="020B0604020202020204" pitchFamily="34" charset="0"/>
                </a:rPr>
                <a:t>    [gcm</a:t>
              </a:r>
              <a:r>
                <a:rPr lang="en-US" altLang="ja-JP" baseline="30000" dirty="0">
                  <a:latin typeface="Arial" panose="020B0604020202020204" pitchFamily="34" charset="0"/>
                  <a:ea typeface="メイリオ" pitchFamily="50" charset="-128"/>
                  <a:cs typeface="Arial" panose="020B0604020202020204" pitchFamily="34" charset="0"/>
                </a:rPr>
                <a:t>-3</a:t>
              </a:r>
              <a:r>
                <a:rPr lang="en-US" altLang="ja-JP" dirty="0">
                  <a:latin typeface="Arial" panose="020B0604020202020204" pitchFamily="34" charset="0"/>
                  <a:ea typeface="メイリオ" pitchFamily="50" charset="-128"/>
                  <a:cs typeface="Arial" panose="020B0604020202020204" pitchFamily="34" charset="0"/>
                </a:rPr>
                <a:t>]</a:t>
              </a:r>
              <a:endParaRPr lang="ja-JP" altLang="en-US" baseline="30000" dirty="0">
                <a:latin typeface="Arial" panose="020B0604020202020204" pitchFamily="34" charset="0"/>
                <a:ea typeface="メイリオ" pitchFamily="50" charset="-128"/>
                <a:cs typeface="Arial" panose="020B0604020202020204" pitchFamily="34" charset="0"/>
              </a:endParaRPr>
            </a:p>
          </p:txBody>
        </p:sp>
        <p:pic>
          <p:nvPicPr>
            <p:cNvPr id="7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624" y="2703063"/>
              <a:ext cx="235978" cy="32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テキスト ボックス 46"/>
            <p:cNvSpPr txBox="1"/>
            <p:nvPr/>
          </p:nvSpPr>
          <p:spPr>
            <a:xfrm>
              <a:off x="2687509" y="1380114"/>
              <a:ext cx="60198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NaPC</a:t>
              </a:r>
              <a:endParaRPr lang="ja-JP" altLang="en-US" sz="1200" dirty="0">
                <a:latin typeface="Arial" panose="020B0604020202020204" pitchFamily="34" charset="0"/>
                <a:cs typeface="Arial" panose="020B0604020202020204" pitchFamily="34" charset="0"/>
              </a:endParaRPr>
            </a:p>
          </p:txBody>
        </p:sp>
        <p:sp>
          <p:nvSpPr>
            <p:cNvPr id="96" name="テキスト ボックス 47"/>
            <p:cNvSpPr txBox="1"/>
            <p:nvPr/>
          </p:nvSpPr>
          <p:spPr>
            <a:xfrm>
              <a:off x="2679889" y="1645559"/>
              <a:ext cx="110490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Na</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DMBDC</a:t>
              </a:r>
              <a:endParaRPr lang="ja-JP" altLang="en-US" sz="1200" dirty="0">
                <a:latin typeface="Arial" panose="020B0604020202020204" pitchFamily="34" charset="0"/>
                <a:cs typeface="Arial" panose="020B0604020202020204" pitchFamily="34" charset="0"/>
              </a:endParaRPr>
            </a:p>
          </p:txBody>
        </p:sp>
        <p:sp>
          <p:nvSpPr>
            <p:cNvPr id="97" name="テキスト ボックス 48"/>
            <p:cNvSpPr txBox="1"/>
            <p:nvPr/>
          </p:nvSpPr>
          <p:spPr>
            <a:xfrm>
              <a:off x="2684045" y="1880213"/>
              <a:ext cx="110490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Na</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CO</a:t>
              </a:r>
              <a:r>
                <a:rPr lang="en-US" altLang="ja-JP" sz="1200" baseline="-25000" dirty="0">
                  <a:latin typeface="Arial" panose="020B0604020202020204" pitchFamily="34" charset="0"/>
                  <a:cs typeface="Arial" panose="020B0604020202020204" pitchFamily="34" charset="0"/>
                </a:rPr>
                <a:t>3</a:t>
              </a:r>
              <a:endParaRPr lang="ja-JP" altLang="en-US" sz="1200" baseline="-25000" dirty="0">
                <a:latin typeface="Arial" panose="020B0604020202020204" pitchFamily="34" charset="0"/>
                <a:cs typeface="Arial" panose="020B0604020202020204" pitchFamily="34" charset="0"/>
              </a:endParaRPr>
            </a:p>
          </p:txBody>
        </p:sp>
        <p:sp>
          <p:nvSpPr>
            <p:cNvPr id="98" name="テキスト ボックス 49"/>
            <p:cNvSpPr txBox="1"/>
            <p:nvPr/>
          </p:nvSpPr>
          <p:spPr>
            <a:xfrm>
              <a:off x="2687509" y="2116293"/>
              <a:ext cx="1104900"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NaF</a:t>
              </a:r>
              <a:endParaRPr lang="ja-JP" altLang="en-US" sz="1200" dirty="0">
                <a:latin typeface="Arial" panose="020B0604020202020204" pitchFamily="34" charset="0"/>
                <a:cs typeface="Arial" panose="020B0604020202020204" pitchFamily="34" charset="0"/>
              </a:endParaRPr>
            </a:p>
          </p:txBody>
        </p:sp>
        <p:cxnSp>
          <p:nvCxnSpPr>
            <p:cNvPr id="99" name="直線コネクタ 50"/>
            <p:cNvCxnSpPr/>
            <p:nvPr/>
          </p:nvCxnSpPr>
          <p:spPr>
            <a:xfrm>
              <a:off x="2490134" y="1514797"/>
              <a:ext cx="234043" cy="1981"/>
            </a:xfrm>
            <a:prstGeom prst="line">
              <a:avLst/>
            </a:prstGeom>
            <a:ln w="158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0" name="直線コネクタ 51"/>
            <p:cNvCxnSpPr/>
            <p:nvPr/>
          </p:nvCxnSpPr>
          <p:spPr>
            <a:xfrm>
              <a:off x="2490134" y="1772081"/>
              <a:ext cx="234043" cy="1981"/>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直線コネクタ 52"/>
            <p:cNvCxnSpPr/>
            <p:nvPr/>
          </p:nvCxnSpPr>
          <p:spPr>
            <a:xfrm>
              <a:off x="2489892" y="2011819"/>
              <a:ext cx="234043" cy="1981"/>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102" name="円/楕円 53"/>
            <p:cNvSpPr/>
            <p:nvPr/>
          </p:nvSpPr>
          <p:spPr>
            <a:xfrm>
              <a:off x="2578110" y="1977197"/>
              <a:ext cx="60958" cy="617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cxnSp>
          <p:nvCxnSpPr>
            <p:cNvPr id="103" name="直線コネクタ 54"/>
            <p:cNvCxnSpPr/>
            <p:nvPr/>
          </p:nvCxnSpPr>
          <p:spPr>
            <a:xfrm>
              <a:off x="2489541" y="2261211"/>
              <a:ext cx="234043" cy="1981"/>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104" name="円/楕円 55"/>
            <p:cNvSpPr/>
            <p:nvPr/>
          </p:nvSpPr>
          <p:spPr>
            <a:xfrm>
              <a:off x="2576433" y="1743708"/>
              <a:ext cx="60958" cy="6177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sp>
          <p:nvSpPr>
            <p:cNvPr id="105" name="円/楕円 56"/>
            <p:cNvSpPr/>
            <p:nvPr/>
          </p:nvSpPr>
          <p:spPr>
            <a:xfrm>
              <a:off x="2576433" y="1485907"/>
              <a:ext cx="60958" cy="6177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sp>
          <p:nvSpPr>
            <p:cNvPr id="106" name="円/楕円 57"/>
            <p:cNvSpPr/>
            <p:nvPr/>
          </p:nvSpPr>
          <p:spPr>
            <a:xfrm>
              <a:off x="2572969" y="2230322"/>
              <a:ext cx="60958" cy="6177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Arial" panose="020B0604020202020204" pitchFamily="34" charset="0"/>
                <a:cs typeface="Arial" panose="020B0604020202020204" pitchFamily="34" charset="0"/>
              </a:endParaRPr>
            </a:p>
          </p:txBody>
        </p:sp>
        <p:cxnSp>
          <p:nvCxnSpPr>
            <p:cNvPr id="107" name="Straight Connector 106"/>
            <p:cNvCxnSpPr/>
            <p:nvPr/>
          </p:nvCxnSpPr>
          <p:spPr>
            <a:xfrm flipV="1">
              <a:off x="2945915" y="2361580"/>
              <a:ext cx="24063" cy="152221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2986020" y="1062343"/>
              <a:ext cx="8021" cy="34921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9" name="Left-Right Arrow 108"/>
            <p:cNvSpPr/>
            <p:nvPr/>
          </p:nvSpPr>
          <p:spPr>
            <a:xfrm>
              <a:off x="818232" y="960823"/>
              <a:ext cx="2167788" cy="93499"/>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TextBox 109"/>
            <p:cNvSpPr txBox="1"/>
            <p:nvPr/>
          </p:nvSpPr>
          <p:spPr>
            <a:xfrm>
              <a:off x="908935" y="663220"/>
              <a:ext cx="553357" cy="307777"/>
            </a:xfrm>
            <a:prstGeom prst="rect">
              <a:avLst/>
            </a:prstGeom>
            <a:noFill/>
          </p:spPr>
          <p:txBody>
            <a:bodyPr wrap="none" rtlCol="0">
              <a:spAutoFit/>
            </a:bodyPr>
            <a:lstStyle/>
            <a:p>
              <a:r>
                <a:rPr kumimoji="1" lang="en-US" altLang="ja-JP" sz="1400" dirty="0" smtClean="0">
                  <a:latin typeface="Arial" panose="020B0604020202020204" pitchFamily="34" charset="0"/>
                  <a:cs typeface="Arial" panose="020B0604020202020204" pitchFamily="34" charset="0"/>
                </a:rPr>
                <a:t>57 Å</a:t>
              </a:r>
              <a:endParaRPr kumimoji="1" lang="ja-JP" alt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3674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907337" y="687891"/>
            <a:ext cx="3358576" cy="4829682"/>
            <a:chOff x="4381876" y="626910"/>
            <a:chExt cx="3632237" cy="5223211"/>
          </a:xfrm>
        </p:grpSpPr>
        <p:pic>
          <p:nvPicPr>
            <p:cNvPr id="3" name="Picture 1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055" t="38972" r="39289" b="35910"/>
            <a:stretch/>
          </p:blipFill>
          <p:spPr bwMode="auto">
            <a:xfrm>
              <a:off x="6330566" y="3735868"/>
              <a:ext cx="1683547"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738" t="38148" r="40323" b="33969"/>
            <a:stretch/>
          </p:blipFill>
          <p:spPr bwMode="auto">
            <a:xfrm>
              <a:off x="4440037" y="1662422"/>
              <a:ext cx="1470638"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902" t="35888" r="38725" b="35932"/>
            <a:stretch/>
          </p:blipFill>
          <p:spPr bwMode="auto">
            <a:xfrm>
              <a:off x="4440037" y="2723710"/>
              <a:ext cx="154610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423" t="38716" r="39025" b="33698"/>
            <a:stretch/>
          </p:blipFill>
          <p:spPr bwMode="auto">
            <a:xfrm>
              <a:off x="4390899" y="3721053"/>
              <a:ext cx="1590969"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545" t="37590" r="37649" b="35121"/>
            <a:stretch/>
          </p:blipFill>
          <p:spPr bwMode="auto">
            <a:xfrm>
              <a:off x="4381876" y="4748353"/>
              <a:ext cx="1690437"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945" t="38136" r="38324" b="34278"/>
            <a:stretch/>
          </p:blipFill>
          <p:spPr bwMode="auto">
            <a:xfrm>
              <a:off x="6308792" y="1688376"/>
              <a:ext cx="1602581"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676" t="37252" r="38055" b="34760"/>
            <a:stretch/>
          </p:blipFill>
          <p:spPr bwMode="auto">
            <a:xfrm>
              <a:off x="6308792" y="2688711"/>
              <a:ext cx="1613948"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7185" t="35897" r="35532" b="34440"/>
            <a:stretch/>
          </p:blipFill>
          <p:spPr bwMode="auto">
            <a:xfrm>
              <a:off x="6346608" y="4770121"/>
              <a:ext cx="1644153"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7096" t="37078" r="36201" b="34446"/>
            <a:stretch/>
          </p:blipFill>
          <p:spPr bwMode="auto">
            <a:xfrm>
              <a:off x="4447735" y="626910"/>
              <a:ext cx="167625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6709" t="36561" r="39277" b="35260"/>
            <a:stretch/>
          </p:blipFill>
          <p:spPr bwMode="auto">
            <a:xfrm>
              <a:off x="6308792" y="626910"/>
              <a:ext cx="152337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a:grpSpLocks noChangeAspect="1"/>
          </p:cNvGrpSpPr>
          <p:nvPr/>
        </p:nvGrpSpPr>
        <p:grpSpPr>
          <a:xfrm>
            <a:off x="6813673" y="840917"/>
            <a:ext cx="3272718" cy="4592228"/>
            <a:chOff x="4040948" y="591175"/>
            <a:chExt cx="3629557" cy="5092941"/>
          </a:xfrm>
        </p:grpSpPr>
        <p:pic>
          <p:nvPicPr>
            <p:cNvPr id="14" name="Picture 13"/>
            <p:cNvPicPr>
              <a:picLocks noChangeAspect="1"/>
            </p:cNvPicPr>
            <p:nvPr/>
          </p:nvPicPr>
          <p:blipFill rotWithShape="1">
            <a:blip r:embed="rId12" cstate="print">
              <a:extLst>
                <a:ext uri="{28A0092B-C50C-407E-A947-70E740481C1C}">
                  <a14:useLocalDpi xmlns:a14="http://schemas.microsoft.com/office/drawing/2010/main" val="0"/>
                </a:ext>
              </a:extLst>
            </a:blip>
            <a:srcRect l="17068" t="23509" b="26433"/>
            <a:stretch/>
          </p:blipFill>
          <p:spPr>
            <a:xfrm>
              <a:off x="4044308" y="591175"/>
              <a:ext cx="1553877" cy="1008000"/>
            </a:xfrm>
            <a:prstGeom prst="rect">
              <a:avLst/>
            </a:prstGeom>
          </p:spPr>
        </p:pic>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22724" t="30760" r="8896" b="29824"/>
            <a:stretch/>
          </p:blipFill>
          <p:spPr>
            <a:xfrm>
              <a:off x="5898040" y="623087"/>
              <a:ext cx="1627157" cy="1008000"/>
            </a:xfrm>
            <a:prstGeom prst="rect">
              <a:avLst/>
            </a:prstGeom>
          </p:spPr>
        </p:pic>
        <p:pic>
          <p:nvPicPr>
            <p:cNvPr id="16" name="Picture 15"/>
            <p:cNvPicPr>
              <a:picLocks noChangeAspect="1"/>
            </p:cNvPicPr>
            <p:nvPr/>
          </p:nvPicPr>
          <p:blipFill rotWithShape="1">
            <a:blip r:embed="rId14" cstate="print">
              <a:extLst>
                <a:ext uri="{28A0092B-C50C-407E-A947-70E740481C1C}">
                  <a14:useLocalDpi xmlns:a14="http://schemas.microsoft.com/office/drawing/2010/main" val="0"/>
                </a:ext>
              </a:extLst>
            </a:blip>
            <a:srcRect l="22221" t="30761" r="8519" b="30175"/>
            <a:stretch/>
          </p:blipFill>
          <p:spPr>
            <a:xfrm>
              <a:off x="4048926" y="1618639"/>
              <a:ext cx="1662898" cy="1008000"/>
            </a:xfrm>
            <a:prstGeom prst="rect">
              <a:avLst/>
            </a:prstGeom>
          </p:spPr>
        </p:pic>
        <p:pic>
          <p:nvPicPr>
            <p:cNvPr id="17" name="Picture 16"/>
            <p:cNvPicPr>
              <a:picLocks noChangeAspect="1"/>
            </p:cNvPicPr>
            <p:nvPr/>
          </p:nvPicPr>
          <p:blipFill rotWithShape="1">
            <a:blip r:embed="rId15" cstate="print">
              <a:extLst>
                <a:ext uri="{28A0092B-C50C-407E-A947-70E740481C1C}">
                  <a14:useLocalDpi xmlns:a14="http://schemas.microsoft.com/office/drawing/2010/main" val="0"/>
                </a:ext>
              </a:extLst>
            </a:blip>
            <a:srcRect l="23981" t="29123" r="7137" b="30760"/>
            <a:stretch/>
          </p:blipFill>
          <p:spPr>
            <a:xfrm>
              <a:off x="5954786" y="1638304"/>
              <a:ext cx="1610449" cy="1008000"/>
            </a:xfrm>
            <a:prstGeom prst="rect">
              <a:avLst/>
            </a:prstGeom>
          </p:spPr>
        </p:pic>
        <p:pic>
          <p:nvPicPr>
            <p:cNvPr id="18" name="Picture 17"/>
            <p:cNvPicPr>
              <a:picLocks noChangeAspect="1"/>
            </p:cNvPicPr>
            <p:nvPr/>
          </p:nvPicPr>
          <p:blipFill rotWithShape="1">
            <a:blip r:embed="rId16" cstate="print">
              <a:extLst>
                <a:ext uri="{28A0092B-C50C-407E-A947-70E740481C1C}">
                  <a14:useLocalDpi xmlns:a14="http://schemas.microsoft.com/office/drawing/2010/main" val="0"/>
                </a:ext>
              </a:extLst>
            </a:blip>
            <a:srcRect l="16440" t="20468" r="1480" b="25029"/>
            <a:stretch/>
          </p:blipFill>
          <p:spPr>
            <a:xfrm>
              <a:off x="4052676" y="2622126"/>
              <a:ext cx="1412497" cy="1008000"/>
            </a:xfrm>
            <a:prstGeom prst="rect">
              <a:avLst/>
            </a:prstGeom>
          </p:spPr>
        </p:pic>
        <p:pic>
          <p:nvPicPr>
            <p:cNvPr id="19" name="Picture 18"/>
            <p:cNvPicPr>
              <a:picLocks noChangeAspect="1"/>
            </p:cNvPicPr>
            <p:nvPr/>
          </p:nvPicPr>
          <p:blipFill rotWithShape="1">
            <a:blip r:embed="rId17" cstate="print">
              <a:extLst>
                <a:ext uri="{28A0092B-C50C-407E-A947-70E740481C1C}">
                  <a14:useLocalDpi xmlns:a14="http://schemas.microsoft.com/office/drawing/2010/main" val="0"/>
                </a:ext>
              </a:extLst>
            </a:blip>
            <a:srcRect l="23478" t="30292" r="8142" b="31813"/>
            <a:stretch/>
          </p:blipFill>
          <p:spPr>
            <a:xfrm>
              <a:off x="5978061" y="2615965"/>
              <a:ext cx="1692444" cy="1008000"/>
            </a:xfrm>
            <a:prstGeom prst="rect">
              <a:avLst/>
            </a:prstGeom>
          </p:spPr>
        </p:pic>
        <p:pic>
          <p:nvPicPr>
            <p:cNvPr id="20" name="Picture 19"/>
            <p:cNvPicPr>
              <a:picLocks noChangeAspect="1"/>
            </p:cNvPicPr>
            <p:nvPr/>
          </p:nvPicPr>
          <p:blipFill rotWithShape="1">
            <a:blip r:embed="rId18" cstate="print">
              <a:extLst>
                <a:ext uri="{28A0092B-C50C-407E-A947-70E740481C1C}">
                  <a14:useLocalDpi xmlns:a14="http://schemas.microsoft.com/office/drawing/2010/main" val="0"/>
                </a:ext>
              </a:extLst>
            </a:blip>
            <a:srcRect l="22724" t="26667" r="8520" b="27719"/>
            <a:stretch/>
          </p:blipFill>
          <p:spPr>
            <a:xfrm>
              <a:off x="4040948" y="3623965"/>
              <a:ext cx="1413784" cy="1008000"/>
            </a:xfrm>
            <a:prstGeom prst="rect">
              <a:avLst/>
            </a:prstGeom>
          </p:spPr>
        </p:pic>
        <p:pic>
          <p:nvPicPr>
            <p:cNvPr id="21" name="Picture 20"/>
            <p:cNvPicPr>
              <a:picLocks noChangeAspect="1"/>
            </p:cNvPicPr>
            <p:nvPr/>
          </p:nvPicPr>
          <p:blipFill rotWithShape="1">
            <a:blip r:embed="rId19" cstate="print">
              <a:extLst>
                <a:ext uri="{28A0092B-C50C-407E-A947-70E740481C1C}">
                  <a14:useLocalDpi xmlns:a14="http://schemas.microsoft.com/office/drawing/2010/main" val="0"/>
                </a:ext>
              </a:extLst>
            </a:blip>
            <a:srcRect l="23227" t="30878" r="8771" b="28538"/>
            <a:stretch/>
          </p:blipFill>
          <p:spPr>
            <a:xfrm>
              <a:off x="6002558" y="3668116"/>
              <a:ext cx="1571550" cy="1008000"/>
            </a:xfrm>
            <a:prstGeom prst="rect">
              <a:avLst/>
            </a:prstGeom>
          </p:spPr>
        </p:pic>
        <p:pic>
          <p:nvPicPr>
            <p:cNvPr id="22" name="Picture 21"/>
            <p:cNvPicPr>
              <a:picLocks noChangeAspect="1"/>
            </p:cNvPicPr>
            <p:nvPr/>
          </p:nvPicPr>
          <p:blipFill rotWithShape="1">
            <a:blip r:embed="rId20" cstate="print">
              <a:extLst>
                <a:ext uri="{28A0092B-C50C-407E-A947-70E740481C1C}">
                  <a14:useLocalDpi xmlns:a14="http://schemas.microsoft.com/office/drawing/2010/main" val="0"/>
                </a:ext>
              </a:extLst>
            </a:blip>
            <a:srcRect l="20587" t="24094" r="10531" b="29941"/>
            <a:stretch/>
          </p:blipFill>
          <p:spPr>
            <a:xfrm>
              <a:off x="4084110" y="4676116"/>
              <a:ext cx="1405557" cy="1008000"/>
            </a:xfrm>
            <a:prstGeom prst="rect">
              <a:avLst/>
            </a:prstGeom>
          </p:spPr>
        </p:pic>
        <p:pic>
          <p:nvPicPr>
            <p:cNvPr id="23" name="Picture 22"/>
            <p:cNvPicPr>
              <a:picLocks noChangeAspect="1"/>
            </p:cNvPicPr>
            <p:nvPr/>
          </p:nvPicPr>
          <p:blipFill rotWithShape="1">
            <a:blip r:embed="rId21" cstate="print">
              <a:extLst>
                <a:ext uri="{28A0092B-C50C-407E-A947-70E740481C1C}">
                  <a14:useLocalDpi xmlns:a14="http://schemas.microsoft.com/office/drawing/2010/main" val="0"/>
                </a:ext>
              </a:extLst>
            </a:blip>
            <a:srcRect l="20084" t="29006" r="8897" b="26199"/>
            <a:stretch/>
          </p:blipFill>
          <p:spPr>
            <a:xfrm>
              <a:off x="6012675" y="4676116"/>
              <a:ext cx="1486997" cy="1008000"/>
            </a:xfrm>
            <a:prstGeom prst="rect">
              <a:avLst/>
            </a:prstGeom>
          </p:spPr>
        </p:pic>
      </p:grpSp>
      <p:sp>
        <p:nvSpPr>
          <p:cNvPr id="24" name="Rectangle 23"/>
          <p:cNvSpPr/>
          <p:nvPr/>
        </p:nvSpPr>
        <p:spPr>
          <a:xfrm>
            <a:off x="3862726" y="159863"/>
            <a:ext cx="5738474" cy="400110"/>
          </a:xfrm>
          <a:prstGeom prst="rect">
            <a:avLst/>
          </a:prstGeom>
          <a:noFill/>
          <a:ln w="9525">
            <a:noFill/>
            <a:miter lim="800000"/>
            <a:headEnd/>
            <a:tailEnd/>
          </a:ln>
        </p:spPr>
        <p:txBody>
          <a:bodyPr wrap="square">
            <a:spAutoFit/>
          </a:bodyPr>
          <a:lstStyle/>
          <a:p>
            <a:r>
              <a:rPr lang="en-US" altLang="ja-JP" sz="2000" b="1" dirty="0">
                <a:latin typeface="Cambria" panose="02040503050406030204" pitchFamily="18" charset="0"/>
              </a:rPr>
              <a:t>Comparison of Smoothness of SEI Films</a:t>
            </a:r>
          </a:p>
        </p:txBody>
      </p:sp>
      <p:cxnSp>
        <p:nvCxnSpPr>
          <p:cNvPr id="25" name="直線コネクタ 27"/>
          <p:cNvCxnSpPr/>
          <p:nvPr/>
        </p:nvCxnSpPr>
        <p:spPr>
          <a:xfrm>
            <a:off x="5995287" y="982006"/>
            <a:ext cx="0" cy="1528816"/>
          </a:xfrm>
          <a:prstGeom prst="line">
            <a:avLst/>
          </a:prstGeom>
          <a:ln w="158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コネクタ 35"/>
          <p:cNvCxnSpPr/>
          <p:nvPr/>
        </p:nvCxnSpPr>
        <p:spPr>
          <a:xfrm>
            <a:off x="5995287" y="3622577"/>
            <a:ext cx="0" cy="1735486"/>
          </a:xfrm>
          <a:prstGeom prst="line">
            <a:avLst/>
          </a:prstGeom>
          <a:ln w="15875">
            <a:solidFill>
              <a:srgbClr val="0070C0"/>
            </a:solidFill>
            <a:prstDash val="sysDash"/>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41188" y="2528463"/>
            <a:ext cx="1084376" cy="10763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テキスト ボックス 24"/>
          <p:cNvSpPr txBox="1"/>
          <p:nvPr/>
        </p:nvSpPr>
        <p:spPr>
          <a:xfrm>
            <a:off x="6731963" y="5536784"/>
            <a:ext cx="3256067" cy="307768"/>
          </a:xfrm>
          <a:prstGeom prst="rect">
            <a:avLst/>
          </a:prstGeom>
          <a:noFill/>
        </p:spPr>
        <p:txBody>
          <a:bodyPr wrap="square" lIns="91431" tIns="45716" rIns="91431" bIns="45716" rtlCol="0">
            <a:spAutoFit/>
          </a:bodyPr>
          <a:lstStyle/>
          <a:p>
            <a:pPr algn="ctr"/>
            <a:r>
              <a:rPr lang="en-US" altLang="ja-JP" sz="1400" dirty="0">
                <a:latin typeface="Cambria" panose="02040503050406030204" pitchFamily="18" charset="0"/>
                <a:cs typeface="Arial" panose="020B0604020202020204" pitchFamily="34" charset="0"/>
              </a:rPr>
              <a:t>(b) DFEC added</a:t>
            </a:r>
            <a:endParaRPr lang="ja-JP" altLang="en-US" sz="1400" dirty="0">
              <a:latin typeface="Cambria" panose="02040503050406030204" pitchFamily="18" charset="0"/>
            </a:endParaRPr>
          </a:p>
        </p:txBody>
      </p:sp>
      <p:sp>
        <p:nvSpPr>
          <p:cNvPr id="32" name="テキスト ボックス 25"/>
          <p:cNvSpPr txBox="1"/>
          <p:nvPr/>
        </p:nvSpPr>
        <p:spPr>
          <a:xfrm>
            <a:off x="1841939" y="5506496"/>
            <a:ext cx="3256067" cy="307768"/>
          </a:xfrm>
          <a:prstGeom prst="rect">
            <a:avLst/>
          </a:prstGeom>
          <a:noFill/>
        </p:spPr>
        <p:txBody>
          <a:bodyPr wrap="square" lIns="91431" tIns="45716" rIns="91431" bIns="45716" rtlCol="0">
            <a:spAutoFit/>
          </a:bodyPr>
          <a:lstStyle/>
          <a:p>
            <a:pPr algn="ctr"/>
            <a:r>
              <a:rPr lang="en-US" altLang="ja-JP" sz="1400" dirty="0">
                <a:latin typeface="Cambria" panose="02040503050406030204" pitchFamily="18" charset="0"/>
                <a:cs typeface="Arial" panose="020B0604020202020204" pitchFamily="34" charset="0"/>
              </a:rPr>
              <a:t>(a) FEC added</a:t>
            </a:r>
          </a:p>
        </p:txBody>
      </p:sp>
      <p:sp>
        <p:nvSpPr>
          <p:cNvPr id="26" name="Slide Number Placeholder 25"/>
          <p:cNvSpPr>
            <a:spLocks noGrp="1"/>
          </p:cNvSpPr>
          <p:nvPr>
            <p:ph type="sldNum" sz="quarter" idx="12"/>
          </p:nvPr>
        </p:nvSpPr>
        <p:spPr>
          <a:xfrm>
            <a:off x="8591147" y="6436270"/>
            <a:ext cx="2057400" cy="365125"/>
          </a:xfrm>
          <a:ln/>
        </p:spPr>
        <p:txBody>
          <a:bodyPr vert="horz" lIns="91440" tIns="45720" rIns="91440" bIns="45720" rtlCol="0" anchor="ctr"/>
          <a:lstStyle/>
          <a:p>
            <a:fld id="{E75C9094-6366-48C4-A01C-23356CE90963}" type="slidenum">
              <a:rPr lang="ja-JP" altLang="en-US" b="1">
                <a:solidFill>
                  <a:schemeClr val="tx1"/>
                </a:solidFill>
                <a:latin typeface="Cambria" panose="02040503050406030204" pitchFamily="18" charset="0"/>
              </a:rPr>
              <a:pPr/>
              <a:t>8</a:t>
            </a:fld>
            <a:endParaRPr lang="ja-JP" altLang="en-US" b="1" dirty="0">
              <a:solidFill>
                <a:schemeClr val="tx1"/>
              </a:solidFill>
              <a:latin typeface="Cambria" panose="02040503050406030204" pitchFamily="18" charset="0"/>
            </a:endParaRPr>
          </a:p>
        </p:txBody>
      </p:sp>
      <p:sp>
        <p:nvSpPr>
          <p:cNvPr id="35" name="正方形/長方形 39"/>
          <p:cNvSpPr/>
          <p:nvPr/>
        </p:nvSpPr>
        <p:spPr>
          <a:xfrm>
            <a:off x="564809" y="5948191"/>
            <a:ext cx="10860956" cy="646331"/>
          </a:xfrm>
          <a:prstGeom prst="rect">
            <a:avLst/>
          </a:prstGeom>
        </p:spPr>
        <p:txBody>
          <a:bodyPr wrap="square">
            <a:spAutoFit/>
          </a:bodyPr>
          <a:lstStyle/>
          <a:p>
            <a:pPr algn="just" fontAlgn="base">
              <a:spcBef>
                <a:spcPts val="300"/>
              </a:spcBef>
              <a:spcAft>
                <a:spcPts val="300"/>
              </a:spcAft>
            </a:pPr>
            <a:r>
              <a:rPr lang="en-US" altLang="ja-JP" dirty="0" smtClean="0">
                <a:solidFill>
                  <a:srgbClr val="000000"/>
                </a:solidFill>
                <a:latin typeface="Cambria" panose="02040503050406030204" pitchFamily="18" charset="0"/>
              </a:rPr>
              <a:t>This </a:t>
            </a:r>
            <a:r>
              <a:rPr lang="en-US" altLang="ja-JP" dirty="0">
                <a:solidFill>
                  <a:srgbClr val="000000"/>
                </a:solidFill>
                <a:latin typeface="Cambria" panose="02040503050406030204" pitchFamily="18" charset="0"/>
              </a:rPr>
              <a:t>reveals that in the FEC-added electrolyte, the surface structure of SEI film in contact with the electrolyte is smoother than DFEC-added SEI film.</a:t>
            </a:r>
          </a:p>
        </p:txBody>
      </p:sp>
    </p:spTree>
    <p:extLst>
      <p:ext uri="{BB962C8B-B14F-4D97-AF65-F5344CB8AC3E}">
        <p14:creationId xmlns:p14="http://schemas.microsoft.com/office/powerpoint/2010/main" val="5234647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717577663"/>
              </p:ext>
            </p:extLst>
          </p:nvPr>
        </p:nvGraphicFramePr>
        <p:xfrm>
          <a:off x="1415067" y="2856620"/>
          <a:ext cx="3317928" cy="1924620"/>
        </p:xfrm>
        <a:graphic>
          <a:graphicData uri="http://schemas.openxmlformats.org/drawingml/2006/table">
            <a:tbl>
              <a:tblPr>
                <a:tableStyleId>{5C22544A-7EE6-4342-B048-85BDC9FD1C3A}</a:tableStyleId>
              </a:tblPr>
              <a:tblGrid>
                <a:gridCol w="967662"/>
                <a:gridCol w="1175133"/>
                <a:gridCol w="1175133"/>
              </a:tblGrid>
              <a:tr h="500400">
                <a:tc>
                  <a:txBody>
                    <a:bodyPr/>
                    <a:lstStyle/>
                    <a:p>
                      <a:pPr algn="ctr" fontAlgn="ctr"/>
                      <a:r>
                        <a:rPr lang="en-IN" sz="1600" b="1" i="0" u="none" strike="noStrike" dirty="0" smtClean="0">
                          <a:solidFill>
                            <a:srgbClr val="FF0000"/>
                          </a:solidFill>
                          <a:effectLst/>
                          <a:latin typeface="Cambria" panose="02040503050406030204" pitchFamily="18" charset="0"/>
                          <a:ea typeface="ＭＳ Ｐゴシック" panose="020B0600070205080204" pitchFamily="50" charset="-128"/>
                        </a:rPr>
                        <a:t>System</a:t>
                      </a:r>
                      <a:endParaRPr lang="en-IN" sz="1600" b="1" i="0" u="none" strike="noStrike" dirty="0">
                        <a:solidFill>
                          <a:srgbClr val="FF0000"/>
                        </a:solidFill>
                        <a:effectLst/>
                        <a:latin typeface="Cambria" panose="02040503050406030204" pitchFamily="18" charset="0"/>
                        <a:ea typeface="ＭＳ Ｐゴシック" panose="020B060007020508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600" b="1" i="0" u="none" strike="noStrike" dirty="0" smtClean="0">
                          <a:solidFill>
                            <a:srgbClr val="FF0000"/>
                          </a:solidFill>
                          <a:effectLst/>
                          <a:latin typeface="Cambria" panose="02040503050406030204" pitchFamily="18" charset="0"/>
                          <a:ea typeface="+mn-ea"/>
                        </a:rPr>
                        <a:t>STDV(</a:t>
                      </a:r>
                      <a:r>
                        <a:rPr lang="en-IN" altLang="ja-JP" sz="1600" b="1" dirty="0" smtClean="0">
                          <a:solidFill>
                            <a:srgbClr val="FF0000"/>
                          </a:solidFill>
                          <a:latin typeface="Times New Roman" panose="02020603050405020304" pitchFamily="18" charset="0"/>
                          <a:cs typeface="Times New Roman" panose="02020603050405020304" pitchFamily="18" charset="0"/>
                        </a:rPr>
                        <a:t>Å)</a:t>
                      </a:r>
                      <a:endParaRPr lang="en-US" altLang="ja-JP" sz="1600" b="1" i="0" u="none" strike="noStrike" dirty="0" smtClean="0">
                        <a:solidFill>
                          <a:srgbClr val="FF0000"/>
                        </a:solidFill>
                        <a:effectLst/>
                        <a:latin typeface="Cambria" panose="02040503050406030204" pitchFamily="18" charset="0"/>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600" b="1" i="0" u="none" strike="noStrike" dirty="0" smtClean="0">
                          <a:solidFill>
                            <a:srgbClr val="FF0000"/>
                          </a:solidFill>
                          <a:effectLst/>
                          <a:latin typeface="Cambria" panose="02040503050406030204" pitchFamily="18" charset="0"/>
                          <a:ea typeface="+mn-ea"/>
                        </a:rPr>
                        <a:t>Distance(</a:t>
                      </a:r>
                      <a:r>
                        <a:rPr lang="en-IN" altLang="ja-JP" sz="1600" b="1" dirty="0" smtClean="0">
                          <a:solidFill>
                            <a:srgbClr val="FF0000"/>
                          </a:solidFill>
                          <a:latin typeface="Times New Roman" panose="02020603050405020304" pitchFamily="18" charset="0"/>
                          <a:cs typeface="Times New Roman" panose="02020603050405020304" pitchFamily="18" charset="0"/>
                        </a:rPr>
                        <a:t>Å)</a:t>
                      </a:r>
                      <a:endParaRPr lang="en-US" altLang="ja-JP" sz="1600" b="1" i="0" u="none" strike="noStrike" dirty="0" smtClean="0">
                        <a:solidFill>
                          <a:srgbClr val="FF0000"/>
                        </a:solidFill>
                        <a:effectLst/>
                        <a:latin typeface="Cambria" panose="02040503050406030204" pitchFamily="18" charset="0"/>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00400">
                <a:tc>
                  <a:txBody>
                    <a:bodyPr/>
                    <a:lstStyle/>
                    <a:p>
                      <a:pPr algn="ctr" fontAlgn="ctr"/>
                      <a:r>
                        <a:rPr lang="en-IN" sz="1600" b="1" i="0" u="none" strike="noStrike" dirty="0">
                          <a:solidFill>
                            <a:srgbClr val="FF0000"/>
                          </a:solidFill>
                          <a:effectLst/>
                          <a:latin typeface="Cambria" panose="02040503050406030204" pitchFamily="18" charset="0"/>
                          <a:ea typeface="ＭＳ Ｐゴシック" panose="020B0600070205080204" pitchFamily="50" charset="-128"/>
                        </a:rPr>
                        <a:t>DFEC</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600" b="1" i="0" u="none" strike="noStrike" dirty="0" smtClean="0">
                          <a:solidFill>
                            <a:srgbClr val="FF0000"/>
                          </a:solidFill>
                          <a:effectLst/>
                          <a:latin typeface="Cambria" panose="02040503050406030204" pitchFamily="18" charset="0"/>
                          <a:ea typeface="+mn-ea"/>
                        </a:rPr>
                        <a:t>10.862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600" b="1" i="0" u="none" strike="noStrike" dirty="0" smtClean="0">
                          <a:solidFill>
                            <a:srgbClr val="FF0000"/>
                          </a:solidFill>
                          <a:effectLst/>
                          <a:latin typeface="Cambria" panose="02040503050406030204" pitchFamily="18" charset="0"/>
                          <a:ea typeface="+mn-ea"/>
                        </a:rPr>
                        <a:t>31.010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6191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IN" altLang="ja-JP" sz="1600" b="1" i="0" u="none" strike="noStrike" dirty="0" smtClean="0">
                          <a:solidFill>
                            <a:srgbClr val="FF0000"/>
                          </a:solidFill>
                          <a:effectLst/>
                          <a:latin typeface="Cambria" panose="02040503050406030204" pitchFamily="18" charset="0"/>
                          <a:ea typeface="+mn-ea"/>
                        </a:rPr>
                        <a:t>FEC</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600" b="1" i="0" u="none" strike="noStrike" dirty="0" smtClean="0">
                          <a:solidFill>
                            <a:srgbClr val="FF0000"/>
                          </a:solidFill>
                          <a:effectLst/>
                          <a:latin typeface="Cambria" panose="02040503050406030204" pitchFamily="18" charset="0"/>
                          <a:ea typeface="+mn-ea"/>
                        </a:rPr>
                        <a:t>10.346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600" b="1" i="0" u="none" strike="noStrike" dirty="0" smtClean="0">
                          <a:solidFill>
                            <a:srgbClr val="FF0000"/>
                          </a:solidFill>
                          <a:effectLst/>
                          <a:latin typeface="Cambria" panose="02040503050406030204" pitchFamily="18" charset="0"/>
                          <a:ea typeface="+mn-ea"/>
                        </a:rPr>
                        <a:t>32.279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61910">
                <a:tc>
                  <a:txBody>
                    <a:bodyPr/>
                    <a:lstStyle/>
                    <a:p>
                      <a:pPr algn="ctr" fontAlgn="ctr"/>
                      <a:r>
                        <a:rPr lang="en-IN" altLang="ja-JP" sz="1600" b="1" i="0" u="none" strike="noStrike" dirty="0" smtClean="0">
                          <a:solidFill>
                            <a:srgbClr val="FF0000"/>
                          </a:solidFill>
                          <a:effectLst/>
                          <a:latin typeface="Cambria" panose="02040503050406030204" pitchFamily="18" charset="0"/>
                          <a:ea typeface="+mn-ea"/>
                        </a:rPr>
                        <a:t>PC</a:t>
                      </a:r>
                      <a:endParaRPr lang="en-IN" altLang="ja-JP" sz="1600" b="1" i="0" u="none" strike="noStrike" dirty="0">
                        <a:solidFill>
                          <a:srgbClr val="FF0000"/>
                        </a:solidFill>
                        <a:effectLst/>
                        <a:latin typeface="Cambria" panose="02040503050406030204" pitchFamily="18" charset="0"/>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600" b="1" i="0" u="none" strike="noStrike" dirty="0" smtClean="0">
                          <a:solidFill>
                            <a:srgbClr val="FF0000"/>
                          </a:solidFill>
                          <a:effectLst/>
                          <a:latin typeface="Cambria" panose="02040503050406030204" pitchFamily="18" charset="0"/>
                          <a:ea typeface="+mn-ea"/>
                        </a:rPr>
                        <a:t>11.652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600" b="1" i="0" u="none" strike="noStrike" dirty="0" smtClean="0">
                          <a:solidFill>
                            <a:srgbClr val="FF0000"/>
                          </a:solidFill>
                          <a:effectLst/>
                          <a:latin typeface="Cambria" panose="02040503050406030204" pitchFamily="18" charset="0"/>
                          <a:ea typeface="+mn-ea"/>
                        </a:rPr>
                        <a:t>39.576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3" name="TextBox 12"/>
          <p:cNvSpPr txBox="1"/>
          <p:nvPr/>
        </p:nvSpPr>
        <p:spPr>
          <a:xfrm>
            <a:off x="4646902" y="236191"/>
            <a:ext cx="2752741" cy="400110"/>
          </a:xfrm>
          <a:prstGeom prst="rect">
            <a:avLst/>
          </a:prstGeom>
          <a:noFill/>
        </p:spPr>
        <p:txBody>
          <a:bodyPr wrap="none" rtlCol="0">
            <a:spAutoFit/>
          </a:bodyPr>
          <a:lstStyle/>
          <a:p>
            <a:r>
              <a:rPr kumimoji="1" lang="en-US" altLang="ja-JP" sz="2000" b="1" dirty="0" smtClean="0">
                <a:latin typeface="Cambria" panose="02040503050406030204" pitchFamily="18" charset="0"/>
              </a:rPr>
              <a:t>Roughness of SEI Film</a:t>
            </a:r>
            <a:endParaRPr kumimoji="1" lang="ja-JP" altLang="en-US" sz="2000" b="1" dirty="0">
              <a:latin typeface="Cambria" panose="02040503050406030204" pitchFamily="18" charset="0"/>
            </a:endParaRPr>
          </a:p>
        </p:txBody>
      </p:sp>
      <p:sp>
        <p:nvSpPr>
          <p:cNvPr id="14" name="TextBox 13"/>
          <p:cNvSpPr txBox="1"/>
          <p:nvPr/>
        </p:nvSpPr>
        <p:spPr>
          <a:xfrm>
            <a:off x="994852" y="5322610"/>
            <a:ext cx="4077526" cy="369332"/>
          </a:xfrm>
          <a:prstGeom prst="rect">
            <a:avLst/>
          </a:prstGeom>
          <a:noFill/>
        </p:spPr>
        <p:txBody>
          <a:bodyPr wrap="none" rtlCol="0">
            <a:spAutoFit/>
          </a:bodyPr>
          <a:lstStyle/>
          <a:p>
            <a:r>
              <a:rPr kumimoji="1" lang="en-US" altLang="ja-JP" b="1" dirty="0" smtClean="0">
                <a:solidFill>
                  <a:srgbClr val="0070C0"/>
                </a:solidFill>
                <a:latin typeface="Cambria" panose="02040503050406030204" pitchFamily="18" charset="0"/>
              </a:rPr>
              <a:t>Order of Roughness: </a:t>
            </a:r>
            <a:r>
              <a:rPr lang="en-US" altLang="ja-JP" b="1" dirty="0" smtClean="0">
                <a:solidFill>
                  <a:srgbClr val="0070C0"/>
                </a:solidFill>
                <a:latin typeface="Cambria" panose="02040503050406030204" pitchFamily="18" charset="0"/>
              </a:rPr>
              <a:t>PC &gt; </a:t>
            </a:r>
            <a:r>
              <a:rPr kumimoji="1" lang="en-US" altLang="ja-JP" b="1" dirty="0" smtClean="0">
                <a:solidFill>
                  <a:srgbClr val="0070C0"/>
                </a:solidFill>
                <a:latin typeface="Cambria" panose="02040503050406030204" pitchFamily="18" charset="0"/>
              </a:rPr>
              <a:t>DFEC &gt; FEC</a:t>
            </a:r>
            <a:endParaRPr kumimoji="1" lang="ja-JP" altLang="en-US" b="1" dirty="0">
              <a:solidFill>
                <a:srgbClr val="0070C0"/>
              </a:solidFill>
              <a:latin typeface="Cambria" panose="02040503050406030204" pitchFamily="18" charset="0"/>
            </a:endParaRPr>
          </a:p>
        </p:txBody>
      </p:sp>
      <p:sp>
        <p:nvSpPr>
          <p:cNvPr id="27" name="TextBox 26"/>
          <p:cNvSpPr txBox="1"/>
          <p:nvPr/>
        </p:nvSpPr>
        <p:spPr>
          <a:xfrm>
            <a:off x="931533" y="891762"/>
            <a:ext cx="9971009" cy="646331"/>
          </a:xfrm>
          <a:prstGeom prst="rect">
            <a:avLst/>
          </a:prstGeom>
          <a:noFill/>
        </p:spPr>
        <p:txBody>
          <a:bodyPr wrap="square" rtlCol="0">
            <a:spAutoFit/>
          </a:bodyPr>
          <a:lstStyle/>
          <a:p>
            <a:pPr algn="ctr"/>
            <a:r>
              <a:rPr kumimoji="1" lang="en-US" altLang="ja-JP" dirty="0" smtClean="0">
                <a:latin typeface="Cambria" panose="02040503050406030204" pitchFamily="18" charset="0"/>
              </a:rPr>
              <a:t>The roughness is estimated through the standard deviation (STDV) of measured width at various parts (15X15 grid) </a:t>
            </a:r>
            <a:r>
              <a:rPr lang="en-US" altLang="ja-JP" dirty="0" smtClean="0">
                <a:latin typeface="Cambria" panose="02040503050406030204" pitchFamily="18" charset="0"/>
              </a:rPr>
              <a:t>of </a:t>
            </a:r>
            <a:r>
              <a:rPr lang="en-US" altLang="ja-JP" dirty="0">
                <a:latin typeface="Cambria" panose="02040503050406030204" pitchFamily="18" charset="0"/>
              </a:rPr>
              <a:t>the SEI </a:t>
            </a:r>
            <a:r>
              <a:rPr lang="en-US" altLang="ja-JP" dirty="0" smtClean="0">
                <a:latin typeface="Cambria" panose="02040503050406030204" pitchFamily="18" charset="0"/>
              </a:rPr>
              <a:t>film</a:t>
            </a:r>
            <a:r>
              <a:rPr kumimoji="1" lang="en-US" altLang="ja-JP" dirty="0" smtClean="0">
                <a:latin typeface="Cambria" panose="02040503050406030204" pitchFamily="18" charset="0"/>
              </a:rPr>
              <a:t>.</a:t>
            </a:r>
            <a:endParaRPr kumimoji="1" lang="ja-JP" altLang="en-US" dirty="0">
              <a:latin typeface="Cambria" panose="02040503050406030204" pitchFamily="18" charset="0"/>
            </a:endParaRPr>
          </a:p>
        </p:txBody>
      </p:sp>
      <p:sp>
        <p:nvSpPr>
          <p:cNvPr id="2" name="Slide Number Placeholder 1"/>
          <p:cNvSpPr>
            <a:spLocks noGrp="1"/>
          </p:cNvSpPr>
          <p:nvPr>
            <p:ph type="sldNum" sz="quarter" idx="12"/>
          </p:nvPr>
        </p:nvSpPr>
        <p:spPr/>
        <p:txBody>
          <a:bodyPr/>
          <a:lstStyle/>
          <a:p>
            <a:pPr>
              <a:defRPr/>
            </a:pPr>
            <a:fld id="{F3EAE5E9-71BD-40AE-BD3A-F48128C08950}" type="slidenum">
              <a:rPr lang="en-US" altLang="ja-JP" smtClean="0"/>
              <a:pPr>
                <a:defRPr/>
              </a:pPr>
              <a:t>9</a:t>
            </a:fld>
            <a:endParaRPr lang="en-US" altLang="ja-JP"/>
          </a:p>
        </p:txBody>
      </p:sp>
      <p:pic>
        <p:nvPicPr>
          <p:cNvPr id="3" name="Picture 2"/>
          <p:cNvPicPr>
            <a:picLocks noChangeAspect="1"/>
          </p:cNvPicPr>
          <p:nvPr/>
        </p:nvPicPr>
        <p:blipFill rotWithShape="1">
          <a:blip r:embed="rId2"/>
          <a:srcRect l="22083" t="21667" r="10833" b="33666"/>
          <a:stretch/>
        </p:blipFill>
        <p:spPr>
          <a:xfrm>
            <a:off x="6197458" y="2643010"/>
            <a:ext cx="4708208" cy="1959316"/>
          </a:xfrm>
          <a:prstGeom prst="rect">
            <a:avLst/>
          </a:prstGeom>
        </p:spPr>
      </p:pic>
      <p:sp>
        <p:nvSpPr>
          <p:cNvPr id="4" name="Rectangle 3"/>
          <p:cNvSpPr/>
          <p:nvPr/>
        </p:nvSpPr>
        <p:spPr>
          <a:xfrm>
            <a:off x="6445296" y="4953278"/>
            <a:ext cx="4457246" cy="369332"/>
          </a:xfrm>
          <a:prstGeom prst="rect">
            <a:avLst/>
          </a:prstGeom>
        </p:spPr>
        <p:txBody>
          <a:bodyPr wrap="none">
            <a:spAutoFit/>
          </a:bodyPr>
          <a:lstStyle/>
          <a:p>
            <a:r>
              <a:rPr lang="en-US" altLang="ja-JP" b="1" dirty="0" smtClean="0">
                <a:solidFill>
                  <a:srgbClr val="000000"/>
                </a:solidFill>
                <a:latin typeface="Cambria" panose="02040503050406030204" pitchFamily="18" charset="0"/>
              </a:rPr>
              <a:t>Figure. </a:t>
            </a:r>
            <a:r>
              <a:rPr lang="en-US" altLang="ja-JP" dirty="0" smtClean="0">
                <a:solidFill>
                  <a:srgbClr val="000000"/>
                </a:solidFill>
                <a:latin typeface="Cambria" panose="02040503050406030204" pitchFamily="18" charset="0"/>
              </a:rPr>
              <a:t>A </a:t>
            </a:r>
            <a:r>
              <a:rPr lang="en-US" altLang="ja-JP" dirty="0">
                <a:solidFill>
                  <a:srgbClr val="000000"/>
                </a:solidFill>
                <a:latin typeface="Cambria" panose="02040503050406030204" pitchFamily="18" charset="0"/>
              </a:rPr>
              <a:t>rough surface of arbitrary profile </a:t>
            </a:r>
            <a:endParaRPr lang="ja-JP" altLang="en-US" dirty="0"/>
          </a:p>
        </p:txBody>
      </p:sp>
      <p:cxnSp>
        <p:nvCxnSpPr>
          <p:cNvPr id="9" name="Straight Arrow Connector 8"/>
          <p:cNvCxnSpPr/>
          <p:nvPr/>
        </p:nvCxnSpPr>
        <p:spPr>
          <a:xfrm flipV="1">
            <a:off x="7588069" y="3041286"/>
            <a:ext cx="0" cy="156104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8883469" y="2856620"/>
            <a:ext cx="28575" cy="1745706"/>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9885024" y="3821806"/>
            <a:ext cx="9543" cy="780521"/>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6878449" y="3821806"/>
            <a:ext cx="9543" cy="780521"/>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8732399" y="2226564"/>
            <a:ext cx="1210294" cy="783850"/>
            <a:chOff x="8594600" y="1978891"/>
            <a:chExt cx="1210294" cy="783850"/>
          </a:xfrm>
        </p:grpSpPr>
        <p:sp>
          <p:nvSpPr>
            <p:cNvPr id="17" name="Oval Callout 16"/>
            <p:cNvSpPr/>
            <p:nvPr/>
          </p:nvSpPr>
          <p:spPr>
            <a:xfrm rot="1283521">
              <a:off x="8594600" y="1978891"/>
              <a:ext cx="1210294" cy="78385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TextBox 18"/>
            <p:cNvSpPr txBox="1"/>
            <p:nvPr/>
          </p:nvSpPr>
          <p:spPr>
            <a:xfrm>
              <a:off x="8658525" y="2145170"/>
              <a:ext cx="1101712" cy="369332"/>
            </a:xfrm>
            <a:prstGeom prst="rect">
              <a:avLst/>
            </a:prstGeom>
            <a:noFill/>
          </p:spPr>
          <p:txBody>
            <a:bodyPr wrap="none" rtlCol="0">
              <a:spAutoFit/>
            </a:bodyPr>
            <a:lstStyle/>
            <a:p>
              <a:r>
                <a:rPr kumimoji="1" lang="en-US" altLang="ja-JP" b="1" dirty="0" smtClean="0">
                  <a:solidFill>
                    <a:srgbClr val="0070C0"/>
                  </a:solidFill>
                  <a:effectLst>
                    <a:outerShdw blurRad="38100" dist="38100" dir="2700000" algn="tl">
                      <a:srgbClr val="000000">
                        <a:alpha val="43137"/>
                      </a:srgbClr>
                    </a:outerShdw>
                  </a:effectLst>
                  <a:latin typeface="Cambria" panose="02040503050406030204" pitchFamily="18" charset="0"/>
                </a:rPr>
                <a:t>Distance</a:t>
              </a:r>
              <a:endParaRPr kumimoji="1" lang="ja-JP" altLang="en-US" b="1" dirty="0">
                <a:solidFill>
                  <a:srgbClr val="0070C0"/>
                </a:solidFill>
                <a:effectLst>
                  <a:outerShdw blurRad="38100" dist="38100" dir="2700000" algn="tl">
                    <a:srgbClr val="000000">
                      <a:alpha val="43137"/>
                    </a:srgbClr>
                  </a:outerShdw>
                </a:effectLst>
                <a:latin typeface="Cambria" panose="02040503050406030204" pitchFamily="18" charset="0"/>
              </a:endParaRPr>
            </a:p>
          </p:txBody>
        </p:sp>
      </p:grpSp>
      <p:sp>
        <p:nvSpPr>
          <p:cNvPr id="32" name="Rectangle 31"/>
          <p:cNvSpPr/>
          <p:nvPr/>
        </p:nvSpPr>
        <p:spPr>
          <a:xfrm>
            <a:off x="261798" y="6380457"/>
            <a:ext cx="4721870" cy="338554"/>
          </a:xfrm>
          <a:prstGeom prst="rect">
            <a:avLst/>
          </a:prstGeom>
        </p:spPr>
        <p:txBody>
          <a:bodyPr wrap="none">
            <a:spAutoFit/>
          </a:bodyPr>
          <a:lstStyle/>
          <a:p>
            <a:r>
              <a:rPr lang="en-IN" altLang="ja-JP" sz="1600" dirty="0" smtClean="0">
                <a:latin typeface="Cambria" panose="02040503050406030204" pitchFamily="18" charset="0"/>
              </a:rPr>
              <a:t>T. Adams et.al. </a:t>
            </a:r>
            <a:r>
              <a:rPr lang="en-US" altLang="ja-JP" sz="1600" i="1" dirty="0" smtClean="0">
                <a:latin typeface="Cambria" panose="02040503050406030204" pitchFamily="18" charset="0"/>
              </a:rPr>
              <a:t>Int. J. Mech. Eng. Mechat. </a:t>
            </a:r>
            <a:r>
              <a:rPr lang="en-US" altLang="ja-JP" sz="1600" b="1" dirty="0" smtClean="0">
                <a:latin typeface="Cambria" panose="02040503050406030204" pitchFamily="18" charset="0"/>
              </a:rPr>
              <a:t>1</a:t>
            </a:r>
            <a:r>
              <a:rPr lang="en-US" altLang="ja-JP" sz="1600" dirty="0" smtClean="0">
                <a:latin typeface="Cambria" panose="02040503050406030204" pitchFamily="18" charset="0"/>
              </a:rPr>
              <a:t>, 66 (2012)</a:t>
            </a:r>
            <a:endParaRPr lang="ja-JP" altLang="en-US" sz="1600" dirty="0">
              <a:latin typeface="Cambria" panose="02040503050406030204" pitchFamily="18" charset="0"/>
            </a:endParaRPr>
          </a:p>
        </p:txBody>
      </p:sp>
    </p:spTree>
    <p:extLst>
      <p:ext uri="{BB962C8B-B14F-4D97-AF65-F5344CB8AC3E}">
        <p14:creationId xmlns:p14="http://schemas.microsoft.com/office/powerpoint/2010/main" val="2877635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4127</TotalTime>
  <Words>1413</Words>
  <Application>Microsoft Office PowerPoint</Application>
  <PresentationFormat>Widescreen</PresentationFormat>
  <Paragraphs>283</Paragraphs>
  <Slides>14</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Arial Unicode MS</vt:lpstr>
      <vt:lpstr>ＭＳ Ｐゴシック</vt:lpstr>
      <vt:lpstr>ＭＳ 明朝</vt:lpstr>
      <vt:lpstr>メイリオ</vt:lpstr>
      <vt:lpstr>Arial</vt:lpstr>
      <vt:lpstr>Calibri</vt:lpstr>
      <vt:lpstr>Calibri Light</vt:lpstr>
      <vt:lpstr>Cambria</vt:lpstr>
      <vt:lpstr>Cambria Math</vt:lpstr>
      <vt:lpstr>Mangal</vt:lpstr>
      <vt:lpstr>Times</vt:lpstr>
      <vt:lpstr>Times New Roman</vt:lpstr>
      <vt:lpstr>Wingdings</vt:lpstr>
      <vt:lpstr>Office Theme</vt:lpstr>
      <vt:lpstr>CREST Workshop  Uppula Purushotham</vt:lpstr>
      <vt:lpstr>Background of Present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uppula</dc:creator>
  <cp:lastModifiedBy>uppula</cp:lastModifiedBy>
  <cp:revision>446</cp:revision>
  <cp:lastPrinted>2015-10-05T01:47:39Z</cp:lastPrinted>
  <dcterms:created xsi:type="dcterms:W3CDTF">2015-04-22T01:24:06Z</dcterms:created>
  <dcterms:modified xsi:type="dcterms:W3CDTF">2015-10-07T04:40:15Z</dcterms:modified>
</cp:coreProperties>
</file>