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313" r:id="rId3"/>
    <p:sldId id="323" r:id="rId4"/>
    <p:sldId id="314" r:id="rId5"/>
    <p:sldId id="325" r:id="rId6"/>
    <p:sldId id="315" r:id="rId7"/>
    <p:sldId id="329" r:id="rId8"/>
    <p:sldId id="331" r:id="rId9"/>
    <p:sldId id="318" r:id="rId10"/>
    <p:sldId id="319" r:id="rId11"/>
    <p:sldId id="320" r:id="rId12"/>
    <p:sldId id="326" r:id="rId13"/>
    <p:sldId id="327" r:id="rId14"/>
    <p:sldId id="330" r:id="rId15"/>
    <p:sldId id="332" r:id="rId16"/>
    <p:sldId id="295" r:id="rId17"/>
  </p:sldIdLst>
  <p:sldSz cx="9144000" cy="6858000" type="screen4x3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69" autoAdjust="0"/>
  </p:normalViewPr>
  <p:slideViewPr>
    <p:cSldViewPr showGuides="1">
      <p:cViewPr varScale="1">
        <p:scale>
          <a:sx n="107" d="100"/>
          <a:sy n="107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7723" cy="498613"/>
          </a:xfrm>
          <a:prstGeom prst="rect">
            <a:avLst/>
          </a:prstGeom>
        </p:spPr>
        <p:txBody>
          <a:bodyPr vert="horz" lIns="91787" tIns="45892" rIns="91787" bIns="4589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3" y="0"/>
            <a:ext cx="2947723" cy="498613"/>
          </a:xfrm>
          <a:prstGeom prst="rect">
            <a:avLst/>
          </a:prstGeom>
        </p:spPr>
        <p:txBody>
          <a:bodyPr vert="horz" lIns="91787" tIns="45892" rIns="91787" bIns="45892" rtlCol="0"/>
          <a:lstStyle>
            <a:lvl1pPr algn="r">
              <a:defRPr sz="1200"/>
            </a:lvl1pPr>
          </a:lstStyle>
          <a:p>
            <a:fld id="{5527FFA3-28D6-4616-A10E-2897578FD297}" type="datetimeFigureOut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7516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2" rIns="91787" bIns="458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543"/>
            <a:ext cx="5441950" cy="3912989"/>
          </a:xfrm>
          <a:prstGeom prst="rect">
            <a:avLst/>
          </a:prstGeom>
        </p:spPr>
        <p:txBody>
          <a:bodyPr vert="horz" lIns="91787" tIns="45892" rIns="91787" bIns="4589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39138"/>
            <a:ext cx="2947723" cy="498612"/>
          </a:xfrm>
          <a:prstGeom prst="rect">
            <a:avLst/>
          </a:prstGeom>
        </p:spPr>
        <p:txBody>
          <a:bodyPr vert="horz" lIns="91787" tIns="45892" rIns="91787" bIns="4589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3" y="9439138"/>
            <a:ext cx="2947723" cy="498612"/>
          </a:xfrm>
          <a:prstGeom prst="rect">
            <a:avLst/>
          </a:prstGeom>
        </p:spPr>
        <p:txBody>
          <a:bodyPr vert="horz" lIns="91787" tIns="45892" rIns="91787" bIns="45892" rtlCol="0" anchor="b"/>
          <a:lstStyle>
            <a:lvl1pPr algn="r">
              <a:defRPr sz="1200"/>
            </a:lvl1pPr>
          </a:lstStyle>
          <a:p>
            <a:fld id="{DFFBF987-0613-4AEB-B5EB-59DD217E4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91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180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53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285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74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03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120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354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89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F0ED6-18D8-4484-B182-5E4D0DA451D3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068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52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84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11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76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81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94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27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F3AF-91F3-42CC-8357-CD272583EAEB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12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C5E1-0A5D-478C-9538-A6BB2268DE5B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72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234F-C2DA-45DB-B60D-6429A41615BC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65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D98B-0AB2-4A0C-AEDC-15C1E11CDB7F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05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0B05-E756-48A0-8703-CBBE441FD0C4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5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D931-A21B-4FD7-A0CC-4B68BEA45945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7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7611-C88E-4AA1-A742-57125660BBD7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57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80E1-83DE-4FCE-9690-73F2FF8A76D5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15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2B59-0014-4832-8EFB-4DD1FC6D49F0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93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A7C-2E9C-4C7E-84FD-30BA0D60175B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50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5BF3-6ED6-48B0-9EB6-223676996FC7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78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3012-650E-4F04-8DF2-DC9E15EAD5AD}" type="datetime1">
              <a:rPr kumimoji="1" lang="ja-JP" altLang="en-US" smtClean="0"/>
              <a:t>2015/7/3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9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1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3.em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094" y="6499636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725" y="1863153"/>
            <a:ext cx="8972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8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FY2015’s 3</a:t>
            </a:r>
            <a:r>
              <a:rPr lang="en-US" altLang="ja-JP" sz="2800" b="1" baseline="30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rd</a:t>
            </a:r>
            <a:r>
              <a:rPr lang="en-US" altLang="ja-JP" sz="28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, CREST Workshop</a:t>
            </a:r>
            <a:endParaRPr lang="ja-JP" altLang="en-US" sz="28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1425" y="4702700"/>
            <a:ext cx="7795437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Norio Takenaka</a:t>
            </a:r>
            <a:r>
              <a:rPr lang="en-US" altLang="ja-JP" sz="2800" b="1" baseline="30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1,2</a:t>
            </a:r>
          </a:p>
          <a:p>
            <a:pPr algn="just">
              <a:spcBef>
                <a:spcPct val="50000"/>
              </a:spcBef>
            </a:pPr>
            <a:r>
              <a:rPr lang="en-US" altLang="ja-JP" sz="2000" b="1" dirty="0">
                <a:latin typeface="Arial" pitchFamily="34" charset="0"/>
                <a:ea typeface="メイリオ" pitchFamily="50" charset="-128"/>
                <a:cs typeface="Arial" pitchFamily="34" charset="0"/>
              </a:rPr>
              <a:t>Graduate School of Information Science, Nagoya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University</a:t>
            </a:r>
            <a:r>
              <a:rPr lang="en-US" altLang="ja-JP" sz="20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1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, </a:t>
            </a:r>
          </a:p>
          <a:p>
            <a:pPr algn="just">
              <a:spcBef>
                <a:spcPts val="600"/>
              </a:spcBef>
            </a:pP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Elements Strategy Initiative for Catalysts and Batteries (ESICB), </a:t>
            </a:r>
            <a:r>
              <a:rPr lang="en-US" altLang="ja-JP" sz="2000" b="1" dirty="0">
                <a:latin typeface="Arial" pitchFamily="34" charset="0"/>
                <a:ea typeface="メイリオ" pitchFamily="50" charset="-128"/>
                <a:cs typeface="Arial" pitchFamily="34" charset="0"/>
              </a:rPr>
              <a:t>Kyoto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University</a:t>
            </a:r>
            <a:r>
              <a:rPr lang="en-US" altLang="ja-JP" sz="20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2</a:t>
            </a:r>
            <a:endParaRPr lang="en-US" altLang="ja-JP" sz="2000" baseline="300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6383" y="2644208"/>
            <a:ext cx="82042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Exploring Transport Pathway of Sodium Ion in Solid Electrolyte Interphase Using Targeted Molecular  Dynamics Method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5408" y="1025436"/>
            <a:ext cx="233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Tue</a:t>
            </a:r>
            <a:r>
              <a:rPr kumimoji="1"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.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Jun. 30th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564" y="1262532"/>
            <a:ext cx="5328592" cy="394478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98156" y="6474999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9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Change in the Interaction </a:t>
            </a:r>
            <a:r>
              <a:rPr lang="en-US" altLang="ja-JP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E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nergy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25038" y="5212918"/>
            <a:ext cx="189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Time [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295873" y="2974044"/>
            <a:ext cx="350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 energy [kcal/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09589" y="5743486"/>
            <a:ext cx="8524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the interaction energy between a selected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and other species, there is a large barrier until a selected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moves into the anode surface. 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44678" y="1713291"/>
            <a:ext cx="245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Cut-off distance: 17 Å</a:t>
            </a:r>
            <a:endParaRPr kumimoji="1" lang="ja-JP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003414" y="2082623"/>
            <a:ext cx="621624" cy="2066457"/>
          </a:xfrm>
          <a:prstGeom prst="roundRect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2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8" y="1731358"/>
            <a:ext cx="3695856" cy="271351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7875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8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 fontScale="90000"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Relation between the Positon and Interaction </a:t>
            </a:r>
            <a:r>
              <a:rPr lang="en-US" altLang="ja-JP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E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nergy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8625" y="4528077"/>
            <a:ext cx="1893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[</a:t>
            </a:r>
            <a:r>
              <a:rPr kumimoji="1"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637180" y="2851612"/>
            <a:ext cx="1893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[Å]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63438" y="4528077"/>
            <a:ext cx="1893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[</a:t>
            </a:r>
            <a:r>
              <a:rPr kumimoji="1"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3016112" y="2918836"/>
            <a:ext cx="350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 energy [kcal/</a:t>
            </a:r>
            <a:r>
              <a:rPr kumimoji="1"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954" y="498508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(a) Position of a selected Na</a:t>
            </a:r>
            <a:r>
              <a:rPr kumimoji="1"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85480" y="495045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(b) Interaction energy</a:t>
            </a:r>
            <a:endParaRPr kumimoji="1" lang="ja-JP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65980" y="5637407"/>
            <a:ext cx="822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barrier was presented in the </a:t>
            </a:r>
            <a:r>
              <a:rPr lang="en-US" altLang="ja-JP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region</a:t>
            </a:r>
            <a:r>
              <a:rPr lang="en-US" altLang="ja-JP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of SEI film (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 &lt; </a:t>
            </a:r>
            <a:r>
              <a:rPr lang="en-US" altLang="ja-JP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&lt; 20 Å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).   In this case, a selected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was found to pass through a </a:t>
            </a:r>
            <a:r>
              <a:rPr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ja-JP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region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567" y="1734450"/>
            <a:ext cx="3661220" cy="2710418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5940152" y="2261404"/>
            <a:ext cx="432048" cy="1527636"/>
          </a:xfrm>
          <a:prstGeom prst="roundRect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1300046" y="3573730"/>
            <a:ext cx="535650" cy="604813"/>
          </a:xfrm>
          <a:prstGeom prst="roundRect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92456" y="28753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altLang="ja-JP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&lt; 20 Å</a:t>
            </a:r>
            <a:endParaRPr kumimoji="1" lang="ja-JP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1835696" y="3231764"/>
            <a:ext cx="288032" cy="310064"/>
          </a:xfrm>
          <a:prstGeom prst="straightConnector1">
            <a:avLst/>
          </a:prstGeom>
          <a:ln w="158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300" y="1914221"/>
            <a:ext cx="927938" cy="1031920"/>
          </a:xfrm>
          <a:prstGeom prst="rect">
            <a:avLst/>
          </a:prstGeom>
        </p:spPr>
      </p:pic>
      <p:sp>
        <p:nvSpPr>
          <p:cNvPr id="28" name="円/楕円 27"/>
          <p:cNvSpPr/>
          <p:nvPr/>
        </p:nvSpPr>
        <p:spPr>
          <a:xfrm>
            <a:off x="2284544" y="2430181"/>
            <a:ext cx="211043" cy="311766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2516990" y="2261404"/>
            <a:ext cx="566085" cy="262972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051351" y="2063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endParaRPr kumimoji="1" lang="ja-JP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8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Free Energy Calculation on Migration Pathway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7708" y="1505919"/>
            <a:ext cx="836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To obtain the free energy profiles along the migration pathways of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obtained by TMD method, I employed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 integration (TI) method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45596"/>
              </p:ext>
            </p:extLst>
          </p:nvPr>
        </p:nvGraphicFramePr>
        <p:xfrm>
          <a:off x="428625" y="3359147"/>
          <a:ext cx="25590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9" name="Equation" r:id="rId5" imgW="1574640" imgH="330120" progId="Equation.DSMT4">
                  <p:embed/>
                </p:oleObj>
              </mc:Choice>
              <mc:Fallback>
                <p:oleObj name="Equation" r:id="rId5" imgW="15746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25" y="3359147"/>
                        <a:ext cx="25590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11966"/>
              </p:ext>
            </p:extLst>
          </p:nvPr>
        </p:nvGraphicFramePr>
        <p:xfrm>
          <a:off x="1187624" y="4225277"/>
          <a:ext cx="2016224" cy="56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0" name="Equation" r:id="rId7" imgW="1257120" imgH="355320" progId="Equation.DSMT4">
                  <p:embed/>
                </p:oleObj>
              </mc:Choice>
              <mc:Fallback>
                <p:oleObj name="Equation" r:id="rId7" imgW="12571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7624" y="4225277"/>
                        <a:ext cx="2016224" cy="56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08459" y="2438272"/>
            <a:ext cx="836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In the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method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when a selected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moves from 0 to 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along </a:t>
            </a:r>
            <a:r>
              <a:rPr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axis, the free energy change ΔG(</a:t>
            </a:r>
            <a:r>
              <a:rPr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 is obtained as follows.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184584"/>
              </p:ext>
            </p:extLst>
          </p:nvPr>
        </p:nvGraphicFramePr>
        <p:xfrm>
          <a:off x="3677446" y="3356586"/>
          <a:ext cx="727617" cy="35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1" name="Equation" r:id="rId9" imgW="571320" imgH="279360" progId="Equation.DSMT4">
                  <p:embed/>
                </p:oleObj>
              </mc:Choice>
              <mc:Fallback>
                <p:oleObj name="Equation" r:id="rId9" imgW="571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77446" y="3356586"/>
                        <a:ext cx="727617" cy="355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355977" y="3367326"/>
            <a:ext cx="3888431" cy="54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Average force in </a:t>
            </a:r>
            <a:r>
              <a:rPr kumimoji="1"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direction of a selected Na</a:t>
            </a:r>
            <a:r>
              <a:rPr kumimoji="1" lang="en-US" altLang="ja-JP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fixed at </a:t>
            </a:r>
            <a:r>
              <a:rPr kumimoji="1"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1"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182273"/>
              </p:ext>
            </p:extLst>
          </p:nvPr>
        </p:nvGraphicFramePr>
        <p:xfrm>
          <a:off x="3698426" y="4376316"/>
          <a:ext cx="3397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2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98426" y="4376316"/>
                        <a:ext cx="339725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962376" y="435905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interval</a:t>
            </a:r>
            <a:endParaRPr kumimoji="1" lang="ja-JP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3110345" y="3622961"/>
            <a:ext cx="336420" cy="782781"/>
          </a:xfrm>
          <a:custGeom>
            <a:avLst/>
            <a:gdLst>
              <a:gd name="connsiteX0" fmla="*/ 0 w 336420"/>
              <a:gd name="connsiteY0" fmla="*/ 0 h 782781"/>
              <a:gd name="connsiteX1" fmla="*/ 332510 w 336420"/>
              <a:gd name="connsiteY1" fmla="*/ 360218 h 782781"/>
              <a:gd name="connsiteX2" fmla="*/ 152400 w 336420"/>
              <a:gd name="connsiteY2" fmla="*/ 782781 h 7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420" h="782781">
                <a:moveTo>
                  <a:pt x="0" y="0"/>
                </a:moveTo>
                <a:cubicBezTo>
                  <a:pt x="153555" y="114877"/>
                  <a:pt x="307110" y="229755"/>
                  <a:pt x="332510" y="360218"/>
                </a:cubicBezTo>
                <a:cubicBezTo>
                  <a:pt x="357910" y="490681"/>
                  <a:pt x="255155" y="636731"/>
                  <a:pt x="152400" y="782781"/>
                </a:cubicBezTo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36670" y="392795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formula </a:t>
            </a:r>
            <a:endParaRPr kumimoji="1" lang="ja-JP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6271" y="5158689"/>
            <a:ext cx="8368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In the present analysis, I have fixed only 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coordinate, meaning that 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selected Na</a:t>
            </a:r>
            <a:r>
              <a:rPr lang="en-US" altLang="ja-JP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can move on </a:t>
            </a:r>
            <a:r>
              <a:rPr lang="en-US" altLang="ja-JP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plane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in each </a:t>
            </a:r>
            <a:r>
              <a:rPr lang="en-US" altLang="ja-JP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ja-JP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ja-JP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   Additionally, I have estimated the free energy using </a:t>
            </a:r>
            <a:r>
              <a:rPr lang="en-US" altLang="ja-JP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ns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MD sampling (</a:t>
            </a:r>
            <a:r>
              <a:rPr lang="en-US" altLang="ja-JP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altLang="ja-JP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altLang="ja-JP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relaxation) along the calculated migration pathway of a selected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06975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177" y="1514141"/>
            <a:ext cx="3616651" cy="263802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" y="1455729"/>
            <a:ext cx="3682752" cy="2854867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2420496" y="1391577"/>
            <a:ext cx="246856" cy="56419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2637223" y="1981821"/>
            <a:ext cx="171833" cy="1782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867152" y="2488257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867152" y="3213577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060155" y="2485901"/>
            <a:ext cx="0" cy="716280"/>
          </a:xfrm>
          <a:prstGeom prst="straightConnector1">
            <a:avLst/>
          </a:prstGeom>
          <a:ln w="158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922831" y="221078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 kcal/</a:t>
            </a:r>
            <a:r>
              <a:rPr kumimoji="1" lang="en-US" altLang="ja-JP" sz="12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kumimoji="1" lang="ja-JP" altLang="en-US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Free Energy Profile and Mass </a:t>
            </a:r>
            <a:r>
              <a:rPr lang="en-US" altLang="ja-JP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D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ensity </a:t>
            </a:r>
            <a:r>
              <a:rPr lang="en-US" altLang="ja-JP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D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istribution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98680" y="4222158"/>
            <a:ext cx="1893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[Å]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-839570" y="2729273"/>
            <a:ext cx="252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Free energy [kcal/</a:t>
            </a:r>
            <a:r>
              <a:rPr kumimoji="1"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72231" y="4152169"/>
            <a:ext cx="1893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[Å]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3720151" y="2582284"/>
            <a:ext cx="252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Mass density [g/cm</a:t>
            </a:r>
            <a:r>
              <a:rPr kumimoji="1" lang="en-US" altLang="ja-JP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1068" y="460822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(a) Free energy profile of a selected Na</a:t>
            </a:r>
            <a:r>
              <a:rPr kumimoji="1" lang="en-US" altLang="ja-JP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26364" y="4487810"/>
            <a:ext cx="388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(b) Mass densities of reaction products in the present SEI film</a:t>
            </a:r>
            <a:endParaRPr kumimoji="1" lang="ja-JP" alt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11983" y="5148298"/>
            <a:ext cx="8529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free energy was stable as a selected Na</a:t>
            </a:r>
            <a:r>
              <a:rPr lang="en-US" altLang="ja-JP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moves into the anode surface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because the electrostatic interactions should be stronger inside the SEI film.</a:t>
            </a:r>
            <a:endParaRPr lang="en-US" altLang="ja-JP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48388" y="99016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position</a:t>
            </a:r>
            <a:endParaRPr kumimoji="1" lang="ja-JP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44383" y="5953370"/>
            <a:ext cx="8529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a free energy barrier of </a:t>
            </a:r>
            <a:r>
              <a:rPr lang="en-US" altLang="ja-JP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 kcal/</a:t>
            </a:r>
            <a:r>
              <a:rPr lang="en-US" altLang="ja-JP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near the anode surface.   This peak position corresponds to that in the mass density of the present SEI film.</a:t>
            </a:r>
            <a:endParaRPr lang="en-US" altLang="ja-JP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84970" y="1711310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NaPC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669037" y="2001692"/>
            <a:ext cx="110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kumimoji="1" lang="en-US" altLang="ja-JP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DMBDC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673193" y="2294537"/>
            <a:ext cx="110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kumimoji="1" lang="en-US" altLang="ja-JP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1" lang="en-US" altLang="ja-JP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7470968" y="1845993"/>
            <a:ext cx="234043" cy="1981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7462655" y="2136527"/>
            <a:ext cx="234043" cy="1981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7462413" y="2434456"/>
            <a:ext cx="234043" cy="1981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02151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155" y="3949688"/>
            <a:ext cx="1395265" cy="14841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236" y="3945218"/>
            <a:ext cx="1434915" cy="13725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462" y="3936025"/>
            <a:ext cx="1407138" cy="15213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436" y="3983701"/>
            <a:ext cx="1466614" cy="149411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83" y="3976081"/>
            <a:ext cx="1428525" cy="145074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189" y="1680558"/>
            <a:ext cx="1709071" cy="160311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581" y="1667604"/>
            <a:ext cx="1637138" cy="156535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4942" y="1773572"/>
            <a:ext cx="1466962" cy="151216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0010" y="1773572"/>
            <a:ext cx="1375940" cy="147280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Front Views of All Samples (</a:t>
            </a:r>
            <a:r>
              <a:rPr lang="en-US" altLang="ja-JP" sz="2800" b="1" i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N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 = 10)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415" y="1757071"/>
            <a:ext cx="1312063" cy="145909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21356" y="3237955"/>
            <a:ext cx="164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Sample.1</a:t>
            </a:r>
          </a:p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53115" y="3237955"/>
            <a:ext cx="164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Sample.2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58125" y="3236136"/>
            <a:ext cx="164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Sample.3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9656" y="3236136"/>
            <a:ext cx="164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Sample.4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76489" y="3236136"/>
            <a:ext cx="164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Sample.5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2716" y="5542414"/>
            <a:ext cx="164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Sample.6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01170" y="5544488"/>
            <a:ext cx="164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Sample.7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58124" y="5542414"/>
            <a:ext cx="164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Sample.8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98719" y="5535576"/>
            <a:ext cx="164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Sample.9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71885" y="5535576"/>
            <a:ext cx="164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Sample.10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13594" y="6014677"/>
            <a:ext cx="8529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all samples, it was found that there are some cavities where a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can pass through. (By rotating these structures, such cavities were clearly found.)</a:t>
            </a:r>
            <a:endParaRPr lang="en-US" altLang="ja-JP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1996" y="12654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Previously, we obtained </a:t>
            </a:r>
            <a:r>
              <a:rPr lang="en-US" altLang="ja-JP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SEI films</a:t>
            </a:r>
            <a:r>
              <a:rPr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by using </a:t>
            </a:r>
            <a:r>
              <a:rPr lang="en-US" altLang="ja-JP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different initial structures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60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Summary and Future Work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7472" y="2449177"/>
            <a:ext cx="8543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altLang="ja-JP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TMD method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, I can obtain a migration pathway of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into the anode surface in the SEI film obtained by the hybrid MC/MD reaction simulation.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516" y="1481412"/>
            <a:ext cx="8588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the present study, we have investigated the transport properties of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in the SEI film of NIB by using both </a:t>
            </a:r>
            <a:r>
              <a:rPr lang="en-US" altLang="ja-JP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TMD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methods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77516" y="5796659"/>
            <a:ext cx="8548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To confirm this prediction, I will estimate the free energy barriers using all samples (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= 10), and compare their average value with the experimental one.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5191" y="3416942"/>
            <a:ext cx="8543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It was found that there is a free energy barrier of </a:t>
            </a:r>
            <a:r>
              <a:rPr lang="en-US" altLang="ja-JP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 kcal/</a:t>
            </a:r>
            <a:r>
              <a:rPr lang="en-US" altLang="ja-JP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for a migration of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into the anode surface.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85191" y="4359768"/>
            <a:ext cx="8543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calculated free energy barrier was smaller than the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value (</a:t>
            </a:r>
            <a:r>
              <a:rPr lang="en-US" altLang="ja-JP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12~24 kcal/</a:t>
            </a:r>
            <a:r>
              <a:rPr lang="en-US" altLang="ja-JP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calculated one using the simple model including only Li</a:t>
            </a:r>
            <a:r>
              <a:rPr lang="en-US" altLang="ja-JP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EDC (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kcal/</a:t>
            </a:r>
            <a:r>
              <a:rPr lang="en-US" altLang="ja-JP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).   Thus, 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it is predicted that the </a:t>
            </a:r>
            <a:r>
              <a:rPr lang="en-US" altLang="ja-JP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desolvation 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 a rate-determining step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of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transfer from the electrolyte to anode.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37420"/>
            <a:ext cx="8229600" cy="2583160"/>
          </a:xfrm>
        </p:spPr>
        <p:txBody>
          <a:bodyPr>
            <a:noAutofit/>
          </a:bodyPr>
          <a:lstStyle/>
          <a:p>
            <a:r>
              <a:rPr kumimoji="1" lang="en-US" altLang="ja-JP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</a:t>
            </a:r>
            <a:br>
              <a:rPr kumimoji="1" lang="en-US" altLang="ja-JP" sz="7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your attention</a:t>
            </a:r>
            <a:endParaRPr kumimoji="1" lang="ja-JP" alt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21724" y="6519729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0"/>
          <p:cNvSpPr txBox="1">
            <a:spLocks/>
          </p:cNvSpPr>
          <p:nvPr/>
        </p:nvSpPr>
        <p:spPr bwMode="auto">
          <a:xfrm>
            <a:off x="7010400" y="6540501"/>
            <a:ext cx="2133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スライド番号プレースホルダー 22"/>
          <p:cNvSpPr txBox="1">
            <a:spLocks/>
          </p:cNvSpPr>
          <p:nvPr/>
        </p:nvSpPr>
        <p:spPr bwMode="auto">
          <a:xfrm>
            <a:off x="7011551" y="6525344"/>
            <a:ext cx="21336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  <a:sym typeface="Arial Black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zh-CN" sz="1400" dirty="0">
              <a:latin typeface="Arial" panose="020B0604020202020204" pitchFamily="34" charset="0"/>
              <a:ea typeface="メイリオ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5205" y="1294675"/>
            <a:ext cx="8633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  Among several processes of ion and electron transport, the </a:t>
            </a:r>
            <a:r>
              <a:rPr lang="en-US" altLang="ja-JP" b="1" dirty="0" smtClean="0">
                <a:solidFill>
                  <a:schemeClr val="accent2"/>
                </a:solidFill>
                <a:latin typeface="Arial"/>
                <a:ea typeface="メイリオ"/>
              </a:rPr>
              <a:t>lithium (or sodium) ion transfer at an anode/electrolyte interface</a:t>
            </a:r>
            <a:r>
              <a:rPr lang="en-US" altLang="ja-JP" dirty="0" smtClean="0">
                <a:solidFill>
                  <a:srgbClr val="002060"/>
                </a:solidFill>
                <a:latin typeface="Arial"/>
                <a:ea typeface="メイリオ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is an essential process of the charge-discharge reaction of lithium (or sodium) ion batteries.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8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Background of Present Research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850" y="3220582"/>
            <a:ext cx="3004076" cy="1794381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5476079" y="4228064"/>
            <a:ext cx="2616075" cy="1268903"/>
          </a:xfrm>
          <a:prstGeom prst="roundRect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右矢印 59"/>
          <p:cNvSpPr/>
          <p:nvPr/>
        </p:nvSpPr>
        <p:spPr>
          <a:xfrm rot="10800000">
            <a:off x="6085799" y="5018810"/>
            <a:ext cx="139663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445941" y="5173802"/>
            <a:ext cx="26823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Resistances of ion transfer</a:t>
            </a:r>
            <a:endParaRPr kumimoji="1" lang="ja-JP" altLang="en-US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0" y="3235063"/>
            <a:ext cx="3499702" cy="3043981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4586746" y="5655806"/>
            <a:ext cx="4427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sz="1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charge transfer resistance from SEI film to anode</a:t>
            </a:r>
          </a:p>
          <a:p>
            <a:pPr>
              <a:spcBef>
                <a:spcPts val="600"/>
              </a:spcBef>
            </a:pPr>
            <a:r>
              <a:rPr lang="en-US" altLang="ja-JP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SEI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resistance of ion transfer in SEI film</a:t>
            </a:r>
          </a:p>
          <a:p>
            <a:pPr>
              <a:spcBef>
                <a:spcPts val="600"/>
              </a:spcBef>
            </a:pPr>
            <a:r>
              <a:rPr kumimoji="1" lang="en-US" altLang="ja-JP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sz="1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resistance of ion transfer in bulk electrolyte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55205" y="2339747"/>
            <a:ext cx="863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  </a:t>
            </a:r>
            <a:r>
              <a:rPr lang="en-US" altLang="ja-JP" dirty="0" smtClean="0">
                <a:solidFill>
                  <a:srgbClr val="002060"/>
                </a:solidFill>
                <a:latin typeface="Arial"/>
                <a:ea typeface="メイリオ"/>
              </a:rPr>
              <a:t>Battery resistance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is typically the sum of the bulk electrolyte resistance (</a:t>
            </a:r>
            <a:r>
              <a:rPr lang="en-US" altLang="ja-JP" i="1" dirty="0" err="1" smtClean="0">
                <a:solidFill>
                  <a:srgbClr val="000000"/>
                </a:solidFill>
                <a:latin typeface="Arial"/>
                <a:ea typeface="メイリオ"/>
              </a:rPr>
              <a:t>R</a:t>
            </a:r>
            <a:r>
              <a:rPr lang="en-US" altLang="ja-JP" baseline="-25000" dirty="0" err="1" smtClean="0">
                <a:solidFill>
                  <a:srgbClr val="000000"/>
                </a:solidFill>
                <a:latin typeface="Arial"/>
                <a:ea typeface="メイリオ"/>
              </a:rPr>
              <a:t>bulk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), resistance of the SEI (</a:t>
            </a:r>
            <a:r>
              <a:rPr lang="en-US" altLang="ja-JP" i="1" dirty="0" smtClean="0">
                <a:solidFill>
                  <a:srgbClr val="000000"/>
                </a:solidFill>
                <a:latin typeface="Arial"/>
                <a:ea typeface="メイリオ"/>
              </a:rPr>
              <a:t>R</a:t>
            </a:r>
            <a:r>
              <a:rPr lang="en-US" altLang="ja-JP" baseline="-25000" dirty="0" smtClean="0">
                <a:solidFill>
                  <a:srgbClr val="000000"/>
                </a:solidFill>
                <a:latin typeface="Arial"/>
                <a:ea typeface="メイリオ"/>
              </a:rPr>
              <a:t>SEI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), and an ion transfer resistance (</a:t>
            </a:r>
            <a:r>
              <a:rPr lang="en-US" altLang="ja-JP" i="1" dirty="0" err="1" smtClean="0">
                <a:solidFill>
                  <a:srgbClr val="000000"/>
                </a:solidFill>
                <a:latin typeface="Arial"/>
                <a:ea typeface="メイリオ"/>
              </a:rPr>
              <a:t>R</a:t>
            </a:r>
            <a:r>
              <a:rPr lang="en-US" altLang="ja-JP" baseline="-25000" dirty="0" err="1" smtClean="0">
                <a:solidFill>
                  <a:srgbClr val="000000"/>
                </a:solidFill>
                <a:latin typeface="Arial"/>
                <a:ea typeface="メイリオ"/>
              </a:rPr>
              <a:t>ct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).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827584" y="6254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Schematic illustration</a:t>
            </a:r>
            <a:endParaRPr kumimoji="1" lang="ja-JP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7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Previous Studies on Ion Transfer </a:t>
            </a:r>
            <a:r>
              <a:rPr lang="ja-JP" altLang="en-US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①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7735" y="3957667"/>
            <a:ext cx="86373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Tx/>
              <a:buAutoNum type="arabicParenBoth"/>
            </a:pP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resistance of SEI (</a:t>
            </a:r>
            <a:r>
              <a:rPr lang="en-US" altLang="ja-JP" b="1" i="1" dirty="0" smtClean="0">
                <a:solidFill>
                  <a:srgbClr val="000000"/>
                </a:solidFill>
                <a:latin typeface="Arial"/>
                <a:ea typeface="メイリオ"/>
              </a:rPr>
              <a:t>R</a:t>
            </a:r>
            <a:r>
              <a:rPr lang="en-US" altLang="ja-JP" b="1" baseline="-25000" dirty="0" smtClean="0">
                <a:solidFill>
                  <a:srgbClr val="000000"/>
                </a:solidFill>
                <a:latin typeface="Arial"/>
                <a:ea typeface="メイリオ"/>
              </a:rPr>
              <a:t>SEI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) was quite small according to </a:t>
            </a:r>
            <a:r>
              <a:rPr lang="en-US" altLang="ja-JP" dirty="0" smtClean="0">
                <a:latin typeface="Arial"/>
                <a:ea typeface="メイリオ"/>
              </a:rPr>
              <a:t>impedance spectroscopy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,</a:t>
            </a:r>
          </a:p>
          <a:p>
            <a:pPr algn="just">
              <a:spcBef>
                <a:spcPts val="12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(2) </a:t>
            </a:r>
            <a:r>
              <a:rPr lang="en-US" altLang="ja-JP" b="1" dirty="0" smtClean="0">
                <a:solidFill>
                  <a:srgbClr val="7030A0"/>
                </a:solidFill>
                <a:latin typeface="Arial"/>
                <a:ea typeface="メイリオ"/>
              </a:rPr>
              <a:t>desolvation energy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(&lt; </a:t>
            </a:r>
            <a:r>
              <a:rPr lang="en-US" altLang="ja-JP" b="1" dirty="0" smtClean="0">
                <a:solidFill>
                  <a:srgbClr val="7030A0"/>
                </a:solidFill>
                <a:latin typeface="Arial"/>
                <a:ea typeface="メイリオ"/>
              </a:rPr>
              <a:t>12 kcal/</a:t>
            </a:r>
            <a:r>
              <a:rPr lang="en-US" altLang="ja-JP" b="1" dirty="0" err="1" smtClean="0">
                <a:solidFill>
                  <a:srgbClr val="7030A0"/>
                </a:solidFill>
                <a:latin typeface="Arial"/>
                <a:ea typeface="メイリオ"/>
              </a:rPr>
              <a:t>mol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) was similar to the activation barrier.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266" y="1390935"/>
            <a:ext cx="2954238" cy="153029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24702" y="1693167"/>
            <a:ext cx="539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  According to experimental studies, an </a:t>
            </a:r>
            <a:r>
              <a:rPr lang="en-US" altLang="ja-JP" b="1" u="sng" dirty="0" smtClean="0">
                <a:solidFill>
                  <a:schemeClr val="accent2"/>
                </a:solidFill>
                <a:latin typeface="Arial"/>
                <a:ea typeface="メイリオ"/>
              </a:rPr>
              <a:t>activation barrier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of the Li</a:t>
            </a:r>
            <a:r>
              <a:rPr lang="en-US" altLang="ja-JP" baseline="30000" dirty="0" smtClean="0">
                <a:solidFill>
                  <a:srgbClr val="000000"/>
                </a:solidFill>
                <a:latin typeface="Arial"/>
                <a:ea typeface="メイリオ"/>
              </a:rPr>
              <a:t>+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transfer from the electrolyte to graphite was found to be </a:t>
            </a:r>
            <a:r>
              <a:rPr lang="en-US" altLang="ja-JP" b="1" u="sng" dirty="0" smtClean="0">
                <a:solidFill>
                  <a:schemeClr val="accent2"/>
                </a:solidFill>
                <a:latin typeface="Arial"/>
                <a:ea typeface="メイリオ"/>
              </a:rPr>
              <a:t>12 ~ 24 kcal/mol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4875" y="3161368"/>
            <a:ext cx="864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  Abe and </a:t>
            </a:r>
            <a:r>
              <a:rPr lang="en-US" altLang="ja-JP" dirty="0" err="1" smtClean="0">
                <a:solidFill>
                  <a:srgbClr val="000000"/>
                </a:solidFill>
                <a:latin typeface="Arial"/>
                <a:ea typeface="メイリオ"/>
              </a:rPr>
              <a:t>Ogumi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et al. concluded that the </a:t>
            </a:r>
            <a:r>
              <a:rPr lang="en-US" altLang="ja-JP" u="sng" dirty="0" smtClean="0">
                <a:solidFill>
                  <a:srgbClr val="7030A0"/>
                </a:solidFill>
                <a:latin typeface="Arial"/>
                <a:ea typeface="メイリオ"/>
              </a:rPr>
              <a:t>desolvation of Li</a:t>
            </a:r>
            <a:r>
              <a:rPr lang="en-US" altLang="ja-JP" u="sng" baseline="30000" dirty="0" smtClean="0">
                <a:solidFill>
                  <a:srgbClr val="7030A0"/>
                </a:solidFill>
                <a:latin typeface="Arial"/>
                <a:ea typeface="メイリオ"/>
              </a:rPr>
              <a:t>+</a:t>
            </a:r>
            <a:r>
              <a:rPr lang="en-US" altLang="ja-JP" u="sng" dirty="0" smtClean="0">
                <a:solidFill>
                  <a:srgbClr val="7030A0"/>
                </a:solidFill>
                <a:latin typeface="Arial"/>
                <a:ea typeface="メイリオ"/>
              </a:rPr>
              <a:t> is a rate-determining step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of the interfacial transfer at graphite [1,2] because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4199" y="4900234"/>
            <a:ext cx="53497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[1] Abe and </a:t>
            </a:r>
            <a:r>
              <a:rPr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Ogumi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altLang="ja-JP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ja-JP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Electrochem</a:t>
            </a:r>
            <a:r>
              <a:rPr lang="en-US" altLang="ja-JP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Soc.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151(8)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A1120 (2004).</a:t>
            </a:r>
          </a:p>
          <a:p>
            <a:pPr>
              <a:spcBef>
                <a:spcPts val="600"/>
              </a:spcBef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] Abe and </a:t>
            </a:r>
            <a:r>
              <a:rPr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Ogumi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el al., </a:t>
            </a:r>
            <a:r>
              <a:rPr lang="en-US" altLang="ja-JP" sz="1200" dirty="0" err="1">
                <a:latin typeface="Arial" panose="020B0604020202020204" pitchFamily="34" charset="0"/>
                <a:cs typeface="Arial" panose="020B0604020202020204" pitchFamily="34" charset="0"/>
              </a:rPr>
              <a:t>Langumir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25(21)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, 12766 (2009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1" lang="en-US" altLang="ja-JP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7735" y="5626579"/>
            <a:ext cx="863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its kinetics is influenced by the composition of SEI film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[2].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31148" y="6331416"/>
            <a:ext cx="43238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61492" y="6127873"/>
            <a:ext cx="740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 microscopic origin was not found</a:t>
            </a:r>
            <a:r>
              <a:rPr lang="en-US" altLang="ja-JP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5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02065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3014" y="1327436"/>
            <a:ext cx="849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  To directly estimate an </a:t>
            </a:r>
            <a:r>
              <a:rPr lang="en-US" altLang="ja-JP" b="1" u="sng" dirty="0" smtClean="0">
                <a:solidFill>
                  <a:srgbClr val="00B050"/>
                </a:solidFill>
                <a:latin typeface="Arial"/>
                <a:ea typeface="メイリオ"/>
              </a:rPr>
              <a:t>activation barrier</a:t>
            </a:r>
            <a:r>
              <a:rPr lang="en-US" altLang="ja-JP" b="1" dirty="0" smtClean="0">
                <a:solidFill>
                  <a:srgbClr val="00B050"/>
                </a:solidFill>
                <a:latin typeface="Arial"/>
                <a:ea typeface="メイリオ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of </a:t>
            </a:r>
            <a:r>
              <a:rPr lang="en-US" altLang="ja-JP" i="1" dirty="0" smtClean="0">
                <a:solidFill>
                  <a:srgbClr val="000000"/>
                </a:solidFill>
                <a:latin typeface="Arial"/>
                <a:ea typeface="メイリオ"/>
              </a:rPr>
              <a:t>R</a:t>
            </a:r>
            <a:r>
              <a:rPr lang="en-US" altLang="ja-JP" baseline="-25000" dirty="0" smtClean="0">
                <a:solidFill>
                  <a:srgbClr val="000000"/>
                </a:solidFill>
                <a:latin typeface="Arial"/>
                <a:ea typeface="メイリオ"/>
              </a:rPr>
              <a:t>SEI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, Xu et al. have investigated the Li</a:t>
            </a:r>
            <a:r>
              <a:rPr lang="en-US" altLang="ja-JP" baseline="30000" dirty="0" smtClean="0">
                <a:solidFill>
                  <a:srgbClr val="000000"/>
                </a:solidFill>
                <a:latin typeface="Arial"/>
                <a:ea typeface="メイリオ"/>
              </a:rPr>
              <a:t>+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transfer in the SEI film by using both experiment and MD simulation, considering </a:t>
            </a:r>
            <a:r>
              <a:rPr lang="en-US" altLang="ja-JP" dirty="0" smtClean="0">
                <a:latin typeface="Arial"/>
                <a:ea typeface="メイリオ"/>
              </a:rPr>
              <a:t>a simple system which includes only </a:t>
            </a:r>
            <a:r>
              <a:rPr lang="en-US" altLang="ja-JP" dirty="0" smtClean="0">
                <a:solidFill>
                  <a:srgbClr val="7030A0"/>
                </a:solidFill>
                <a:latin typeface="Arial"/>
                <a:ea typeface="メイリオ"/>
              </a:rPr>
              <a:t>Li</a:t>
            </a:r>
            <a:r>
              <a:rPr lang="en-US" altLang="ja-JP" baseline="-25000" dirty="0" smtClean="0">
                <a:solidFill>
                  <a:srgbClr val="7030A0"/>
                </a:solidFill>
                <a:latin typeface="Arial"/>
                <a:ea typeface="メイリオ"/>
              </a:rPr>
              <a:t>2</a:t>
            </a:r>
            <a:r>
              <a:rPr lang="en-US" altLang="ja-JP" dirty="0" smtClean="0">
                <a:solidFill>
                  <a:srgbClr val="7030A0"/>
                </a:solidFill>
                <a:latin typeface="Arial"/>
                <a:ea typeface="メイリオ"/>
              </a:rPr>
              <a:t>EDC molecules</a:t>
            </a:r>
            <a:r>
              <a:rPr lang="en-US" altLang="ja-JP" dirty="0">
                <a:solidFill>
                  <a:srgbClr val="7030A0"/>
                </a:solidFill>
                <a:latin typeface="Arial"/>
                <a:ea typeface="メイリオ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because they were well-known to be the main component in the SEI film [3].</a:t>
            </a:r>
            <a:endParaRPr lang="ja-JP" altLang="en-US" dirty="0">
              <a:solidFill>
                <a:srgbClr val="000000"/>
              </a:solidFill>
              <a:latin typeface="Arial"/>
              <a:ea typeface="メイリオ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8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Previous Studies</a:t>
            </a:r>
            <a:r>
              <a:rPr lang="ja-JP" altLang="en-US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 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on Ion Transfer </a:t>
            </a:r>
            <a:r>
              <a:rPr lang="ja-JP" altLang="en-US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②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58" y="2878366"/>
            <a:ext cx="4822138" cy="131741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820" y="2593823"/>
            <a:ext cx="2692770" cy="206684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5542" y="4403164"/>
            <a:ext cx="5097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model for MD simulation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[3]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23910" y="405198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kumimoji="1" lang="en-US" altLang="ja-JP" sz="140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EDC</a:t>
            </a:r>
            <a:endParaRPr kumimoji="1" lang="ja-JP" altLang="en-US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23667" y="4645664"/>
            <a:ext cx="226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Ion conductivity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[3]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2182" y="2554408"/>
            <a:ext cx="690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[3] Xu et al., </a:t>
            </a:r>
            <a:r>
              <a:rPr lang="en-US" altLang="ja-JP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Phys. Chem. C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7433 (2013).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6147" y="5224231"/>
            <a:ext cx="859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The </a:t>
            </a:r>
            <a:r>
              <a:rPr lang="en-US" altLang="ja-JP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barrier</a:t>
            </a:r>
            <a:r>
              <a:rPr lang="en-US" altLang="ja-JP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SEI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was estimated to be </a:t>
            </a:r>
            <a:r>
              <a:rPr lang="en-US" altLang="ja-JP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kcal/</a:t>
            </a:r>
            <a:r>
              <a:rPr lang="en-US" altLang="ja-JP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, which is similar to that of the Li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transfer from the electrolyte to graphite (</a:t>
            </a:r>
            <a:r>
              <a:rPr lang="en-US" altLang="ja-JP" b="1" u="sng" dirty="0" smtClean="0">
                <a:solidFill>
                  <a:schemeClr val="accent2"/>
                </a:solidFill>
                <a:latin typeface="Arial"/>
                <a:ea typeface="メイリオ"/>
              </a:rPr>
              <a:t>12 ~ 24 kcal/</a:t>
            </a:r>
            <a:r>
              <a:rPr lang="en-US" altLang="ja-JP" b="1" u="sng" dirty="0" err="1" smtClean="0">
                <a:solidFill>
                  <a:schemeClr val="accent2"/>
                </a:solidFill>
                <a:latin typeface="Arial"/>
                <a:ea typeface="メイリオ"/>
              </a:rPr>
              <a:t>mol</a:t>
            </a:r>
            <a:r>
              <a:rPr lang="en-US" altLang="ja-JP" dirty="0" smtClean="0">
                <a:latin typeface="Arial"/>
                <a:ea typeface="メイリオ"/>
              </a:rPr>
              <a:t>).</a:t>
            </a: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359914" y="6197248"/>
            <a:ext cx="43238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890258" y="5993705"/>
            <a:ext cx="740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</a:t>
            </a:r>
            <a:r>
              <a:rPr lang="en-US" altLang="ja-JP" sz="2000" u="sng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 in the SEI film should be a rate-determining step</a:t>
            </a:r>
            <a:r>
              <a:rPr lang="en-US" altLang="ja-JP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8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2632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6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Purpose of Present Research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3014" y="1327436"/>
            <a:ext cx="849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rgbClr val="000000"/>
                </a:solidFill>
                <a:latin typeface="Arial"/>
                <a:ea typeface="メイリオ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 According to the </a:t>
            </a:r>
            <a:r>
              <a:rPr lang="en-US" altLang="ja-JP" dirty="0">
                <a:solidFill>
                  <a:srgbClr val="000000"/>
                </a:solidFill>
                <a:latin typeface="Arial"/>
                <a:ea typeface="メイリオ"/>
              </a:rPr>
              <a:t>previous studies in lithium-ion batteries (LIB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), there are two possibilities of the rate-determining step on the ion transfer, i.e., (1) </a:t>
            </a:r>
            <a:r>
              <a:rPr lang="en-US" altLang="ja-JP" u="sng" dirty="0" smtClean="0">
                <a:solidFill>
                  <a:schemeClr val="accent2"/>
                </a:solidFill>
                <a:latin typeface="Arial"/>
                <a:ea typeface="メイリオ"/>
              </a:rPr>
              <a:t>desolvation of Li</a:t>
            </a:r>
            <a:r>
              <a:rPr lang="en-US" altLang="ja-JP" u="sng" baseline="30000" dirty="0" smtClean="0">
                <a:solidFill>
                  <a:schemeClr val="accent2"/>
                </a:solidFill>
                <a:latin typeface="Arial"/>
                <a:ea typeface="メイリオ"/>
              </a:rPr>
              <a:t>+</a:t>
            </a:r>
            <a:r>
              <a:rPr lang="en-US" altLang="ja-JP" dirty="0" smtClean="0">
                <a:solidFill>
                  <a:schemeClr val="accent2"/>
                </a:solidFill>
                <a:latin typeface="Arial"/>
                <a:ea typeface="メイリオ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and (2) </a:t>
            </a:r>
            <a:r>
              <a:rPr lang="en-US" altLang="ja-JP" u="sng" dirty="0" smtClean="0">
                <a:solidFill>
                  <a:schemeClr val="accent5"/>
                </a:solidFill>
                <a:latin typeface="Arial"/>
                <a:ea typeface="メイリオ"/>
              </a:rPr>
              <a:t>Li</a:t>
            </a:r>
            <a:r>
              <a:rPr lang="en-US" altLang="ja-JP" u="sng" baseline="30000" dirty="0" smtClean="0">
                <a:solidFill>
                  <a:schemeClr val="accent5"/>
                </a:solidFill>
                <a:latin typeface="Arial"/>
                <a:ea typeface="メイリオ"/>
              </a:rPr>
              <a:t>+</a:t>
            </a:r>
            <a:r>
              <a:rPr lang="en-US" altLang="ja-JP" u="sng" dirty="0" smtClean="0">
                <a:solidFill>
                  <a:schemeClr val="accent5"/>
                </a:solidFill>
                <a:latin typeface="Arial"/>
                <a:ea typeface="メイリオ"/>
              </a:rPr>
              <a:t> transfer in the SEI film</a:t>
            </a:r>
            <a:r>
              <a:rPr lang="en-US" altLang="ja-JP" dirty="0" smtClean="0">
                <a:latin typeface="Arial"/>
                <a:ea typeface="メイリオ"/>
              </a:rPr>
              <a:t>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3014" y="2428503"/>
            <a:ext cx="8493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  However, these studies have </a:t>
            </a:r>
            <a:r>
              <a:rPr lang="en-US" altLang="ja-JP" u="sng" dirty="0" smtClean="0">
                <a:solidFill>
                  <a:srgbClr val="00B050"/>
                </a:solidFill>
                <a:latin typeface="Arial"/>
                <a:ea typeface="メイリオ"/>
              </a:rPr>
              <a:t>two weak points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ja-JP" altLang="en-US" dirty="0" smtClean="0">
                <a:solidFill>
                  <a:srgbClr val="000000"/>
                </a:solidFill>
                <a:latin typeface="Arial"/>
                <a:ea typeface="メイリオ"/>
              </a:rPr>
              <a:t>①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It is difficult to assign </a:t>
            </a:r>
            <a:r>
              <a:rPr lang="en-US" altLang="ja-JP" i="1" dirty="0" smtClean="0">
                <a:solidFill>
                  <a:srgbClr val="000000"/>
                </a:solidFill>
                <a:latin typeface="Arial"/>
                <a:ea typeface="メイリオ"/>
              </a:rPr>
              <a:t>R</a:t>
            </a:r>
            <a:r>
              <a:rPr lang="en-US" altLang="ja-JP" baseline="-25000" dirty="0" smtClean="0">
                <a:solidFill>
                  <a:srgbClr val="000000"/>
                </a:solidFill>
                <a:latin typeface="Arial"/>
                <a:ea typeface="メイリオ"/>
              </a:rPr>
              <a:t>SEI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by using impedance spectroscopy.</a:t>
            </a:r>
          </a:p>
          <a:p>
            <a:pPr algn="just">
              <a:spcBef>
                <a:spcPts val="600"/>
              </a:spcBef>
            </a:pPr>
            <a:r>
              <a:rPr lang="ja-JP" altLang="en-US" dirty="0" smtClean="0">
                <a:solidFill>
                  <a:srgbClr val="000000"/>
                </a:solidFill>
                <a:latin typeface="Arial"/>
                <a:ea typeface="メイリオ"/>
              </a:rPr>
              <a:t>②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Simple model consisting of only Li</a:t>
            </a:r>
            <a:r>
              <a:rPr lang="en-US" altLang="ja-JP" baseline="-25000" dirty="0" smtClean="0">
                <a:solidFill>
                  <a:srgbClr val="000000"/>
                </a:solidFill>
                <a:latin typeface="Arial"/>
                <a:ea typeface="メイリオ"/>
              </a:rPr>
              <a:t>2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EDC is different from real SEI film.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3014" y="3683458"/>
            <a:ext cx="849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  On the other hand, in </a:t>
            </a:r>
            <a:r>
              <a:rPr lang="en-US" altLang="ja-JP" dirty="0" smtClean="0">
                <a:solidFill>
                  <a:srgbClr val="00B0F0"/>
                </a:solidFill>
                <a:latin typeface="Arial"/>
                <a:ea typeface="メイリオ"/>
              </a:rPr>
              <a:t>ESICB project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, it is expected to investigate </a:t>
            </a:r>
            <a:r>
              <a:rPr lang="en-US" altLang="ja-JP" dirty="0" smtClean="0">
                <a:solidFill>
                  <a:srgbClr val="00B0F0"/>
                </a:solidFill>
                <a:latin typeface="Arial"/>
                <a:ea typeface="メイリオ"/>
              </a:rPr>
              <a:t>Na</a:t>
            </a:r>
            <a:r>
              <a:rPr lang="en-US" altLang="ja-JP" baseline="30000" dirty="0" smtClean="0">
                <a:solidFill>
                  <a:srgbClr val="00B0F0"/>
                </a:solidFill>
                <a:latin typeface="Arial"/>
                <a:ea typeface="メイリオ"/>
              </a:rPr>
              <a:t>+</a:t>
            </a:r>
            <a:r>
              <a:rPr lang="en-US" altLang="ja-JP" dirty="0" smtClean="0">
                <a:solidFill>
                  <a:srgbClr val="00B0F0"/>
                </a:solidFill>
                <a:latin typeface="Arial"/>
                <a:ea typeface="メイリオ"/>
              </a:rPr>
              <a:t> transfer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in </a:t>
            </a:r>
            <a:r>
              <a:rPr lang="en-US" altLang="ja-JP" dirty="0" smtClean="0">
                <a:solidFill>
                  <a:srgbClr val="00B0F0"/>
                </a:solidFill>
                <a:latin typeface="Arial"/>
                <a:ea typeface="メイリオ"/>
              </a:rPr>
              <a:t>sodium-ion batteries (NIB)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to develop the high-performance </a:t>
            </a:r>
            <a:r>
              <a:rPr lang="en-US" altLang="ja-JP" dirty="0" smtClean="0">
                <a:solidFill>
                  <a:srgbClr val="00B0F0"/>
                </a:solidFill>
                <a:latin typeface="Arial"/>
                <a:ea typeface="メイリオ"/>
              </a:rPr>
              <a:t>NIB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.   Previously, we could get the realistic model of SEI film using </a:t>
            </a:r>
            <a:r>
              <a:rPr lang="en-US" altLang="ja-JP" dirty="0" smtClean="0">
                <a:solidFill>
                  <a:srgbClr val="7030A0"/>
                </a:solidFill>
                <a:latin typeface="Arial"/>
                <a:ea typeface="メイリオ"/>
              </a:rPr>
              <a:t>hybrid MC/MD reaction method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[4,5].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6775" y="4610516"/>
            <a:ext cx="690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[4] NT et al., </a:t>
            </a:r>
            <a:r>
              <a:rPr lang="en-US" altLang="ja-JP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Phys. Chem. C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118(20)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10874 (2014); [5] NT et al.,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J. Phys. Chem. C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revision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3428" y="5126807"/>
            <a:ext cx="8493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   Therefore, I investigated the </a:t>
            </a:r>
            <a:r>
              <a:rPr lang="en-US" altLang="ja-JP" dirty="0" smtClean="0">
                <a:solidFill>
                  <a:srgbClr val="00B0F0"/>
                </a:solidFill>
                <a:latin typeface="Arial"/>
                <a:ea typeface="メイリオ"/>
              </a:rPr>
              <a:t>Na</a:t>
            </a:r>
            <a:r>
              <a:rPr lang="en-US" altLang="ja-JP" baseline="30000" dirty="0" smtClean="0">
                <a:solidFill>
                  <a:srgbClr val="00B0F0"/>
                </a:solidFill>
                <a:latin typeface="Arial"/>
                <a:ea typeface="メイリオ"/>
              </a:rPr>
              <a:t>+</a:t>
            </a:r>
            <a:r>
              <a:rPr lang="en-US" altLang="ja-JP" dirty="0" smtClean="0">
                <a:solidFill>
                  <a:srgbClr val="00B0F0"/>
                </a:solidFill>
                <a:latin typeface="Arial"/>
                <a:ea typeface="メイリオ"/>
              </a:rPr>
              <a:t> transfer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in the SEI film obtained by the </a:t>
            </a:r>
            <a:r>
              <a:rPr lang="en-US" altLang="ja-JP" dirty="0" smtClean="0">
                <a:solidFill>
                  <a:srgbClr val="7030A0"/>
                </a:solidFill>
                <a:latin typeface="Arial"/>
                <a:ea typeface="メイリオ"/>
              </a:rPr>
              <a:t>hybrid MC/MD reaction method </a:t>
            </a:r>
            <a:r>
              <a:rPr lang="en-US" altLang="ja-JP" dirty="0" smtClean="0">
                <a:latin typeface="Arial"/>
                <a:ea typeface="メイリオ"/>
              </a:rPr>
              <a:t>[5].  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First, I searched for a </a:t>
            </a:r>
            <a:r>
              <a:rPr lang="en-US" altLang="ja-JP" b="1" dirty="0" smtClean="0">
                <a:solidFill>
                  <a:schemeClr val="accent6"/>
                </a:solidFill>
                <a:latin typeface="Arial"/>
                <a:ea typeface="メイリオ"/>
              </a:rPr>
              <a:t>migration pathway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into the anode surface through the SEI film.   Next, I calculated a </a:t>
            </a:r>
            <a:r>
              <a:rPr lang="en-US" altLang="ja-JP" b="1" dirty="0" smtClean="0">
                <a:solidFill>
                  <a:srgbClr val="C00000"/>
                </a:solidFill>
                <a:latin typeface="Arial"/>
                <a:ea typeface="メイリオ"/>
              </a:rPr>
              <a:t>free energy profile</a:t>
            </a:r>
            <a:r>
              <a:rPr lang="en-US" altLang="ja-JP" dirty="0" smtClean="0">
                <a:solidFill>
                  <a:srgbClr val="C00000"/>
                </a:solidFill>
                <a:latin typeface="Arial"/>
                <a:ea typeface="メイリオ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along a </a:t>
            </a:r>
            <a:r>
              <a:rPr lang="en-US" altLang="ja-JP" dirty="0" smtClean="0">
                <a:solidFill>
                  <a:schemeClr val="accent6"/>
                </a:solidFill>
                <a:latin typeface="Arial"/>
                <a:ea typeface="メイリオ"/>
              </a:rPr>
              <a:t>migration pathway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メイリオ"/>
              </a:rPr>
              <a:t>to compare the activation barrier with the previous experimental and theoretical values [1-3].</a:t>
            </a:r>
          </a:p>
        </p:txBody>
      </p:sp>
    </p:spTree>
    <p:extLst>
      <p:ext uri="{BB962C8B-B14F-4D97-AF65-F5344CB8AC3E}">
        <p14:creationId xmlns:p14="http://schemas.microsoft.com/office/powerpoint/2010/main" val="29353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94921" y="6487120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8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Implementation of Targeted MD Method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7708" y="1505919"/>
            <a:ext cx="836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To search for the migration pathways of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inside the SEI film, I implemented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molecular dynamics (TMD) method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[6] into AMBER program.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3420" y="2209763"/>
            <a:ext cx="5158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[6] J. </a:t>
            </a:r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Schlitter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Mol. Simul.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10(2)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291-309 (1993).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114193"/>
              </p:ext>
            </p:extLst>
          </p:nvPr>
        </p:nvGraphicFramePr>
        <p:xfrm>
          <a:off x="704443" y="4126241"/>
          <a:ext cx="3150851" cy="59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1" name="Equation" r:id="rId5" imgW="1485720" imgH="279360" progId="Equation.DSMT4">
                  <p:embed/>
                </p:oleObj>
              </mc:Choice>
              <mc:Fallback>
                <p:oleObj name="Equation" r:id="rId5" imgW="1485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443" y="4126241"/>
                        <a:ext cx="3150851" cy="592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562777"/>
              </p:ext>
            </p:extLst>
          </p:nvPr>
        </p:nvGraphicFramePr>
        <p:xfrm>
          <a:off x="4317030" y="4262226"/>
          <a:ext cx="285142" cy="28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2" name="Equation" r:id="rId7" imgW="241200" imgH="241200" progId="Equation.DSMT4">
                  <p:embed/>
                </p:oleObj>
              </mc:Choice>
              <mc:Fallback>
                <p:oleObj name="Equation" r:id="rId7" imgW="241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7030" y="4262226"/>
                        <a:ext cx="285142" cy="285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62862"/>
              </p:ext>
            </p:extLst>
          </p:nvPr>
        </p:nvGraphicFramePr>
        <p:xfrm>
          <a:off x="4317030" y="4662120"/>
          <a:ext cx="408247" cy="27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3" name="Equation" r:id="rId9" imgW="355320" imgH="241200" progId="Equation.DSMT4">
                  <p:embed/>
                </p:oleObj>
              </mc:Choice>
              <mc:Fallback>
                <p:oleObj name="Equation" r:id="rId9" imgW="355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7030" y="4662120"/>
                        <a:ext cx="408247" cy="27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34675"/>
              </p:ext>
            </p:extLst>
          </p:nvPr>
        </p:nvGraphicFramePr>
        <p:xfrm>
          <a:off x="4317030" y="3934009"/>
          <a:ext cx="166728" cy="197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4" name="Equation" r:id="rId11" imgW="139680" imgH="164880" progId="Equation.DSMT4">
                  <p:embed/>
                </p:oleObj>
              </mc:Choice>
              <mc:Fallback>
                <p:oleObj name="Equation" r:id="rId11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17030" y="3934009"/>
                        <a:ext cx="166728" cy="197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4398859" y="3869132"/>
            <a:ext cx="2385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force constant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23685" y="4241077"/>
            <a:ext cx="414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current io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 position on </a:t>
            </a:r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-axis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2379" y="4627016"/>
            <a:ext cx="4146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targeted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on </a:t>
            </a:r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-axis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7708" y="2833973"/>
            <a:ext cx="842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In the method, to pull the selected ion into the targeted position, the additional force       is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applied to the selected ion during the MD simulation.</a:t>
            </a: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34334"/>
              </p:ext>
            </p:extLst>
          </p:nvPr>
        </p:nvGraphicFramePr>
        <p:xfrm>
          <a:off x="1055283" y="3135875"/>
          <a:ext cx="289272" cy="343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5" name="Equation" r:id="rId13" imgW="203040" imgH="241200" progId="Equation.DSMT4">
                  <p:embed/>
                </p:oleObj>
              </mc:Choice>
              <mc:Fallback>
                <p:oleObj name="Equation" r:id="rId13" imgW="20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55283" y="3135875"/>
                        <a:ext cx="289272" cy="343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コネクタ 17"/>
          <p:cNvCxnSpPr/>
          <p:nvPr/>
        </p:nvCxnSpPr>
        <p:spPr>
          <a:xfrm>
            <a:off x="671673" y="4718709"/>
            <a:ext cx="318362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90015" y="5345618"/>
            <a:ext cx="8425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On the other hand, to roughly know the energetic information along migration pathway, I calculated the </a:t>
            </a:r>
            <a:r>
              <a:rPr lang="en-US" altLang="ja-JP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energies between selected ion and other species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(e.g., electrolyte solution, SEI film).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61" y="2255579"/>
            <a:ext cx="5090350" cy="244827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93" y="2389375"/>
            <a:ext cx="2038023" cy="22663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8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Model </a:t>
            </a:r>
            <a:r>
              <a:rPr lang="en-US" altLang="ja-JP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S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ystem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2700" y="1617295"/>
            <a:ext cx="110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 film</a:t>
            </a:r>
            <a:endParaRPr kumimoji="1" lang="ja-JP" altLang="en-US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左中かっこ 9"/>
          <p:cNvSpPr/>
          <p:nvPr/>
        </p:nvSpPr>
        <p:spPr>
          <a:xfrm rot="5400000">
            <a:off x="3103650" y="1010793"/>
            <a:ext cx="338831" cy="229476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4304" y="4793984"/>
            <a:ext cx="491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(a) Side View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(SEI film, surface view; Na</a:t>
            </a:r>
            <a:r>
              <a:rPr lang="en-US" altLang="ja-JP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PF</a:t>
            </a:r>
            <a:r>
              <a:rPr lang="en-US" altLang="ja-JP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van der Waals view; PC and Gas, stick view)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21542" y="4703851"/>
            <a:ext cx="3123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(b) Front view of SEI film from the side of anode</a:t>
            </a:r>
          </a:p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(0</a:t>
            </a:r>
            <a:r>
              <a:rPr kumimoji="1"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kumimoji="1" lang="en-US" altLang="ja-JP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&lt; 20 Å)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左中かっこ 13"/>
          <p:cNvSpPr/>
          <p:nvPr/>
        </p:nvSpPr>
        <p:spPr>
          <a:xfrm rot="5400000">
            <a:off x="1290419" y="1565601"/>
            <a:ext cx="338834" cy="1185148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9233" y="1617295"/>
            <a:ext cx="110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endParaRPr kumimoji="1" lang="ja-JP" altLang="en-US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52442" y="5822229"/>
            <a:ext cx="8453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For this purpose, I employed the system including </a:t>
            </a:r>
            <a:r>
              <a:rPr lang="en-US" altLang="ja-JP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NaPF</a:t>
            </a:r>
            <a:r>
              <a:rPr lang="en-US" altLang="ja-JP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-PC electrolyte solution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 film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(This was obtained by a </a:t>
            </a:r>
            <a:r>
              <a:rPr lang="en-US" altLang="ja-JP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MC/MD reaction simulation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589" y="1275885"/>
            <a:ext cx="3056816" cy="1081750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5821542" y="1325936"/>
            <a:ext cx="299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srgbClr val="000000"/>
                </a:solidFill>
                <a:latin typeface="Arial" charset="0"/>
              </a:rPr>
              <a:t>Species in SEI film</a:t>
            </a:r>
            <a:endParaRPr lang="ja-JP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4201926"/>
            <a:ext cx="648072" cy="6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043" y="3461803"/>
            <a:ext cx="5943330" cy="302433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8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Procedure of TMD Simulations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5536" y="1504365"/>
            <a:ext cx="8190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the simulation, I first selected one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), and pulled it into the anode surface (target position) by using </a:t>
            </a:r>
            <a:r>
              <a:rPr lang="en-US" altLang="ja-JP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TMD method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096837" y="5032125"/>
            <a:ext cx="360040" cy="360040"/>
          </a:xfrm>
          <a:prstGeom prst="ellipse">
            <a:avLst/>
          </a:prstGeom>
          <a:noFill/>
          <a:ln>
            <a:solidFill>
              <a:schemeClr val="accent6"/>
            </a:solidFill>
            <a:prstDash val="solid"/>
          </a:ln>
          <a:effectLst>
            <a:glow rad="63500">
              <a:schemeClr val="accent6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576013" y="3453242"/>
            <a:ext cx="576064" cy="1512168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603905" y="305585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Na</a:t>
            </a:r>
            <a:r>
              <a:rPr lang="en-US" altLang="ja-JP" u="sng" baseline="30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u="sng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右矢印 14"/>
          <p:cNvSpPr/>
          <p:nvPr/>
        </p:nvSpPr>
        <p:spPr>
          <a:xfrm rot="10800000">
            <a:off x="3375572" y="5054823"/>
            <a:ext cx="1603412" cy="31464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305657" y="5447649"/>
            <a:ext cx="1812509" cy="2880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force</a:t>
            </a:r>
            <a:endParaRPr kumimoji="1" lang="ja-JP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95536" y="2437320"/>
            <a:ext cx="8190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TMD method, the force constant was set to </a:t>
            </a:r>
            <a:r>
              <a:rPr lang="en-US" altLang="ja-JP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kcal/molÅ</a:t>
            </a:r>
            <a:r>
              <a:rPr lang="en-US" altLang="ja-JP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5704194"/>
            <a:ext cx="761453" cy="8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94764" y="647759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6" y="671264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8675" y="223891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Change in the Positon of a Selected Na</a:t>
            </a:r>
            <a:r>
              <a:rPr lang="en-US" altLang="ja-JP" sz="2800" b="1" kern="0" baseline="3000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+</a:t>
            </a:r>
            <a:endParaRPr kumimoji="1" lang="ja-JP" altLang="en-US" sz="2800" b="1" baseline="30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54234" y="5733256"/>
            <a:ext cx="8035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TMD simulation, a selected Na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was close to the anode surface (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Å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 from the initial positon (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ja-JP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Å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 inside the SEI film.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072" y="1504801"/>
            <a:ext cx="5040560" cy="3700796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649571" y="5201581"/>
            <a:ext cx="189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Time [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782379" y="3095122"/>
            <a:ext cx="189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[Å]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9857</TotalTime>
  <Words>1672</Words>
  <Application>Microsoft Office PowerPoint</Application>
  <PresentationFormat>画面に合わせる (4:3)</PresentationFormat>
  <Paragraphs>154</Paragraphs>
  <Slides>16</Slides>
  <Notes>16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ＭＳ Ｐゴシック</vt:lpstr>
      <vt:lpstr>メイリオ</vt:lpstr>
      <vt:lpstr>Arial</vt:lpstr>
      <vt:lpstr>Arial Black</vt:lpstr>
      <vt:lpstr>Calibri</vt:lpstr>
      <vt:lpstr>Office ​​テーマ</vt:lpstr>
      <vt:lpstr>Equation</vt:lpstr>
      <vt:lpstr>PowerPoint プレゼンテーション</vt:lpstr>
      <vt:lpstr>Background of Present Research</vt:lpstr>
      <vt:lpstr>Previous Studies on Ion Transfer ①</vt:lpstr>
      <vt:lpstr>Previous Studies on Ion Transfer ②</vt:lpstr>
      <vt:lpstr>Purpose of Present Research</vt:lpstr>
      <vt:lpstr>Implementation of Targeted MD Method</vt:lpstr>
      <vt:lpstr>Model System</vt:lpstr>
      <vt:lpstr>Procedure of TMD Simulations</vt:lpstr>
      <vt:lpstr>Change in the Positon of a Selected Na+</vt:lpstr>
      <vt:lpstr>Change in the Interaction Energy</vt:lpstr>
      <vt:lpstr>Relation between the Positon and Interaction Energy</vt:lpstr>
      <vt:lpstr>Free Energy Calculation on Migration Pathway</vt:lpstr>
      <vt:lpstr>Free Energy Profile and Mass Density Distribution</vt:lpstr>
      <vt:lpstr>Front Views of All Samples (N = 10)</vt:lpstr>
      <vt:lpstr>Summary and Future Work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Takenaka</dc:creator>
  <cp:lastModifiedBy>Norio Takenaka</cp:lastModifiedBy>
  <cp:revision>479</cp:revision>
  <cp:lastPrinted>2015-06-30T03:23:25Z</cp:lastPrinted>
  <dcterms:created xsi:type="dcterms:W3CDTF">2014-05-07T03:50:06Z</dcterms:created>
  <dcterms:modified xsi:type="dcterms:W3CDTF">2015-07-03T05:38:42Z</dcterms:modified>
</cp:coreProperties>
</file>