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75" r:id="rId3"/>
    <p:sldId id="280" r:id="rId4"/>
    <p:sldId id="282" r:id="rId5"/>
    <p:sldId id="276" r:id="rId6"/>
    <p:sldId id="277" r:id="rId7"/>
    <p:sldId id="283" r:id="rId8"/>
    <p:sldId id="278" r:id="rId9"/>
    <p:sldId id="279" r:id="rId10"/>
    <p:sldId id="284" r:id="rId11"/>
    <p:sldId id="286" r:id="rId12"/>
    <p:sldId id="285" r:id="rId13"/>
    <p:sldId id="287" r:id="rId14"/>
    <p:sldId id="288" r:id="rId15"/>
    <p:sldId id="266" r:id="rId16"/>
  </p:sldIdLst>
  <p:sldSz cx="9144000" cy="6858000" type="screen4x3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4040"/>
    <a:srgbClr val="92D050"/>
    <a:srgbClr val="FF0000"/>
    <a:srgbClr val="11893F"/>
    <a:srgbClr val="00B050"/>
    <a:srgbClr val="000000"/>
    <a:srgbClr val="00FF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61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2" y="0"/>
            <a:ext cx="2947723" cy="49861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CBEF95E-46BF-4B3F-A2E3-085E422759AA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2542"/>
            <a:ext cx="5441950" cy="3912989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9138"/>
            <a:ext cx="2947723" cy="49861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2" y="9439138"/>
            <a:ext cx="2947723" cy="49861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8CF5856-6346-4856-A3AE-67B9541145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66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7100-CD9E-4F2A-9E96-5B333F18453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7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8D05-BB01-4540-805C-242C8495511B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20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3269-05D2-4B75-ADE2-095743854EC6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3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D0C-34F9-46AA-9550-FEEA21ABB385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986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9B91-0F18-405E-A787-324C5FADA019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3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D80-65D5-41B3-A461-F220B43D49CE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54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EDAF-4190-483B-AB45-43964C83F904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68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DF5-2B43-43EC-ABE4-FA94F8CC9053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82F9-BB9B-49D2-861B-4C588235E5FA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93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D4CC-5797-4186-84E7-556A1C6C7C6C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921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75E3-70A0-4F8F-A922-0A796C492B57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84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3C9E-D05A-4DE9-B438-DCE40E64E96A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3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643B-3C56-4E7C-9B9E-E9919C307C7A}" type="datetime1">
              <a:rPr kumimoji="1" lang="ja-JP" altLang="en-US" smtClean="0"/>
              <a:t>2015/6/30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3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5046434"/>
            <a:ext cx="6858000" cy="1572851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Masayoshi Takayanagi</a:t>
            </a:r>
          </a:p>
          <a:p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Graduate School of Information Science,</a:t>
            </a:r>
            <a:b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Nagoya University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690" y="878261"/>
            <a:ext cx="83006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altLang="ja-JP" sz="4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Development of TopologyEditor for MC/MD </a:t>
            </a:r>
            <a:r>
              <a:rPr lang="en-US" altLang="ja-JP" sz="4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simulations</a:t>
            </a:r>
          </a:p>
          <a:p>
            <a:pPr algn="ctr">
              <a:spcAft>
                <a:spcPts val="2400"/>
              </a:spcAft>
            </a:pP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MC/MD 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シミュレーションに向けた</a:t>
            </a: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TopologyEditor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プログラム開発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7822" y="79899"/>
            <a:ext cx="880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FY2015  The 3rd CREST Workshop 	2015, 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Jun</a:t>
            </a:r>
            <a:r>
              <a:rPr lang="en-US" altLang="ja-JP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30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4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86941" y="1769470"/>
            <a:ext cx="30099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Read</a:t>
            </a: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restart files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 residue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Write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inpcrd file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165049"/>
            <a:ext cx="358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 residue</a:t>
            </a:r>
          </a:p>
          <a:p>
            <a:pPr algn="ctr"/>
            <a:r>
              <a:rPr kumimoji="1" lang="en-US" altLang="ja-JP" sz="16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(for grand canonical simulation)</a:t>
            </a:r>
            <a:endParaRPr kumimoji="1" lang="ja-JP" altLang="en-US" sz="16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131" y="188918"/>
            <a:ext cx="3545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Implementation of </a:t>
            </a:r>
            <a:b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residue copy (solvent)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131" y="3820441"/>
            <a:ext cx="350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copy residue must be solvent 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(no bond with other residues)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22433" y="188918"/>
            <a:ext cx="5486314" cy="653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echo '</a:t>
            </a:r>
            <a:endParaRPr lang="en-US" altLang="ja-JP" sz="1200" b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inputTopology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ben010.top    </a:t>
            </a:r>
            <a:r>
              <a:rPr lang="en-US" altLang="ja-JP" sz="12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 topology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outputTopology ben010.top    </a:t>
            </a:r>
            <a:r>
              <a:rPr lang="en-US" altLang="ja-JP" sz="12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Output topology</a:t>
            </a:r>
          </a:p>
          <a:p>
            <a:r>
              <a:rPr lang="en-US" altLang="ja-JP" sz="12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</a:t>
            </a:r>
            <a:r>
              <a:rPr lang="en-US" altLang="ja-JP" sz="120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inputInpcrd </a:t>
            </a:r>
            <a:r>
              <a:rPr lang="en-US" altLang="ja-JP" sz="12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FILENAME </a:t>
            </a:r>
            <a:r>
              <a:rPr lang="en-US" altLang="ja-JP" sz="120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isVel isBox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inputInpcrd  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ben010.inpcrd 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true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true  </a:t>
            </a:r>
            <a:r>
              <a:rPr lang="en-US" altLang="ja-JP" sz="12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 inpcrd</a:t>
            </a:r>
            <a:endParaRPr lang="en-US" altLang="ja-JP" sz="120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outputInpcrd 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ben011.inpcrd            </a:t>
            </a:r>
            <a:r>
              <a:rPr lang="en-US" altLang="ja-JP" sz="12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Output inpcrd</a:t>
            </a:r>
            <a:endParaRPr lang="en-US" altLang="ja-JP" sz="120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u="sng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copyResidueIntoTailRandomTrans 321 </a:t>
            </a:r>
            <a:r>
              <a:rPr lang="en-US" altLang="ja-JP" sz="1200" u="sng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10000</a:t>
            </a:r>
          </a:p>
          <a:p>
            <a:r>
              <a:rPr lang="en-US" altLang="ja-JP" sz="12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2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Copy residue at resID 321 and add at tail</a:t>
            </a:r>
            <a:br>
              <a:rPr lang="en-US" altLang="ja-JP" sz="12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12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with 10,000 times of random translation trial</a:t>
            </a:r>
            <a:endParaRPr lang="en-US" altLang="ja-JP" sz="120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' &gt; </a:t>
            </a:r>
            <a:r>
              <a:rPr lang="en-US" altLang="ja-JP" sz="1200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topEdit.txt</a:t>
            </a:r>
          </a:p>
          <a:p>
            <a:endParaRPr lang="en-US" altLang="ja-JP" sz="1200" smtClean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Execute TopologyEditor</a:t>
            </a:r>
            <a:endParaRPr lang="en-US" altLang="ja-JP" sz="120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/home/takayana/scripts/TopologyEditor/</a:t>
            </a:r>
            <a:r>
              <a:rPr lang="en-US" altLang="ja-JP" sz="1200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TopologyEditor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00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topEdit.txt</a:t>
            </a:r>
          </a:p>
          <a:p>
            <a:r>
              <a:rPr lang="en-US" altLang="ja-JP" sz="1050" smtClean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*****************************************************</a:t>
            </a:r>
            <a:br>
              <a:rPr lang="en-US" altLang="ja-JP" sz="1050" smtClean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1050" smtClean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START </a:t>
            </a:r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TopologyEditor ver 0.1 written by M. Takayanagi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Input  prmtop file name is </a:t>
            </a:r>
            <a:r>
              <a:rPr lang="en-US" altLang="ja-JP" sz="1050" smtClean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[ben010.top]</a:t>
            </a:r>
            <a:endParaRPr lang="en-US" altLang="ja-JP" sz="105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Output prmtop file name is </a:t>
            </a:r>
            <a:r>
              <a:rPr lang="en-US" altLang="ja-JP" sz="1050" smtClean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[ben011.top</a:t>
            </a:r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Input  inpcrd file name is </a:t>
            </a:r>
            <a:r>
              <a:rPr lang="en-US" altLang="ja-JP" sz="1050" smtClean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[ben010.inpcrd]</a:t>
            </a:r>
            <a:endParaRPr lang="en-US" altLang="ja-JP" sz="105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Output inpcrd file name is </a:t>
            </a:r>
            <a:r>
              <a:rPr lang="en-US" altLang="ja-JP" sz="1050" smtClean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[ben011.inpcrd</a:t>
            </a:r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</a:p>
          <a:p>
            <a:endParaRPr lang="en-US" altLang="ja-JP" sz="105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JOB LIST {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copyresidueintotailrandomtrans 321 10000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} JOB LIST END</a:t>
            </a:r>
          </a:p>
          <a:p>
            <a:endParaRPr lang="en-US" altLang="ja-JP" sz="105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Input topology [prmtop]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natom = 4440, nres = 330, total charge = -1.40487e-06</a:t>
            </a:r>
          </a:p>
          <a:p>
            <a:endParaRPr lang="en-US" altLang="ja-JP" sz="105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EXECUTE JOB LIST {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Copy residue 321(BEN ) into tail by DX {37.5546, 10.3274, 8.53995}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after 10000 times of random translation with shortest distance 3.98244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}EXECUTE JOB LIST</a:t>
            </a:r>
          </a:p>
          <a:p>
            <a:endParaRPr lang="en-US" altLang="ja-JP" sz="105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Output topology </a:t>
            </a:r>
            <a:r>
              <a:rPr lang="en-US" altLang="ja-JP" sz="1050" smtClean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[ben011.top</a:t>
            </a:r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natom = 4452, nres = 331, total charge = -1.40487e-06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Output inpcrd </a:t>
            </a:r>
            <a:r>
              <a:rPr lang="en-US" altLang="ja-JP" sz="1050" smtClean="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[ben011.inpcrd</a:t>
            </a:r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END TopologyEditor</a:t>
            </a:r>
          </a:p>
          <a:p>
            <a:r>
              <a:rPr lang="en-US" altLang="ja-JP" sz="105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*****************************************************</a:t>
            </a:r>
            <a:endParaRPr lang="en-US" altLang="ja-JP" sz="110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05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438" y="228600"/>
            <a:ext cx="900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Location of new molecule: random translation trials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4254" y="1144336"/>
            <a:ext cx="2435469" cy="2435469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438" y="753037"/>
            <a:ext cx="214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Periodic boundary box</a:t>
            </a:r>
            <a:endParaRPr kumimoji="1" lang="ja-JP" altLang="en-US" sz="120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52201" y="1903012"/>
            <a:ext cx="659423" cy="659423"/>
          </a:xfrm>
          <a:prstGeom prst="ellipse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199358" y="1299172"/>
            <a:ext cx="659423" cy="659423"/>
          </a:xfrm>
          <a:prstGeom prst="ellipse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47519" y="2685776"/>
            <a:ext cx="659423" cy="659423"/>
          </a:xfrm>
          <a:prstGeom prst="ellipse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536819" y="1188346"/>
            <a:ext cx="659423" cy="659423"/>
          </a:xfrm>
          <a:prstGeom prst="ellipse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346505" y="2546506"/>
            <a:ext cx="659423" cy="659423"/>
          </a:xfrm>
          <a:prstGeom prst="ellipse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2529069" y="1030037"/>
            <a:ext cx="1" cy="430821"/>
          </a:xfrm>
          <a:prstGeom prst="line">
            <a:avLst/>
          </a:prstGeom>
          <a:ln>
            <a:solidFill>
              <a:srgbClr val="FF4040"/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005928" y="722635"/>
            <a:ext cx="2144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FF404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Existing molecules</a:t>
            </a:r>
            <a:endParaRPr kumimoji="1" lang="ja-JP" altLang="en-US" sz="1600">
              <a:solidFill>
                <a:srgbClr val="FF404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740877" y="2777609"/>
            <a:ext cx="659423" cy="659423"/>
          </a:xfrm>
          <a:prstGeom prst="ellipse">
            <a:avLst/>
          </a:prstGeom>
          <a:solidFill>
            <a:srgbClr val="92D050">
              <a:alpha val="50196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676216" y="2876217"/>
            <a:ext cx="402797" cy="2329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411805" y="3740571"/>
            <a:ext cx="192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New molecule</a:t>
            </a:r>
            <a:br>
              <a:rPr lang="en-US" altLang="ja-JP" sz="160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160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 random location</a:t>
            </a:r>
            <a:endParaRPr kumimoji="1" lang="ja-JP" altLang="en-US" sz="1600">
              <a:solidFill>
                <a:schemeClr val="accent6">
                  <a:lumMod val="75000"/>
                </a:schemeClr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flipH="1">
            <a:off x="2156863" y="3331219"/>
            <a:ext cx="1" cy="45761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389434" y="1327688"/>
            <a:ext cx="55160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Translate copy target molecule with three </a:t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random numbers (0 - boxSize) </a:t>
            </a:r>
          </a:p>
          <a:p>
            <a:pPr>
              <a:spcAft>
                <a:spcPts val="1200"/>
              </a:spcAft>
            </a:pP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Calculate shortest distance between the new molecule and existing molecules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Repeat random translation &amp; shortest distance calculation for the number described in the input file</a:t>
            </a:r>
          </a:p>
          <a:p>
            <a:pPr>
              <a:spcAft>
                <a:spcPts val="1200"/>
              </a:spcAft>
            </a:pPr>
            <a:r>
              <a:rPr lang="en-US" altLang="ja-JP" smtClean="0">
                <a:solidFill>
                  <a:srgbClr val="FF404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Choose longest "shortest distance" location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0560" y="4306660"/>
            <a:ext cx="332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Calculate "shortest distance"</a:t>
            </a:r>
            <a:b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with existing molecules</a:t>
            </a:r>
            <a:endParaRPr kumimoji="1"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8" name="カギ線コネクタ 27"/>
          <p:cNvCxnSpPr/>
          <p:nvPr/>
        </p:nvCxnSpPr>
        <p:spPr>
          <a:xfrm rot="5400000">
            <a:off x="798890" y="3263559"/>
            <a:ext cx="1313945" cy="772256"/>
          </a:xfrm>
          <a:prstGeom prst="bentConnector3">
            <a:avLst>
              <a:gd name="adj1" fmla="val 23234"/>
            </a:avLst>
          </a:prstGeom>
          <a:ln>
            <a:solidFill>
              <a:schemeClr val="tx1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3894446" y="4268011"/>
            <a:ext cx="2435469" cy="2435469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4022393" y="5026687"/>
            <a:ext cx="659423" cy="659423"/>
          </a:xfrm>
          <a:prstGeom prst="ellipse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5469550" y="4422847"/>
            <a:ext cx="659423" cy="659423"/>
          </a:xfrm>
          <a:prstGeom prst="ellipse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917711" y="5809451"/>
            <a:ext cx="659423" cy="659423"/>
          </a:xfrm>
          <a:prstGeom prst="ellipse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805182" y="4286459"/>
            <a:ext cx="659423" cy="659423"/>
          </a:xfrm>
          <a:prstGeom prst="ellipse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4616697" y="5670181"/>
            <a:ext cx="659423" cy="659423"/>
          </a:xfrm>
          <a:prstGeom prst="ellipse">
            <a:avLst/>
          </a:prstGeom>
          <a:solidFill>
            <a:srgbClr val="FF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423666" y="5255042"/>
            <a:ext cx="659423" cy="659423"/>
          </a:xfrm>
          <a:prstGeom prst="ellipse">
            <a:avLst/>
          </a:prstGeom>
          <a:solidFill>
            <a:srgbClr val="92D050">
              <a:alpha val="50196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/>
          <p:cNvCxnSpPr/>
          <p:nvPr/>
        </p:nvCxnSpPr>
        <p:spPr>
          <a:xfrm flipH="1">
            <a:off x="5753377" y="4752558"/>
            <a:ext cx="62375" cy="83219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6352354" y="5292365"/>
            <a:ext cx="2654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Longest "shortest distance" location</a:t>
            </a:r>
          </a:p>
          <a:p>
            <a:r>
              <a:rPr lang="en-US" altLang="ja-JP" sz="1600" smtClean="0">
                <a:solidFill>
                  <a:srgbClr val="FF404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 Initial location of </a:t>
            </a:r>
            <a:br>
              <a:rPr lang="en-US" altLang="ja-JP" sz="1600" smtClean="0">
                <a:solidFill>
                  <a:srgbClr val="FF404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1600" smtClean="0">
                <a:solidFill>
                  <a:srgbClr val="FF404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the new molecule</a:t>
            </a:r>
            <a:endParaRPr kumimoji="1" lang="ja-JP" altLang="en-US" sz="1600">
              <a:solidFill>
                <a:srgbClr val="FF404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73935" y="5133104"/>
            <a:ext cx="3372851" cy="1523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number of trials </a:t>
            </a:r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1,000 until 100 benzenes</a:t>
            </a:r>
          </a:p>
          <a:p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10,000 until 200 benzenes</a:t>
            </a:r>
          </a:p>
          <a:p>
            <a:pPr>
              <a:spcAft>
                <a:spcPts val="600"/>
              </a:spcAft>
            </a:pPr>
            <a:r>
              <a:rPr kumimoji="1"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100,000 until termination (7 sec.)</a:t>
            </a:r>
          </a:p>
          <a:p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Typical "shortest distance"</a:t>
            </a:r>
          </a:p>
          <a:p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5 Å until 100,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1.5 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Å at final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stage</a:t>
            </a:r>
            <a:endParaRPr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7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6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3" y="889002"/>
            <a:ext cx="2112993" cy="183489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38" y="228600"/>
            <a:ext cx="900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Example 3: Increase benzenes in PCP framework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10271" y="953051"/>
            <a:ext cx="20274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 one benzene per MD cycle</a:t>
            </a:r>
          </a:p>
          <a:p>
            <a:pPr algn="ctr">
              <a:spcAft>
                <a:spcPts val="1200"/>
              </a:spcAft>
            </a:pPr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Repeat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until error termination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116702" y="2184157"/>
            <a:ext cx="1814553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010271" y="2327229"/>
            <a:ext cx="1920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 step quenching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 ps MD / cycle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(until 100 benzenes, 2 ps / MD cycle)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0002" y="2859185"/>
            <a:ext cx="272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4x4x5 PCP framework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 10 benzenes</a:t>
            </a:r>
            <a:endParaRPr kumimoji="1" lang="en-US" altLang="ja-JP" sz="16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275" y="889002"/>
            <a:ext cx="2182557" cy="201960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970530" y="2814957"/>
            <a:ext cx="297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 360 benzenes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(4.5 molecules / unit cell)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86650" y="953051"/>
            <a:ext cx="1563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NVT </a:t>
            </a:r>
            <a:r>
              <a:rPr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constant </a:t>
            </a:r>
            <a:r>
              <a:rPr kumimoji="1"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MD</a:t>
            </a:r>
          </a:p>
          <a:p>
            <a:pPr algn="ctr"/>
            <a:r>
              <a:rPr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 300 K</a:t>
            </a:r>
          </a:p>
          <a:p>
            <a:pPr algn="ctr"/>
            <a:endParaRPr lang="en-US" altLang="ja-JP" sz="12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/>
            <a:r>
              <a:rPr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quenching MD fixing all other residues except for new benzene</a:t>
            </a:r>
          </a:p>
          <a:p>
            <a:pPr algn="ctr"/>
            <a:endParaRPr lang="en-US" altLang="ja-JP" sz="120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/>
            <a:r>
              <a:rPr kumimoji="1"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4x4x5 = 80 unit cell</a:t>
            </a:r>
            <a:endParaRPr kumimoji="1" lang="ja-JP" altLang="en-US" sz="12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7" y="3908494"/>
            <a:ext cx="2357091" cy="209647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95388" y="6029627"/>
            <a:ext cx="211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 80 benzenes</a:t>
            </a:r>
            <a: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 molecules / unit cell)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083" y="3929804"/>
            <a:ext cx="2314941" cy="2075169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438619" y="6029627"/>
            <a:ext cx="211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 160 benzenes</a:t>
            </a:r>
            <a: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 molecules / unit cell)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679" y="3978841"/>
            <a:ext cx="2245821" cy="196475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681850" y="6029627"/>
            <a:ext cx="211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 240 benzenes</a:t>
            </a:r>
            <a: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(3 molecules / unit cell)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819" y="4030532"/>
            <a:ext cx="2165515" cy="197720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925082" y="6029627"/>
            <a:ext cx="211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 320 benzenes</a:t>
            </a:r>
            <a: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(4 molecules / unit cell)</a:t>
            </a:r>
          </a:p>
        </p:txBody>
      </p:sp>
    </p:spTree>
    <p:extLst>
      <p:ext uri="{BB962C8B-B14F-4D97-AF65-F5344CB8AC3E}">
        <p14:creationId xmlns:p14="http://schemas.microsoft.com/office/powerpoint/2010/main" val="42310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18" grpId="0"/>
      <p:bldP spid="20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49985"/>
          <a:stretch/>
        </p:blipFill>
        <p:spPr>
          <a:xfrm>
            <a:off x="263080" y="591694"/>
            <a:ext cx="8514008" cy="22583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50154"/>
          <a:stretch/>
        </p:blipFill>
        <p:spPr>
          <a:xfrm>
            <a:off x="263080" y="3516978"/>
            <a:ext cx="8559711" cy="2278176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605642" y="3087584"/>
            <a:ext cx="804553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146961" y="3087584"/>
            <a:ext cx="261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MD time (ps)</a:t>
            </a:r>
            <a:endParaRPr kumimoji="1" lang="ja-JP" altLang="en-US" sz="14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47053" y="3907525"/>
            <a:ext cx="1758865" cy="307777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Temperature (K)</a:t>
            </a:r>
            <a:endParaRPr kumimoji="1" lang="ja-JP" altLang="en-US" sz="1400">
              <a:effectLst>
                <a:glow rad="635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21434" y="4554784"/>
            <a:ext cx="2267612" cy="307777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Total Energy (kcal/mol)</a:t>
            </a:r>
            <a:endParaRPr kumimoji="1" lang="ja-JP" altLang="en-US" sz="1400">
              <a:effectLst>
                <a:glow rad="635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31725" y="5018375"/>
            <a:ext cx="2538766" cy="307777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Potential</a:t>
            </a:r>
            <a:r>
              <a:rPr kumimoji="1"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Energy (kcal/mol)</a:t>
            </a:r>
            <a:endParaRPr kumimoji="1" lang="ja-JP" altLang="en-US" sz="1400">
              <a:effectLst>
                <a:glow rad="635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8753336" y="5545777"/>
            <a:ext cx="0" cy="433449"/>
          </a:xfrm>
          <a:prstGeom prst="straightConnector1">
            <a:avLst/>
          </a:prstGeom>
          <a:ln w="19050">
            <a:solidFill>
              <a:srgbClr val="FF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599216" y="5916771"/>
            <a:ext cx="354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mtClean="0">
                <a:solidFill>
                  <a:srgbClr val="FF4040"/>
                </a:solidFill>
              </a:rPr>
              <a:t>Error termination at 361 benzenes</a:t>
            </a:r>
            <a:endParaRPr kumimoji="1" lang="ja-JP" altLang="en-US">
              <a:solidFill>
                <a:srgbClr val="FF4040"/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2565069" y="498763"/>
            <a:ext cx="0" cy="2576945"/>
          </a:xfrm>
          <a:prstGeom prst="line">
            <a:avLst/>
          </a:prstGeom>
          <a:ln>
            <a:solidFill>
              <a:srgbClr val="0000FF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900050" y="283918"/>
            <a:ext cx="1330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 benzenes</a:t>
            </a:r>
            <a:endParaRPr kumimoji="1" lang="ja-JP" altLang="en-US" sz="120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8070273" y="492824"/>
            <a:ext cx="0" cy="2576945"/>
          </a:xfrm>
          <a:prstGeom prst="line">
            <a:avLst/>
          </a:prstGeom>
          <a:ln>
            <a:solidFill>
              <a:srgbClr val="0000FF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063926" y="571809"/>
            <a:ext cx="1758865" cy="307777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Temperature (K)</a:t>
            </a:r>
            <a:endParaRPr kumimoji="1" lang="ja-JP" altLang="en-US" sz="1400">
              <a:effectLst>
                <a:glow rad="635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55180" y="1345100"/>
            <a:ext cx="2267612" cy="307777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Total Energy (kcal/mol)</a:t>
            </a:r>
            <a:endParaRPr kumimoji="1" lang="ja-JP" altLang="en-US" sz="1400">
              <a:effectLst>
                <a:glow rad="635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53299" y="2024064"/>
            <a:ext cx="2538766" cy="307777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Potential</a:t>
            </a:r>
            <a:r>
              <a:rPr kumimoji="1"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Energy (kcal/mol)</a:t>
            </a:r>
            <a:endParaRPr kumimoji="1" lang="ja-JP" altLang="en-US" sz="1400">
              <a:effectLst>
                <a:glow rad="635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414906" y="287440"/>
            <a:ext cx="1330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sz="120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00 benzenes</a:t>
            </a:r>
            <a:endParaRPr kumimoji="1" lang="ja-JP" altLang="en-US" sz="120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4566687" y="3438013"/>
            <a:ext cx="0" cy="2576945"/>
          </a:xfrm>
          <a:prstGeom prst="line">
            <a:avLst/>
          </a:prstGeom>
          <a:ln>
            <a:solidFill>
              <a:srgbClr val="0000FF"/>
            </a:solidFill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901668" y="6014958"/>
            <a:ext cx="1330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300 benzenes</a:t>
            </a:r>
            <a:endParaRPr kumimoji="1" lang="ja-JP" altLang="en-US" sz="120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3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093" y="898372"/>
            <a:ext cx="2552139" cy="276103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413501"/>
            <a:ext cx="2057400" cy="365125"/>
          </a:xfrm>
        </p:spPr>
        <p:txBody>
          <a:bodyPr/>
          <a:lstStyle/>
          <a:p>
            <a:fld id="{BB707C57-C0A3-495E-A9A6-D8F107C6B42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613" y="228600"/>
            <a:ext cx="772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Example 4: Copy MMA residues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0" y="1008965"/>
            <a:ext cx="2479104" cy="26955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19587" y="3665238"/>
            <a:ext cx="212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MMA liquid with 261 monomers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13124" y="3665237"/>
            <a:ext cx="212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MMA liquid with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307</a:t>
            </a:r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monomers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1541" y="1098479"/>
            <a:ext cx="2027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Copy one molecule per 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 cycle</a:t>
            </a:r>
          </a:p>
          <a:p>
            <a:pPr algn="ctr">
              <a:spcAft>
                <a:spcPts val="1200"/>
              </a:spcAft>
            </a:pPr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Repeat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until 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error termination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087971" y="2562225"/>
            <a:ext cx="1814553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034756" y="2705297"/>
            <a:ext cx="1920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500 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quenching 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</a:t>
            </a:r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</a:t>
            </a:r>
            <a:b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 ps MD / cycle</a:t>
            </a:r>
            <a:b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86650" y="953051"/>
            <a:ext cx="15630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u="sng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NVT</a:t>
            </a:r>
            <a:r>
              <a:rPr kumimoji="1"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constant </a:t>
            </a:r>
            <a:r>
              <a:rPr kumimoji="1"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MD</a:t>
            </a:r>
          </a:p>
          <a:p>
            <a:pPr algn="ctr"/>
            <a:r>
              <a:rPr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 343 K</a:t>
            </a:r>
          </a:p>
          <a:p>
            <a:pPr algn="ctr"/>
            <a:endParaRPr lang="en-US" altLang="ja-JP" sz="12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/>
            <a:r>
              <a:rPr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Quenching MD fixing all other residues except for new MMA molecule</a:t>
            </a:r>
          </a:p>
          <a:p>
            <a:pPr algn="ctr"/>
            <a:endParaRPr lang="en-US" altLang="ja-JP" sz="120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/>
            <a:r>
              <a:rPr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Typical </a:t>
            </a:r>
            <a:br>
              <a:rPr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1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"shortest distance" 1.8-1.1 Å</a:t>
            </a:r>
            <a:endParaRPr kumimoji="1" lang="ja-JP" altLang="en-US" sz="12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317" y="722218"/>
            <a:ext cx="153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Equilibrated at</a:t>
            </a:r>
            <a:b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atm, 343 K</a:t>
            </a:r>
            <a:endParaRPr kumimoji="1" lang="ja-JP" altLang="en-US" sz="12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009" y="4303535"/>
            <a:ext cx="5530229" cy="227353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10627" y="4511816"/>
            <a:ext cx="1758865" cy="307777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Temperature (K)</a:t>
            </a:r>
            <a:endParaRPr kumimoji="1" lang="ja-JP" altLang="en-US" sz="1400">
              <a:effectLst>
                <a:glow rad="635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1881" y="5276398"/>
            <a:ext cx="2267612" cy="307777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Total Energy (kcal/mol)</a:t>
            </a:r>
            <a:endParaRPr kumimoji="1" lang="ja-JP" altLang="en-US" sz="1400">
              <a:effectLst>
                <a:glow rad="635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6007616"/>
            <a:ext cx="2538766" cy="307777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Potential</a:t>
            </a:r>
            <a:r>
              <a:rPr kumimoji="1" lang="en-US" altLang="ja-JP" sz="140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Energy (kcal/mol)</a:t>
            </a:r>
            <a:endParaRPr kumimoji="1" lang="ja-JP" altLang="en-US" sz="1400">
              <a:effectLst>
                <a:glow rad="63500">
                  <a:schemeClr val="bg1"/>
                </a:glo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03868" y="6497835"/>
            <a:ext cx="261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MD time (ps)</a:t>
            </a:r>
            <a:endParaRPr kumimoji="1" lang="ja-JP" altLang="en-US" sz="14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37199" y="3584276"/>
            <a:ext cx="177022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Liquid OK!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08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5738" y="85725"/>
            <a:ext cx="877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Summary &amp; Future works</a:t>
            </a:r>
            <a:endParaRPr kumimoji="1" lang="ja-JP" altLang="en-US" sz="2400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2869" y="634881"/>
            <a:ext cx="895826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 implemented atom creation &amp; deletion</a:t>
            </a:r>
          </a:p>
          <a:p>
            <a:pPr>
              <a:spcAft>
                <a:spcPts val="600"/>
              </a:spcAft>
            </a:pPr>
            <a:r>
              <a:rPr kumimoji="1"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Grand canonical MC is possible</a:t>
            </a:r>
          </a:p>
          <a:p>
            <a:pPr>
              <a:spcAft>
                <a:spcPts val="1800"/>
              </a:spcAft>
            </a:pPr>
            <a:r>
              <a:rPr kumimoji="1"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Location of newly created molecule can be determined by</a:t>
            </a:r>
            <a:br>
              <a:rPr kumimoji="1"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repeating random translation trials </a:t>
            </a:r>
            <a:br>
              <a:rPr kumimoji="1"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</a:t>
            </a:r>
            <a:endParaRPr lang="en-US" altLang="ja-JP" sz="2000">
              <a:effectLst>
                <a:glow rad="508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800"/>
              </a:spcAft>
            </a:pPr>
            <a:r>
              <a:rPr kumimoji="1"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Improve the translation MCS</a:t>
            </a:r>
            <a:r>
              <a:rPr lang="en-US" altLang="ja-JP" sz="200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especially, structural relaxation part</a:t>
            </a:r>
            <a:br>
              <a:rPr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include not only the translate molecule </a:t>
            </a:r>
            <a:br>
              <a:rPr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but also its surroudings</a:t>
            </a:r>
          </a:p>
          <a:p>
            <a:pPr>
              <a:spcAft>
                <a:spcPts val="1800"/>
              </a:spcAft>
            </a:pPr>
            <a:r>
              <a:rPr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Add swap MCS with considering the different shape of oligomers</a:t>
            </a:r>
          </a:p>
          <a:p>
            <a:pPr>
              <a:spcAft>
                <a:spcPts val="1800"/>
              </a:spcAft>
            </a:pPr>
            <a:r>
              <a:rPr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Check the equilibrium behavior of the MC/MD trajectory</a:t>
            </a:r>
            <a:r>
              <a:rPr lang="en-US" altLang="ja-JP" sz="200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canonical distribution is achieved or not</a:t>
            </a:r>
          </a:p>
          <a:p>
            <a:pPr>
              <a:spcAft>
                <a:spcPts val="1800"/>
              </a:spcAft>
            </a:pPr>
            <a:r>
              <a:rPr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Add radical elongation reaction MCS</a:t>
            </a:r>
          </a:p>
          <a:p>
            <a:pPr>
              <a:spcAft>
                <a:spcPts val="1800"/>
              </a:spcAft>
            </a:pPr>
            <a:r>
              <a:rPr lang="en-US" altLang="ja-JP" sz="20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Refactoring (or rebuild) the MCMD program</a:t>
            </a:r>
          </a:p>
        </p:txBody>
      </p:sp>
    </p:spTree>
    <p:extLst>
      <p:ext uri="{BB962C8B-B14F-4D97-AF65-F5344CB8AC3E}">
        <p14:creationId xmlns:p14="http://schemas.microsoft.com/office/powerpoint/2010/main" val="24193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77000" y="6335468"/>
            <a:ext cx="2057400" cy="365125"/>
          </a:xfrm>
        </p:spPr>
        <p:txBody>
          <a:bodyPr/>
          <a:lstStyle/>
          <a:p>
            <a:fld id="{BB707C57-C0A3-495E-A9A6-D8F107C6B42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9613" y="228600"/>
            <a:ext cx="772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Create </a:t>
            </a:r>
            <a:r>
              <a:rPr lang="en-US" altLang="ja-JP" sz="2400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TopologyEditor</a:t>
            </a: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(written by C++)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975" y="781050"/>
            <a:ext cx="3152775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kumimoji="1"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Current procedure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to edit topology files in MC/MD programs</a:t>
            </a: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&amp; restart files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ambpdb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PDB file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edit PDB file by script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PDB file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tleap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opology &amp; inpcrd file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050" y="553619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Files</a:t>
            </a:r>
          </a:p>
          <a:p>
            <a:r>
              <a:rPr lang="en-US" altLang="ja-JP" sz="12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program or script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400050" y="3495675"/>
            <a:ext cx="2724150" cy="27622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86125" y="4110229"/>
            <a:ext cx="4718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Complecated procedure</a:t>
            </a:r>
            <a:r>
              <a:rPr lang="ja-JP" altLang="en-US" sz="160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</a:t>
            </a:r>
            <a:br>
              <a:rPr lang="en-US" altLang="ja-JP" sz="160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Need </a:t>
            </a:r>
            <a:r>
              <a:rPr lang="en-US" altLang="ja-JP" sz="160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keep the job-running window open</a:t>
            </a:r>
            <a:endParaRPr lang="ja-JP" altLang="en-US" sz="160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160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268058" y="845875"/>
            <a:ext cx="2847975" cy="25391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kumimoji="1"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Simpler procedure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to edit topology files by TopologyEditor</a:t>
            </a: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&amp; restart files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TopologyEditor</a:t>
            </a:r>
            <a:endParaRPr lang="en-US" altLang="ja-JP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&amp; inpcrd file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495675" y="4679816"/>
            <a:ext cx="546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Accumulate applied reactions in each MC/MD cycle (bond formation, bond deletion, ... ) and give all the ammumlated changes </a:t>
            </a:r>
            <a:r>
              <a:rPr lang="en-US" altLang="ja-JP" sz="160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every MC/MD cycle.</a:t>
            </a:r>
            <a:endParaRPr kumimoji="1" lang="ja-JP" altLang="en-US" sz="160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2423" y="6027291"/>
            <a:ext cx="7448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File format of "restart file" and "inpcrd file" is identical including coordinate and velocity information of atoms and periodic boundary box information.</a:t>
            </a:r>
          </a:p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AMBER MD solvers, input file name is "inpcrd" and output file name is "restart"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0050" y="2406524"/>
            <a:ext cx="2724150" cy="27622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00050" y="4601888"/>
            <a:ext cx="2724150" cy="27622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4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613" y="140677"/>
            <a:ext cx="772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file format </a:t>
            </a: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See details in </a:t>
            </a:r>
            <a:r>
              <a:rPr lang="en-US" altLang="ja-JP" sz="120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http</a:t>
            </a:r>
            <a:r>
              <a:rPr lang="en-US" altLang="ja-JP" sz="120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://ambermd.org/formats.html</a:t>
            </a:r>
            <a:endParaRPr kumimoji="1" lang="ja-JP" altLang="en-US" sz="120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4054" y="663897"/>
            <a:ext cx="71700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%VERSION  VERSION_STAMP = V0001.000  DATE = 06/26/15  20:33:27                  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%FLAG TITLE                                                                     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%FORMAT(20a4)                                                                   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default_name                                                                    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%FLAG POINTERS                                                                  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%FORMAT(10I8)                                                                   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ja-JP" altLang="en-US" sz="1200" b="1">
                <a:solidFill>
                  <a:srgbClr val="FF404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4440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7    </a:t>
            </a:r>
            <a:r>
              <a:rPr lang="ja-JP" altLang="en-US" sz="1200" b="1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1660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ja-JP" altLang="en-US" sz="1200" b="1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3579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3800    7094    7920   15082       0       0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34176     </a:t>
            </a:r>
            <a:r>
              <a:rPr lang="ja-JP" altLang="en-US" sz="1200" b="1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330</a:t>
            </a:r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3579    7094   15082      12      23       8       9       0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0       0       0       0       0       0       0       1      20       0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0</a:t>
            </a:r>
          </a:p>
          <a:p>
            <a:r>
              <a:rPr lang="ja-JP" altLang="en-US" sz="12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%FLAG ATOM_NAME        </a:t>
            </a:r>
            <a:r>
              <a:rPr lang="en-US" altLang="ja-JP" sz="12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12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 names</a:t>
            </a:r>
            <a:r>
              <a:rPr lang="ja-JP" altLang="en-US" sz="12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                                   </a:t>
            </a:r>
            <a:endParaRPr lang="ja-JP" altLang="en-US" sz="1200" b="1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%FORMAT(20a4)                                                                   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Zn1 Zn2 C2  H21 H22 C1  H11 H12 N1  C3  H31 H32 C4  H41 H42 N2  C6  H61 H62 C5  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H51 H52 O1  C1  O2  C2  C8  C7  H7  H8  C3  H3  C4  H4  C5  C6  O4  O3  O1  C1 </a:t>
            </a:r>
            <a:endParaRPr lang="en-US" altLang="ja-JP" sz="12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・・・</a:t>
            </a:r>
            <a:endParaRPr lang="en-US" altLang="ja-JP" sz="12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C3  H3  C4  H4  C5  H5  C6  H6  C1  H1  C2  H2  C3  H3  C4  H4  C5  H5  C6  H6  </a:t>
            </a:r>
          </a:p>
          <a:p>
            <a:r>
              <a:rPr lang="pt-BR" altLang="ja-JP" sz="12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%FLAG CHARGE    </a:t>
            </a:r>
            <a:r>
              <a:rPr lang="pt-BR" altLang="ja-JP" sz="12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pt-BR" altLang="ja-JP" sz="12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Atomic charges </a:t>
            </a:r>
            <a:r>
              <a:rPr lang="pt-BR" altLang="ja-JP" sz="1200" b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                                                  </a:t>
            </a:r>
            <a:endParaRPr lang="pt-BR" altLang="ja-JP" sz="1200" b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%FORMAT(5E16.8)                                                                 </a:t>
            </a:r>
          </a:p>
          <a:p>
            <a:r>
              <a:rPr lang="pt-BR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2.15606254E+01  2.15606254E+01 -2.73334500E-02  6.77869560E-01  6.77869560E-01</a:t>
            </a:r>
          </a:p>
          <a:p>
            <a:r>
              <a:rPr lang="pt-BR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-2.73334500E-02  6.77869560E-01  6.77869560E-01  7.56225450E-01 -2.73334500E-02</a:t>
            </a:r>
          </a:p>
          <a:p>
            <a:r>
              <a:rPr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・・・</a:t>
            </a:r>
            <a:endParaRPr lang="en-US" altLang="ja-JP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%FLAG BOND_FORCE_CONSTANT </a:t>
            </a:r>
            <a:r>
              <a:rPr lang="en-US" altLang="ja-JP" sz="12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</a:t>
            </a:r>
            <a:r>
              <a:rPr lang="en-US" altLang="ja-JP" sz="12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Bond force constants                                                  </a:t>
            </a:r>
            <a:endParaRPr lang="en-US" altLang="ja-JP" sz="1200" b="1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%FORMAT(5E16.8)                                                                 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2.17995000E+01  1.18705000E+01  1.18705000E+01  6.87910000E+01  3.35900000E+02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3.03100000E+02  3.20600000E+02  6.48000000E+02  3.49700000E+02  3.44300000E+02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4.78400000E+02  6.48000000E+02</a:t>
            </a:r>
          </a:p>
          <a:p>
            <a:r>
              <a:rPr lang="en-US" altLang="ja-JP" sz="12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%FLAG BOND_EQUIL_VALUE        </a:t>
            </a:r>
            <a:r>
              <a:rPr lang="en-US" altLang="ja-JP" sz="12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	Bond equilibrium distances                                                  </a:t>
            </a:r>
          </a:p>
          <a:p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%</a:t>
            </a:r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FORMAT(5E16.8)                                                                 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2.04100000E+00  2.16900000E+00  2.16900000E+00  2.92900000E+00  1.09300000E+00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1.53500000E+00  1.47000000E+00  1.21400000E+00  1.48700000E+00  1.08700000E+00</a:t>
            </a:r>
          </a:p>
          <a:p>
            <a:r>
              <a:rPr lang="en-US" altLang="ja-JP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1.38700000E+00  </a:t>
            </a:r>
            <a:r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1.21400000E+00</a:t>
            </a:r>
          </a:p>
          <a:p>
            <a:r>
              <a:rPr lang="ja-JP" altLang="en-US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・・・</a:t>
            </a:r>
            <a:endParaRPr lang="en-US" altLang="ja-JP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65030" y="1403306"/>
            <a:ext cx="155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smtClean="0">
                <a:solidFill>
                  <a:srgbClr val="FF404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Num. of atoms</a:t>
            </a:r>
          </a:p>
          <a:p>
            <a:r>
              <a:rPr lang="en-US" altLang="ja-JP" sz="120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Num. of residues</a:t>
            </a:r>
            <a:endParaRPr kumimoji="1" lang="ja-JP" altLang="en-US" sz="120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15761" y="1403305"/>
            <a:ext cx="364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Num. of bonds containing hydrogen </a:t>
            </a:r>
          </a:p>
          <a:p>
            <a:r>
              <a:rPr lang="en-US" altLang="ja-JP" sz="1200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Num. of bonds not containing hydrogen</a:t>
            </a:r>
            <a:endParaRPr kumimoji="1" lang="ja-JP" altLang="en-US" sz="1200">
              <a:solidFill>
                <a:srgbClr val="7030A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98680" y="1049362"/>
            <a:ext cx="190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There are 43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i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%FLAG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items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8091" y="140677"/>
            <a:ext cx="862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TopologyEditor header file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(prepared variables to read data)</a:t>
            </a:r>
            <a:endParaRPr kumimoji="1" lang="ja-JP" altLang="en-US" sz="100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75675" y="663897"/>
            <a:ext cx="3894991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>
                <a:solidFill>
                  <a:srgbClr val="008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/* see "AMBER File Specifications" website *</a:t>
            </a:r>
          </a:p>
          <a:p>
            <a:r>
              <a:rPr lang="en-US" altLang="ja-JP" sz="1050">
                <a:solidFill>
                  <a:srgbClr val="008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*  http://ambermd.org/formats.html  */</a:t>
            </a:r>
          </a:p>
          <a:p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typedef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struct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AmberPrmtopScalarItems {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natom,    ntypes, nbonh, mbona,  ntheth;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mtheta,   nphih,  mphia, nhparm, nparm;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next,     nres,   nbona, ntheta, nphia;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numbnd,   numang, nptra, natyp,  nphb;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ifpert,   nbper,  ngper, ndper,  mbper;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mgper,    mdper,  ifbox, nmxrs,  ifcap;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numextra, ncopy;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 AMBERPRMTOPSCALARITEMS, *LPAMBERPRMTOPSCALARITEMS;</a:t>
            </a:r>
          </a:p>
          <a:p>
            <a:endParaRPr lang="ja-JP" altLang="en-US" sz="105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typedef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struct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AmberPrmtopVectorItems {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std::vector&lt;std::string&gt; igraph;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chrg;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atnum;    </a:t>
            </a:r>
            <a:r>
              <a:rPr lang="en-US" altLang="ja-JP" sz="1050">
                <a:solidFill>
                  <a:srgbClr val="008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After AmberTools 12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amass;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iac;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numex;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ico;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std::vector&lt;std::string&gt; labres;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ipres;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rk;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req;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tk;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teq;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pk;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pn;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phase;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one_scee; </a:t>
            </a:r>
            <a:r>
              <a:rPr lang="en-US" altLang="ja-JP" sz="1050">
                <a:solidFill>
                  <a:srgbClr val="008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After AMBER 11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one_scnb; </a:t>
            </a:r>
            <a:r>
              <a:rPr lang="en-US" altLang="ja-JP" sz="1050">
                <a:solidFill>
                  <a:srgbClr val="008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After AMBER 11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solty;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cn1;</a:t>
            </a:r>
          </a:p>
          <a:p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</a:t>
            </a:r>
            <a:r>
              <a:rPr lang="en-US" altLang="ja-JP" sz="105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cn2;</a:t>
            </a:r>
          </a:p>
          <a:p>
            <a:r>
              <a:rPr lang="en-US" altLang="ja-JP" sz="1050" i="1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050" i="1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(Continue to right)</a:t>
            </a:r>
            <a:endParaRPr lang="ja-JP" altLang="en-US" sz="1050" i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70666" y="663897"/>
            <a:ext cx="40558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05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ibh, jbh, icbh;</a:t>
            </a:r>
          </a:p>
          <a:p>
            <a:pPr lvl="0"/>
            <a:r>
              <a:rPr lang="sv-SE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sv-SE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sv-SE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ib, jb, icb;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ith, jth, kth, icth;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it, jt, kt, ict;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iph, jph, kph, lph, icph;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ip, jp, kp, lp, icp;</a:t>
            </a:r>
          </a:p>
          <a:p>
            <a:pPr lvl="0"/>
            <a:endParaRPr lang="ja-JP" altLang="en-US" sz="105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natex;  </a:t>
            </a:r>
            <a:r>
              <a:rPr lang="en-US" altLang="ja-JP" sz="1050">
                <a:solidFill>
                  <a:srgbClr val="008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New name is INB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asol;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bsol;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hbcut;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std::vector&lt;std::string&gt; isymbl;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std::vector&lt;std::string&gt; itree;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join;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irotat;</a:t>
            </a:r>
          </a:p>
          <a:p>
            <a:pPr lvl="0"/>
            <a:endParaRPr lang="ja-JP" altLang="en-US" sz="105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050">
                <a:solidFill>
                  <a:srgbClr val="008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for periodic boundary information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iptres, nspm, nspsol;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nsp;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oldbeta, box[3];</a:t>
            </a:r>
          </a:p>
          <a:p>
            <a:pPr lvl="0"/>
            <a:endParaRPr lang="ja-JP" altLang="en-US" sz="105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std::string type;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rborn;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fs;</a:t>
            </a:r>
          </a:p>
          <a:p>
            <a:pPr lvl="0"/>
            <a:endParaRPr lang="ja-JP" altLang="en-US" sz="105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vdwRad;</a:t>
            </a: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double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vdwDepth;</a:t>
            </a:r>
          </a:p>
          <a:p>
            <a:pPr lvl="0"/>
            <a:endParaRPr lang="ja-JP" altLang="en-US" sz="105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endParaRPr lang="ja-JP" altLang="en-US" sz="105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std::vector&lt;</a:t>
            </a:r>
            <a:r>
              <a:rPr lang="en-US" altLang="ja-JP" sz="105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res;</a:t>
            </a:r>
          </a:p>
          <a:p>
            <a:pPr lvl="0"/>
            <a:endParaRPr lang="ja-JP" altLang="en-US" sz="105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en-US" altLang="ja-JP" sz="105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} AMBERPRMTOPVECTORITEMS, *LPAMBERPRMTOPVECTORITEMS;</a:t>
            </a:r>
            <a:endParaRPr lang="ja-JP" altLang="en-US" sz="105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54715" y="2390343"/>
            <a:ext cx="204861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amberTopology.cpp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(1556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lines)</a:t>
            </a:r>
          </a:p>
          <a:p>
            <a:pPr>
              <a:spcAft>
                <a:spcPts val="600"/>
              </a:spcAft>
            </a:pP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Read &amp; write topology file</a:t>
            </a:r>
          </a:p>
          <a:p>
            <a:pPr>
              <a:spcAft>
                <a:spcPts val="600"/>
              </a:spcAft>
            </a:pPr>
            <a:endParaRPr kumimoji="1" lang="en-US" altLang="ja-JP" sz="1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en-US" altLang="ja-JP" sz="1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amberRestrt.cpp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(238 </a:t>
            </a: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lines)</a:t>
            </a:r>
          </a:p>
          <a:p>
            <a:pPr>
              <a:spcAft>
                <a:spcPts val="600"/>
              </a:spcAft>
            </a:pPr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Read 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write 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inpcrd (restrt) file</a:t>
            </a:r>
            <a:endParaRPr kumimoji="1" lang="en-US" altLang="ja-JP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6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32945" y="6442423"/>
            <a:ext cx="2057400" cy="365125"/>
          </a:xfrm>
        </p:spPr>
        <p:txBody>
          <a:bodyPr/>
          <a:lstStyle/>
          <a:p>
            <a:fld id="{BB707C57-C0A3-495E-A9A6-D8F107C6B42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613" y="228600"/>
            <a:ext cx="772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Current implementation of TopologyEditor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31079" y="1302698"/>
            <a:ext cx="30099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Read</a:t>
            </a: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restart files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Write</a:t>
            </a:r>
            <a:endParaRPr lang="en-US" altLang="ja-JP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inpcrd file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8692" y="717923"/>
            <a:ext cx="311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Read topology &amp; restart files</a:t>
            </a:r>
          </a:p>
          <a:p>
            <a:pPr algn="ctr"/>
            <a:r>
              <a:rPr kumimoji="1" lang="en-US" altLang="ja-JP" sz="16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Write topology &amp; inpcrd files</a:t>
            </a:r>
            <a:endParaRPr kumimoji="1" lang="ja-JP" altLang="en-US" sz="16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31079" y="3973389"/>
            <a:ext cx="30099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Read</a:t>
            </a: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restart files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edit atomic parameters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(i.e. atomic charge)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Write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inpcrd file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8692" y="3613820"/>
            <a:ext cx="3114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Edit atomic information</a:t>
            </a:r>
            <a:endParaRPr kumimoji="1" lang="ja-JP" altLang="en-US" sz="16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64916" y="1302698"/>
            <a:ext cx="30099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Read</a:t>
            </a: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restart files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delete residue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Write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inpcrd file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77975" y="698277"/>
            <a:ext cx="358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Delete residue</a:t>
            </a:r>
          </a:p>
          <a:p>
            <a:pPr algn="ctr"/>
            <a:r>
              <a:rPr kumimoji="1" lang="en-US" altLang="ja-JP" sz="16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(for grand canonical simulation)</a:t>
            </a:r>
            <a:endParaRPr kumimoji="1" lang="ja-JP" altLang="en-US" sz="16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64916" y="3980210"/>
            <a:ext cx="300990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Read</a:t>
            </a: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restart files</a:t>
            </a:r>
          </a:p>
          <a:p>
            <a:pPr algn="ctr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Edit bond &amp; LJ</a:t>
            </a:r>
            <a:b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(change bond or LJ parameters, add bond or LJ type, ...)</a:t>
            </a:r>
          </a:p>
          <a:p>
            <a:pPr algn="ctr"/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Write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topology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inpcrd file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77975" y="3682762"/>
            <a:ext cx="3583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Edit bond &amp; LJ information</a:t>
            </a:r>
            <a:endParaRPr kumimoji="1" lang="ja-JP" altLang="en-US" sz="16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03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413501"/>
            <a:ext cx="2057400" cy="365125"/>
          </a:xfrm>
        </p:spPr>
        <p:txBody>
          <a:bodyPr/>
          <a:lstStyle/>
          <a:p>
            <a:fld id="{BB707C57-C0A3-495E-A9A6-D8F107C6B42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613" y="228600"/>
            <a:ext cx="772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Example 1: </a:t>
            </a: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Delete </a:t>
            </a: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residues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685800"/>
            <a:ext cx="2934629" cy="31908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781" y="1257300"/>
            <a:ext cx="2078388" cy="21812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29188" y="3815744"/>
            <a:ext cx="212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MMA liquid with 261 monomers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73094" y="3381375"/>
            <a:ext cx="212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MMA liquid with 61 monomers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52110" y="1331119"/>
            <a:ext cx="20274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Delete one molecule per 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MD cycle</a:t>
            </a:r>
          </a:p>
          <a:p>
            <a:pPr>
              <a:spcAft>
                <a:spcPts val="1200"/>
              </a:spcAft>
            </a:pPr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Repeat 200 cycles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758541" y="2562225"/>
            <a:ext cx="1814553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13" y="4630319"/>
            <a:ext cx="5882656" cy="87850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57162" y="4692499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Total energy</a:t>
            </a:r>
          </a:p>
          <a:p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during 200 cycles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4362" y="5769933"/>
            <a:ext cx="131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Closeup of </a:t>
            </a:r>
            <a:b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 cycles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813" y="5673743"/>
            <a:ext cx="5844921" cy="86734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652110" y="2705297"/>
            <a:ext cx="1920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ps / MD cycle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03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613" y="228600"/>
            <a:ext cx="772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Check ToplogyEditor with tleap output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9370" y="905052"/>
            <a:ext cx="81134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echo '</a:t>
            </a:r>
            <a:endParaRPr lang="en-US" altLang="ja-JP" sz="1400" b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inputTopology 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prmtop       </a:t>
            </a:r>
            <a:r>
              <a:rPr lang="en-US" altLang="ja-JP" sz="14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 topology</a:t>
            </a:r>
          </a:p>
          <a:p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outputTopology del1.prmtop  </a:t>
            </a:r>
            <a:r>
              <a:rPr lang="en-US" altLang="ja-JP" sz="14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Output topology</a:t>
            </a:r>
          </a:p>
          <a:p>
            <a:r>
              <a:rPr lang="en-US" altLang="ja-JP" sz="14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</a:t>
            </a:r>
            <a:r>
              <a:rPr lang="en-US" altLang="ja-JP" sz="140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inputInpcrd </a:t>
            </a:r>
            <a:r>
              <a:rPr lang="en-US" altLang="ja-JP" sz="14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FILENAME </a:t>
            </a:r>
            <a:r>
              <a:rPr lang="en-US" altLang="ja-JP" sz="140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isVel isBox</a:t>
            </a: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inputInpcrd    inpcrd true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true  </a:t>
            </a:r>
            <a:r>
              <a:rPr lang="en-US" altLang="ja-JP" sz="14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Input inpcrd</a:t>
            </a:r>
            <a:endParaRPr lang="en-US" altLang="ja-JP" sz="140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outputInpcrd   </a:t>
            </a:r>
            <a:r>
              <a:rPr lang="en-US" altLang="ja-JP" sz="14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del1.inpcrd       </a:t>
            </a:r>
            <a:r>
              <a:rPr lang="en-US" altLang="ja-JP" sz="14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Output inpcrd</a:t>
            </a:r>
            <a:endParaRPr lang="en-US" altLang="ja-JP" sz="140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deleteResidue 100   </a:t>
            </a:r>
            <a:r>
              <a:rPr lang="en-US" altLang="ja-JP" sz="14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Delete residue at resID 100</a:t>
            </a:r>
            <a:endParaRPr lang="en-US" altLang="ja-JP" sz="140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' &gt; </a:t>
            </a:r>
            <a:r>
              <a:rPr lang="en-US" altLang="ja-JP" sz="1400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topEdit.txt</a:t>
            </a:r>
          </a:p>
          <a:p>
            <a:endParaRPr lang="en-US" altLang="ja-JP" sz="1400" smtClean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Execute TopologyEditor</a:t>
            </a:r>
            <a:endParaRPr lang="en-US" altLang="ja-JP" sz="140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/home/takayana/scripts/TopologyEditor/</a:t>
            </a:r>
            <a:r>
              <a:rPr lang="en-US" altLang="ja-JP" sz="1400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TopologyEditor</a:t>
            </a:r>
            <a:r>
              <a:rPr lang="en-US" altLang="ja-JP" sz="1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400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topEdit.txt</a:t>
            </a:r>
          </a:p>
          <a:p>
            <a:endParaRPr lang="en-US" altLang="ja-JP" sz="14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Compare TopologyEditor output (del1.prmtop) with </a:t>
            </a:r>
          </a:p>
          <a:p>
            <a:r>
              <a:rPr lang="en-US" altLang="ja-JP" sz="1400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#   topology file created by tleap with the same number of MMA (liquidMMA-remove1.top)</a:t>
            </a:r>
            <a:endParaRPr lang="en-US" altLang="ja-JP" sz="140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400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diff ../liquidMMA-remove1.top </a:t>
            </a:r>
            <a:r>
              <a:rPr lang="en-US" altLang="ja-JP" sz="1400" u="sng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del1.prmtop   </a:t>
            </a:r>
          </a:p>
          <a:p>
            <a:r>
              <a:rPr lang="en-US" altLang="ja-JP" sz="140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1c1</a:t>
            </a:r>
          </a:p>
          <a:p>
            <a:r>
              <a:rPr lang="en-US" altLang="ja-JP" sz="140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 %VERSION  VERSION_STAMP = V0001.000  DATE = 05/28/15  22:23:22                  </a:t>
            </a:r>
          </a:p>
          <a:p>
            <a:r>
              <a:rPr lang="en-US" altLang="ja-JP" sz="140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---</a:t>
            </a:r>
          </a:p>
          <a:p>
            <a:r>
              <a:rPr lang="en-US" altLang="ja-JP" sz="140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%VERSION  VERSION_STAMP = V0001.000  DATE = 06/29/15  19:48:22                  </a:t>
            </a:r>
          </a:p>
          <a:p>
            <a:r>
              <a:rPr lang="en-US" altLang="ja-JP" sz="140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4c4</a:t>
            </a:r>
          </a:p>
          <a:p>
            <a:r>
              <a:rPr lang="en-US" altLang="ja-JP" sz="140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&lt; mma                                                                             </a:t>
            </a:r>
          </a:p>
          <a:p>
            <a:r>
              <a:rPr lang="en-US" altLang="ja-JP" sz="140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---</a:t>
            </a:r>
          </a:p>
          <a:p>
            <a:r>
              <a:rPr lang="en-US" altLang="ja-JP" sz="1400">
                <a:solidFill>
                  <a:srgbClr val="7030A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&gt; Created by Topology Editor by Takayanagi </a:t>
            </a:r>
            <a:endParaRPr lang="ja-JP" altLang="en-US" sz="1400">
              <a:solidFill>
                <a:srgbClr val="7030A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733949"/>
            <a:ext cx="276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Green text is comment</a:t>
            </a:r>
            <a:endParaRPr kumimoji="1" lang="ja-JP" altLang="en-US" sz="120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6172" y="5508138"/>
            <a:ext cx="408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Completely identical with the exception of initial comment lines</a:t>
            </a:r>
            <a:endParaRPr kumimoji="1" lang="ja-JP" altLang="en-US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96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413501"/>
            <a:ext cx="2057400" cy="365125"/>
          </a:xfrm>
        </p:spPr>
        <p:txBody>
          <a:bodyPr/>
          <a:lstStyle/>
          <a:p>
            <a:fld id="{BB707C57-C0A3-495E-A9A6-D8F107C6B42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38" y="228600"/>
            <a:ext cx="900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Example 2: Change harmonic potential of covalent bond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281113"/>
            <a:ext cx="1838325" cy="275748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410200" y="2047875"/>
            <a:ext cx="485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C5</a:t>
            </a:r>
            <a:endParaRPr kumimoji="1" lang="ja-JP" altLang="en-US" sz="1200"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10199" y="1540669"/>
            <a:ext cx="485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smtClean="0"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C6</a:t>
            </a:r>
            <a:endParaRPr kumimoji="1" lang="ja-JP" altLang="en-US" sz="1200"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24" y="952500"/>
            <a:ext cx="425291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As a demonstration (no scientific meaning in this example), modify the C5-C6 bond parameter of BDC from harmonic potential to 6-12 LJ type potential.</a:t>
            </a:r>
          </a:p>
          <a:p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Original parameters</a:t>
            </a:r>
          </a:p>
          <a:p>
            <a: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lang="en-US" altLang="ja-JP" i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baseline="-2500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eq</a:t>
            </a:r>
            <a: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= 1.487 Å, </a:t>
            </a:r>
            <a:r>
              <a:rPr lang="en-US" altLang="ja-JP" i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baseline="-2500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= 349.7 kcal/(mol Å</a:t>
            </a:r>
            <a:r>
              <a:rPr lang="en-US" altLang="ja-JP" baseline="3000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endParaRPr kumimoji="1" lang="en-US" altLang="ja-JP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After modification</a:t>
            </a:r>
          </a:p>
          <a:p>
            <a:pPr>
              <a:spcAft>
                <a:spcPts val="1200"/>
              </a:spcAft>
            </a:pPr>
            <a:r>
              <a:rPr lang="ja-JP" altLang="en-US" i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i="1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baseline="-2500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eq</a:t>
            </a:r>
            <a: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= 1.487 Å, </a:t>
            </a:r>
            <a:r>
              <a:rPr lang="en-US" altLang="ja-JP" i="1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baseline="-2500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</a:t>
            </a:r>
            <a:r>
              <a:rPr lang="en-US" altLang="ja-JP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= </a:t>
            </a:r>
            <a:r>
              <a:rPr lang="en-US" altLang="ja-JP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0.0 </a:t>
            </a:r>
            <a:r>
              <a:rPr lang="en-US" altLang="ja-JP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kcal/(mol </a:t>
            </a:r>
            <a:r>
              <a:rPr lang="en-US" altLang="ja-JP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Å</a:t>
            </a:r>
            <a:r>
              <a:rPr lang="en-US" altLang="ja-JP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marL="180975" indent="-180975">
              <a:spcAft>
                <a:spcPts val="1200"/>
              </a:spcAft>
            </a:pPr>
            <a:r>
              <a:rPr lang="ja-JP" altLang="en-US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Delete "EXCLUDED_ATOM_LIST"</a:t>
            </a:r>
            <a:b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between C5-C6 </a:t>
            </a:r>
            <a:b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Nonbond interactions (LJ &amp; Coulomb) between C5-C6 atoms are calculated</a:t>
            </a:r>
            <a:b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20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※ in sander, need </a:t>
            </a:r>
            <a:r>
              <a:rPr lang="en-US" altLang="ja-JP" sz="1200" smtClean="0">
                <a:solidFill>
                  <a:srgbClr val="7030A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&amp;ewald chngmask=0 &amp;end </a:t>
            </a:r>
            <a:r>
              <a:rPr lang="en-US" altLang="ja-JP" sz="120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option in mdin</a:t>
            </a:r>
          </a:p>
          <a:p>
            <a:pPr marL="180975" indent="-180975">
              <a:spcAft>
                <a:spcPts val="1200"/>
              </a:spcAft>
            </a:pPr>
            <a:r>
              <a:rPr lang="ja-JP" altLang="en-US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Give LJ potential with the </a:t>
            </a:r>
            <a:r>
              <a:rPr lang="en-US" altLang="ja-JP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equilibiurm distance </a:t>
            </a:r>
            <a:r>
              <a:rPr lang="en-US" altLang="ja-JP" i="1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and </a:t>
            </a:r>
            <a:r>
              <a:rPr lang="en-US" altLang="ja-JP" smtClean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potential well depth </a:t>
            </a:r>
            <a:r>
              <a:rPr lang="en-US" altLang="ja-JP" i="1" smtClean="0">
                <a:solidFill>
                  <a:srgbClr val="FF0000"/>
                </a:solidFill>
                <a:latin typeface="Symbol" panose="05050102010706020507" pitchFamily="18" charset="2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52962" y="4038601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Equilibrium length</a:t>
            </a:r>
          </a:p>
          <a:p>
            <a:pPr algn="ctr"/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 C5-C6 is 1.52 Å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912" y="786354"/>
            <a:ext cx="1911096" cy="332555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848475" y="4027400"/>
            <a:ext cx="2076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Optimize with the constrant of C5-C6 distance &amp; calculate energy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6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413501"/>
            <a:ext cx="2057400" cy="365125"/>
          </a:xfrm>
        </p:spPr>
        <p:txBody>
          <a:bodyPr/>
          <a:lstStyle/>
          <a:p>
            <a:fld id="{BB707C57-C0A3-495E-A9A6-D8F107C6B42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862012" y="71825"/>
            <a:ext cx="574357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b="1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C++ program to modify bond &amp; LJ parameters</a:t>
            </a:r>
          </a:p>
          <a:p>
            <a:r>
              <a:rPr lang="en-US" altLang="ja-JP" sz="1100" b="1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</a:t>
            </a:r>
            <a:r>
              <a:rPr lang="en-US" altLang="ja-JP" sz="1100" b="1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modify bond information</a:t>
            </a:r>
          </a:p>
          <a:p>
            <a:r>
              <a:rPr lang="en-US" altLang="ja-JP" sz="110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bndType</a:t>
            </a:r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;</a:t>
            </a:r>
          </a:p>
          <a:p>
            <a:r>
              <a:rPr lang="en-US" altLang="ja-JP" sz="1100" b="1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give bond parameter with 0.0 kcal/(mol Å2) &amp; 1.487 Å</a:t>
            </a:r>
            <a:endParaRPr lang="en-US" altLang="ja-JP" sz="1100" b="1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bndType </a:t>
            </a:r>
            <a:r>
              <a:rPr lang="en-US" altLang="ja-JP" sz="110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 topfile.addBondType(0.0, 1.487</a:t>
            </a:r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  </a:t>
            </a:r>
            <a:endParaRPr lang="en-US" altLang="ja-JP" sz="110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topfile.modifyBondType(13, 14, </a:t>
            </a:r>
            <a:r>
              <a:rPr lang="en-US" altLang="ja-JP" sz="110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bndType</a:t>
            </a:r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 </a:t>
            </a:r>
            <a:r>
              <a:rPr lang="en-US" altLang="ja-JP" sz="1100" b="1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13 is C5, 14 is C6</a:t>
            </a:r>
            <a:endParaRPr lang="ja-JP" altLang="en-US" sz="1100" b="1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100" b="1" smtClean="0">
              <a:solidFill>
                <a:schemeClr val="accent6">
                  <a:lumMod val="7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b="1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modify LJ interaction</a:t>
            </a:r>
          </a:p>
          <a:p>
            <a:r>
              <a:rPr lang="en-US" altLang="ja-JP" sz="1100" b="1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delete </a:t>
            </a:r>
            <a:r>
              <a:rPr lang="en-US" altLang="ja-JP" sz="1100" b="1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EXCLUDED_ATOM_LIST between </a:t>
            </a:r>
            <a:r>
              <a:rPr lang="en-US" altLang="ja-JP" sz="1100" b="1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C5-C6</a:t>
            </a:r>
            <a:endParaRPr lang="en-US" altLang="ja-JP" sz="1100" b="1" smtClean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topfile.deleteLJex(13, 14); </a:t>
            </a:r>
          </a:p>
          <a:p>
            <a:r>
              <a:rPr lang="en-US" altLang="ja-JP" sz="110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int</a:t>
            </a:r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10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type1, type2;</a:t>
            </a:r>
          </a:p>
          <a:p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type1 </a:t>
            </a:r>
            <a:r>
              <a:rPr lang="en-US" altLang="ja-JP" sz="110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 topfile.copyLJType(2);</a:t>
            </a:r>
          </a:p>
          <a:p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type2 </a:t>
            </a:r>
            <a:r>
              <a:rPr lang="en-US" altLang="ja-JP" sz="110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 topfile.copyLJType(2</a:t>
            </a:r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r>
              <a:rPr lang="en-US" altLang="ja-JP" sz="1100" b="1" smtClean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// give LJ parameter with 1.50 Å &amp; 40.0 kcal/mol</a:t>
            </a:r>
            <a:endParaRPr lang="en-US" altLang="ja-JP" sz="1100" b="1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topfile.modifyLJparm(1.50</a:t>
            </a:r>
            <a:r>
              <a:rPr lang="en-US" altLang="ja-JP" sz="110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40.0, type1, type2);</a:t>
            </a:r>
          </a:p>
          <a:p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topfile.modifyLJtypeOfAtom(13, </a:t>
            </a:r>
            <a:r>
              <a:rPr lang="en-US" altLang="ja-JP" sz="110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type1);</a:t>
            </a:r>
          </a:p>
          <a:p>
            <a:r>
              <a:rPr lang="en-US" altLang="ja-JP" sz="110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topfile.modifyLJtypeOfAtom(14, </a:t>
            </a:r>
            <a:r>
              <a:rPr lang="en-US" altLang="ja-JP" sz="110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type2);</a:t>
            </a:r>
            <a:endParaRPr lang="ja-JP" altLang="en-US" sz="11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174941"/>
            <a:ext cx="5033962" cy="352589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71775" y="3390900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solidFill>
                  <a:schemeClr val="accent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Original harmonic</a:t>
            </a:r>
            <a:endParaRPr kumimoji="1" lang="ja-JP" altLang="en-US" sz="1400">
              <a:solidFill>
                <a:schemeClr val="accent1"/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19550" y="3663454"/>
            <a:ext cx="1250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LJ  </a:t>
            </a:r>
            <a:r>
              <a:rPr lang="ja-JP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1200" baseline="-250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 </a:t>
            </a:r>
            <a:r>
              <a:rPr lang="en-US" altLang="ja-JP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= 2.1 Å &amp; </a:t>
            </a:r>
            <a:r>
              <a:rPr lang="en-US" altLang="ja-JP" sz="12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anose="05050102010706020507" pitchFamily="18" charset="2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= 80 kcal/mol </a:t>
            </a:r>
            <a:endParaRPr kumimoji="1" lang="ja-JP" altLang="en-US" sz="12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30203" y="5528305"/>
            <a:ext cx="125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LJ  </a:t>
            </a:r>
            <a:r>
              <a:rPr lang="ja-JP" altLang="en-US" sz="1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i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1200" baseline="-25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 </a:t>
            </a:r>
            <a:r>
              <a:rPr lang="en-US" altLang="ja-JP" sz="1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= 2.1 Å &amp; </a:t>
            </a:r>
            <a:r>
              <a:rPr lang="en-US" altLang="ja-JP" sz="1200" i="1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12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= 40 kcal/mol </a:t>
            </a:r>
            <a:endParaRPr kumimoji="1" lang="ja-JP" altLang="en-US" sz="12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5985" y="4595879"/>
            <a:ext cx="125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LJ  </a:t>
            </a:r>
            <a:r>
              <a:rPr lang="ja-JP" altLang="en-US" sz="12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i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1200" baseline="-250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 </a:t>
            </a:r>
            <a:r>
              <a:rPr lang="en-US" altLang="ja-JP" sz="12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= 1.5 Å &amp; </a:t>
            </a:r>
            <a:r>
              <a:rPr lang="en-US" altLang="ja-JP" sz="1200" i="1" smtClean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ea typeface="メイリオ" panose="020B0604030504040204" pitchFamily="50" charset="-128"/>
                <a:cs typeface="Times New Roman" panose="02020603050405020304" pitchFamily="18" charset="0"/>
              </a:rPr>
              <a:t>e</a:t>
            </a:r>
            <a:r>
              <a:rPr lang="en-US" altLang="ja-JP" sz="120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= 40 kcal/mol </a:t>
            </a:r>
            <a:endParaRPr kumimoji="1" lang="ja-JP" altLang="en-US" sz="120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6393" y="3294121"/>
            <a:ext cx="339566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Without modication of the solver program source code, we can use dissociative potential for bonds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867524" y="4595878"/>
            <a:ext cx="533400" cy="35712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05437" y="5066640"/>
            <a:ext cx="3479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 be useful to correctly simulate coordination bonds including metal ions 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5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4DA3ACEA-3B49-4F2D-A6AC-C3AF3B8E9C4E}" vid="{0D743FD1-B6FE-4A2C-AC16-FD809AD7280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6870</TotalTime>
  <Words>1547</Words>
  <Application>Microsoft Office PowerPoint</Application>
  <PresentationFormat>画面に合わせる (4:3)</PresentationFormat>
  <Paragraphs>381</Paragraphs>
  <Slides>15</Slides>
  <Notes>1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Arial Unicode MS</vt:lpstr>
      <vt:lpstr>ＭＳ Ｐゴシック</vt:lpstr>
      <vt:lpstr>ＭＳ ゴシック</vt:lpstr>
      <vt:lpstr>メイリオ</vt:lpstr>
      <vt:lpstr>小塚ゴシック Pro M</vt:lpstr>
      <vt:lpstr>Arial</vt:lpstr>
      <vt:lpstr>Calibri</vt:lpstr>
      <vt:lpstr>Calibri Light</vt:lpstr>
      <vt:lpstr>Symbol</vt:lpstr>
      <vt:lpstr>Times New Roman</vt:lpstr>
      <vt:lpstr>テーマ1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Masayoshi Takayanagi</dc:creator>
  <cp:lastModifiedBy>Masayoshi Takayanagi</cp:lastModifiedBy>
  <cp:revision>181</cp:revision>
  <cp:lastPrinted>2015-06-30T04:08:40Z</cp:lastPrinted>
  <dcterms:created xsi:type="dcterms:W3CDTF">2014-12-25T15:14:06Z</dcterms:created>
  <dcterms:modified xsi:type="dcterms:W3CDTF">2015-06-30T04:09:16Z</dcterms:modified>
</cp:coreProperties>
</file>