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 id="2147483650" r:id="rId3"/>
    <p:sldMasterId id="2147483651" r:id="rId4"/>
    <p:sldMasterId id="2147483652" r:id="rId5"/>
    <p:sldMasterId id="2147483653" r:id="rId6"/>
    <p:sldMasterId id="2147483654" r:id="rId7"/>
    <p:sldMasterId id="2147483656" r:id="rId8"/>
    <p:sldMasterId id="2147483657" r:id="rId9"/>
    <p:sldMasterId id="2147483658" r:id="rId10"/>
    <p:sldMasterId id="2147483659" r:id="rId11"/>
    <p:sldMasterId id="2147483660" r:id="rId12"/>
    <p:sldMasterId id="2147483661" r:id="rId13"/>
    <p:sldMasterId id="2147483662" r:id="rId14"/>
    <p:sldMasterId id="2147483663" r:id="rId15"/>
    <p:sldMasterId id="2147483664" r:id="rId16"/>
    <p:sldMasterId id="2147483665" r:id="rId17"/>
    <p:sldMasterId id="2147483666" r:id="rId18"/>
    <p:sldMasterId id="2147483667" r:id="rId19"/>
    <p:sldMasterId id="2147483668" r:id="rId20"/>
    <p:sldMasterId id="2147483669" r:id="rId21"/>
  </p:sldMasterIdLst>
  <p:sldIdLst>
    <p:sldId id="276" r:id="rId22"/>
    <p:sldId id="258" r:id="rId23"/>
    <p:sldId id="290" r:id="rId24"/>
    <p:sldId id="257" r:id="rId25"/>
    <p:sldId id="264" r:id="rId26"/>
    <p:sldId id="259" r:id="rId27"/>
    <p:sldId id="261" r:id="rId28"/>
    <p:sldId id="262" r:id="rId29"/>
    <p:sldId id="266" r:id="rId30"/>
    <p:sldId id="271" r:id="rId31"/>
    <p:sldId id="272" r:id="rId32"/>
    <p:sldId id="260" r:id="rId33"/>
    <p:sldId id="263" r:id="rId34"/>
    <p:sldId id="265" r:id="rId35"/>
    <p:sldId id="274" r:id="rId36"/>
    <p:sldId id="275" r:id="rId37"/>
    <p:sldId id="277" r:id="rId38"/>
    <p:sldId id="278" r:id="rId39"/>
    <p:sldId id="279" r:id="rId40"/>
    <p:sldId id="280" r:id="rId41"/>
    <p:sldId id="281" r:id="rId42"/>
    <p:sldId id="282" r:id="rId43"/>
    <p:sldId id="283" r:id="rId44"/>
    <p:sldId id="284" r:id="rId45"/>
    <p:sldId id="285" r:id="rId46"/>
    <p:sldId id="286" r:id="rId47"/>
    <p:sldId id="287" r:id="rId48"/>
    <p:sldId id="288" r:id="rId49"/>
    <p:sldId id="289" r:id="rId50"/>
    <p:sldId id="267" r:id="rId51"/>
  </p:sldIdLst>
  <p:sldSz cx="13004800" cy="9753600"/>
  <p:notesSz cx="6858000" cy="9144000"/>
  <p:defaultTextStyle>
    <a:defPPr>
      <a:defRPr lang="en-US"/>
    </a:defPPr>
    <a:lvl1pPr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1pPr>
    <a:lvl2pPr marL="4572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2pPr>
    <a:lvl3pPr marL="9144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3pPr>
    <a:lvl4pPr marL="13716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4pPr>
    <a:lvl5pPr marL="1828800" algn="ctr" rtl="0" fontAlgn="base">
      <a:spcBef>
        <a:spcPct val="0"/>
      </a:spcBef>
      <a:spcAft>
        <a:spcPct val="0"/>
      </a:spcAft>
      <a:defRPr sz="4200" kern="1200">
        <a:solidFill>
          <a:srgbClr val="000000"/>
        </a:solidFill>
        <a:latin typeface="Gill Sans" charset="0"/>
        <a:ea typeface="ヒラギノ角ゴ ProN W3" charset="0"/>
        <a:cs typeface="ヒラギノ角ゴ ProN W3" charset="0"/>
        <a:sym typeface="Gill Sans" charset="0"/>
      </a:defRPr>
    </a:lvl5pPr>
    <a:lvl6pPr marL="22860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6pPr>
    <a:lvl7pPr marL="27432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7pPr>
    <a:lvl8pPr marL="32004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8pPr>
    <a:lvl9pPr marL="3657600" algn="l" defTabSz="457200" rtl="0" eaLnBrk="1" latinLnBrk="0" hangingPunct="1">
      <a:defRPr sz="4200" kern="1200">
        <a:solidFill>
          <a:srgbClr val="000000"/>
        </a:solidFill>
        <a:latin typeface="Gill Sans" charset="0"/>
        <a:ea typeface="ヒラギノ角ゴ ProN W3" charset="0"/>
        <a:cs typeface="ヒラギノ角ゴ ProN W3" charset="0"/>
        <a:sym typeface="Gill Sans"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50" d="100"/>
          <a:sy n="150" d="100"/>
        </p:scale>
        <p:origin x="-80" y="1392"/>
      </p:cViewPr>
      <p:guideLst>
        <p:guide orient="horz" pos="3072"/>
        <p:guide pos="409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50" Type="http://schemas.openxmlformats.org/officeDocument/2006/relationships/slide" Target="slides/slide29.xml"/><Relationship Id="rId51" Type="http://schemas.openxmlformats.org/officeDocument/2006/relationships/slide" Target="slides/slide30.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19.xml"/><Relationship Id="rId41" Type="http://schemas.openxmlformats.org/officeDocument/2006/relationships/slide" Target="slides/slide20.xml"/><Relationship Id="rId42" Type="http://schemas.openxmlformats.org/officeDocument/2006/relationships/slide" Target="slides/slide21.xml"/><Relationship Id="rId43" Type="http://schemas.openxmlformats.org/officeDocument/2006/relationships/slide" Target="slides/slide22.xml"/><Relationship Id="rId44" Type="http://schemas.openxmlformats.org/officeDocument/2006/relationships/slide" Target="slides/slide23.xml"/><Relationship Id="rId45" Type="http://schemas.openxmlformats.org/officeDocument/2006/relationships/slide" Target="slides/slide24.xml"/><Relationship Id="rId46" Type="http://schemas.openxmlformats.org/officeDocument/2006/relationships/slide" Target="slides/slide25.xml"/><Relationship Id="rId47" Type="http://schemas.openxmlformats.org/officeDocument/2006/relationships/slide" Target="slides/slide26.xml"/><Relationship Id="rId48" Type="http://schemas.openxmlformats.org/officeDocument/2006/relationships/slide" Target="slides/slide27.xml"/><Relationship Id="rId4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30" Type="http://schemas.openxmlformats.org/officeDocument/2006/relationships/slide" Target="slides/slide9.xml"/><Relationship Id="rId31" Type="http://schemas.openxmlformats.org/officeDocument/2006/relationships/slide" Target="slides/slide10.xml"/><Relationship Id="rId32" Type="http://schemas.openxmlformats.org/officeDocument/2006/relationships/slide" Target="slides/slide11.xml"/><Relationship Id="rId33" Type="http://schemas.openxmlformats.org/officeDocument/2006/relationships/slide" Target="slides/slide12.xml"/><Relationship Id="rId34" Type="http://schemas.openxmlformats.org/officeDocument/2006/relationships/slide" Target="slides/slide13.xml"/><Relationship Id="rId35" Type="http://schemas.openxmlformats.org/officeDocument/2006/relationships/slide" Target="slides/slide14.xml"/><Relationship Id="rId36" Type="http://schemas.openxmlformats.org/officeDocument/2006/relationships/slide" Target="slides/slide15.xml"/><Relationship Id="rId37" Type="http://schemas.openxmlformats.org/officeDocument/2006/relationships/slide" Target="slides/slide16.xml"/><Relationship Id="rId38" Type="http://schemas.openxmlformats.org/officeDocument/2006/relationships/slide" Target="slides/slide17.xml"/><Relationship Id="rId39" Type="http://schemas.openxmlformats.org/officeDocument/2006/relationships/slide" Target="slides/slide18.xml"/><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 Target="slides/slide1.xml"/><Relationship Id="rId23" Type="http://schemas.openxmlformats.org/officeDocument/2006/relationships/slide" Target="slides/slide2.xml"/><Relationship Id="rId24" Type="http://schemas.openxmlformats.org/officeDocument/2006/relationships/slide" Target="slides/slide3.xml"/><Relationship Id="rId25" Type="http://schemas.openxmlformats.org/officeDocument/2006/relationships/slide" Target="slides/slide4.xml"/><Relationship Id="rId26" Type="http://schemas.openxmlformats.org/officeDocument/2006/relationships/slide" Target="slides/slide5.xml"/><Relationship Id="rId27" Type="http://schemas.openxmlformats.org/officeDocument/2006/relationships/slide" Target="slides/slide6.xml"/><Relationship Id="rId28" Type="http://schemas.openxmlformats.org/officeDocument/2006/relationships/slide" Target="slides/slide7.xml"/><Relationship Id="rId29" Type="http://schemas.openxmlformats.org/officeDocument/2006/relationships/slide" Target="slides/slide8.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a:prstGeom prst="rect">
            <a:avLst/>
          </a:prstGeom>
        </p:spPr>
        <p:txBody>
          <a:bodyPr vert="horz"/>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20673144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44956297"/>
      </p:ext>
    </p:extLst>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2235971789"/>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8457193"/>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4215906653"/>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5788835"/>
      </p:ext>
    </p:extLst>
  </p:cSld>
  <p:clrMapOvr>
    <a:masterClrMapping/>
  </p:clrMapOvr>
  <p:transition xmlns:p14="http://schemas.microsoft.com/office/powerpoint/2010/main"/>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22605560"/>
      </p:ext>
    </p:extLst>
  </p:cSld>
  <p:clrMapOvr>
    <a:masterClrMapping/>
  </p:clrMapOvr>
  <p:transition xmlns:p14="http://schemas.microsoft.com/office/powerpoint/2010/main"/>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494375205"/>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1919106"/>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765227126"/>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011704309"/>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38325267"/>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390525"/>
            <a:ext cx="2925762" cy="809307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390525"/>
            <a:ext cx="8624888" cy="809307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857916887"/>
      </p:ext>
    </p:extLst>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254000"/>
            <a:ext cx="2616200" cy="82296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254000"/>
            <a:ext cx="7696200" cy="82296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18784806"/>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1077369576"/>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29035689"/>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467901987"/>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49191284"/>
      </p:ext>
    </p:extLst>
  </p:cSld>
  <p:clrMapOvr>
    <a:masterClrMapping/>
  </p:clrMapOvr>
  <p:transition xmlns:p14="http://schemas.microsoft.com/office/powerpoint/2010/main"/>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18264480"/>
      </p:ext>
    </p:extLst>
  </p:cSld>
  <p:clrMapOvr>
    <a:masterClrMapping/>
  </p:clrMapOvr>
  <p:transition xmlns:p14="http://schemas.microsoft.com/office/powerpoint/2010/main"/>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249794586"/>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207987"/>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273069875"/>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02168653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4268247129"/>
      </p:ext>
    </p:extLst>
  </p:cSld>
  <p:clrMapOvr>
    <a:masterClrMapping/>
  </p:clrMapOvr>
  <p:transition xmlns:p14="http://schemas.microsoft.com/office/powerpoint/2010/mai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43963270"/>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254000"/>
            <a:ext cx="2616200" cy="82296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254000"/>
            <a:ext cx="7696200" cy="82296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60266159"/>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2921645519"/>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266516"/>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3257457234"/>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77724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9829800" y="2768600"/>
            <a:ext cx="19050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25750938"/>
      </p:ext>
    </p:extLst>
  </p:cSld>
  <p:clrMapOvr>
    <a:masterClrMapping/>
  </p:clrMapOvr>
  <p:transition xmlns:p14="http://schemas.microsoft.com/office/powerpoint/2010/main"/>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44620194"/>
      </p:ext>
    </p:extLst>
  </p:cSld>
  <p:clrMapOvr>
    <a:masterClrMapping/>
  </p:clrMapOvr>
  <p:transition xmlns:p14="http://schemas.microsoft.com/office/powerpoint/2010/main"/>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32070900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61235358"/>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958687325"/>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73069188"/>
      </p:ext>
    </p:extLst>
  </p:cSld>
  <p:clrMapOvr>
    <a:masterClrMapping/>
  </p:clrMapOvr>
  <p:transition xmlns:p14="http://schemas.microsoft.com/office/powerpoint/2010/main"/>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246491313"/>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42967336"/>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254000"/>
            <a:ext cx="2616200" cy="82296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254000"/>
            <a:ext cx="7696200" cy="82296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7204829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50939220"/>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3736302"/>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818625269"/>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000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867150" y="2768600"/>
            <a:ext cx="244475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50103365"/>
      </p:ext>
    </p:extLst>
  </p:cSld>
  <p:clrMapOvr>
    <a:masterClrMapping/>
  </p:clrMapOvr>
  <p:transition xmlns:p14="http://schemas.microsoft.com/office/powerpoint/2010/main"/>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50400428"/>
      </p:ext>
    </p:extLst>
  </p:cSld>
  <p:clrMapOvr>
    <a:masterClrMapping/>
  </p:clrMapOvr>
  <p:transition xmlns:p14="http://schemas.microsoft.com/office/powerpoint/2010/main"/>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2138535716"/>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3995583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078651953"/>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416098112"/>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265318244"/>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423704206"/>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254000"/>
            <a:ext cx="2616200" cy="82296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254000"/>
            <a:ext cx="7696200" cy="82296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862651074"/>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4249691689"/>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4253186"/>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327715106"/>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00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2768600"/>
            <a:ext cx="5156200" cy="5715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05371735"/>
      </p:ext>
    </p:extLst>
  </p:cSld>
  <p:clrMapOvr>
    <a:masterClrMapping/>
  </p:clrMapOvr>
  <p:transition xmlns:p14="http://schemas.microsoft.com/office/powerpoint/2010/main"/>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33488042"/>
      </p:ext>
    </p:extLst>
  </p:cSld>
  <p:clrMapOvr>
    <a:masterClrMapping/>
  </p:clrMapOvr>
  <p:transition xmlns:p14="http://schemas.microsoft.com/office/powerpoint/2010/main"/>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918685085"/>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9845854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952133"/>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141060394"/>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226084820"/>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01118720"/>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254000"/>
            <a:ext cx="2616200" cy="82296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254000"/>
            <a:ext cx="7696200" cy="82296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71210617"/>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1381418285"/>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59021924"/>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3617580710"/>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99818433"/>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9945895"/>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08111936"/>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792994525"/>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349878"/>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819206686"/>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663571874"/>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02104659"/>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67850" y="330200"/>
            <a:ext cx="2965450" cy="83820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71500" y="330200"/>
            <a:ext cx="8743950" cy="83820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68220421"/>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475353364"/>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56424077"/>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1370347980"/>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00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5029200"/>
            <a:ext cx="5156200" cy="1130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72765983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141983011"/>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88911175"/>
      </p:ext>
    </p:extLst>
  </p:cSld>
  <p:clrMapOvr>
    <a:masterClrMapping/>
  </p:clrMapOvr>
  <p:transition xmlns:p14="http://schemas.microsoft.com/office/powerpoint/2010/main"/>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819604007"/>
      </p:ext>
    </p:extLst>
  </p:cSld>
  <p:clrMapOvr>
    <a:masterClrMapping/>
  </p:clrMapOvr>
  <p:transition xmlns:p14="http://schemas.microsoft.com/office/powerpoint/2010/main"/>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5294455"/>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756846670"/>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898861191"/>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009865411"/>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118600" y="1638300"/>
            <a:ext cx="2616200" cy="4521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1270000" y="1638300"/>
            <a:ext cx="7696200" cy="4521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433793156"/>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332509038"/>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50520071"/>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221557802"/>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1947755"/>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0303463"/>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11517277"/>
      </p:ext>
    </p:extLst>
  </p:cSld>
  <p:clrMapOvr>
    <a:masterClrMapping/>
  </p:clrMapOvr>
  <p:transition xmlns:p14="http://schemas.microsoft.com/office/powerpoint/2010/mai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866399097"/>
      </p:ext>
    </p:extLst>
  </p:cSld>
  <p:clrMapOvr>
    <a:masterClrMapping/>
  </p:clrMapOvr>
  <p:transition xmlns:p14="http://schemas.microsoft.com/office/powerpoint/2010/main"/>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3970052"/>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343987789"/>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716385254"/>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514718908"/>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2276475"/>
            <a:ext cx="2925762" cy="67913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8624888" cy="67913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423828307"/>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349347064"/>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10917396"/>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778643454"/>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481662800"/>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906186860"/>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05653194"/>
      </p:ext>
    </p:extLst>
  </p:cSld>
  <p:clrMapOvr>
    <a:masterClrMapping/>
  </p:clrMapOvr>
  <p:transition xmlns:p14="http://schemas.microsoft.com/office/powerpoint/2010/main"/>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783913195"/>
      </p:ext>
    </p:extLst>
  </p:cSld>
  <p:clrMapOvr>
    <a:masterClrMapping/>
  </p:clrMapOvr>
  <p:transition xmlns:p14="http://schemas.microsoft.com/office/powerpoint/2010/main"/>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0689698"/>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226267195"/>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981113784"/>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89565325"/>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035550" y="1409700"/>
            <a:ext cx="1466850" cy="668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35000" y="1409700"/>
            <a:ext cx="4248150" cy="668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164316061"/>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A3FCBF2B-A359-414A-BD22-635080AAA0E3}" type="slidenum">
              <a:rPr lang="en-US" altLang="ja-JP"/>
              <a:pPr/>
              <a:t>‹#›</a:t>
            </a:fld>
            <a:endParaRPr lang="en-US" altLang="ja-JP"/>
          </a:p>
        </p:txBody>
      </p:sp>
    </p:spTree>
    <p:extLst>
      <p:ext uri="{BB962C8B-B14F-4D97-AF65-F5344CB8AC3E}">
        <p14:creationId xmlns:p14="http://schemas.microsoft.com/office/powerpoint/2010/main" val="264847104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14312850"/>
      </p:ext>
    </p:extLst>
  </p:cSld>
  <p:clrMapOvr>
    <a:masterClrMapping/>
  </p:clrMapOvr>
  <p:transition xmlns:p14="http://schemas.microsoft.com/office/powerpoint/2010/mai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208004236"/>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3F5CF2E2-2AED-6548-B963-B969826BF463}" type="slidenum">
              <a:rPr lang="en-US" altLang="ja-JP"/>
              <a:pPr/>
              <a:t>‹#›</a:t>
            </a:fld>
            <a:endParaRPr lang="en-US" altLang="ja-JP"/>
          </a:p>
        </p:txBody>
      </p:sp>
    </p:spTree>
    <p:extLst>
      <p:ext uri="{BB962C8B-B14F-4D97-AF65-F5344CB8AC3E}">
        <p14:creationId xmlns:p14="http://schemas.microsoft.com/office/powerpoint/2010/main" val="2250297204"/>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850AC047-FB33-5040-9A12-518596933448}" type="slidenum">
              <a:rPr lang="en-US" altLang="ja-JP"/>
              <a:pPr/>
              <a:t>‹#›</a:t>
            </a:fld>
            <a:endParaRPr lang="en-US" altLang="ja-JP"/>
          </a:p>
        </p:txBody>
      </p:sp>
    </p:spTree>
    <p:extLst>
      <p:ext uri="{BB962C8B-B14F-4D97-AF65-F5344CB8AC3E}">
        <p14:creationId xmlns:p14="http://schemas.microsoft.com/office/powerpoint/2010/main" val="634859746"/>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8900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225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fld id="{98200503-9B6D-4B40-96F5-C6C42F4F35DA}" type="slidenum">
              <a:rPr lang="en-US" altLang="ja-JP"/>
              <a:pPr/>
              <a:t>‹#›</a:t>
            </a:fld>
            <a:endParaRPr lang="en-US" altLang="ja-JP"/>
          </a:p>
        </p:txBody>
      </p:sp>
    </p:spTree>
    <p:extLst>
      <p:ext uri="{BB962C8B-B14F-4D97-AF65-F5344CB8AC3E}">
        <p14:creationId xmlns:p14="http://schemas.microsoft.com/office/powerpoint/2010/main" val="3314810607"/>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fld id="{1892304B-DC86-F142-94F3-1E9D89D3A48C}" type="slidenum">
              <a:rPr lang="en-US" altLang="ja-JP"/>
              <a:pPr/>
              <a:t>‹#›</a:t>
            </a:fld>
            <a:endParaRPr lang="en-US" altLang="ja-JP"/>
          </a:p>
        </p:txBody>
      </p:sp>
    </p:spTree>
    <p:extLst>
      <p:ext uri="{BB962C8B-B14F-4D97-AF65-F5344CB8AC3E}">
        <p14:creationId xmlns:p14="http://schemas.microsoft.com/office/powerpoint/2010/main" val="1266504436"/>
      </p:ext>
    </p:extLst>
  </p:cSld>
  <p:clrMapOvr>
    <a:masterClrMapping/>
  </p:clrMapOvr>
  <p:transition xmlns:p14="http://schemas.microsoft.com/office/powerpoint/2010/mai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83EB2D1C-B468-254E-9118-5B3C6340183F}" type="slidenum">
              <a:rPr lang="en-US" altLang="ja-JP"/>
              <a:pPr/>
              <a:t>‹#›</a:t>
            </a:fld>
            <a:endParaRPr lang="en-US" altLang="ja-JP"/>
          </a:p>
        </p:txBody>
      </p:sp>
    </p:spTree>
    <p:extLst>
      <p:ext uri="{BB962C8B-B14F-4D97-AF65-F5344CB8AC3E}">
        <p14:creationId xmlns:p14="http://schemas.microsoft.com/office/powerpoint/2010/main" val="254922393"/>
      </p:ext>
    </p:extLst>
  </p:cSld>
  <p:clrMapOvr>
    <a:masterClrMapping/>
  </p:clrMapOvr>
  <p:transition xmlns:p14="http://schemas.microsoft.com/office/powerpoint/2010/mai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EA4DF8C3-4062-2F40-93CF-87D58930BE23}" type="slidenum">
              <a:rPr lang="en-US" altLang="ja-JP"/>
              <a:pPr/>
              <a:t>‹#›</a:t>
            </a:fld>
            <a:endParaRPr lang="en-US" altLang="ja-JP"/>
          </a:p>
        </p:txBody>
      </p:sp>
    </p:spTree>
    <p:extLst>
      <p:ext uri="{BB962C8B-B14F-4D97-AF65-F5344CB8AC3E}">
        <p14:creationId xmlns:p14="http://schemas.microsoft.com/office/powerpoint/2010/main" val="2511419464"/>
      </p:ext>
    </p:extLst>
  </p:cSld>
  <p:clrMapOvr>
    <a:masterClrMapping/>
  </p:clrMapOvr>
  <p:transition xmlns:p14="http://schemas.microsoft.com/office/powerpoint/2010/mai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34A48E90-54F1-CF4C-B35F-C8E0A3C6C7D3}" type="slidenum">
              <a:rPr lang="en-US" altLang="ja-JP"/>
              <a:pPr/>
              <a:t>‹#›</a:t>
            </a:fld>
            <a:endParaRPr lang="en-US" altLang="ja-JP"/>
          </a:p>
        </p:txBody>
      </p:sp>
    </p:spTree>
    <p:extLst>
      <p:ext uri="{BB962C8B-B14F-4D97-AF65-F5344CB8AC3E}">
        <p14:creationId xmlns:p14="http://schemas.microsoft.com/office/powerpoint/2010/main" val="813320920"/>
      </p:ext>
    </p:extLst>
  </p:cSld>
  <p:clrMapOvr>
    <a:masterClrMapping/>
  </p:clrMapOvr>
  <p:transition xmlns:p14="http://schemas.microsoft.com/office/powerpoint/2010/mai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FFDFF497-2527-9F47-BEED-7438B3DB14E2}" type="slidenum">
              <a:rPr lang="en-US" altLang="ja-JP"/>
              <a:pPr/>
              <a:t>‹#›</a:t>
            </a:fld>
            <a:endParaRPr lang="en-US" altLang="ja-JP"/>
          </a:p>
        </p:txBody>
      </p:sp>
    </p:spTree>
    <p:extLst>
      <p:ext uri="{BB962C8B-B14F-4D97-AF65-F5344CB8AC3E}">
        <p14:creationId xmlns:p14="http://schemas.microsoft.com/office/powerpoint/2010/main" val="2752228174"/>
      </p:ext>
    </p:extLst>
  </p:cSld>
  <p:clrMapOvr>
    <a:masterClrMapping/>
  </p:clrMapOvr>
  <p:transition xmlns:p14="http://schemas.microsoft.com/office/powerpoint/2010/mai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9D2537D5-4303-2E46-B58C-0F74100713E6}" type="slidenum">
              <a:rPr lang="en-US" altLang="ja-JP"/>
              <a:pPr/>
              <a:t>‹#›</a:t>
            </a:fld>
            <a:endParaRPr lang="en-US" altLang="ja-JP"/>
          </a:p>
        </p:txBody>
      </p:sp>
    </p:spTree>
    <p:extLst>
      <p:ext uri="{BB962C8B-B14F-4D97-AF65-F5344CB8AC3E}">
        <p14:creationId xmlns:p14="http://schemas.microsoft.com/office/powerpoint/2010/main" val="874268448"/>
      </p:ext>
    </p:extLst>
  </p:cSld>
  <p:clrMapOvr>
    <a:masterClrMapping/>
  </p:clrMapOvr>
  <p:transition xmlns:p14="http://schemas.microsoft.com/office/powerpoint/2010/mai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99575" y="519113"/>
            <a:ext cx="2803525" cy="8264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89000" y="519113"/>
            <a:ext cx="8258175" cy="8264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C4423E38-907B-B047-A208-C16C1531C8B6}" type="slidenum">
              <a:rPr lang="en-US" altLang="ja-JP"/>
              <a:pPr/>
              <a:t>‹#›</a:t>
            </a:fld>
            <a:endParaRPr lang="en-US" altLang="ja-JP"/>
          </a:p>
        </p:txBody>
      </p:sp>
    </p:spTree>
    <p:extLst>
      <p:ext uri="{BB962C8B-B14F-4D97-AF65-F5344CB8AC3E}">
        <p14:creationId xmlns:p14="http://schemas.microsoft.com/office/powerpoint/2010/main" val="1301660092"/>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02009468"/>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2884095743"/>
      </p:ext>
    </p:extLst>
  </p:cSld>
  <p:clrMapOvr>
    <a:masterClrMapping/>
  </p:clrMapOvr>
  <p:transition xmlns:p14="http://schemas.microsoft.com/office/powerpoint/2010/main"/>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51601578"/>
      </p:ext>
    </p:extLst>
  </p:cSld>
  <p:clrMapOvr>
    <a:masterClrMapping/>
  </p:clrMapOvr>
  <p:transition xmlns:p14="http://schemas.microsoft.com/office/powerpoint/2010/main"/>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944389214"/>
      </p:ext>
    </p:extLst>
  </p:cSld>
  <p:clrMapOvr>
    <a:masterClrMapping/>
  </p:clrMapOvr>
  <p:transition xmlns:p14="http://schemas.microsoft.com/office/powerpoint/2010/main"/>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37197124"/>
      </p:ext>
    </p:extLst>
  </p:cSld>
  <p:clrMapOvr>
    <a:masterClrMapping/>
  </p:clrMapOvr>
  <p:transition xmlns:p14="http://schemas.microsoft.com/office/powerpoint/2010/main"/>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251918298"/>
      </p:ext>
    </p:extLst>
  </p:cSld>
  <p:clrMapOvr>
    <a:masterClrMapping/>
  </p:clrMapOvr>
  <p:transition xmlns:p14="http://schemas.microsoft.com/office/powerpoint/2010/main"/>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532301007"/>
      </p:ext>
    </p:extLst>
  </p:cSld>
  <p:clrMapOvr>
    <a:masterClrMapping/>
  </p:clrMapOvr>
  <p:transition xmlns:p14="http://schemas.microsoft.com/office/powerpoint/2010/main"/>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3892463"/>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760975071"/>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7748337"/>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6605985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67850" y="330200"/>
            <a:ext cx="2965450" cy="83820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71500" y="330200"/>
            <a:ext cx="8743950" cy="83820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131659768"/>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2276475"/>
            <a:ext cx="2925762" cy="67913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8624888" cy="67913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0634612"/>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690314176"/>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75612"/>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379506235"/>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350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3644900" y="4787900"/>
            <a:ext cx="2857500" cy="330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60273258"/>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76396505"/>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31331881"/>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5956426"/>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967687073"/>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842360974"/>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a:prstGeom prst="rect">
            <a:avLst/>
          </a:prstGeom>
        </p:spPr>
        <p:txBody>
          <a:bodyPr vert="horz"/>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1086173404"/>
      </p:ext>
    </p:extLst>
  </p:cSld>
  <p:clrMapOvr>
    <a:masterClrMapping/>
  </p:clrMapOvr>
  <p:transition xmlns:p14="http://schemas.microsoft.com/office/powerpoint/2010/main"/>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75927780"/>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5035550" y="1409700"/>
            <a:ext cx="1466850" cy="668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35000" y="1409700"/>
            <a:ext cx="4248150" cy="668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49462292"/>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777711469"/>
      </p:ext>
    </p:extLst>
  </p:cSld>
  <p:clrMapOvr>
    <a:masterClrMapping/>
  </p:clrMapOvr>
  <p:transition xmlns:p14="http://schemas.microsoft.com/office/powerpoint/2010/mai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3213879079"/>
      </p:ext>
    </p:extLst>
  </p:cSld>
  <p:clrMapOvr>
    <a:masterClrMapping/>
  </p:clrMapOvr>
  <p:transition xmlns:p14="http://schemas.microsoft.com/office/powerpoint/2010/mai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623790228"/>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51014973"/>
      </p:ext>
    </p:extLst>
  </p:cSld>
  <p:clrMapOvr>
    <a:masterClrMapping/>
  </p:clrMapOvr>
  <p:transition xmlns:p14="http://schemas.microsoft.com/office/powerpoint/2010/mai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915500884"/>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92187361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a:prstGeom prst="rect">
            <a:avLst/>
          </a:prstGeom>
        </p:spPr>
        <p:txBody>
          <a:bodyPr vert="horz"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048506145"/>
      </p:ext>
    </p:extLst>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045269227"/>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401443295"/>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65230232"/>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390525"/>
            <a:ext cx="2925762" cy="8321675"/>
          </a:xfrm>
          <a:prstGeom prst="rect">
            <a:avLst/>
          </a:prstGeo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390525"/>
            <a:ext cx="8624888" cy="832167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192266549"/>
      </p:ext>
    </p:extLst>
  </p:cSld>
  <p:clrMapOvr>
    <a:masterClrMapping/>
  </p:clrMapOvr>
  <p:transition xmlns:p14="http://schemas.microsoft.com/office/powerpoint/2010/mai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1427162743"/>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123985395"/>
      </p:ext>
    </p:extLst>
  </p:cSld>
  <p:clrMapOvr>
    <a:masterClrMapping/>
  </p:clrMapOvr>
  <p:transition xmlns:p14="http://schemas.microsoft.com/office/powerpoint/2010/mai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213364225"/>
      </p:ext>
    </p:extLst>
  </p:cSld>
  <p:clrMapOvr>
    <a:masterClrMapping/>
  </p:clrMapOvr>
  <p:transition xmlns:p14="http://schemas.microsoft.com/office/powerpoint/2010/mai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42039136"/>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89560597"/>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3082664418"/>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12700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1270000"/>
            <a:ext cx="5156200" cy="7213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49834387"/>
      </p:ext>
    </p:extLst>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127305"/>
      </p:ext>
    </p:extLst>
  </p:cSld>
  <p:clrMapOvr>
    <a:masterClrMapping/>
  </p:clrMapOvr>
  <p:transition xmlns:p14="http://schemas.microsoft.com/office/powerpoint/2010/mai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4068610159"/>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508947094"/>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824029537"/>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67850" y="330200"/>
            <a:ext cx="2965450" cy="83820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71500" y="330200"/>
            <a:ext cx="8743950" cy="83820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717728720"/>
      </p:ext>
    </p:extLst>
  </p:cSld>
  <p:clrMapOvr>
    <a:masterClrMapping/>
  </p:clrMapOvr>
  <p:transition xmlns:p14="http://schemas.microsoft.com/office/powerpoint/2010/mai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3869444967"/>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516069599"/>
      </p:ext>
    </p:extLst>
  </p:cSld>
  <p:clrMapOvr>
    <a:masterClrMapping/>
  </p:clrMapOvr>
  <p:transition xmlns:p14="http://schemas.microsoft.com/office/powerpoint/2010/mai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3045109377"/>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761218629"/>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06742849"/>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932342032"/>
      </p:ext>
    </p:extLst>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733170103"/>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074649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234674807"/>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003020493"/>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53667421"/>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67850" y="330200"/>
            <a:ext cx="2965450" cy="83820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571500" y="330200"/>
            <a:ext cx="8743950" cy="83820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69551592"/>
      </p:ext>
    </p:extLst>
  </p:cSld>
  <p:clrMapOvr>
    <a:masterClrMapping/>
  </p:clrMapOvr>
  <p:transition xmlns:p14="http://schemas.microsoft.com/office/powerpoint/2010/mai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5BE1C6E9-53FB-B346-9FCA-8D3373AC1915}" type="slidenum">
              <a:rPr lang="en-US" altLang="ja-JP"/>
              <a:pPr/>
              <a:t>‹#›</a:t>
            </a:fld>
            <a:endParaRPr lang="en-US" altLang="ja-JP"/>
          </a:p>
        </p:txBody>
      </p:sp>
    </p:spTree>
    <p:extLst>
      <p:ext uri="{BB962C8B-B14F-4D97-AF65-F5344CB8AC3E}">
        <p14:creationId xmlns:p14="http://schemas.microsoft.com/office/powerpoint/2010/main" val="186741993"/>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59E184D6-7E7F-3D43-A7FA-9528A21CEEC0}" type="slidenum">
              <a:rPr lang="en-US" altLang="ja-JP"/>
              <a:pPr/>
              <a:t>‹#›</a:t>
            </a:fld>
            <a:endParaRPr lang="en-US" altLang="ja-JP"/>
          </a:p>
        </p:txBody>
      </p:sp>
    </p:spTree>
    <p:extLst>
      <p:ext uri="{BB962C8B-B14F-4D97-AF65-F5344CB8AC3E}">
        <p14:creationId xmlns:p14="http://schemas.microsoft.com/office/powerpoint/2010/main" val="424325740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7D668D4D-E257-D84D-AFCB-DD8CB4B5EE5D}" type="slidenum">
              <a:rPr lang="en-US" altLang="ja-JP"/>
              <a:pPr/>
              <a:t>‹#›</a:t>
            </a:fld>
            <a:endParaRPr lang="en-US" altLang="ja-JP"/>
          </a:p>
        </p:txBody>
      </p:sp>
    </p:spTree>
    <p:extLst>
      <p:ext uri="{BB962C8B-B14F-4D97-AF65-F5344CB8AC3E}">
        <p14:creationId xmlns:p14="http://schemas.microsoft.com/office/powerpoint/2010/main" val="3558146690"/>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8900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225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fld id="{69ED2751-B2C3-0D41-B404-592656DE8297}" type="slidenum">
              <a:rPr lang="en-US" altLang="ja-JP"/>
              <a:pPr/>
              <a:t>‹#›</a:t>
            </a:fld>
            <a:endParaRPr lang="en-US" altLang="ja-JP"/>
          </a:p>
        </p:txBody>
      </p:sp>
    </p:spTree>
    <p:extLst>
      <p:ext uri="{BB962C8B-B14F-4D97-AF65-F5344CB8AC3E}">
        <p14:creationId xmlns:p14="http://schemas.microsoft.com/office/powerpoint/2010/main" val="1238248866"/>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a:prstGeom prst="rect">
            <a:avLst/>
          </a:prstGeom>
        </p:spPr>
        <p:txBody>
          <a:bodyPr vert="horz"/>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080476910"/>
      </p:ext>
    </p:extLst>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fld id="{8027F0E6-867A-4D49-974A-308D0079BD58}" type="slidenum">
              <a:rPr lang="en-US" altLang="ja-JP"/>
              <a:pPr/>
              <a:t>‹#›</a:t>
            </a:fld>
            <a:endParaRPr lang="en-US" altLang="ja-JP"/>
          </a:p>
        </p:txBody>
      </p:sp>
    </p:spTree>
    <p:extLst>
      <p:ext uri="{BB962C8B-B14F-4D97-AF65-F5344CB8AC3E}">
        <p14:creationId xmlns:p14="http://schemas.microsoft.com/office/powerpoint/2010/main" val="975504410"/>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731F92F5-6980-B943-9757-EF709FF1C992}" type="slidenum">
              <a:rPr lang="en-US" altLang="ja-JP"/>
              <a:pPr/>
              <a:t>‹#›</a:t>
            </a:fld>
            <a:endParaRPr lang="en-US" altLang="ja-JP"/>
          </a:p>
        </p:txBody>
      </p:sp>
    </p:spTree>
    <p:extLst>
      <p:ext uri="{BB962C8B-B14F-4D97-AF65-F5344CB8AC3E}">
        <p14:creationId xmlns:p14="http://schemas.microsoft.com/office/powerpoint/2010/main" val="2626003033"/>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77F7890C-1460-D242-B756-E1DC707C3D48}" type="slidenum">
              <a:rPr lang="en-US" altLang="ja-JP"/>
              <a:pPr/>
              <a:t>‹#›</a:t>
            </a:fld>
            <a:endParaRPr lang="en-US" altLang="ja-JP"/>
          </a:p>
        </p:txBody>
      </p:sp>
    </p:spTree>
    <p:extLst>
      <p:ext uri="{BB962C8B-B14F-4D97-AF65-F5344CB8AC3E}">
        <p14:creationId xmlns:p14="http://schemas.microsoft.com/office/powerpoint/2010/main" val="3488631204"/>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2999D1CB-C29F-CC45-8C0F-65AF3EB0C282}" type="slidenum">
              <a:rPr lang="en-US" altLang="ja-JP"/>
              <a:pPr/>
              <a:t>‹#›</a:t>
            </a:fld>
            <a:endParaRPr lang="en-US" altLang="ja-JP"/>
          </a:p>
        </p:txBody>
      </p:sp>
    </p:spTree>
    <p:extLst>
      <p:ext uri="{BB962C8B-B14F-4D97-AF65-F5344CB8AC3E}">
        <p14:creationId xmlns:p14="http://schemas.microsoft.com/office/powerpoint/2010/main" val="2047951253"/>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C7C0436F-2D58-C243-B695-57D3841230DA}" type="slidenum">
              <a:rPr lang="en-US" altLang="ja-JP"/>
              <a:pPr/>
              <a:t>‹#›</a:t>
            </a:fld>
            <a:endParaRPr lang="en-US" altLang="ja-JP"/>
          </a:p>
        </p:txBody>
      </p:sp>
    </p:spTree>
    <p:extLst>
      <p:ext uri="{BB962C8B-B14F-4D97-AF65-F5344CB8AC3E}">
        <p14:creationId xmlns:p14="http://schemas.microsoft.com/office/powerpoint/2010/main" val="1877929265"/>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9B57129A-B0B3-4546-9EE5-5DA5D1E3CB89}" type="slidenum">
              <a:rPr lang="en-US" altLang="ja-JP"/>
              <a:pPr/>
              <a:t>‹#›</a:t>
            </a:fld>
            <a:endParaRPr lang="en-US" altLang="ja-JP"/>
          </a:p>
        </p:txBody>
      </p:sp>
    </p:spTree>
    <p:extLst>
      <p:ext uri="{BB962C8B-B14F-4D97-AF65-F5344CB8AC3E}">
        <p14:creationId xmlns:p14="http://schemas.microsoft.com/office/powerpoint/2010/main" val="1034984485"/>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99575" y="519113"/>
            <a:ext cx="2803525" cy="8264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89000" y="519113"/>
            <a:ext cx="8258175" cy="8264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6C19CCED-4311-8D4E-8AF7-308ACFDB8C9A}" type="slidenum">
              <a:rPr lang="en-US" altLang="ja-JP"/>
              <a:pPr/>
              <a:t>‹#›</a:t>
            </a:fld>
            <a:endParaRPr lang="en-US" altLang="ja-JP"/>
          </a:p>
        </p:txBody>
      </p:sp>
    </p:spTree>
    <p:extLst>
      <p:ext uri="{BB962C8B-B14F-4D97-AF65-F5344CB8AC3E}">
        <p14:creationId xmlns:p14="http://schemas.microsoft.com/office/powerpoint/2010/main" val="1419390314"/>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D12A95CB-AE33-894E-8A06-ED988034D60B}" type="slidenum">
              <a:rPr lang="en-US" altLang="ja-JP"/>
              <a:pPr/>
              <a:t>‹#›</a:t>
            </a:fld>
            <a:endParaRPr lang="en-US" altLang="ja-JP"/>
          </a:p>
        </p:txBody>
      </p:sp>
    </p:spTree>
    <p:extLst>
      <p:ext uri="{BB962C8B-B14F-4D97-AF65-F5344CB8AC3E}">
        <p14:creationId xmlns:p14="http://schemas.microsoft.com/office/powerpoint/2010/main" val="1624414892"/>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C3F05026-1CF5-784B-8B69-E0172A1FE844}" type="slidenum">
              <a:rPr lang="en-US" altLang="ja-JP"/>
              <a:pPr/>
              <a:t>‹#›</a:t>
            </a:fld>
            <a:endParaRPr lang="en-US" altLang="ja-JP"/>
          </a:p>
        </p:txBody>
      </p:sp>
    </p:spTree>
    <p:extLst>
      <p:ext uri="{BB962C8B-B14F-4D97-AF65-F5344CB8AC3E}">
        <p14:creationId xmlns:p14="http://schemas.microsoft.com/office/powerpoint/2010/main" val="2209775699"/>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スライド番号プレースホルダー 3"/>
          <p:cNvSpPr>
            <a:spLocks noGrp="1"/>
          </p:cNvSpPr>
          <p:nvPr>
            <p:ph type="sldNum" sz="quarter" idx="10"/>
          </p:nvPr>
        </p:nvSpPr>
        <p:spPr/>
        <p:txBody>
          <a:bodyPr/>
          <a:lstStyle>
            <a:lvl1pPr>
              <a:defRPr/>
            </a:lvl1pPr>
          </a:lstStyle>
          <a:p>
            <a:fld id="{BE33C520-54ED-BE48-B6D5-DCCBFE052102}" type="slidenum">
              <a:rPr lang="en-US" altLang="ja-JP"/>
              <a:pPr/>
              <a:t>‹#›</a:t>
            </a:fld>
            <a:endParaRPr lang="en-US" altLang="ja-JP"/>
          </a:p>
        </p:txBody>
      </p:sp>
    </p:spTree>
    <p:extLst>
      <p:ext uri="{BB962C8B-B14F-4D97-AF65-F5344CB8AC3E}">
        <p14:creationId xmlns:p14="http://schemas.microsoft.com/office/powerpoint/2010/main" val="3171893602"/>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655242"/>
      </p:ext>
    </p:extLst>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88900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2250" y="2595563"/>
            <a:ext cx="5530850" cy="6188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スライド番号プレースホルダー 4"/>
          <p:cNvSpPr>
            <a:spLocks noGrp="1"/>
          </p:cNvSpPr>
          <p:nvPr>
            <p:ph type="sldNum" sz="quarter" idx="10"/>
          </p:nvPr>
        </p:nvSpPr>
        <p:spPr/>
        <p:txBody>
          <a:bodyPr/>
          <a:lstStyle>
            <a:lvl1pPr>
              <a:defRPr/>
            </a:lvl1pPr>
          </a:lstStyle>
          <a:p>
            <a:fld id="{B45B477A-E9C1-1945-B966-2A41568D315C}" type="slidenum">
              <a:rPr lang="en-US" altLang="ja-JP"/>
              <a:pPr/>
              <a:t>‹#›</a:t>
            </a:fld>
            <a:endParaRPr lang="en-US" altLang="ja-JP"/>
          </a:p>
        </p:txBody>
      </p:sp>
    </p:spTree>
    <p:extLst>
      <p:ext uri="{BB962C8B-B14F-4D97-AF65-F5344CB8AC3E}">
        <p14:creationId xmlns:p14="http://schemas.microsoft.com/office/powerpoint/2010/main" val="2840571617"/>
      </p:ext>
    </p:extLst>
  </p:cSld>
  <p:clrMapOvr>
    <a:masterClrMapping/>
  </p:clrMapOvr>
  <p:transition xmlns:p14="http://schemas.microsoft.com/office/powerpoint/2010/mai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スライド番号プレースホルダー 6"/>
          <p:cNvSpPr>
            <a:spLocks noGrp="1"/>
          </p:cNvSpPr>
          <p:nvPr>
            <p:ph type="sldNum" sz="quarter" idx="10"/>
          </p:nvPr>
        </p:nvSpPr>
        <p:spPr/>
        <p:txBody>
          <a:bodyPr/>
          <a:lstStyle>
            <a:lvl1pPr>
              <a:defRPr/>
            </a:lvl1pPr>
          </a:lstStyle>
          <a:p>
            <a:fld id="{0ED2DFD8-F735-A146-A277-041966F699B1}" type="slidenum">
              <a:rPr lang="en-US" altLang="ja-JP"/>
              <a:pPr/>
              <a:t>‹#›</a:t>
            </a:fld>
            <a:endParaRPr lang="en-US" altLang="ja-JP"/>
          </a:p>
        </p:txBody>
      </p:sp>
    </p:spTree>
    <p:extLst>
      <p:ext uri="{BB962C8B-B14F-4D97-AF65-F5344CB8AC3E}">
        <p14:creationId xmlns:p14="http://schemas.microsoft.com/office/powerpoint/2010/main" val="3272591079"/>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スライド番号プレースホルダー 2"/>
          <p:cNvSpPr>
            <a:spLocks noGrp="1"/>
          </p:cNvSpPr>
          <p:nvPr>
            <p:ph type="sldNum" sz="quarter" idx="10"/>
          </p:nvPr>
        </p:nvSpPr>
        <p:spPr/>
        <p:txBody>
          <a:bodyPr/>
          <a:lstStyle>
            <a:lvl1pPr>
              <a:defRPr/>
            </a:lvl1pPr>
          </a:lstStyle>
          <a:p>
            <a:fld id="{A56864B4-ECFB-D649-A72D-A1FE55406B86}" type="slidenum">
              <a:rPr lang="en-US" altLang="ja-JP"/>
              <a:pPr/>
              <a:t>‹#›</a:t>
            </a:fld>
            <a:endParaRPr lang="en-US" altLang="ja-JP"/>
          </a:p>
        </p:txBody>
      </p:sp>
    </p:spTree>
    <p:extLst>
      <p:ext uri="{BB962C8B-B14F-4D97-AF65-F5344CB8AC3E}">
        <p14:creationId xmlns:p14="http://schemas.microsoft.com/office/powerpoint/2010/main" val="3492655792"/>
      </p:ext>
    </p:extLst>
  </p:cSld>
  <p:clrMapOvr>
    <a:masterClrMapping/>
  </p:clrMapOvr>
  <p:transition xmlns:p14="http://schemas.microsoft.com/office/powerpoint/2010/mai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lvl1pPr>
              <a:defRPr/>
            </a:lvl1pPr>
          </a:lstStyle>
          <a:p>
            <a:fld id="{2C23285B-E5BC-E844-B6E8-94A6010137DC}" type="slidenum">
              <a:rPr lang="en-US" altLang="ja-JP"/>
              <a:pPr/>
              <a:t>‹#›</a:t>
            </a:fld>
            <a:endParaRPr lang="en-US" altLang="ja-JP"/>
          </a:p>
        </p:txBody>
      </p:sp>
    </p:spTree>
    <p:extLst>
      <p:ext uri="{BB962C8B-B14F-4D97-AF65-F5344CB8AC3E}">
        <p14:creationId xmlns:p14="http://schemas.microsoft.com/office/powerpoint/2010/main" val="3784040003"/>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A79AE7D5-22BB-3C40-B13C-E86E189C37CB}" type="slidenum">
              <a:rPr lang="en-US" altLang="ja-JP"/>
              <a:pPr/>
              <a:t>‹#›</a:t>
            </a:fld>
            <a:endParaRPr lang="en-US" altLang="ja-JP"/>
          </a:p>
        </p:txBody>
      </p:sp>
    </p:spTree>
    <p:extLst>
      <p:ext uri="{BB962C8B-B14F-4D97-AF65-F5344CB8AC3E}">
        <p14:creationId xmlns:p14="http://schemas.microsoft.com/office/powerpoint/2010/main" val="3616719369"/>
      </p:ext>
    </p:extLst>
  </p:cSld>
  <p:clrMapOvr>
    <a:masterClrMapping/>
  </p:clrMapOvr>
  <p:transition xmlns:p14="http://schemas.microsoft.com/office/powerpoint/2010/mai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スライド番号プレースホルダー 4"/>
          <p:cNvSpPr>
            <a:spLocks noGrp="1"/>
          </p:cNvSpPr>
          <p:nvPr>
            <p:ph type="sldNum" sz="quarter" idx="10"/>
          </p:nvPr>
        </p:nvSpPr>
        <p:spPr/>
        <p:txBody>
          <a:bodyPr/>
          <a:lstStyle>
            <a:lvl1pPr>
              <a:defRPr/>
            </a:lvl1pPr>
          </a:lstStyle>
          <a:p>
            <a:fld id="{BA438035-A0ED-0145-B1E1-F4CE263DC280}" type="slidenum">
              <a:rPr lang="en-US" altLang="ja-JP"/>
              <a:pPr/>
              <a:t>‹#›</a:t>
            </a:fld>
            <a:endParaRPr lang="en-US" altLang="ja-JP"/>
          </a:p>
        </p:txBody>
      </p:sp>
    </p:spTree>
    <p:extLst>
      <p:ext uri="{BB962C8B-B14F-4D97-AF65-F5344CB8AC3E}">
        <p14:creationId xmlns:p14="http://schemas.microsoft.com/office/powerpoint/2010/main" val="1753019243"/>
      </p:ext>
    </p:extLst>
  </p:cSld>
  <p:clrMapOvr>
    <a:masterClrMapping/>
  </p:clrMapOvr>
  <p:transition xmlns:p14="http://schemas.microsoft.com/office/powerpoint/2010/mai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D78CFD3D-B221-FE42-A790-6846518CFD1B}" type="slidenum">
              <a:rPr lang="en-US" altLang="ja-JP"/>
              <a:pPr/>
              <a:t>‹#›</a:t>
            </a:fld>
            <a:endParaRPr lang="en-US" altLang="ja-JP"/>
          </a:p>
        </p:txBody>
      </p:sp>
    </p:spTree>
    <p:extLst>
      <p:ext uri="{BB962C8B-B14F-4D97-AF65-F5344CB8AC3E}">
        <p14:creationId xmlns:p14="http://schemas.microsoft.com/office/powerpoint/2010/main" val="1557356060"/>
      </p:ext>
    </p:extLst>
  </p:cSld>
  <p:clrMapOvr>
    <a:masterClrMapping/>
  </p:clrMapOvr>
  <p:transition xmlns:p14="http://schemas.microsoft.com/office/powerpoint/2010/mai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299575" y="519113"/>
            <a:ext cx="2803525" cy="8264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889000" y="519113"/>
            <a:ext cx="8258175" cy="8264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スライド番号プレースホルダー 3"/>
          <p:cNvSpPr>
            <a:spLocks noGrp="1"/>
          </p:cNvSpPr>
          <p:nvPr>
            <p:ph type="sldNum" sz="quarter" idx="10"/>
          </p:nvPr>
        </p:nvSpPr>
        <p:spPr/>
        <p:txBody>
          <a:bodyPr/>
          <a:lstStyle>
            <a:lvl1pPr>
              <a:defRPr/>
            </a:lvl1pPr>
          </a:lstStyle>
          <a:p>
            <a:fld id="{3ADD3F76-B653-A242-8F14-7439A182F382}" type="slidenum">
              <a:rPr lang="en-US" altLang="ja-JP"/>
              <a:pPr/>
              <a:t>‹#›</a:t>
            </a:fld>
            <a:endParaRPr lang="en-US" altLang="ja-JP"/>
          </a:p>
        </p:txBody>
      </p:sp>
    </p:spTree>
    <p:extLst>
      <p:ext uri="{BB962C8B-B14F-4D97-AF65-F5344CB8AC3E}">
        <p14:creationId xmlns:p14="http://schemas.microsoft.com/office/powerpoint/2010/main" val="1707606314"/>
      </p:ext>
    </p:extLst>
  </p:cSld>
  <p:clrMapOvr>
    <a:masterClrMapping/>
  </p:clrMapOvr>
  <p:transition xmlns:p14="http://schemas.microsoft.com/office/powerpoint/2010/mai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1007477715"/>
      </p:ext>
    </p:extLst>
  </p:cSld>
  <p:clrMapOvr>
    <a:masterClrMapping/>
  </p:clrMapOvr>
  <p:transition xmlns:p14="http://schemas.microsoft.com/office/powerpoint/2010/main"/>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420354209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a:prstGeom prst="rect">
            <a:avLst/>
          </a:prstGeom>
        </p:spPr>
        <p:txBody>
          <a:bodyPr vert="horz"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661905101"/>
      </p:ext>
    </p:extLst>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2970160737"/>
      </p:ext>
    </p:extLst>
  </p:cSld>
  <p:clrMapOvr>
    <a:masterClrMapping/>
  </p:clrMapOvr>
  <p:transition xmlns:p14="http://schemas.microsoft.com/office/powerpoint/2010/main"/>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09227468"/>
      </p:ext>
    </p:extLst>
  </p:cSld>
  <p:clrMapOvr>
    <a:masterClrMapping/>
  </p:clrMapOvr>
  <p:transition xmlns:p14="http://schemas.microsoft.com/office/powerpoint/2010/main"/>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983729678"/>
      </p:ext>
    </p:extLst>
  </p:cSld>
  <p:clrMapOvr>
    <a:masterClrMapping/>
  </p:clrMapOvr>
  <p:transition xmlns:p14="http://schemas.microsoft.com/office/powerpoint/2010/main"/>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186746038"/>
      </p:ext>
    </p:extLst>
  </p:cSld>
  <p:clrMapOvr>
    <a:masterClrMapping/>
  </p:clrMapOvr>
  <p:transition xmlns:p14="http://schemas.microsoft.com/office/powerpoint/2010/main"/>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4773623"/>
      </p:ext>
    </p:extLst>
  </p:cSld>
  <p:clrMapOvr>
    <a:masterClrMapping/>
  </p:clrMapOvr>
  <p:transition xmlns:p14="http://schemas.microsoft.com/office/powerpoint/2010/main"/>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234315487"/>
      </p:ext>
    </p:extLst>
  </p:cSld>
  <p:clrMapOvr>
    <a:masterClrMapping/>
  </p:clrMapOvr>
  <p:transition xmlns:p14="http://schemas.microsoft.com/office/powerpoint/2010/main"/>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654998174"/>
      </p:ext>
    </p:extLst>
  </p:cSld>
  <p:clrMapOvr>
    <a:masterClrMapping/>
  </p:clrMapOvr>
  <p:transition xmlns:p14="http://schemas.microsoft.com/office/powerpoint/2010/mai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911041128"/>
      </p:ext>
    </p:extLst>
  </p:cSld>
  <p:clrMapOvr>
    <a:masterClrMapping/>
  </p:clrMapOvr>
  <p:transition xmlns:p14="http://schemas.microsoft.com/office/powerpoint/2010/main"/>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254000"/>
            <a:ext cx="2925762" cy="8458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54000"/>
            <a:ext cx="8624888" cy="8458200"/>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2240756816"/>
      </p:ext>
    </p:extLst>
  </p:cSld>
  <p:clrMapOvr>
    <a:masterClrMapping/>
  </p:clrMapOvr>
  <p:transition xmlns:p14="http://schemas.microsoft.com/office/powerpoint/2010/mai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74725" y="3030538"/>
            <a:ext cx="11055350" cy="2090737"/>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951038" y="5527675"/>
            <a:ext cx="9102725" cy="2492375"/>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マスター サブタイトルの書式設定</a:t>
            </a:r>
            <a:endParaRPr lang="ja-JP" altLang="en-US"/>
          </a:p>
        </p:txBody>
      </p:sp>
    </p:spTree>
    <p:extLst>
      <p:ext uri="{BB962C8B-B14F-4D97-AF65-F5344CB8AC3E}">
        <p14:creationId xmlns:p14="http://schemas.microsoft.com/office/powerpoint/2010/main" val="4125007012"/>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a:prstGeom prst="rect">
            <a:avLst/>
          </a:prstGeom>
        </p:spPr>
        <p:txBody>
          <a:bodyPr vert="horz"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プレースホルダーまでドラッグするかアイコンをクリックして図を追加</a:t>
            </a:r>
            <a:endParaRPr lang="ja-JP" altLang="en-US"/>
          </a:p>
        </p:txBody>
      </p:sp>
      <p:sp>
        <p:nvSpPr>
          <p:cNvPr id="4" name="テキスト プレースホルダー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2446480341"/>
      </p:ext>
    </p:extLst>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650875" y="2276475"/>
            <a:ext cx="11703050" cy="6435725"/>
          </a:xfrm>
          <a:prstGeom prst="rect">
            <a:avLst/>
          </a:prstGeom>
        </p:spPr>
        <p:txBody>
          <a:bodyPr vert="horz"/>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649644235"/>
      </p:ext>
    </p:extLst>
  </p:cSld>
  <p:clrMapOvr>
    <a:masterClrMapping/>
  </p:clrMapOvr>
  <p:transition xmlns:p14="http://schemas.microsoft.com/office/powerpoint/2010/mai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1027113" y="6267450"/>
            <a:ext cx="11053762" cy="1936750"/>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1027113" y="4133850"/>
            <a:ext cx="11053762" cy="2133600"/>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Tree>
    <p:extLst>
      <p:ext uri="{BB962C8B-B14F-4D97-AF65-F5344CB8AC3E}">
        <p14:creationId xmlns:p14="http://schemas.microsoft.com/office/powerpoint/2010/main" val="4188731804"/>
      </p:ext>
    </p:extLst>
  </p:cSld>
  <p:clrMapOvr>
    <a:masterClrMapping/>
  </p:clrMapOvr>
  <p:transition xmlns:p14="http://schemas.microsoft.com/office/powerpoint/2010/mai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50875"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6578600" y="2276475"/>
            <a:ext cx="5775325" cy="6435725"/>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542475463"/>
      </p:ext>
    </p:extLst>
  </p:cSld>
  <p:clrMapOvr>
    <a:masterClrMapping/>
  </p:clrMapOvr>
  <p:transition xmlns:p14="http://schemas.microsoft.com/office/powerpoint/2010/mai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90525"/>
            <a:ext cx="11703050" cy="16256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650875" y="2182813"/>
            <a:ext cx="5745163"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650875" y="3092450"/>
            <a:ext cx="5745163"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6605588" y="2182813"/>
            <a:ext cx="5748337" cy="909637"/>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6605588" y="3092450"/>
            <a:ext cx="5748337" cy="5619750"/>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3620679852"/>
      </p:ext>
    </p:extLst>
  </p:cSld>
  <p:clrMapOvr>
    <a:masterClrMapping/>
  </p:clrMapOvr>
  <p:transition xmlns:p14="http://schemas.microsoft.com/office/powerpoint/2010/mai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Tree>
    <p:extLst>
      <p:ext uri="{BB962C8B-B14F-4D97-AF65-F5344CB8AC3E}">
        <p14:creationId xmlns:p14="http://schemas.microsoft.com/office/powerpoint/2010/main" val="706290071"/>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0046695"/>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50875" y="388938"/>
            <a:ext cx="4278313" cy="1652587"/>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5084763" y="388938"/>
            <a:ext cx="7269162" cy="8323262"/>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650875" y="2041525"/>
            <a:ext cx="4278313" cy="6670675"/>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1215147268"/>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549525" y="6827838"/>
            <a:ext cx="7802563" cy="806450"/>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2549525" y="871538"/>
            <a:ext cx="7802563" cy="5851525"/>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ja-JP" altLang="en-US"/>
          </a:p>
        </p:txBody>
      </p:sp>
      <p:sp>
        <p:nvSpPr>
          <p:cNvPr id="4" name="テキスト プレースホルダー 3"/>
          <p:cNvSpPr>
            <a:spLocks noGrp="1"/>
          </p:cNvSpPr>
          <p:nvPr>
            <p:ph type="body" sz="half" idx="2"/>
          </p:nvPr>
        </p:nvSpPr>
        <p:spPr>
          <a:xfrm>
            <a:off x="2549525" y="7634288"/>
            <a:ext cx="7802563" cy="1144587"/>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Tree>
    <p:extLst>
      <p:ext uri="{BB962C8B-B14F-4D97-AF65-F5344CB8AC3E}">
        <p14:creationId xmlns:p14="http://schemas.microsoft.com/office/powerpoint/2010/main" val="3315878669"/>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11703050" cy="64357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85978246"/>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9428163" y="2276475"/>
            <a:ext cx="2925762" cy="64357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50875" y="2276475"/>
            <a:ext cx="8624888" cy="6435725"/>
          </a:xfrm>
          <a:prstGeom prst="rect">
            <a:avLst/>
          </a:prstGeo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Tree>
    <p:extLst>
      <p:ext uri="{BB962C8B-B14F-4D97-AF65-F5344CB8AC3E}">
        <p14:creationId xmlns:p14="http://schemas.microsoft.com/office/powerpoint/2010/main" val="1316226807"/>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10.xml"/><Relationship Id="rId12" Type="http://schemas.openxmlformats.org/officeDocument/2006/relationships/theme" Target="../theme/theme10.xml"/><Relationship Id="rId1" Type="http://schemas.openxmlformats.org/officeDocument/2006/relationships/slideLayout" Target="../slideLayouts/slideLayout100.xml"/><Relationship Id="rId2" Type="http://schemas.openxmlformats.org/officeDocument/2006/relationships/slideLayout" Target="../slideLayouts/slideLayout101.xml"/><Relationship Id="rId3" Type="http://schemas.openxmlformats.org/officeDocument/2006/relationships/slideLayout" Target="../slideLayouts/slideLayout102.xml"/><Relationship Id="rId4" Type="http://schemas.openxmlformats.org/officeDocument/2006/relationships/slideLayout" Target="../slideLayouts/slideLayout103.xml"/><Relationship Id="rId5" Type="http://schemas.openxmlformats.org/officeDocument/2006/relationships/slideLayout" Target="../slideLayouts/slideLayout104.xml"/><Relationship Id="rId6" Type="http://schemas.openxmlformats.org/officeDocument/2006/relationships/slideLayout" Target="../slideLayouts/slideLayout105.xml"/><Relationship Id="rId7" Type="http://schemas.openxmlformats.org/officeDocument/2006/relationships/slideLayout" Target="../slideLayouts/slideLayout106.xml"/><Relationship Id="rId8" Type="http://schemas.openxmlformats.org/officeDocument/2006/relationships/slideLayout" Target="../slideLayouts/slideLayout107.xml"/><Relationship Id="rId9" Type="http://schemas.openxmlformats.org/officeDocument/2006/relationships/slideLayout" Target="../slideLayouts/slideLayout108.xml"/><Relationship Id="rId10"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21.xml"/><Relationship Id="rId12" Type="http://schemas.openxmlformats.org/officeDocument/2006/relationships/theme" Target="../theme/theme11.xml"/><Relationship Id="rId1" Type="http://schemas.openxmlformats.org/officeDocument/2006/relationships/slideLayout" Target="../slideLayouts/slideLayout111.xml"/><Relationship Id="rId2" Type="http://schemas.openxmlformats.org/officeDocument/2006/relationships/slideLayout" Target="../slideLayouts/slideLayout112.xml"/><Relationship Id="rId3" Type="http://schemas.openxmlformats.org/officeDocument/2006/relationships/slideLayout" Target="../slideLayouts/slideLayout113.xml"/><Relationship Id="rId4" Type="http://schemas.openxmlformats.org/officeDocument/2006/relationships/slideLayout" Target="../slideLayouts/slideLayout114.xml"/><Relationship Id="rId5" Type="http://schemas.openxmlformats.org/officeDocument/2006/relationships/slideLayout" Target="../slideLayouts/slideLayout115.xml"/><Relationship Id="rId6" Type="http://schemas.openxmlformats.org/officeDocument/2006/relationships/slideLayout" Target="../slideLayouts/slideLayout116.xml"/><Relationship Id="rId7" Type="http://schemas.openxmlformats.org/officeDocument/2006/relationships/slideLayout" Target="../slideLayouts/slideLayout117.xml"/><Relationship Id="rId8" Type="http://schemas.openxmlformats.org/officeDocument/2006/relationships/slideLayout" Target="../slideLayouts/slideLayout118.xml"/><Relationship Id="rId9" Type="http://schemas.openxmlformats.org/officeDocument/2006/relationships/slideLayout" Target="../slideLayouts/slideLayout119.xml"/><Relationship Id="rId10"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32.xml"/><Relationship Id="rId12" Type="http://schemas.openxmlformats.org/officeDocument/2006/relationships/theme" Target="../theme/theme12.xml"/><Relationship Id="rId1" Type="http://schemas.openxmlformats.org/officeDocument/2006/relationships/slideLayout" Target="../slideLayouts/slideLayout122.xml"/><Relationship Id="rId2" Type="http://schemas.openxmlformats.org/officeDocument/2006/relationships/slideLayout" Target="../slideLayouts/slideLayout123.xml"/><Relationship Id="rId3" Type="http://schemas.openxmlformats.org/officeDocument/2006/relationships/slideLayout" Target="../slideLayouts/slideLayout124.xml"/><Relationship Id="rId4" Type="http://schemas.openxmlformats.org/officeDocument/2006/relationships/slideLayout" Target="../slideLayouts/slideLayout125.xml"/><Relationship Id="rId5" Type="http://schemas.openxmlformats.org/officeDocument/2006/relationships/slideLayout" Target="../slideLayouts/slideLayout126.xml"/><Relationship Id="rId6" Type="http://schemas.openxmlformats.org/officeDocument/2006/relationships/slideLayout" Target="../slideLayouts/slideLayout127.xml"/><Relationship Id="rId7" Type="http://schemas.openxmlformats.org/officeDocument/2006/relationships/slideLayout" Target="../slideLayouts/slideLayout128.xml"/><Relationship Id="rId8" Type="http://schemas.openxmlformats.org/officeDocument/2006/relationships/slideLayout" Target="../slideLayouts/slideLayout129.xml"/><Relationship Id="rId9" Type="http://schemas.openxmlformats.org/officeDocument/2006/relationships/slideLayout" Target="../slideLayouts/slideLayout130.xml"/><Relationship Id="rId10"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43.xml"/><Relationship Id="rId12" Type="http://schemas.openxmlformats.org/officeDocument/2006/relationships/theme" Target="../theme/theme13.xml"/><Relationship Id="rId1" Type="http://schemas.openxmlformats.org/officeDocument/2006/relationships/slideLayout" Target="../slideLayouts/slideLayout133.xml"/><Relationship Id="rId2" Type="http://schemas.openxmlformats.org/officeDocument/2006/relationships/slideLayout" Target="../slideLayouts/slideLayout134.xml"/><Relationship Id="rId3" Type="http://schemas.openxmlformats.org/officeDocument/2006/relationships/slideLayout" Target="../slideLayouts/slideLayout135.xml"/><Relationship Id="rId4" Type="http://schemas.openxmlformats.org/officeDocument/2006/relationships/slideLayout" Target="../slideLayouts/slideLayout136.xml"/><Relationship Id="rId5" Type="http://schemas.openxmlformats.org/officeDocument/2006/relationships/slideLayout" Target="../slideLayouts/slideLayout137.xml"/><Relationship Id="rId6" Type="http://schemas.openxmlformats.org/officeDocument/2006/relationships/slideLayout" Target="../slideLayouts/slideLayout138.xml"/><Relationship Id="rId7" Type="http://schemas.openxmlformats.org/officeDocument/2006/relationships/slideLayout" Target="../slideLayouts/slideLayout139.xml"/><Relationship Id="rId8" Type="http://schemas.openxmlformats.org/officeDocument/2006/relationships/slideLayout" Target="../slideLayouts/slideLayout140.xml"/><Relationship Id="rId9" Type="http://schemas.openxmlformats.org/officeDocument/2006/relationships/slideLayout" Target="../slideLayouts/slideLayout141.xml"/><Relationship Id="rId10" Type="http://schemas.openxmlformats.org/officeDocument/2006/relationships/slideLayout" Target="../slideLayouts/slideLayout142.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54.xml"/><Relationship Id="rId12" Type="http://schemas.openxmlformats.org/officeDocument/2006/relationships/theme" Target="../theme/theme14.xml"/><Relationship Id="rId1" Type="http://schemas.openxmlformats.org/officeDocument/2006/relationships/slideLayout" Target="../slideLayouts/slideLayout144.xml"/><Relationship Id="rId2" Type="http://schemas.openxmlformats.org/officeDocument/2006/relationships/slideLayout" Target="../slideLayouts/slideLayout145.xml"/><Relationship Id="rId3" Type="http://schemas.openxmlformats.org/officeDocument/2006/relationships/slideLayout" Target="../slideLayouts/slideLayout146.xml"/><Relationship Id="rId4" Type="http://schemas.openxmlformats.org/officeDocument/2006/relationships/slideLayout" Target="../slideLayouts/slideLayout147.xml"/><Relationship Id="rId5" Type="http://schemas.openxmlformats.org/officeDocument/2006/relationships/slideLayout" Target="../slideLayouts/slideLayout148.xml"/><Relationship Id="rId6" Type="http://schemas.openxmlformats.org/officeDocument/2006/relationships/slideLayout" Target="../slideLayouts/slideLayout149.xml"/><Relationship Id="rId7" Type="http://schemas.openxmlformats.org/officeDocument/2006/relationships/slideLayout" Target="../slideLayouts/slideLayout150.xml"/><Relationship Id="rId8" Type="http://schemas.openxmlformats.org/officeDocument/2006/relationships/slideLayout" Target="../slideLayouts/slideLayout151.xml"/><Relationship Id="rId9" Type="http://schemas.openxmlformats.org/officeDocument/2006/relationships/slideLayout" Target="../slideLayouts/slideLayout152.xml"/><Relationship Id="rId10" Type="http://schemas.openxmlformats.org/officeDocument/2006/relationships/slideLayout" Target="../slideLayouts/slideLayout153.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65.xml"/><Relationship Id="rId12" Type="http://schemas.openxmlformats.org/officeDocument/2006/relationships/theme" Target="../theme/theme15.xml"/><Relationship Id="rId1" Type="http://schemas.openxmlformats.org/officeDocument/2006/relationships/slideLayout" Target="../slideLayouts/slideLayout155.xml"/><Relationship Id="rId2" Type="http://schemas.openxmlformats.org/officeDocument/2006/relationships/slideLayout" Target="../slideLayouts/slideLayout156.xml"/><Relationship Id="rId3" Type="http://schemas.openxmlformats.org/officeDocument/2006/relationships/slideLayout" Target="../slideLayouts/slideLayout157.xml"/><Relationship Id="rId4" Type="http://schemas.openxmlformats.org/officeDocument/2006/relationships/slideLayout" Target="../slideLayouts/slideLayout158.xml"/><Relationship Id="rId5" Type="http://schemas.openxmlformats.org/officeDocument/2006/relationships/slideLayout" Target="../slideLayouts/slideLayout159.xml"/><Relationship Id="rId6" Type="http://schemas.openxmlformats.org/officeDocument/2006/relationships/slideLayout" Target="../slideLayouts/slideLayout160.xml"/><Relationship Id="rId7" Type="http://schemas.openxmlformats.org/officeDocument/2006/relationships/slideLayout" Target="../slideLayouts/slideLayout161.xml"/><Relationship Id="rId8" Type="http://schemas.openxmlformats.org/officeDocument/2006/relationships/slideLayout" Target="../slideLayouts/slideLayout162.xml"/><Relationship Id="rId9" Type="http://schemas.openxmlformats.org/officeDocument/2006/relationships/slideLayout" Target="../slideLayouts/slideLayout163.xml"/><Relationship Id="rId10" Type="http://schemas.openxmlformats.org/officeDocument/2006/relationships/slideLayout" Target="../slideLayouts/slideLayout164.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76.xml"/><Relationship Id="rId12" Type="http://schemas.openxmlformats.org/officeDocument/2006/relationships/theme" Target="../theme/theme16.xml"/><Relationship Id="rId1" Type="http://schemas.openxmlformats.org/officeDocument/2006/relationships/slideLayout" Target="../slideLayouts/slideLayout166.xml"/><Relationship Id="rId2" Type="http://schemas.openxmlformats.org/officeDocument/2006/relationships/slideLayout" Target="../slideLayouts/slideLayout167.xml"/><Relationship Id="rId3" Type="http://schemas.openxmlformats.org/officeDocument/2006/relationships/slideLayout" Target="../slideLayouts/slideLayout168.xml"/><Relationship Id="rId4" Type="http://schemas.openxmlformats.org/officeDocument/2006/relationships/slideLayout" Target="../slideLayouts/slideLayout169.xml"/><Relationship Id="rId5" Type="http://schemas.openxmlformats.org/officeDocument/2006/relationships/slideLayout" Target="../slideLayouts/slideLayout170.xml"/><Relationship Id="rId6" Type="http://schemas.openxmlformats.org/officeDocument/2006/relationships/slideLayout" Target="../slideLayouts/slideLayout171.xml"/><Relationship Id="rId7" Type="http://schemas.openxmlformats.org/officeDocument/2006/relationships/slideLayout" Target="../slideLayouts/slideLayout172.xml"/><Relationship Id="rId8" Type="http://schemas.openxmlformats.org/officeDocument/2006/relationships/slideLayout" Target="../slideLayouts/slideLayout173.xml"/><Relationship Id="rId9" Type="http://schemas.openxmlformats.org/officeDocument/2006/relationships/slideLayout" Target="../slideLayouts/slideLayout174.xml"/><Relationship Id="rId10" Type="http://schemas.openxmlformats.org/officeDocument/2006/relationships/slideLayout" Target="../slideLayouts/slideLayout175.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7.xml"/><Relationship Id="rId12" Type="http://schemas.openxmlformats.org/officeDocument/2006/relationships/theme" Target="../theme/theme17.xml"/><Relationship Id="rId1" Type="http://schemas.openxmlformats.org/officeDocument/2006/relationships/slideLayout" Target="../slideLayouts/slideLayout177.xml"/><Relationship Id="rId2" Type="http://schemas.openxmlformats.org/officeDocument/2006/relationships/slideLayout" Target="../slideLayouts/slideLayout178.xml"/><Relationship Id="rId3" Type="http://schemas.openxmlformats.org/officeDocument/2006/relationships/slideLayout" Target="../slideLayouts/slideLayout179.xml"/><Relationship Id="rId4" Type="http://schemas.openxmlformats.org/officeDocument/2006/relationships/slideLayout" Target="../slideLayouts/slideLayout180.xml"/><Relationship Id="rId5" Type="http://schemas.openxmlformats.org/officeDocument/2006/relationships/slideLayout" Target="../slideLayouts/slideLayout181.xml"/><Relationship Id="rId6" Type="http://schemas.openxmlformats.org/officeDocument/2006/relationships/slideLayout" Target="../slideLayouts/slideLayout182.xml"/><Relationship Id="rId7" Type="http://schemas.openxmlformats.org/officeDocument/2006/relationships/slideLayout" Target="../slideLayouts/slideLayout183.xml"/><Relationship Id="rId8" Type="http://schemas.openxmlformats.org/officeDocument/2006/relationships/slideLayout" Target="../slideLayouts/slideLayout184.xml"/><Relationship Id="rId9" Type="http://schemas.openxmlformats.org/officeDocument/2006/relationships/slideLayout" Target="../slideLayouts/slideLayout185.xml"/><Relationship Id="rId10" Type="http://schemas.openxmlformats.org/officeDocument/2006/relationships/slideLayout" Target="../slideLayouts/slideLayout186.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8.xml"/><Relationship Id="rId12" Type="http://schemas.openxmlformats.org/officeDocument/2006/relationships/theme" Target="../theme/theme18.xml"/><Relationship Id="rId1" Type="http://schemas.openxmlformats.org/officeDocument/2006/relationships/slideLayout" Target="../slideLayouts/slideLayout188.xml"/><Relationship Id="rId2" Type="http://schemas.openxmlformats.org/officeDocument/2006/relationships/slideLayout" Target="../slideLayouts/slideLayout189.xml"/><Relationship Id="rId3" Type="http://schemas.openxmlformats.org/officeDocument/2006/relationships/slideLayout" Target="../slideLayouts/slideLayout190.xml"/><Relationship Id="rId4" Type="http://schemas.openxmlformats.org/officeDocument/2006/relationships/slideLayout" Target="../slideLayouts/slideLayout191.xml"/><Relationship Id="rId5" Type="http://schemas.openxmlformats.org/officeDocument/2006/relationships/slideLayout" Target="../slideLayouts/slideLayout192.xml"/><Relationship Id="rId6" Type="http://schemas.openxmlformats.org/officeDocument/2006/relationships/slideLayout" Target="../slideLayouts/slideLayout193.xml"/><Relationship Id="rId7" Type="http://schemas.openxmlformats.org/officeDocument/2006/relationships/slideLayout" Target="../slideLayouts/slideLayout194.xml"/><Relationship Id="rId8" Type="http://schemas.openxmlformats.org/officeDocument/2006/relationships/slideLayout" Target="../slideLayouts/slideLayout195.xml"/><Relationship Id="rId9" Type="http://schemas.openxmlformats.org/officeDocument/2006/relationships/slideLayout" Target="../slideLayouts/slideLayout196.xml"/><Relationship Id="rId10" Type="http://schemas.openxmlformats.org/officeDocument/2006/relationships/slideLayout" Target="../slideLayouts/slideLayout197.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9.xml"/><Relationship Id="rId12" Type="http://schemas.openxmlformats.org/officeDocument/2006/relationships/theme" Target="../theme/theme19.xml"/><Relationship Id="rId1" Type="http://schemas.openxmlformats.org/officeDocument/2006/relationships/slideLayout" Target="../slideLayouts/slideLayout199.xml"/><Relationship Id="rId2" Type="http://schemas.openxmlformats.org/officeDocument/2006/relationships/slideLayout" Target="../slideLayouts/slideLayout200.xml"/><Relationship Id="rId3" Type="http://schemas.openxmlformats.org/officeDocument/2006/relationships/slideLayout" Target="../slideLayouts/slideLayout201.xml"/><Relationship Id="rId4" Type="http://schemas.openxmlformats.org/officeDocument/2006/relationships/slideLayout" Target="../slideLayouts/slideLayout202.xml"/><Relationship Id="rId5" Type="http://schemas.openxmlformats.org/officeDocument/2006/relationships/slideLayout" Target="../slideLayouts/slideLayout203.xml"/><Relationship Id="rId6" Type="http://schemas.openxmlformats.org/officeDocument/2006/relationships/slideLayout" Target="../slideLayouts/slideLayout204.xml"/><Relationship Id="rId7" Type="http://schemas.openxmlformats.org/officeDocument/2006/relationships/slideLayout" Target="../slideLayouts/slideLayout205.xml"/><Relationship Id="rId8" Type="http://schemas.openxmlformats.org/officeDocument/2006/relationships/slideLayout" Target="../slideLayouts/slideLayout206.xml"/><Relationship Id="rId9" Type="http://schemas.openxmlformats.org/officeDocument/2006/relationships/slideLayout" Target="../slideLayouts/slideLayout207.xml"/><Relationship Id="rId10" Type="http://schemas.openxmlformats.org/officeDocument/2006/relationships/slideLayout" Target="../slideLayouts/slideLayout20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20.xml"/><Relationship Id="rId12" Type="http://schemas.openxmlformats.org/officeDocument/2006/relationships/theme" Target="../theme/theme20.xml"/><Relationship Id="rId1" Type="http://schemas.openxmlformats.org/officeDocument/2006/relationships/slideLayout" Target="../slideLayouts/slideLayout210.xml"/><Relationship Id="rId2" Type="http://schemas.openxmlformats.org/officeDocument/2006/relationships/slideLayout" Target="../slideLayouts/slideLayout211.xml"/><Relationship Id="rId3" Type="http://schemas.openxmlformats.org/officeDocument/2006/relationships/slideLayout" Target="../slideLayouts/slideLayout212.xml"/><Relationship Id="rId4" Type="http://schemas.openxmlformats.org/officeDocument/2006/relationships/slideLayout" Target="../slideLayouts/slideLayout213.xml"/><Relationship Id="rId5" Type="http://schemas.openxmlformats.org/officeDocument/2006/relationships/slideLayout" Target="../slideLayouts/slideLayout214.xml"/><Relationship Id="rId6" Type="http://schemas.openxmlformats.org/officeDocument/2006/relationships/slideLayout" Target="../slideLayouts/slideLayout215.xml"/><Relationship Id="rId7" Type="http://schemas.openxmlformats.org/officeDocument/2006/relationships/slideLayout" Target="../slideLayouts/slideLayout216.xml"/><Relationship Id="rId8" Type="http://schemas.openxmlformats.org/officeDocument/2006/relationships/slideLayout" Target="../slideLayouts/slideLayout217.xml"/><Relationship Id="rId9" Type="http://schemas.openxmlformats.org/officeDocument/2006/relationships/slideLayout" Target="../slideLayouts/slideLayout218.xml"/><Relationship Id="rId10" Type="http://schemas.openxmlformats.org/officeDocument/2006/relationships/slideLayout" Target="../slideLayouts/slideLayout219.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31.xml"/><Relationship Id="rId12" Type="http://schemas.openxmlformats.org/officeDocument/2006/relationships/theme" Target="../theme/theme21.xml"/><Relationship Id="rId1" Type="http://schemas.openxmlformats.org/officeDocument/2006/relationships/slideLayout" Target="../slideLayouts/slideLayout221.xml"/><Relationship Id="rId2" Type="http://schemas.openxmlformats.org/officeDocument/2006/relationships/slideLayout" Target="../slideLayouts/slideLayout222.xml"/><Relationship Id="rId3" Type="http://schemas.openxmlformats.org/officeDocument/2006/relationships/slideLayout" Target="../slideLayouts/slideLayout223.xml"/><Relationship Id="rId4" Type="http://schemas.openxmlformats.org/officeDocument/2006/relationships/slideLayout" Target="../slideLayouts/slideLayout224.xml"/><Relationship Id="rId5" Type="http://schemas.openxmlformats.org/officeDocument/2006/relationships/slideLayout" Target="../slideLayouts/slideLayout225.xml"/><Relationship Id="rId6" Type="http://schemas.openxmlformats.org/officeDocument/2006/relationships/slideLayout" Target="../slideLayouts/slideLayout226.xml"/><Relationship Id="rId7" Type="http://schemas.openxmlformats.org/officeDocument/2006/relationships/slideLayout" Target="../slideLayouts/slideLayout227.xml"/><Relationship Id="rId8" Type="http://schemas.openxmlformats.org/officeDocument/2006/relationships/slideLayout" Target="../slideLayouts/slideLayout228.xml"/><Relationship Id="rId9" Type="http://schemas.openxmlformats.org/officeDocument/2006/relationships/slideLayout" Target="../slideLayouts/slideLayout229.xml"/><Relationship Id="rId10" Type="http://schemas.openxmlformats.org/officeDocument/2006/relationships/slideLayout" Target="../slideLayouts/slideLayout23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6.xml"/><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7.xml"/><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theme" Target="../theme/theme8.xml"/><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99.xml"/><Relationship Id="rId12" Type="http://schemas.openxmlformats.org/officeDocument/2006/relationships/theme" Target="../theme/theme9.xml"/><Relationship Id="rId1" Type="http://schemas.openxmlformats.org/officeDocument/2006/relationships/slideLayout" Target="../slideLayouts/slideLayout89.xml"/><Relationship Id="rId2" Type="http://schemas.openxmlformats.org/officeDocument/2006/relationships/slideLayout" Target="../slideLayouts/slideLayout90.xml"/><Relationship Id="rId3" Type="http://schemas.openxmlformats.org/officeDocument/2006/relationships/slideLayout" Target="../slideLayouts/slideLayout91.xml"/><Relationship Id="rId4" Type="http://schemas.openxmlformats.org/officeDocument/2006/relationships/slideLayout" Target="../slideLayouts/slideLayout92.xml"/><Relationship Id="rId5" Type="http://schemas.openxmlformats.org/officeDocument/2006/relationships/slideLayout" Target="../slideLayouts/slideLayout93.xml"/><Relationship Id="rId6" Type="http://schemas.openxmlformats.org/officeDocument/2006/relationships/slideLayout" Target="../slideLayouts/slideLayout94.xml"/><Relationship Id="rId7" Type="http://schemas.openxmlformats.org/officeDocument/2006/relationships/slideLayout" Target="../slideLayouts/slideLayout95.xml"/><Relationship Id="rId8" Type="http://schemas.openxmlformats.org/officeDocument/2006/relationships/slideLayout" Target="../slideLayouts/slideLayout96.xml"/><Relationship Id="rId9" Type="http://schemas.openxmlformats.org/officeDocument/2006/relationships/slideLayout" Target="../slideLayouts/slideLayout97.xml"/><Relationship Id="rId10"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body" idx="1"/>
          </p:nvPr>
        </p:nvSpPr>
        <p:spPr bwMode="auto">
          <a:xfrm>
            <a:off x="1270000" y="1270000"/>
            <a:ext cx="10464800" cy="721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ja-JP" altLang="en-US" smtClean="0">
                <a:sym typeface="Gill Sans" charset="0"/>
              </a:rPr>
              <a:t>マスター テキストの書式設定</a:t>
            </a:r>
          </a:p>
          <a:p>
            <a:pPr lvl="1"/>
            <a:r>
              <a:rPr lang="ja-JP" altLang="en-US" smtClean="0">
                <a:sym typeface="Gill Sans" charset="0"/>
              </a:rPr>
              <a:t>第 </a:t>
            </a:r>
            <a:r>
              <a:rPr lang="en-US" altLang="ja-JP" smtClean="0">
                <a:sym typeface="Gill Sans" charset="0"/>
              </a:rPr>
              <a:t>2 </a:t>
            </a:r>
            <a:r>
              <a:rPr lang="ja-JP" altLang="en-US" smtClean="0">
                <a:sym typeface="Gill Sans" charset="0"/>
              </a:rPr>
              <a:t>レベル</a:t>
            </a:r>
          </a:p>
          <a:p>
            <a:pPr lvl="2"/>
            <a:r>
              <a:rPr lang="ja-JP" altLang="en-US" smtClean="0">
                <a:sym typeface="Gill Sans" charset="0"/>
              </a:rPr>
              <a:t>第 </a:t>
            </a:r>
            <a:r>
              <a:rPr lang="en-US" altLang="ja-JP" smtClean="0">
                <a:sym typeface="Gill Sans" charset="0"/>
              </a:rPr>
              <a:t>3 </a:t>
            </a:r>
            <a:r>
              <a:rPr lang="ja-JP" altLang="en-US" smtClean="0">
                <a:sym typeface="Gill Sans" charset="0"/>
              </a:rPr>
              <a:t>レベル</a:t>
            </a:r>
          </a:p>
          <a:p>
            <a:pPr lvl="3"/>
            <a:r>
              <a:rPr lang="ja-JP" altLang="en-US" smtClean="0">
                <a:sym typeface="Gill Sans" charset="0"/>
              </a:rPr>
              <a:t>第 </a:t>
            </a:r>
            <a:r>
              <a:rPr lang="en-US" altLang="ja-JP" smtClean="0">
                <a:sym typeface="Gill Sans" charset="0"/>
              </a:rPr>
              <a:t>4 </a:t>
            </a:r>
            <a:r>
              <a:rPr lang="ja-JP" altLang="en-US" smtClean="0">
                <a:sym typeface="Gill Sans" charset="0"/>
              </a:rPr>
              <a:t>レベル</a:t>
            </a:r>
          </a:p>
          <a:p>
            <a:pPr lvl="4"/>
            <a:r>
              <a:rPr lang="ja-JP" altLang="en-US" smtClean="0">
                <a:sym typeface="Gill Sans" charset="0"/>
              </a:rPr>
              <a:t>第 </a:t>
            </a:r>
            <a:r>
              <a:rPr lang="en-US" altLang="ja-JP" smtClean="0">
                <a:sym typeface="Gill Sans" charset="0"/>
              </a:rPr>
              <a:t>5 </a:t>
            </a:r>
            <a:r>
              <a:rPr lang="ja-JP" altLang="en-US" smtClean="0">
                <a:sym typeface="Gill Sans" charset="0"/>
              </a:rPr>
              <a:t>レベル</a:t>
            </a:r>
            <a:endParaRPr lang="en-US" altLang="ja-JP">
              <a:sym typeface="Gill Sans" charset="0"/>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ransition xmlns:p14="http://schemas.microsoft.com/office/powerpoint/2010/main"/>
  <p:txStyles>
    <p:titleStyle>
      <a:lvl1pPr algn="ctr" rtl="0" eaLnBrk="1" fontAlgn="base" hangingPunct="1">
        <a:spcBef>
          <a:spcPct val="0"/>
        </a:spcBef>
        <a:spcAft>
          <a:spcPct val="0"/>
        </a:spcAft>
        <a:defRPr kumimoji="1" sz="8400">
          <a:solidFill>
            <a:schemeClr val="tx1"/>
          </a:solidFill>
          <a:latin typeface="+mj-lt"/>
          <a:ea typeface="+mj-ea"/>
          <a:cs typeface="+mj-cs"/>
          <a:sym typeface="Gill Sans" charset="0"/>
        </a:defRPr>
      </a:lvl1pPr>
      <a:lvl2pPr algn="ctr" rtl="0" eaLnBrk="1" fontAlgn="base" hangingPunct="1">
        <a:spcBef>
          <a:spcPct val="0"/>
        </a:spcBef>
        <a:spcAft>
          <a:spcPct val="0"/>
        </a:spcAft>
        <a:defRPr kumimoji="1" sz="8400">
          <a:solidFill>
            <a:schemeClr val="tx1"/>
          </a:solidFill>
          <a:latin typeface="Gill Sans" charset="0"/>
          <a:ea typeface="ヒラギノ角ゴ ProN W3" charset="0"/>
          <a:cs typeface="ヒラギノ角ゴ ProN W3" charset="0"/>
          <a:sym typeface="Gill Sans" charset="0"/>
        </a:defRPr>
      </a:lvl2pPr>
      <a:lvl3pPr algn="ctr" rtl="0" eaLnBrk="1" fontAlgn="base" hangingPunct="1">
        <a:spcBef>
          <a:spcPct val="0"/>
        </a:spcBef>
        <a:spcAft>
          <a:spcPct val="0"/>
        </a:spcAft>
        <a:defRPr kumimoji="1" sz="8400">
          <a:solidFill>
            <a:schemeClr val="tx1"/>
          </a:solidFill>
          <a:latin typeface="Gill Sans" charset="0"/>
          <a:ea typeface="ヒラギノ角ゴ ProN W3" charset="0"/>
          <a:cs typeface="ヒラギノ角ゴ ProN W3" charset="0"/>
          <a:sym typeface="Gill Sans" charset="0"/>
        </a:defRPr>
      </a:lvl3pPr>
      <a:lvl4pPr algn="ctr" rtl="0" eaLnBrk="1" fontAlgn="base" hangingPunct="1">
        <a:spcBef>
          <a:spcPct val="0"/>
        </a:spcBef>
        <a:spcAft>
          <a:spcPct val="0"/>
        </a:spcAft>
        <a:defRPr kumimoji="1" sz="8400">
          <a:solidFill>
            <a:schemeClr val="tx1"/>
          </a:solidFill>
          <a:latin typeface="Gill Sans" charset="0"/>
          <a:ea typeface="ヒラギノ角ゴ ProN W3" charset="0"/>
          <a:cs typeface="ヒラギノ角ゴ ProN W3" charset="0"/>
          <a:sym typeface="Gill Sans" charset="0"/>
        </a:defRPr>
      </a:lvl4pPr>
      <a:lvl5pPr algn="ctr" rtl="0" eaLnBrk="1" fontAlgn="base" hangingPunct="1">
        <a:spcBef>
          <a:spcPct val="0"/>
        </a:spcBef>
        <a:spcAft>
          <a:spcPct val="0"/>
        </a:spcAft>
        <a:defRPr kumimoji="1" sz="8400">
          <a:solidFill>
            <a:schemeClr val="tx1"/>
          </a:solidFill>
          <a:latin typeface="Gill Sans" charset="0"/>
          <a:ea typeface="ヒラギノ角ゴ ProN W3" charset="0"/>
          <a:cs typeface="ヒラギノ角ゴ ProN W3" charset="0"/>
          <a:sym typeface="Gill Sans" charset="0"/>
        </a:defRPr>
      </a:lvl5pPr>
      <a:lvl6pPr marL="457200" algn="ctr" rtl="0" eaLnBrk="1" fontAlgn="base" hangingPunct="1">
        <a:spcBef>
          <a:spcPct val="0"/>
        </a:spcBef>
        <a:spcAft>
          <a:spcPct val="0"/>
        </a:spcAft>
        <a:defRPr kumimoji="1" sz="8400">
          <a:solidFill>
            <a:schemeClr val="tx1"/>
          </a:solidFill>
          <a:latin typeface="Gill Sans" charset="0"/>
          <a:ea typeface="ヒラギノ角ゴ ProN W3" charset="0"/>
          <a:cs typeface="ヒラギノ角ゴ ProN W3" charset="0"/>
          <a:sym typeface="Gill Sans" charset="0"/>
        </a:defRPr>
      </a:lvl6pPr>
      <a:lvl7pPr marL="914400" algn="ctr" rtl="0" eaLnBrk="1" fontAlgn="base" hangingPunct="1">
        <a:spcBef>
          <a:spcPct val="0"/>
        </a:spcBef>
        <a:spcAft>
          <a:spcPct val="0"/>
        </a:spcAft>
        <a:defRPr kumimoji="1" sz="8400">
          <a:solidFill>
            <a:schemeClr val="tx1"/>
          </a:solidFill>
          <a:latin typeface="Gill Sans" charset="0"/>
          <a:ea typeface="ヒラギノ角ゴ ProN W3" charset="0"/>
          <a:cs typeface="ヒラギノ角ゴ ProN W3" charset="0"/>
          <a:sym typeface="Gill Sans" charset="0"/>
        </a:defRPr>
      </a:lvl7pPr>
      <a:lvl8pPr marL="1371600" algn="ctr" rtl="0" eaLnBrk="1" fontAlgn="base" hangingPunct="1">
        <a:spcBef>
          <a:spcPct val="0"/>
        </a:spcBef>
        <a:spcAft>
          <a:spcPct val="0"/>
        </a:spcAft>
        <a:defRPr kumimoji="1" sz="8400">
          <a:solidFill>
            <a:schemeClr val="tx1"/>
          </a:solidFill>
          <a:latin typeface="Gill Sans" charset="0"/>
          <a:ea typeface="ヒラギノ角ゴ ProN W3" charset="0"/>
          <a:cs typeface="ヒラギノ角ゴ ProN W3" charset="0"/>
          <a:sym typeface="Gill Sans" charset="0"/>
        </a:defRPr>
      </a:lvl8pPr>
      <a:lvl9pPr marL="1828800" algn="ctr" rtl="0" eaLnBrk="1" fontAlgn="base" hangingPunct="1">
        <a:spcBef>
          <a:spcPct val="0"/>
        </a:spcBef>
        <a:spcAft>
          <a:spcPct val="0"/>
        </a:spcAft>
        <a:defRPr kumimoji="1"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eaLnBrk="1" fontAlgn="base" hangingPunct="1">
        <a:spcBef>
          <a:spcPts val="4800"/>
        </a:spcBef>
        <a:spcAft>
          <a:spcPct val="0"/>
        </a:spcAft>
        <a:buSzPct val="171000"/>
        <a:buFont typeface="Gill Sans" charset="0"/>
        <a:buChar char="•"/>
        <a:defRPr kumimoji="1" sz="4200">
          <a:solidFill>
            <a:schemeClr val="tx1"/>
          </a:solidFill>
          <a:latin typeface="+mn-lt"/>
          <a:ea typeface="+mn-ea"/>
          <a:cs typeface="+mn-cs"/>
          <a:sym typeface="Gill Sans" charset="0"/>
        </a:defRPr>
      </a:lvl1pPr>
      <a:lvl2pPr marL="1282700" indent="-571500" algn="l" rtl="0" eaLnBrk="1" fontAlgn="base" hangingPunct="1">
        <a:spcBef>
          <a:spcPts val="4800"/>
        </a:spcBef>
        <a:spcAft>
          <a:spcPct val="0"/>
        </a:spcAft>
        <a:buSzPct val="171000"/>
        <a:buFont typeface="Gill Sans" charset="0"/>
        <a:buChar char="•"/>
        <a:defRPr kumimoji="1" sz="4200">
          <a:solidFill>
            <a:schemeClr val="tx1"/>
          </a:solidFill>
          <a:latin typeface="+mn-lt"/>
          <a:ea typeface="+mn-ea"/>
          <a:cs typeface="+mn-cs"/>
          <a:sym typeface="Gill Sans" charset="0"/>
        </a:defRPr>
      </a:lvl2pPr>
      <a:lvl3pPr marL="1727200" indent="-571500" algn="l" rtl="0" eaLnBrk="1" fontAlgn="base" hangingPunct="1">
        <a:spcBef>
          <a:spcPts val="4800"/>
        </a:spcBef>
        <a:spcAft>
          <a:spcPct val="0"/>
        </a:spcAft>
        <a:buSzPct val="171000"/>
        <a:buFont typeface="Gill Sans" charset="0"/>
        <a:buChar char="•"/>
        <a:defRPr kumimoji="1" sz="4200">
          <a:solidFill>
            <a:schemeClr val="tx1"/>
          </a:solidFill>
          <a:latin typeface="+mn-lt"/>
          <a:ea typeface="+mn-ea"/>
          <a:cs typeface="+mn-cs"/>
          <a:sym typeface="Gill Sans" charset="0"/>
        </a:defRPr>
      </a:lvl3pPr>
      <a:lvl4pPr marL="2171700" indent="-571500" algn="l" rtl="0" eaLnBrk="1" fontAlgn="base" hangingPunct="1">
        <a:spcBef>
          <a:spcPts val="4800"/>
        </a:spcBef>
        <a:spcAft>
          <a:spcPct val="0"/>
        </a:spcAft>
        <a:buSzPct val="171000"/>
        <a:buFont typeface="Gill Sans" charset="0"/>
        <a:buChar char="•"/>
        <a:defRPr kumimoji="1" sz="4200">
          <a:solidFill>
            <a:schemeClr val="tx1"/>
          </a:solidFill>
          <a:latin typeface="+mn-lt"/>
          <a:ea typeface="+mn-ea"/>
          <a:cs typeface="+mn-cs"/>
          <a:sym typeface="Gill Sans" charset="0"/>
        </a:defRPr>
      </a:lvl4pPr>
      <a:lvl5pPr marL="2616200" indent="-571500" algn="l" rtl="0" eaLnBrk="1" fontAlgn="base" hangingPunct="1">
        <a:spcBef>
          <a:spcPts val="4800"/>
        </a:spcBef>
        <a:spcAft>
          <a:spcPct val="0"/>
        </a:spcAft>
        <a:buSzPct val="171000"/>
        <a:buFont typeface="Gill Sans" charset="0"/>
        <a:buChar char="•"/>
        <a:defRPr kumimoji="1" sz="4200">
          <a:solidFill>
            <a:schemeClr val="tx1"/>
          </a:solidFill>
          <a:latin typeface="+mn-lt"/>
          <a:ea typeface="+mn-ea"/>
          <a:cs typeface="+mn-cs"/>
          <a:sym typeface="Gill Sans" charset="0"/>
        </a:defRPr>
      </a:lvl5pPr>
      <a:lvl6pPr marL="3073400" indent="-571500" algn="l" rtl="0" eaLnBrk="1" fontAlgn="base" hangingPunct="1">
        <a:spcBef>
          <a:spcPts val="4800"/>
        </a:spcBef>
        <a:spcAft>
          <a:spcPct val="0"/>
        </a:spcAft>
        <a:buSzPct val="171000"/>
        <a:buFont typeface="Gill Sans" charset="0"/>
        <a:buChar char="•"/>
        <a:defRPr kumimoji="1" sz="4200">
          <a:solidFill>
            <a:schemeClr val="tx1"/>
          </a:solidFill>
          <a:latin typeface="+mn-lt"/>
          <a:ea typeface="+mn-ea"/>
          <a:cs typeface="+mn-cs"/>
          <a:sym typeface="Gill Sans" charset="0"/>
        </a:defRPr>
      </a:lvl6pPr>
      <a:lvl7pPr marL="3530600" indent="-571500" algn="l" rtl="0" eaLnBrk="1" fontAlgn="base" hangingPunct="1">
        <a:spcBef>
          <a:spcPts val="4800"/>
        </a:spcBef>
        <a:spcAft>
          <a:spcPct val="0"/>
        </a:spcAft>
        <a:buSzPct val="171000"/>
        <a:buFont typeface="Gill Sans" charset="0"/>
        <a:buChar char="•"/>
        <a:defRPr kumimoji="1" sz="4200">
          <a:solidFill>
            <a:schemeClr val="tx1"/>
          </a:solidFill>
          <a:latin typeface="+mn-lt"/>
          <a:ea typeface="+mn-ea"/>
          <a:cs typeface="+mn-cs"/>
          <a:sym typeface="Gill Sans" charset="0"/>
        </a:defRPr>
      </a:lvl7pPr>
      <a:lvl8pPr marL="3987800" indent="-571500" algn="l" rtl="0" eaLnBrk="1" fontAlgn="base" hangingPunct="1">
        <a:spcBef>
          <a:spcPts val="4800"/>
        </a:spcBef>
        <a:spcAft>
          <a:spcPct val="0"/>
        </a:spcAft>
        <a:buSzPct val="171000"/>
        <a:buFont typeface="Gill Sans" charset="0"/>
        <a:buChar char="•"/>
        <a:defRPr kumimoji="1" sz="4200">
          <a:solidFill>
            <a:schemeClr val="tx1"/>
          </a:solidFill>
          <a:latin typeface="+mn-lt"/>
          <a:ea typeface="+mn-ea"/>
          <a:cs typeface="+mn-cs"/>
          <a:sym typeface="Gill Sans" charset="0"/>
        </a:defRPr>
      </a:lvl8pPr>
      <a:lvl9pPr marL="4445000" indent="-571500" algn="l" rtl="0" eaLnBrk="1" fontAlgn="base" hangingPunct="1">
        <a:spcBef>
          <a:spcPts val="4800"/>
        </a:spcBef>
        <a:spcAft>
          <a:spcPct val="0"/>
        </a:spcAft>
        <a:buSzPct val="171000"/>
        <a:buFont typeface="Gill Sans" charset="0"/>
        <a:buChar char="•"/>
        <a:defRPr kumimoji="1" sz="4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
        <p:nvSpPr>
          <p:cNvPr id="11266"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
        <p:nvSpPr>
          <p:cNvPr id="12290"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Tree>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
        <p:nvSpPr>
          <p:cNvPr id="13314" name="Rectangle 2"/>
          <p:cNvSpPr>
            <a:spLocks noGrp="1" noChangeArrowheads="1"/>
          </p:cNvSpPr>
          <p:nvPr>
            <p:ph type="body" idx="1"/>
          </p:nvPr>
        </p:nvSpPr>
        <p:spPr bwMode="auto">
          <a:xfrm>
            <a:off x="7772400" y="2768600"/>
            <a:ext cx="39624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Tree>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
        <p:nvSpPr>
          <p:cNvPr id="14338" name="Rectangle 2"/>
          <p:cNvSpPr>
            <a:spLocks noGrp="1" noChangeArrowheads="1"/>
          </p:cNvSpPr>
          <p:nvPr>
            <p:ph type="body" idx="1"/>
          </p:nvPr>
        </p:nvSpPr>
        <p:spPr bwMode="auto">
          <a:xfrm>
            <a:off x="1270000" y="2768600"/>
            <a:ext cx="50419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Tree>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760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1pPr>
      <a:lvl2pPr marL="1204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2pPr>
      <a:lvl3pPr marL="1649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3pPr>
      <a:lvl4pPr marL="20939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4pPr>
      <a:lvl5pPr marL="25384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5pPr>
      <a:lvl6pPr marL="29956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6pPr>
      <a:lvl7pPr marL="34528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7pPr>
      <a:lvl8pPr marL="39100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8pPr>
      <a:lvl9pPr marL="4367213" indent="-493713" algn="l" rtl="0" fontAlgn="base">
        <a:spcBef>
          <a:spcPts val="3800"/>
        </a:spcBef>
        <a:spcAft>
          <a:spcPct val="0"/>
        </a:spcAft>
        <a:buSzPct val="171000"/>
        <a:buFont typeface="Gill Sans" charset="0"/>
        <a:buChar char="•"/>
        <a:defRPr sz="3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
        <p:nvSpPr>
          <p:cNvPr id="15362" name="Rectangle 2"/>
          <p:cNvSpPr>
            <a:spLocks noGrp="1" noChangeArrowheads="1"/>
          </p:cNvSpPr>
          <p:nvPr>
            <p:ph type="body" idx="1"/>
          </p:nvPr>
        </p:nvSpPr>
        <p:spPr bwMode="auto">
          <a:xfrm>
            <a:off x="1270000" y="2768600"/>
            <a:ext cx="10464800" cy="5715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Tree>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38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282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27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1717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16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073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30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3987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45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bwMode="auto">
          <a:xfrm>
            <a:off x="571500" y="330200"/>
            <a:ext cx="11861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ltLang="ja-JP">
                <a:sym typeface="Helvetica Neue Light" charset="0"/>
              </a:rPr>
              <a:t>Click to edit Master title style</a:t>
            </a:r>
          </a:p>
        </p:txBody>
      </p:sp>
      <p:sp>
        <p:nvSpPr>
          <p:cNvPr id="16386" name="Line 2"/>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Helvetica Neue Light" charset="0"/>
        </a:defRPr>
      </a:lvl1pPr>
      <a:lvl2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body" idx="1"/>
          </p:nvPr>
        </p:nvSpPr>
        <p:spPr bwMode="auto">
          <a:xfrm>
            <a:off x="1270000" y="5029200"/>
            <a:ext cx="10464800" cy="1130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
        <p:nvSpPr>
          <p:cNvPr id="17410" name="Rectangle 2"/>
          <p:cNvSpPr>
            <a:spLocks noGrp="1" noChangeArrowheads="1"/>
          </p:cNvSpPr>
          <p:nvPr>
            <p:ph type="title"/>
          </p:nvPr>
        </p:nvSpPr>
        <p:spPr bwMode="auto">
          <a:xfrm>
            <a:off x="1270000" y="1638300"/>
            <a:ext cx="104648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57" r:id="rId1"/>
    <p:sldLayoutId id="2147483858" r:id="rId2"/>
    <p:sldLayoutId id="2147483859" r:id="rId3"/>
    <p:sldLayoutId id="2147483860" r:id="rId4"/>
    <p:sldLayoutId id="2147483861" r:id="rId5"/>
    <p:sldLayoutId id="2147483862" r:id="rId6"/>
    <p:sldLayoutId id="2147483863" r:id="rId7"/>
    <p:sldLayoutId id="2147483864" r:id="rId8"/>
    <p:sldLayoutId id="2147483865" r:id="rId9"/>
    <p:sldLayoutId id="2147483866" r:id="rId10"/>
    <p:sldLayoutId id="2147483867"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
        <p:nvSpPr>
          <p:cNvPr id="19458"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bwMode="auto">
          <a:xfrm>
            <a:off x="889000" y="519113"/>
            <a:ext cx="11214100" cy="188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Lucida Grande" charset="0"/>
              </a:rPr>
              <a:t>Click to edit Master title style</a:t>
            </a:r>
          </a:p>
        </p:txBody>
      </p:sp>
      <p:sp>
        <p:nvSpPr>
          <p:cNvPr id="20482" name="Rectangle 2"/>
          <p:cNvSpPr>
            <a:spLocks noGrp="1" noChangeArrowheads="1"/>
          </p:cNvSpPr>
          <p:nvPr>
            <p:ph type="body" idx="1"/>
          </p:nvPr>
        </p:nvSpPr>
        <p:spPr bwMode="auto">
          <a:xfrm>
            <a:off x="889000" y="2595563"/>
            <a:ext cx="11214100"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ltLang="ja-JP">
                <a:sym typeface="Calibri" charset="0"/>
              </a:rPr>
              <a:t>Click to edit Master text styles</a:t>
            </a:r>
          </a:p>
          <a:p>
            <a:pPr lvl="1"/>
            <a:r>
              <a:rPr lang="en-US" altLang="ja-JP">
                <a:sym typeface="Calibri" charset="0"/>
              </a:rPr>
              <a:t>Second level</a:t>
            </a:r>
          </a:p>
          <a:p>
            <a:pPr lvl="2"/>
            <a:r>
              <a:rPr lang="en-US" altLang="ja-JP">
                <a:sym typeface="Calibri" charset="0"/>
              </a:rPr>
              <a:t>Third level</a:t>
            </a:r>
          </a:p>
          <a:p>
            <a:pPr lvl="3"/>
            <a:r>
              <a:rPr lang="en-US" altLang="ja-JP">
                <a:sym typeface="Calibri" charset="0"/>
              </a:rPr>
              <a:t>Fourth level</a:t>
            </a:r>
          </a:p>
          <a:p>
            <a:pPr lvl="4"/>
            <a:r>
              <a:rPr lang="en-US" altLang="ja-JP">
                <a:sym typeface="Calibri" charset="0"/>
              </a:rPr>
              <a:t>Fifth level</a:t>
            </a:r>
          </a:p>
        </p:txBody>
      </p:sp>
      <p:sp>
        <p:nvSpPr>
          <p:cNvPr id="20483" name="Text Box 3"/>
          <p:cNvSpPr txBox="1">
            <a:spLocks noGrp="1" noChangeArrowheads="1"/>
          </p:cNvSpPr>
          <p:nvPr>
            <p:ph type="sldNum" sz="quarter" idx="4"/>
          </p:nvPr>
        </p:nvSpPr>
        <p:spPr bwMode="auto">
          <a:xfrm>
            <a:off x="11815763" y="9236075"/>
            <a:ext cx="293687"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6526095B-F1B3-C74B-AAD0-2150B59CF056}"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Lst>
  <p:transition xmlns:p14="http://schemas.microsoft.com/office/powerpoint/2010/main"/>
  <p:hf hdr="0" ftr="0" dt="0"/>
  <p:txStyles>
    <p:titleStyle>
      <a:lvl1pPr algn="l" rtl="0" fontAlgn="base">
        <a:lnSpc>
          <a:spcPct val="90000"/>
        </a:lnSpc>
        <a:spcBef>
          <a:spcPct val="0"/>
        </a:spcBef>
        <a:spcAft>
          <a:spcPct val="0"/>
        </a:spcAft>
        <a:defRPr sz="6200">
          <a:solidFill>
            <a:schemeClr val="tx1"/>
          </a:solidFill>
          <a:latin typeface="+mj-lt"/>
          <a:ea typeface="+mj-ea"/>
          <a:cs typeface="+mj-cs"/>
          <a:sym typeface="Lucida Grande" charset="0"/>
        </a:defRPr>
      </a:lvl1pPr>
      <a:lvl2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2pPr>
      <a:lvl3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3pPr>
      <a:lvl4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4pPr>
      <a:lvl5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5pPr>
      <a:lvl6pPr marL="4572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6pPr>
      <a:lvl7pPr marL="9144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7pPr>
      <a:lvl8pPr marL="13716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8pPr>
      <a:lvl9pPr marL="18288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9pPr>
    </p:titleStyle>
    <p:bodyStyle>
      <a:lvl1pPr marL="228600" indent="-228600" algn="l" rtl="0" fontAlgn="base">
        <a:lnSpc>
          <a:spcPct val="90000"/>
        </a:lnSpc>
        <a:spcBef>
          <a:spcPts val="1400"/>
        </a:spcBef>
        <a:spcAft>
          <a:spcPct val="0"/>
        </a:spcAft>
        <a:buClr>
          <a:srgbClr val="000000"/>
        </a:buClr>
        <a:buSzPct val="100000"/>
        <a:buFont typeface="Arial" charset="0"/>
        <a:buChar char="•"/>
        <a:defRPr sz="3800">
          <a:solidFill>
            <a:schemeClr val="tx1"/>
          </a:solidFill>
          <a:latin typeface="+mn-lt"/>
          <a:ea typeface="+mn-ea"/>
          <a:cs typeface="+mn-cs"/>
          <a:sym typeface="Calibri" charset="0"/>
        </a:defRPr>
      </a:lvl1pPr>
      <a:lvl2pPr marL="647700" indent="-228600" algn="l" rtl="0" fontAlgn="base">
        <a:lnSpc>
          <a:spcPct val="90000"/>
        </a:lnSpc>
        <a:spcBef>
          <a:spcPts val="700"/>
        </a:spcBef>
        <a:spcAft>
          <a:spcPct val="0"/>
        </a:spcAft>
        <a:buClr>
          <a:srgbClr val="000000"/>
        </a:buClr>
        <a:buSzPct val="100000"/>
        <a:buFont typeface="Arial" charset="0"/>
        <a:buChar char="•"/>
        <a:defRPr sz="3400">
          <a:solidFill>
            <a:schemeClr val="tx1"/>
          </a:solidFill>
          <a:latin typeface="+mn-lt"/>
          <a:ea typeface="+mn-ea"/>
          <a:cs typeface="+mn-cs"/>
          <a:sym typeface="Calibri" charset="0"/>
        </a:defRPr>
      </a:lvl2pPr>
      <a:lvl3pPr marL="1104900" indent="-228600" algn="l" rtl="0" fontAlgn="base">
        <a:lnSpc>
          <a:spcPct val="90000"/>
        </a:lnSpc>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3pPr>
      <a:lvl4pPr marL="15621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4pPr>
      <a:lvl5pPr marL="20193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5pPr>
      <a:lvl6pPr marL="24765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6pPr>
      <a:lvl7pPr marL="29337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7pPr>
      <a:lvl8pPr marL="33909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8pPr>
      <a:lvl9pPr marL="38481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571500" y="330200"/>
            <a:ext cx="11861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ltLang="ja-JP">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Helvetica Neue Light" charset="0"/>
        </a:defRPr>
      </a:lvl1pPr>
      <a:lvl2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bwMode="auto">
          <a:xfrm>
            <a:off x="1270000" y="7366000"/>
            <a:ext cx="10464800" cy="170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body" idx="1"/>
          </p:nvPr>
        </p:nvSpPr>
        <p:spPr bwMode="auto">
          <a:xfrm>
            <a:off x="635000" y="47879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altLang="ja-JP">
                <a:sym typeface="Gill Sans" charset="0"/>
              </a:rPr>
              <a:t>Click to edit Master text styles</a:t>
            </a:r>
          </a:p>
          <a:p>
            <a:pPr lvl="1"/>
            <a:r>
              <a:rPr lang="en-US" altLang="ja-JP">
                <a:sym typeface="Gill Sans" charset="0"/>
              </a:rPr>
              <a:t>Second level</a:t>
            </a:r>
          </a:p>
          <a:p>
            <a:pPr lvl="2"/>
            <a:r>
              <a:rPr lang="en-US" altLang="ja-JP">
                <a:sym typeface="Gill Sans" charset="0"/>
              </a:rPr>
              <a:t>Third level</a:t>
            </a:r>
          </a:p>
          <a:p>
            <a:pPr lvl="3"/>
            <a:r>
              <a:rPr lang="en-US" altLang="ja-JP">
                <a:sym typeface="Gill Sans" charset="0"/>
              </a:rPr>
              <a:t>Fourth level</a:t>
            </a:r>
          </a:p>
          <a:p>
            <a:pPr lvl="4"/>
            <a:r>
              <a:rPr lang="en-US" altLang="ja-JP">
                <a:sym typeface="Gill Sans" charset="0"/>
              </a:rPr>
              <a:t>Fifth level</a:t>
            </a:r>
          </a:p>
        </p:txBody>
      </p:sp>
      <p:sp>
        <p:nvSpPr>
          <p:cNvPr id="22530" name="Rectangle 2"/>
          <p:cNvSpPr>
            <a:spLocks noGrp="1" noChangeArrowheads="1"/>
          </p:cNvSpPr>
          <p:nvPr>
            <p:ph type="title"/>
          </p:nvPr>
        </p:nvSpPr>
        <p:spPr bwMode="auto">
          <a:xfrm>
            <a:off x="635000" y="1409700"/>
            <a:ext cx="5867400" cy="3302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xmlns:p14="http://schemas.microsoft.com/office/powerpoint/2010/main"/>
  <p:txStyles>
    <p:titleStyle>
      <a:lvl1pPr algn="ctr" rtl="0" fontAlgn="base">
        <a:spcBef>
          <a:spcPct val="0"/>
        </a:spcBef>
        <a:spcAft>
          <a:spcPct val="0"/>
        </a:spcAft>
        <a:defRPr sz="7000">
          <a:solidFill>
            <a:schemeClr val="tx1"/>
          </a:solidFill>
          <a:latin typeface="+mj-lt"/>
          <a:ea typeface="+mj-ea"/>
          <a:cs typeface="+mj-cs"/>
          <a:sym typeface="Gill Sans" charset="0"/>
        </a:defRPr>
      </a:lvl1pPr>
      <a:lvl2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70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400">
          <a:solidFill>
            <a:schemeClr val="tx1"/>
          </a:solidFill>
          <a:latin typeface="+mn-lt"/>
          <a:ea typeface="+mn-ea"/>
          <a:cs typeface="+mn-cs"/>
          <a:sym typeface="Gill Sans" charset="0"/>
        </a:defRPr>
      </a:lvl1pPr>
      <a:lvl2pPr algn="ctr" rtl="0" fontAlgn="base">
        <a:spcBef>
          <a:spcPct val="0"/>
        </a:spcBef>
        <a:spcAft>
          <a:spcPct val="0"/>
        </a:spcAft>
        <a:defRPr sz="3400">
          <a:solidFill>
            <a:schemeClr val="tx1"/>
          </a:solidFill>
          <a:latin typeface="+mn-lt"/>
          <a:ea typeface="+mn-ea"/>
          <a:cs typeface="+mn-cs"/>
          <a:sym typeface="Gill Sans" charset="0"/>
        </a:defRPr>
      </a:lvl2pPr>
      <a:lvl3pPr algn="ctr" rtl="0" fontAlgn="base">
        <a:spcBef>
          <a:spcPct val="0"/>
        </a:spcBef>
        <a:spcAft>
          <a:spcPct val="0"/>
        </a:spcAft>
        <a:defRPr sz="3400">
          <a:solidFill>
            <a:schemeClr val="tx1"/>
          </a:solidFill>
          <a:latin typeface="+mn-lt"/>
          <a:ea typeface="+mn-ea"/>
          <a:cs typeface="+mn-cs"/>
          <a:sym typeface="Gill Sans" charset="0"/>
        </a:defRPr>
      </a:lvl3pPr>
      <a:lvl4pPr algn="ctr" rtl="0" fontAlgn="base">
        <a:spcBef>
          <a:spcPct val="0"/>
        </a:spcBef>
        <a:spcAft>
          <a:spcPct val="0"/>
        </a:spcAft>
        <a:defRPr sz="3400">
          <a:solidFill>
            <a:schemeClr val="tx1"/>
          </a:solidFill>
          <a:latin typeface="+mn-lt"/>
          <a:ea typeface="+mn-ea"/>
          <a:cs typeface="+mn-cs"/>
          <a:sym typeface="Gill Sans" charset="0"/>
        </a:defRPr>
      </a:lvl4pPr>
      <a:lvl5pPr algn="ctr" rtl="0" fontAlgn="base">
        <a:spcBef>
          <a:spcPct val="0"/>
        </a:spcBef>
        <a:spcAft>
          <a:spcPct val="0"/>
        </a:spcAft>
        <a:defRPr sz="3400">
          <a:solidFill>
            <a:schemeClr val="tx1"/>
          </a:solidFill>
          <a:latin typeface="+mn-lt"/>
          <a:ea typeface="+mn-ea"/>
          <a:cs typeface="+mn-cs"/>
          <a:sym typeface="Gill Sans" charset="0"/>
        </a:defRPr>
      </a:lvl5pPr>
      <a:lvl6pPr marL="457200" algn="ctr" rtl="0" fontAlgn="base">
        <a:spcBef>
          <a:spcPct val="0"/>
        </a:spcBef>
        <a:spcAft>
          <a:spcPct val="0"/>
        </a:spcAft>
        <a:defRPr sz="3400">
          <a:solidFill>
            <a:schemeClr val="tx1"/>
          </a:solidFill>
          <a:latin typeface="+mn-lt"/>
          <a:ea typeface="+mn-ea"/>
          <a:cs typeface="+mn-cs"/>
          <a:sym typeface="Gill Sans" charset="0"/>
        </a:defRPr>
      </a:lvl6pPr>
      <a:lvl7pPr marL="914400" algn="ctr" rtl="0" fontAlgn="base">
        <a:spcBef>
          <a:spcPct val="0"/>
        </a:spcBef>
        <a:spcAft>
          <a:spcPct val="0"/>
        </a:spcAft>
        <a:defRPr sz="3400">
          <a:solidFill>
            <a:schemeClr val="tx1"/>
          </a:solidFill>
          <a:latin typeface="+mn-lt"/>
          <a:ea typeface="+mn-ea"/>
          <a:cs typeface="+mn-cs"/>
          <a:sym typeface="Gill Sans" charset="0"/>
        </a:defRPr>
      </a:lvl7pPr>
      <a:lvl8pPr marL="1371600" algn="ctr" rtl="0" fontAlgn="base">
        <a:spcBef>
          <a:spcPct val="0"/>
        </a:spcBef>
        <a:spcAft>
          <a:spcPct val="0"/>
        </a:spcAft>
        <a:defRPr sz="3400">
          <a:solidFill>
            <a:schemeClr val="tx1"/>
          </a:solidFill>
          <a:latin typeface="+mn-lt"/>
          <a:ea typeface="+mn-ea"/>
          <a:cs typeface="+mn-cs"/>
          <a:sym typeface="Gill Sans" charset="0"/>
        </a:defRPr>
      </a:lvl8pPr>
      <a:lvl9pPr marL="1828800" algn="ctr" rtl="0" fontAlgn="base">
        <a:spcBef>
          <a:spcPct val="0"/>
        </a:spcBef>
        <a:spcAft>
          <a:spcPct val="0"/>
        </a:spcAft>
        <a:defRPr sz="34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bwMode="auto">
          <a:xfrm>
            <a:off x="571500" y="330200"/>
            <a:ext cx="11861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ltLang="ja-JP">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Helvetica Neue Light" charset="0"/>
        </a:defRPr>
      </a:lvl1pPr>
      <a:lvl2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571500" y="330200"/>
            <a:ext cx="11861800" cy="127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altLang="ja-JP">
                <a:sym typeface="Helvetica Neue Light" charset="0"/>
              </a:rPr>
              <a:t>Click to edit Master title style</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Helvetica Neue Light" charset="0"/>
        </a:defRPr>
      </a:lvl1pPr>
      <a:lvl2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2pPr>
      <a:lvl3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3pPr>
      <a:lvl4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4pPr>
      <a:lvl5pPr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5pPr>
      <a:lvl6pPr marL="4572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6pPr>
      <a:lvl7pPr marL="9144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7pPr>
      <a:lvl8pPr marL="13716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8pPr>
      <a:lvl9pPr marL="1828800" algn="l" rtl="0" fontAlgn="base">
        <a:spcBef>
          <a:spcPct val="0"/>
        </a:spcBef>
        <a:spcAft>
          <a:spcPct val="0"/>
        </a:spcAft>
        <a:defRPr sz="42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266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1pPr>
      <a:lvl2pPr marL="7112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2pPr>
      <a:lvl3pPr marL="1155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3pPr>
      <a:lvl4pPr marL="16002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4pPr>
      <a:lvl5pPr marL="20447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5pPr>
      <a:lvl6pPr marL="25019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6pPr>
      <a:lvl7pPr marL="29591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7pPr>
      <a:lvl8pPr marL="34163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8pPr>
      <a:lvl9pPr marL="3873500" indent="-266700" algn="l" rtl="0" fontAlgn="base">
        <a:spcBef>
          <a:spcPts val="4800"/>
        </a:spcBef>
        <a:spcAft>
          <a:spcPct val="0"/>
        </a:spcAft>
        <a:buClr>
          <a:srgbClr val="606060"/>
        </a:buClr>
        <a:buSzPct val="100000"/>
        <a:buFont typeface="Helvetica Neue" charset="0"/>
        <a:buChar char="•"/>
        <a:defRPr sz="2600">
          <a:solidFill>
            <a:srgbClr val="606060"/>
          </a:solidFill>
          <a:latin typeface="+mn-lt"/>
          <a:ea typeface="+mn-ea"/>
          <a:cs typeface="+mn-cs"/>
          <a:sym typeface="Helvetica Neue"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bwMode="auto">
          <a:xfrm>
            <a:off x="889000" y="519113"/>
            <a:ext cx="11214100" cy="188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Lucida Grande" charset="0"/>
              </a:rPr>
              <a:t>Click to edit Master title style</a:t>
            </a:r>
          </a:p>
        </p:txBody>
      </p:sp>
      <p:sp>
        <p:nvSpPr>
          <p:cNvPr id="6146" name="Rectangle 2"/>
          <p:cNvSpPr>
            <a:spLocks noGrp="1" noChangeArrowheads="1"/>
          </p:cNvSpPr>
          <p:nvPr>
            <p:ph type="body" idx="1"/>
          </p:nvPr>
        </p:nvSpPr>
        <p:spPr bwMode="auto">
          <a:xfrm>
            <a:off x="889000" y="2595563"/>
            <a:ext cx="11214100"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ltLang="ja-JP">
                <a:sym typeface="Calibri" charset="0"/>
              </a:rPr>
              <a:t>Click to edit Master text styles</a:t>
            </a:r>
          </a:p>
          <a:p>
            <a:pPr lvl="1"/>
            <a:r>
              <a:rPr lang="en-US" altLang="ja-JP">
                <a:sym typeface="Calibri" charset="0"/>
              </a:rPr>
              <a:t>Second level</a:t>
            </a:r>
          </a:p>
          <a:p>
            <a:pPr lvl="2"/>
            <a:r>
              <a:rPr lang="en-US" altLang="ja-JP">
                <a:sym typeface="Calibri" charset="0"/>
              </a:rPr>
              <a:t>Third level</a:t>
            </a:r>
          </a:p>
          <a:p>
            <a:pPr lvl="3"/>
            <a:r>
              <a:rPr lang="en-US" altLang="ja-JP">
                <a:sym typeface="Calibri" charset="0"/>
              </a:rPr>
              <a:t>Fourth level</a:t>
            </a:r>
          </a:p>
          <a:p>
            <a:pPr lvl="4"/>
            <a:r>
              <a:rPr lang="en-US" altLang="ja-JP">
                <a:sym typeface="Calibri" charset="0"/>
              </a:rPr>
              <a:t>Fifth level</a:t>
            </a:r>
          </a:p>
        </p:txBody>
      </p:sp>
      <p:sp>
        <p:nvSpPr>
          <p:cNvPr id="6147" name="Text Box 3"/>
          <p:cNvSpPr txBox="1">
            <a:spLocks noGrp="1" noChangeArrowheads="1"/>
          </p:cNvSpPr>
          <p:nvPr>
            <p:ph type="sldNum" sz="quarter" idx="4"/>
          </p:nvPr>
        </p:nvSpPr>
        <p:spPr bwMode="auto">
          <a:xfrm>
            <a:off x="11815763" y="9236075"/>
            <a:ext cx="293687"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5402CEBA-BC1D-1D41-8683-56C393458359}"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xmlns:p14="http://schemas.microsoft.com/office/powerpoint/2010/main"/>
  <p:hf hdr="0" ftr="0" dt="0"/>
  <p:txStyles>
    <p:titleStyle>
      <a:lvl1pPr algn="l" rtl="0" fontAlgn="base">
        <a:lnSpc>
          <a:spcPct val="90000"/>
        </a:lnSpc>
        <a:spcBef>
          <a:spcPct val="0"/>
        </a:spcBef>
        <a:spcAft>
          <a:spcPct val="0"/>
        </a:spcAft>
        <a:defRPr sz="6200">
          <a:solidFill>
            <a:schemeClr val="tx1"/>
          </a:solidFill>
          <a:latin typeface="+mj-lt"/>
          <a:ea typeface="+mj-ea"/>
          <a:cs typeface="+mj-cs"/>
          <a:sym typeface="Lucida Grande" charset="0"/>
        </a:defRPr>
      </a:lvl1pPr>
      <a:lvl2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2pPr>
      <a:lvl3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3pPr>
      <a:lvl4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4pPr>
      <a:lvl5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5pPr>
      <a:lvl6pPr marL="4572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6pPr>
      <a:lvl7pPr marL="9144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7pPr>
      <a:lvl8pPr marL="13716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8pPr>
      <a:lvl9pPr marL="18288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9pPr>
    </p:titleStyle>
    <p:bodyStyle>
      <a:lvl1pPr marL="228600" indent="-228600" algn="l" rtl="0" fontAlgn="base">
        <a:lnSpc>
          <a:spcPct val="90000"/>
        </a:lnSpc>
        <a:spcBef>
          <a:spcPts val="1400"/>
        </a:spcBef>
        <a:spcAft>
          <a:spcPct val="0"/>
        </a:spcAft>
        <a:buClr>
          <a:srgbClr val="000000"/>
        </a:buClr>
        <a:buSzPct val="100000"/>
        <a:buFont typeface="Arial" charset="0"/>
        <a:buChar char="•"/>
        <a:defRPr sz="3800">
          <a:solidFill>
            <a:schemeClr val="tx1"/>
          </a:solidFill>
          <a:latin typeface="+mn-lt"/>
          <a:ea typeface="+mn-ea"/>
          <a:cs typeface="+mn-cs"/>
          <a:sym typeface="Calibri" charset="0"/>
        </a:defRPr>
      </a:lvl1pPr>
      <a:lvl2pPr marL="647700" indent="-228600" algn="l" rtl="0" fontAlgn="base">
        <a:lnSpc>
          <a:spcPct val="90000"/>
        </a:lnSpc>
        <a:spcBef>
          <a:spcPts val="700"/>
        </a:spcBef>
        <a:spcAft>
          <a:spcPct val="0"/>
        </a:spcAft>
        <a:buClr>
          <a:srgbClr val="000000"/>
        </a:buClr>
        <a:buSzPct val="100000"/>
        <a:buFont typeface="Arial" charset="0"/>
        <a:buChar char="•"/>
        <a:defRPr sz="3400">
          <a:solidFill>
            <a:schemeClr val="tx1"/>
          </a:solidFill>
          <a:latin typeface="+mn-lt"/>
          <a:ea typeface="+mn-ea"/>
          <a:cs typeface="+mn-cs"/>
          <a:sym typeface="Calibri" charset="0"/>
        </a:defRPr>
      </a:lvl2pPr>
      <a:lvl3pPr marL="1104900" indent="-228600" algn="l" rtl="0" fontAlgn="base">
        <a:lnSpc>
          <a:spcPct val="90000"/>
        </a:lnSpc>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3pPr>
      <a:lvl4pPr marL="15621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4pPr>
      <a:lvl5pPr marL="20193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5pPr>
      <a:lvl6pPr marL="24765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6pPr>
      <a:lvl7pPr marL="29337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7pPr>
      <a:lvl8pPr marL="33909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8pPr>
      <a:lvl9pPr marL="38481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bwMode="auto">
          <a:xfrm>
            <a:off x="889000" y="519113"/>
            <a:ext cx="11214100" cy="1884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ltLang="ja-JP">
                <a:sym typeface="Lucida Grande" charset="0"/>
              </a:rPr>
              <a:t>Click to edit Master title style</a:t>
            </a:r>
          </a:p>
        </p:txBody>
      </p:sp>
      <p:sp>
        <p:nvSpPr>
          <p:cNvPr id="7170" name="Rectangle 2"/>
          <p:cNvSpPr>
            <a:spLocks noGrp="1" noChangeArrowheads="1"/>
          </p:cNvSpPr>
          <p:nvPr>
            <p:ph type="body" idx="1"/>
          </p:nvPr>
        </p:nvSpPr>
        <p:spPr bwMode="auto">
          <a:xfrm>
            <a:off x="889000" y="2595563"/>
            <a:ext cx="11214100" cy="6188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ltLang="ja-JP">
                <a:sym typeface="Calibri" charset="0"/>
              </a:rPr>
              <a:t>Click to edit Master text styles</a:t>
            </a:r>
          </a:p>
          <a:p>
            <a:pPr lvl="1"/>
            <a:r>
              <a:rPr lang="en-US" altLang="ja-JP">
                <a:sym typeface="Calibri" charset="0"/>
              </a:rPr>
              <a:t>Second level</a:t>
            </a:r>
          </a:p>
          <a:p>
            <a:pPr lvl="2"/>
            <a:r>
              <a:rPr lang="en-US" altLang="ja-JP">
                <a:sym typeface="Calibri" charset="0"/>
              </a:rPr>
              <a:t>Third level</a:t>
            </a:r>
          </a:p>
          <a:p>
            <a:pPr lvl="3"/>
            <a:r>
              <a:rPr lang="en-US" altLang="ja-JP">
                <a:sym typeface="Calibri" charset="0"/>
              </a:rPr>
              <a:t>Fourth level</a:t>
            </a:r>
          </a:p>
          <a:p>
            <a:pPr lvl="4"/>
            <a:r>
              <a:rPr lang="en-US" altLang="ja-JP">
                <a:sym typeface="Calibri" charset="0"/>
              </a:rPr>
              <a:t>Fifth level</a:t>
            </a:r>
          </a:p>
        </p:txBody>
      </p:sp>
      <p:sp>
        <p:nvSpPr>
          <p:cNvPr id="7171" name="Text Box 3"/>
          <p:cNvSpPr txBox="1">
            <a:spLocks noGrp="1" noChangeArrowheads="1"/>
          </p:cNvSpPr>
          <p:nvPr>
            <p:ph type="sldNum" sz="quarter" idx="4"/>
          </p:nvPr>
        </p:nvSpPr>
        <p:spPr bwMode="auto">
          <a:xfrm>
            <a:off x="11815763" y="9236075"/>
            <a:ext cx="293687" cy="317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vert="horz" wrap="none" lIns="91440" tIns="45720" rIns="91440" bIns="45720" numCol="1" anchor="ctr" anchorCtr="0" compatLnSpc="1">
            <a:prstTxWarp prst="textNoShape">
              <a:avLst/>
            </a:prstTxWarp>
          </a:bodyPr>
          <a:lstStyle>
            <a:lvl1pPr algn="r">
              <a:defRPr sz="1600">
                <a:solidFill>
                  <a:srgbClr val="878787"/>
                </a:solidFill>
                <a:latin typeface="+mn-lt"/>
                <a:ea typeface="ＭＳ Ｐゴシック" charset="0"/>
                <a:cs typeface="Calibri" charset="0"/>
                <a:sym typeface="Calibri" charset="0"/>
              </a:defRPr>
            </a:lvl1pPr>
            <a:lvl2pPr algn="l">
              <a:defRPr sz="1200">
                <a:solidFill>
                  <a:schemeClr val="tx1"/>
                </a:solidFill>
                <a:latin typeface="Gill Sans" charset="0"/>
                <a:ea typeface="ＭＳ Ｐゴシック" charset="0"/>
              </a:defRPr>
            </a:lvl2pPr>
            <a:lvl3pPr algn="l">
              <a:defRPr sz="1200">
                <a:solidFill>
                  <a:schemeClr val="tx1"/>
                </a:solidFill>
                <a:latin typeface="Gill Sans" charset="0"/>
                <a:ea typeface="ＭＳ Ｐゴシック" charset="0"/>
              </a:defRPr>
            </a:lvl3pPr>
            <a:lvl4pPr algn="l">
              <a:defRPr sz="1200">
                <a:solidFill>
                  <a:schemeClr val="tx1"/>
                </a:solidFill>
                <a:latin typeface="Gill Sans" charset="0"/>
                <a:ea typeface="ＭＳ Ｐゴシック" charset="0"/>
              </a:defRPr>
            </a:lvl4pPr>
            <a:lvl5pPr algn="l">
              <a:defRPr sz="1200">
                <a:solidFill>
                  <a:schemeClr val="tx1"/>
                </a:solidFill>
                <a:latin typeface="Gill Sans" charset="0"/>
                <a:ea typeface="ＭＳ Ｐゴシック" charset="0"/>
              </a:defRPr>
            </a:lvl5pPr>
            <a:lvl6pPr fontAlgn="base">
              <a:spcBef>
                <a:spcPct val="0"/>
              </a:spcBef>
              <a:spcAft>
                <a:spcPct val="0"/>
              </a:spcAft>
              <a:defRPr sz="1200">
                <a:solidFill>
                  <a:schemeClr val="tx1"/>
                </a:solidFill>
                <a:latin typeface="Gill Sans" charset="0"/>
                <a:ea typeface="ＭＳ Ｐゴシック" charset="0"/>
              </a:defRPr>
            </a:lvl6pPr>
            <a:lvl7pPr fontAlgn="base">
              <a:spcBef>
                <a:spcPct val="0"/>
              </a:spcBef>
              <a:spcAft>
                <a:spcPct val="0"/>
              </a:spcAft>
              <a:defRPr sz="1200">
                <a:solidFill>
                  <a:schemeClr val="tx1"/>
                </a:solidFill>
                <a:latin typeface="Gill Sans" charset="0"/>
                <a:ea typeface="ＭＳ Ｐゴシック" charset="0"/>
              </a:defRPr>
            </a:lvl7pPr>
            <a:lvl8pPr fontAlgn="base">
              <a:spcBef>
                <a:spcPct val="0"/>
              </a:spcBef>
              <a:spcAft>
                <a:spcPct val="0"/>
              </a:spcAft>
              <a:defRPr sz="1200">
                <a:solidFill>
                  <a:schemeClr val="tx1"/>
                </a:solidFill>
                <a:latin typeface="Gill Sans" charset="0"/>
                <a:ea typeface="ＭＳ Ｐゴシック" charset="0"/>
              </a:defRPr>
            </a:lvl8pPr>
            <a:lvl9pPr fontAlgn="base">
              <a:spcBef>
                <a:spcPct val="0"/>
              </a:spcBef>
              <a:spcAft>
                <a:spcPct val="0"/>
              </a:spcAft>
              <a:defRPr sz="1200">
                <a:solidFill>
                  <a:schemeClr val="tx1"/>
                </a:solidFill>
                <a:latin typeface="Gill Sans" charset="0"/>
                <a:ea typeface="ＭＳ Ｐゴシック" charset="0"/>
              </a:defRPr>
            </a:lvl9pPr>
          </a:lstStyle>
          <a:p>
            <a:fld id="{8C5EAC14-84FD-E046-A900-C0207AEED979}" type="slidenum">
              <a:rPr lang="en-US" altLang="ja-JP"/>
              <a:pPr/>
              <a:t>‹#›</a:t>
            </a:fld>
            <a:endParaRPr lang="en-US" altLang="ja-JP"/>
          </a:p>
        </p:txBody>
      </p:sp>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xmlns:p14="http://schemas.microsoft.com/office/powerpoint/2010/main"/>
  <p:hf hdr="0" ftr="0" dt="0"/>
  <p:txStyles>
    <p:titleStyle>
      <a:lvl1pPr algn="l" rtl="0" fontAlgn="base">
        <a:lnSpc>
          <a:spcPct val="90000"/>
        </a:lnSpc>
        <a:spcBef>
          <a:spcPct val="0"/>
        </a:spcBef>
        <a:spcAft>
          <a:spcPct val="0"/>
        </a:spcAft>
        <a:defRPr sz="6200">
          <a:solidFill>
            <a:schemeClr val="tx1"/>
          </a:solidFill>
          <a:latin typeface="+mj-lt"/>
          <a:ea typeface="+mj-ea"/>
          <a:cs typeface="+mj-cs"/>
          <a:sym typeface="Lucida Grande" charset="0"/>
        </a:defRPr>
      </a:lvl1pPr>
      <a:lvl2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2pPr>
      <a:lvl3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3pPr>
      <a:lvl4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4pPr>
      <a:lvl5pPr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5pPr>
      <a:lvl6pPr marL="4572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6pPr>
      <a:lvl7pPr marL="9144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7pPr>
      <a:lvl8pPr marL="13716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8pPr>
      <a:lvl9pPr marL="1828800" algn="l" rtl="0" fontAlgn="base">
        <a:lnSpc>
          <a:spcPct val="90000"/>
        </a:lnSpc>
        <a:spcBef>
          <a:spcPct val="0"/>
        </a:spcBef>
        <a:spcAft>
          <a:spcPct val="0"/>
        </a:spcAft>
        <a:defRPr sz="6200">
          <a:solidFill>
            <a:schemeClr val="tx1"/>
          </a:solidFill>
          <a:latin typeface="Lucida Grande" charset="0"/>
          <a:ea typeface=".Aqua かな" charset="0"/>
          <a:cs typeface=".Aqua かな" charset="0"/>
          <a:sym typeface="Lucida Grande" charset="0"/>
        </a:defRPr>
      </a:lvl9pPr>
    </p:titleStyle>
    <p:bodyStyle>
      <a:lvl1pPr marL="228600" indent="-228600" algn="l" rtl="0" fontAlgn="base">
        <a:lnSpc>
          <a:spcPct val="90000"/>
        </a:lnSpc>
        <a:spcBef>
          <a:spcPts val="1400"/>
        </a:spcBef>
        <a:spcAft>
          <a:spcPct val="0"/>
        </a:spcAft>
        <a:buClr>
          <a:srgbClr val="000000"/>
        </a:buClr>
        <a:buSzPct val="100000"/>
        <a:buFont typeface="Arial" charset="0"/>
        <a:buChar char="•"/>
        <a:defRPr sz="3800">
          <a:solidFill>
            <a:schemeClr val="tx1"/>
          </a:solidFill>
          <a:latin typeface="+mn-lt"/>
          <a:ea typeface="+mn-ea"/>
          <a:cs typeface="+mn-cs"/>
          <a:sym typeface="Calibri" charset="0"/>
        </a:defRPr>
      </a:lvl1pPr>
      <a:lvl2pPr marL="647700" indent="-228600" algn="l" rtl="0" fontAlgn="base">
        <a:lnSpc>
          <a:spcPct val="90000"/>
        </a:lnSpc>
        <a:spcBef>
          <a:spcPts val="700"/>
        </a:spcBef>
        <a:spcAft>
          <a:spcPct val="0"/>
        </a:spcAft>
        <a:buClr>
          <a:srgbClr val="000000"/>
        </a:buClr>
        <a:buSzPct val="100000"/>
        <a:buFont typeface="Arial" charset="0"/>
        <a:buChar char="•"/>
        <a:defRPr sz="3400">
          <a:solidFill>
            <a:schemeClr val="tx1"/>
          </a:solidFill>
          <a:latin typeface="+mn-lt"/>
          <a:ea typeface="+mn-ea"/>
          <a:cs typeface="+mn-cs"/>
          <a:sym typeface="Calibri" charset="0"/>
        </a:defRPr>
      </a:lvl2pPr>
      <a:lvl3pPr marL="1104900" indent="-228600" algn="l" rtl="0" fontAlgn="base">
        <a:lnSpc>
          <a:spcPct val="90000"/>
        </a:lnSpc>
        <a:spcBef>
          <a:spcPts val="700"/>
        </a:spcBef>
        <a:spcAft>
          <a:spcPct val="0"/>
        </a:spcAft>
        <a:buClr>
          <a:srgbClr val="000000"/>
        </a:buClr>
        <a:buSzPct val="100000"/>
        <a:buFont typeface="Arial" charset="0"/>
        <a:buChar char="•"/>
        <a:defRPr sz="2800">
          <a:solidFill>
            <a:schemeClr val="tx1"/>
          </a:solidFill>
          <a:latin typeface="+mn-lt"/>
          <a:ea typeface="+mn-ea"/>
          <a:cs typeface="+mn-cs"/>
          <a:sym typeface="Calibri" charset="0"/>
        </a:defRPr>
      </a:lvl3pPr>
      <a:lvl4pPr marL="15621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4pPr>
      <a:lvl5pPr marL="20193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5pPr>
      <a:lvl6pPr marL="24765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6pPr>
      <a:lvl7pPr marL="29337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7pPr>
      <a:lvl8pPr marL="33909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8pPr>
      <a:lvl9pPr marL="3848100" indent="-228600" algn="l" rtl="0" fontAlgn="base">
        <a:lnSpc>
          <a:spcPct val="90000"/>
        </a:lnSpc>
        <a:spcBef>
          <a:spcPts val="700"/>
        </a:spcBef>
        <a:spcAft>
          <a:spcPct val="0"/>
        </a:spcAft>
        <a:buClr>
          <a:srgbClr val="000000"/>
        </a:buClr>
        <a:buSzPct val="100000"/>
        <a:buFont typeface="Arial" charset="0"/>
        <a:buChar char="•"/>
        <a:defRPr sz="2400">
          <a:solidFill>
            <a:schemeClr val="tx1"/>
          </a:solidFill>
          <a:latin typeface="+mn-lt"/>
          <a:ea typeface="+mn-ea"/>
          <a:cs typeface="+mn-cs"/>
          <a:sym typeface="Calibri"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bwMode="auto">
          <a:xfrm>
            <a:off x="1270000" y="254000"/>
            <a:ext cx="10464800" cy="243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marL="889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1pPr>
      <a:lvl2pPr marL="1333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2pPr>
      <a:lvl3pPr marL="1778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3pPr>
      <a:lvl4pPr marL="22225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4pPr>
      <a:lvl5pPr marL="26670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5pPr>
      <a:lvl6pPr marL="31242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6pPr>
      <a:lvl7pPr marL="35814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7pPr>
      <a:lvl8pPr marL="40386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8pPr>
      <a:lvl9pPr marL="4495800" indent="-571500" algn="l" rtl="0" fontAlgn="base">
        <a:spcBef>
          <a:spcPts val="2400"/>
        </a:spcBef>
        <a:spcAft>
          <a:spcPct val="0"/>
        </a:spcAft>
        <a:buSzPct val="171000"/>
        <a:buFont typeface="Gill Sans" charset="0"/>
        <a:buChar char="•"/>
        <a:defRPr sz="42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bwMode="auto">
          <a:xfrm>
            <a:off x="1270000" y="2971800"/>
            <a:ext cx="10464800" cy="381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altLang="ja-JP">
                <a:sym typeface="Gill Sans" charset="0"/>
              </a:rPr>
              <a:t>Click to edit Master title style</a:t>
            </a: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xmlns:p14="http://schemas.microsoft.com/office/powerpoint/2010/main"/>
  <p:txStyles>
    <p:titleStyle>
      <a:lvl1pPr algn="ctr" rtl="0" fontAlgn="base">
        <a:spcBef>
          <a:spcPct val="0"/>
        </a:spcBef>
        <a:spcAft>
          <a:spcPct val="0"/>
        </a:spcAft>
        <a:defRPr sz="8400">
          <a:solidFill>
            <a:schemeClr val="tx1"/>
          </a:solidFill>
          <a:latin typeface="+mj-lt"/>
          <a:ea typeface="+mj-ea"/>
          <a:cs typeface="+mj-cs"/>
          <a:sym typeface="Gill Sans" charset="0"/>
        </a:defRPr>
      </a:lvl1pPr>
      <a:lvl2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2pPr>
      <a:lvl3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3pPr>
      <a:lvl4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4pPr>
      <a:lvl5pPr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5pPr>
      <a:lvl6pPr marL="4572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6pPr>
      <a:lvl7pPr marL="9144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7pPr>
      <a:lvl8pPr marL="13716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8pPr>
      <a:lvl9pPr marL="1828800" algn="ctr" rtl="0" fontAlgn="base">
        <a:spcBef>
          <a:spcPct val="0"/>
        </a:spcBef>
        <a:spcAft>
          <a:spcPct val="0"/>
        </a:spcAft>
        <a:defRPr sz="8400">
          <a:solidFill>
            <a:schemeClr val="tx1"/>
          </a:solidFill>
          <a:latin typeface="Gill Sans" charset="0"/>
          <a:ea typeface="ヒラギノ角ゴ ProN W3" charset="0"/>
          <a:cs typeface="ヒラギノ角ゴ ProN W3" charset="0"/>
          <a:sym typeface="Gill Sans" charset="0"/>
        </a:defRPr>
      </a:lvl9pPr>
    </p:titleStyle>
    <p:bodyStyle>
      <a:lvl1pPr algn="ctr" rtl="0" fontAlgn="base">
        <a:spcBef>
          <a:spcPct val="0"/>
        </a:spcBef>
        <a:spcAft>
          <a:spcPct val="0"/>
        </a:spcAft>
        <a:defRPr sz="3600">
          <a:solidFill>
            <a:schemeClr val="tx1"/>
          </a:solidFill>
          <a:latin typeface="+mn-lt"/>
          <a:ea typeface="+mn-ea"/>
          <a:cs typeface="+mn-cs"/>
          <a:sym typeface="Gill Sans" charset="0"/>
        </a:defRPr>
      </a:lvl1pPr>
      <a:lvl2pPr algn="ctr" rtl="0" fontAlgn="base">
        <a:spcBef>
          <a:spcPct val="0"/>
        </a:spcBef>
        <a:spcAft>
          <a:spcPct val="0"/>
        </a:spcAft>
        <a:defRPr sz="3600">
          <a:solidFill>
            <a:schemeClr val="tx1"/>
          </a:solidFill>
          <a:latin typeface="+mn-lt"/>
          <a:ea typeface="+mn-ea"/>
          <a:cs typeface="+mn-cs"/>
          <a:sym typeface="Gill Sans" charset="0"/>
        </a:defRPr>
      </a:lvl2pPr>
      <a:lvl3pPr algn="ctr" rtl="0" fontAlgn="base">
        <a:spcBef>
          <a:spcPct val="0"/>
        </a:spcBef>
        <a:spcAft>
          <a:spcPct val="0"/>
        </a:spcAft>
        <a:defRPr sz="3600">
          <a:solidFill>
            <a:schemeClr val="tx1"/>
          </a:solidFill>
          <a:latin typeface="+mn-lt"/>
          <a:ea typeface="+mn-ea"/>
          <a:cs typeface="+mn-cs"/>
          <a:sym typeface="Gill Sans" charset="0"/>
        </a:defRPr>
      </a:lvl3pPr>
      <a:lvl4pPr algn="ctr" rtl="0" fontAlgn="base">
        <a:spcBef>
          <a:spcPct val="0"/>
        </a:spcBef>
        <a:spcAft>
          <a:spcPct val="0"/>
        </a:spcAft>
        <a:defRPr sz="3600">
          <a:solidFill>
            <a:schemeClr val="tx1"/>
          </a:solidFill>
          <a:latin typeface="+mn-lt"/>
          <a:ea typeface="+mn-ea"/>
          <a:cs typeface="+mn-cs"/>
          <a:sym typeface="Gill Sans" charset="0"/>
        </a:defRPr>
      </a:lvl4pPr>
      <a:lvl5pPr algn="ctr" rtl="0" fontAlgn="base">
        <a:spcBef>
          <a:spcPct val="0"/>
        </a:spcBef>
        <a:spcAft>
          <a:spcPct val="0"/>
        </a:spcAft>
        <a:defRPr sz="3600">
          <a:solidFill>
            <a:schemeClr val="tx1"/>
          </a:solidFill>
          <a:latin typeface="+mn-lt"/>
          <a:ea typeface="+mn-ea"/>
          <a:cs typeface="+mn-cs"/>
          <a:sym typeface="Gill Sans" charset="0"/>
        </a:defRPr>
      </a:lvl5pPr>
      <a:lvl6pPr marL="457200" algn="ctr" rtl="0" fontAlgn="base">
        <a:spcBef>
          <a:spcPct val="0"/>
        </a:spcBef>
        <a:spcAft>
          <a:spcPct val="0"/>
        </a:spcAft>
        <a:defRPr sz="3600">
          <a:solidFill>
            <a:schemeClr val="tx1"/>
          </a:solidFill>
          <a:latin typeface="+mn-lt"/>
          <a:ea typeface="+mn-ea"/>
          <a:cs typeface="+mn-cs"/>
          <a:sym typeface="Gill Sans" charset="0"/>
        </a:defRPr>
      </a:lvl6pPr>
      <a:lvl7pPr marL="914400" algn="ctr" rtl="0" fontAlgn="base">
        <a:spcBef>
          <a:spcPct val="0"/>
        </a:spcBef>
        <a:spcAft>
          <a:spcPct val="0"/>
        </a:spcAft>
        <a:defRPr sz="3600">
          <a:solidFill>
            <a:schemeClr val="tx1"/>
          </a:solidFill>
          <a:latin typeface="+mn-lt"/>
          <a:ea typeface="+mn-ea"/>
          <a:cs typeface="+mn-cs"/>
          <a:sym typeface="Gill Sans" charset="0"/>
        </a:defRPr>
      </a:lvl7pPr>
      <a:lvl8pPr marL="1371600" algn="ctr" rtl="0" fontAlgn="base">
        <a:spcBef>
          <a:spcPct val="0"/>
        </a:spcBef>
        <a:spcAft>
          <a:spcPct val="0"/>
        </a:spcAft>
        <a:defRPr sz="3600">
          <a:solidFill>
            <a:schemeClr val="tx1"/>
          </a:solidFill>
          <a:latin typeface="+mn-lt"/>
          <a:ea typeface="+mn-ea"/>
          <a:cs typeface="+mn-cs"/>
          <a:sym typeface="Gill Sans" charset="0"/>
        </a:defRPr>
      </a:lvl8pPr>
      <a:lvl9pPr marL="1828800" algn="ctr" rtl="0" fontAlgn="base">
        <a:spcBef>
          <a:spcPct val="0"/>
        </a:spcBef>
        <a:spcAft>
          <a:spcPct val="0"/>
        </a:spcAft>
        <a:defRPr sz="3600">
          <a:solidFill>
            <a:schemeClr val="tx1"/>
          </a:solidFill>
          <a:latin typeface="+mn-lt"/>
          <a:ea typeface="+mn-ea"/>
          <a:cs typeface="+mn-cs"/>
          <a:sym typeface="Gill Sans" charset="0"/>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2.emf"/><Relationship Id="rId4" Type="http://schemas.openxmlformats.org/officeDocument/2006/relationships/image" Target="../media/image33.emf"/><Relationship Id="rId1" Type="http://schemas.openxmlformats.org/officeDocument/2006/relationships/slideLayout" Target="../slideLayouts/slideLayout24.xml"/><Relationship Id="rId2" Type="http://schemas.openxmlformats.org/officeDocument/2006/relationships/image" Target="../media/image31.emf"/></Relationships>
</file>

<file path=ppt/slides/_rels/slide12.xml.rels><?xml version="1.0" encoding="UTF-8" standalone="yes"?>
<Relationships xmlns="http://schemas.openxmlformats.org/package/2006/relationships"><Relationship Id="rId11" Type="http://schemas.openxmlformats.org/officeDocument/2006/relationships/image" Target="../media/image43.png"/><Relationship Id="rId12" Type="http://schemas.openxmlformats.org/officeDocument/2006/relationships/image" Target="../media/image44.png"/><Relationship Id="rId13" Type="http://schemas.openxmlformats.org/officeDocument/2006/relationships/image" Target="../media/image45.png"/><Relationship Id="rId14" Type="http://schemas.openxmlformats.org/officeDocument/2006/relationships/image" Target="../media/image46.png"/><Relationship Id="rId15" Type="http://schemas.openxmlformats.org/officeDocument/2006/relationships/image" Target="../media/image47.png"/><Relationship Id="rId16" Type="http://schemas.openxmlformats.org/officeDocument/2006/relationships/image" Target="../media/image48.png"/><Relationship Id="rId1" Type="http://schemas.openxmlformats.org/officeDocument/2006/relationships/slideLayout" Target="../slideLayouts/slideLayout35.xml"/><Relationship Id="rId2" Type="http://schemas.openxmlformats.org/officeDocument/2006/relationships/image" Target="../media/image34.png"/><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8" Type="http://schemas.openxmlformats.org/officeDocument/2006/relationships/image" Target="../media/image40.png"/><Relationship Id="rId9" Type="http://schemas.openxmlformats.org/officeDocument/2006/relationships/image" Target="../media/image41.png"/><Relationship Id="rId10" Type="http://schemas.openxmlformats.org/officeDocument/2006/relationships/image" Target="../media/image4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49.emf"/></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image" Target="../media/image52.png"/><Relationship Id="rId5" Type="http://schemas.openxmlformats.org/officeDocument/2006/relationships/image" Target="../media/image53.png"/><Relationship Id="rId1" Type="http://schemas.openxmlformats.org/officeDocument/2006/relationships/slideLayout" Target="../slideLayouts/slideLayout46.xml"/><Relationship Id="rId2"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56.png"/><Relationship Id="rId7" Type="http://schemas.openxmlformats.org/officeDocument/2006/relationships/image" Target="../media/image57.emf"/><Relationship Id="rId8" Type="http://schemas.openxmlformats.org/officeDocument/2006/relationships/image" Target="../media/image58.emf"/><Relationship Id="rId9" Type="http://schemas.openxmlformats.org/officeDocument/2006/relationships/image" Target="../media/image59.emf"/><Relationship Id="rId10" Type="http://schemas.openxmlformats.org/officeDocument/2006/relationships/image" Target="../media/image60.emf"/><Relationship Id="rId11" Type="http://schemas.openxmlformats.org/officeDocument/2006/relationships/image" Target="../media/image61.emf"/><Relationship Id="rId1" Type="http://schemas.openxmlformats.org/officeDocument/2006/relationships/slideLayout" Target="../slideLayouts/slideLayout13.xml"/><Relationship Id="rId2"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emf"/><Relationship Id="rId1" Type="http://schemas.openxmlformats.org/officeDocument/2006/relationships/slideLayout" Target="../slideLayouts/slideLayout13.xml"/><Relationship Id="rId2" Type="http://schemas.openxmlformats.org/officeDocument/2006/relationships/image" Target="../media/image6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6.emf"/><Relationship Id="rId3" Type="http://schemas.openxmlformats.org/officeDocument/2006/relationships/image" Target="../media/image67.emf"/></Relationships>
</file>

<file path=ppt/slides/_rels/slide18.xml.rels><?xml version="1.0" encoding="UTF-8" standalone="yes"?>
<Relationships xmlns="http://schemas.openxmlformats.org/package/2006/relationships"><Relationship Id="rId3" Type="http://schemas.openxmlformats.org/officeDocument/2006/relationships/image" Target="../media/image69.emf"/><Relationship Id="rId4" Type="http://schemas.openxmlformats.org/officeDocument/2006/relationships/image" Target="../media/image70.emf"/><Relationship Id="rId5" Type="http://schemas.openxmlformats.org/officeDocument/2006/relationships/image" Target="../media/image71.emf"/><Relationship Id="rId1" Type="http://schemas.openxmlformats.org/officeDocument/2006/relationships/slideLayout" Target="../slideLayouts/slideLayout13.xml"/><Relationship Id="rId2" Type="http://schemas.openxmlformats.org/officeDocument/2006/relationships/image" Target="../media/image68.png"/></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1" Type="http://schemas.openxmlformats.org/officeDocument/2006/relationships/slideLayout" Target="../slideLayouts/slideLayout13.xml"/><Relationship Id="rId2" Type="http://schemas.openxmlformats.org/officeDocument/2006/relationships/image" Target="../media/image7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6.png"/><Relationship Id="rId3" Type="http://schemas.openxmlformats.org/officeDocument/2006/relationships/image" Target="../media/image7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8.png"/><Relationship Id="rId3"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png"/><Relationship Id="rId5" Type="http://schemas.openxmlformats.org/officeDocument/2006/relationships/image" Target="../media/image83.png"/><Relationship Id="rId6" Type="http://schemas.openxmlformats.org/officeDocument/2006/relationships/image" Target="../media/image84.emf"/><Relationship Id="rId1" Type="http://schemas.openxmlformats.org/officeDocument/2006/relationships/slideLayout" Target="../slideLayouts/slideLayout13.xml"/><Relationship Id="rId2" Type="http://schemas.openxmlformats.org/officeDocument/2006/relationships/image" Target="../media/image80.png"/></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4" Type="http://schemas.openxmlformats.org/officeDocument/2006/relationships/image" Target="../media/image87.png"/><Relationship Id="rId1" Type="http://schemas.openxmlformats.org/officeDocument/2006/relationships/slideLayout" Target="../slideLayouts/slideLayout13.xml"/><Relationship Id="rId2"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89.png"/><Relationship Id="rId4" Type="http://schemas.openxmlformats.org/officeDocument/2006/relationships/image" Target="../media/image90.png"/><Relationship Id="rId5" Type="http://schemas.openxmlformats.org/officeDocument/2006/relationships/image" Target="../media/image91.png"/><Relationship Id="rId6" Type="http://schemas.openxmlformats.org/officeDocument/2006/relationships/image" Target="../media/image92.png"/><Relationship Id="rId7" Type="http://schemas.openxmlformats.org/officeDocument/2006/relationships/image" Target="../media/image93.png"/><Relationship Id="rId8" Type="http://schemas.openxmlformats.org/officeDocument/2006/relationships/image" Target="../media/image94.emf"/><Relationship Id="rId9" Type="http://schemas.openxmlformats.org/officeDocument/2006/relationships/image" Target="../media/image95.emf"/><Relationship Id="rId1" Type="http://schemas.openxmlformats.org/officeDocument/2006/relationships/slideLayout" Target="../slideLayouts/slideLayout57.xml"/><Relationship Id="rId2" Type="http://schemas.openxmlformats.org/officeDocument/2006/relationships/image" Target="../media/image88.png"/></Relationships>
</file>

<file path=ppt/slides/_rels/slide27.xml.rels><?xml version="1.0" encoding="UTF-8" standalone="yes"?>
<Relationships xmlns="http://schemas.openxmlformats.org/package/2006/relationships"><Relationship Id="rId3" Type="http://schemas.openxmlformats.org/officeDocument/2006/relationships/image" Target="../media/image97.png"/><Relationship Id="rId4" Type="http://schemas.openxmlformats.org/officeDocument/2006/relationships/image" Target="../media/image81.png"/><Relationship Id="rId5" Type="http://schemas.openxmlformats.org/officeDocument/2006/relationships/image" Target="../media/image98.png"/><Relationship Id="rId6" Type="http://schemas.openxmlformats.org/officeDocument/2006/relationships/image" Target="../media/image99.emf"/><Relationship Id="rId1" Type="http://schemas.openxmlformats.org/officeDocument/2006/relationships/slideLayout" Target="../slideLayouts/slideLayout13.xml"/><Relationship Id="rId2" Type="http://schemas.openxmlformats.org/officeDocument/2006/relationships/image" Target="../media/image96.png"/></Relationships>
</file>

<file path=ppt/slides/_rels/slide28.xml.rels><?xml version="1.0" encoding="UTF-8" standalone="yes"?>
<Relationships xmlns="http://schemas.openxmlformats.org/package/2006/relationships"><Relationship Id="rId11" Type="http://schemas.openxmlformats.org/officeDocument/2006/relationships/image" Target="../media/image109.emf"/><Relationship Id="rId12" Type="http://schemas.openxmlformats.org/officeDocument/2006/relationships/image" Target="../media/image110.emf"/><Relationship Id="rId13" Type="http://schemas.openxmlformats.org/officeDocument/2006/relationships/image" Target="../media/image111.emf"/><Relationship Id="rId1" Type="http://schemas.openxmlformats.org/officeDocument/2006/relationships/slideLayout" Target="../slideLayouts/slideLayout13.xml"/><Relationship Id="rId2" Type="http://schemas.openxmlformats.org/officeDocument/2006/relationships/image" Target="../media/image100.png"/><Relationship Id="rId3" Type="http://schemas.openxmlformats.org/officeDocument/2006/relationships/image" Target="../media/image101.emf"/><Relationship Id="rId4" Type="http://schemas.openxmlformats.org/officeDocument/2006/relationships/image" Target="../media/image102.emf"/><Relationship Id="rId5" Type="http://schemas.openxmlformats.org/officeDocument/2006/relationships/image" Target="../media/image103.emf"/><Relationship Id="rId6" Type="http://schemas.openxmlformats.org/officeDocument/2006/relationships/image" Target="../media/image104.emf"/><Relationship Id="rId7" Type="http://schemas.openxmlformats.org/officeDocument/2006/relationships/image" Target="../media/image105.png"/><Relationship Id="rId8" Type="http://schemas.openxmlformats.org/officeDocument/2006/relationships/image" Target="../media/image106.png"/><Relationship Id="rId9" Type="http://schemas.openxmlformats.org/officeDocument/2006/relationships/image" Target="../media/image107.png"/><Relationship Id="rId10" Type="http://schemas.openxmlformats.org/officeDocument/2006/relationships/image" Target="../media/image108.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2.emf"/><Relationship Id="rId3" Type="http://schemas.openxmlformats.org/officeDocument/2006/relationships/image" Target="../media/image113.png"/></Relationships>
</file>

<file path=ppt/slides/_rels/slide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1" Type="http://schemas.openxmlformats.org/officeDocument/2006/relationships/slideLayout" Target="../slideLayouts/slideLayout13.xml"/><Relationship Id="rId2" Type="http://schemas.openxmlformats.org/officeDocument/2006/relationships/image" Target="../media/image7.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emf"/><Relationship Id="rId5" Type="http://schemas.openxmlformats.org/officeDocument/2006/relationships/image" Target="../media/image14.emf"/><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emf"/><Relationship Id="rId3" Type="http://schemas.openxmlformats.org/officeDocument/2006/relationships/image" Target="../media/image20.emf"/></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4" Type="http://schemas.openxmlformats.org/officeDocument/2006/relationships/image" Target="../media/image23.emf"/><Relationship Id="rId5" Type="http://schemas.openxmlformats.org/officeDocument/2006/relationships/image" Target="../media/image24.emf"/><Relationship Id="rId6" Type="http://schemas.openxmlformats.org/officeDocument/2006/relationships/image" Target="../media/image25.emf"/><Relationship Id="rId1" Type="http://schemas.openxmlformats.org/officeDocument/2006/relationships/slideLayout" Target="../slideLayouts/slideLayout13.xml"/><Relationship Id="rId2" Type="http://schemas.openxmlformats.org/officeDocument/2006/relationships/image" Target="../media/image2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6.emf"/><Relationship Id="rId3" Type="http://schemas.openxmlformats.org/officeDocument/2006/relationships/image" Target="../media/image27.emf"/></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emf"/><Relationship Id="rId1" Type="http://schemas.openxmlformats.org/officeDocument/2006/relationships/slideLayout" Target="../slideLayouts/slideLayout13.xml"/><Relationship Id="rId2" Type="http://schemas.openxmlformats.org/officeDocument/2006/relationships/image" Target="../media/image2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1"/>
          <p:cNvSpPr>
            <a:spLocks/>
          </p:cNvSpPr>
          <p:nvPr/>
        </p:nvSpPr>
        <p:spPr bwMode="auto">
          <a:xfrm>
            <a:off x="419100" y="1803400"/>
            <a:ext cx="12280900"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ja-JP" altLang="en-US" sz="3600">
                <a:solidFill>
                  <a:schemeClr val="tx1"/>
                </a:solidFill>
                <a:latin typeface="ヒラギノ丸ゴ ProN W4" charset="0"/>
                <a:ea typeface="ヒラギノ丸ゴ ProN W4" charset="0"/>
                <a:cs typeface="ヒラギノ丸ゴ ProN W4" charset="0"/>
                <a:sym typeface="ヒラギノ丸ゴ ProN W4" charset="0"/>
              </a:rPr>
              <a:t>ジルコノセン錯体触媒によるプロピレン重合</a:t>
            </a:r>
            <a:endParaRPr lang="en-US" altLang="ja-JP" sz="3600">
              <a:solidFill>
                <a:schemeClr val="tx1"/>
              </a:solidFill>
              <a:latin typeface="ヒラギノ丸ゴ ProN W4" charset="0"/>
              <a:ea typeface="ヒラギノ丸ゴ ProN W4" charset="0"/>
              <a:cs typeface="ヒラギノ丸ゴ ProN W4" charset="0"/>
              <a:sym typeface="ヒラギノ丸ゴ ProN W4" charset="0"/>
            </a:endParaRPr>
          </a:p>
          <a:p>
            <a:pPr algn="l"/>
            <a:r>
              <a:rPr lang="ja-JP" altLang="en-US" sz="3600">
                <a:solidFill>
                  <a:schemeClr val="tx1"/>
                </a:solidFill>
                <a:latin typeface="ヒラギノ丸ゴ ProN W4" charset="0"/>
                <a:ea typeface="ヒラギノ丸ゴ ProN W4" charset="0"/>
                <a:cs typeface="ヒラギノ丸ゴ ProN W4" charset="0"/>
                <a:sym typeface="ヒラギノ丸ゴ ProN W4" charset="0"/>
              </a:rPr>
              <a:t>挿入素反応過程の</a:t>
            </a:r>
            <a:r>
              <a:rPr lang="en-US" altLang="ja-JP" sz="3600">
                <a:solidFill>
                  <a:schemeClr val="tx1"/>
                </a:solidFill>
                <a:latin typeface="ヒラギノ丸ゴ ProN W4" charset="0"/>
                <a:ea typeface="ヒラギノ丸ゴ ProN W4" charset="0"/>
                <a:cs typeface="ヒラギノ丸ゴ ProN W4" charset="0"/>
                <a:sym typeface="ヒラギノ丸ゴ ProN W4" charset="0"/>
              </a:rPr>
              <a:t>DFT</a:t>
            </a:r>
            <a:r>
              <a:rPr lang="ja-JP" altLang="en-US" sz="3600">
                <a:solidFill>
                  <a:schemeClr val="tx1"/>
                </a:solidFill>
                <a:latin typeface="ヒラギノ丸ゴ ProN W4" charset="0"/>
                <a:ea typeface="ヒラギノ丸ゴ ProN W4" charset="0"/>
                <a:cs typeface="ヒラギノ丸ゴ ProN W4" charset="0"/>
                <a:sym typeface="ヒラギノ丸ゴ ProN W4" charset="0"/>
              </a:rPr>
              <a:t>計算と分子動力学シミュレーション</a:t>
            </a:r>
          </a:p>
        </p:txBody>
      </p:sp>
      <p:sp>
        <p:nvSpPr>
          <p:cNvPr id="23554" name="Rectangle 2"/>
          <p:cNvSpPr>
            <a:spLocks/>
          </p:cNvSpPr>
          <p:nvPr/>
        </p:nvSpPr>
        <p:spPr bwMode="auto">
          <a:xfrm>
            <a:off x="3632200" y="4140200"/>
            <a:ext cx="5353050"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spcBef>
                <a:spcPts val="4800"/>
              </a:spcBef>
            </a:pPr>
            <a:r>
              <a:rPr lang="ja-JP" altLang="en-US" sz="3600">
                <a:solidFill>
                  <a:schemeClr val="tx1"/>
                </a:solidFill>
                <a:latin typeface="ヒラギノ丸ゴ ProN W4" charset="0"/>
                <a:ea typeface="ヒラギノ丸ゴ ProN W4" charset="0"/>
                <a:cs typeface="ヒラギノ丸ゴ ProN W4" charset="0"/>
                <a:sym typeface="ヒラギノ丸ゴ ProN W4" charset="0"/>
              </a:rPr>
              <a:t>古賀伸明</a:t>
            </a:r>
            <a:r>
              <a:rPr lang="en-US" altLang="ja-JP" sz="3600">
                <a:solidFill>
                  <a:schemeClr val="tx1"/>
                </a:solidFill>
                <a:latin typeface="ヒラギノ丸ゴ ProN W4" charset="0"/>
                <a:ea typeface="ヒラギノ丸ゴ ProN W4" charset="0"/>
                <a:cs typeface="ヒラギノ丸ゴ ProN W4" charset="0"/>
                <a:sym typeface="ヒラギノ丸ゴ ProN W4" charset="0"/>
              </a:rPr>
              <a:t>, K. S. Sandhya</a:t>
            </a:r>
          </a:p>
          <a:p>
            <a:pPr>
              <a:spcBef>
                <a:spcPts val="4800"/>
              </a:spcBef>
            </a:pPr>
            <a:r>
              <a:rPr lang="ja-JP" altLang="en-US" sz="3600">
                <a:solidFill>
                  <a:schemeClr val="tx1"/>
                </a:solidFill>
                <a:latin typeface="ヒラギノ丸ゴ ProN W4" charset="0"/>
                <a:ea typeface="ヒラギノ丸ゴ ProN W4" charset="0"/>
                <a:cs typeface="ヒラギノ丸ゴ ProN W4" charset="0"/>
                <a:sym typeface="ヒラギノ丸ゴ ProN W4" charset="0"/>
              </a:rPr>
              <a:t>名大院情報科学</a:t>
            </a:r>
          </a:p>
        </p:txBody>
      </p:sp>
      <p:sp>
        <p:nvSpPr>
          <p:cNvPr id="23555" name="Rectangle 3"/>
          <p:cNvSpPr>
            <a:spLocks/>
          </p:cNvSpPr>
          <p:nvPr/>
        </p:nvSpPr>
        <p:spPr bwMode="auto">
          <a:xfrm>
            <a:off x="5402263" y="7994650"/>
            <a:ext cx="182403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2400">
                <a:solidFill>
                  <a:schemeClr val="tx1"/>
                </a:solidFill>
                <a:latin typeface="Times New Roman" charset="0"/>
                <a:ea typeface="ＭＳ Ｐゴシック" charset="0"/>
                <a:cs typeface="Times New Roman" charset="0"/>
                <a:sym typeface="Times New Roman" charset="0"/>
              </a:rPr>
              <a:t>Dec. 12, 2014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3794" name="Rectangle 2"/>
          <p:cNvSpPr>
            <a:spLocks noGrp="1" noChangeArrowheads="1"/>
          </p:cNvSpPr>
          <p:nvPr>
            <p:ph type="title"/>
          </p:nvPr>
        </p:nvSpPr>
        <p:spPr>
          <a:ln/>
        </p:spPr>
        <p:txBody>
          <a:bodyPr anchor="ctr"/>
          <a:lstStyle/>
          <a:p>
            <a:r>
              <a:rPr lang="ja-JP" altLang="en-US" sz="3600">
                <a:latin typeface="ヒラギノ丸ゴ ProN W4" charset="0"/>
                <a:ea typeface="ヒラギノ丸ゴ ProN W4" charset="0"/>
                <a:cs typeface="ヒラギノ丸ゴ ProN W4" charset="0"/>
                <a:sym typeface="ヒラギノ丸ゴ ProN W4" charset="0"/>
              </a:rPr>
              <a:t>課題</a:t>
            </a:r>
          </a:p>
        </p:txBody>
      </p:sp>
      <p:sp>
        <p:nvSpPr>
          <p:cNvPr id="33795" name="Rectangle 3"/>
          <p:cNvSpPr>
            <a:spLocks/>
          </p:cNvSpPr>
          <p:nvPr/>
        </p:nvSpPr>
        <p:spPr bwMode="auto">
          <a:xfrm>
            <a:off x="876300" y="2451100"/>
            <a:ext cx="112522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nSpc>
                <a:spcPct val="120000"/>
              </a:lnSpc>
            </a:pPr>
            <a:endParaRPr lang="en-US" altLang="ja-JP" sz="2800" dirty="0">
              <a:solidFill>
                <a:schemeClr val="tx1"/>
              </a:solidFill>
              <a:latin typeface="Helvetica" charset="0"/>
              <a:ea typeface="ＭＳ Ｐゴシック" charset="0"/>
              <a:cs typeface="Helvetica" charset="0"/>
              <a:sym typeface="Helvetica" charset="0"/>
            </a:endParaRPr>
          </a:p>
          <a:p>
            <a:pPr>
              <a:lnSpc>
                <a:spcPct val="120000"/>
              </a:lnSpc>
            </a:pPr>
            <a:endParaRPr lang="en-US" altLang="ja-JP" sz="1800" dirty="0">
              <a:solidFill>
                <a:schemeClr val="tx1"/>
              </a:solidFill>
              <a:latin typeface="Helvetica" charset="0"/>
              <a:ea typeface="ＭＳ Ｐゴシック" charset="0"/>
              <a:cs typeface="Helvetica" charset="0"/>
              <a:sym typeface="Helvetica" charset="0"/>
            </a:endParaRPr>
          </a:p>
          <a:p>
            <a:pPr algn="l">
              <a:lnSpc>
                <a:spcPct val="120000"/>
              </a:lnSpc>
            </a:pPr>
            <a:r>
              <a:rPr lang="en-US" altLang="ja-JP" sz="2400" dirty="0">
                <a:solidFill>
                  <a:schemeClr val="tx1"/>
                </a:solidFill>
                <a:latin typeface="ヒラギノ丸ゴ ProN W4" charset="0"/>
                <a:ea typeface="ヒラギノ丸ゴ ProN W4" charset="0"/>
                <a:cs typeface="ヒラギノ丸ゴ ProN W4" charset="0"/>
                <a:sym typeface="ヒラギノ丸ゴ ProN W4" charset="0"/>
              </a:rPr>
              <a:t>■</a:t>
            </a: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混合</a:t>
            </a:r>
            <a:r>
              <a:rPr lang="en-US" altLang="ja-JP" sz="2400" dirty="0">
                <a:solidFill>
                  <a:schemeClr val="tx1"/>
                </a:solidFill>
                <a:latin typeface="ヒラギノ丸ゴ ProN W4" charset="0"/>
                <a:ea typeface="ヒラギノ丸ゴ ProN W4" charset="0"/>
                <a:cs typeface="ヒラギノ丸ゴ ProN W4" charset="0"/>
                <a:sym typeface="ヒラギノ丸ゴ ProN W4" charset="0"/>
              </a:rPr>
              <a:t>MC/MD</a:t>
            </a: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反応シミュレーション法において「素反応群リスト」が必須</a:t>
            </a:r>
            <a:endParaRPr lang="en-US" altLang="ja-JP" sz="2400" dirty="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120000"/>
              </a:lnSpc>
            </a:pP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　</a:t>
            </a:r>
            <a:r>
              <a:rPr lang="en-US" altLang="ja-JP" sz="2400" dirty="0">
                <a:solidFill>
                  <a:schemeClr val="tx1"/>
                </a:solidFill>
                <a:latin typeface="ヒラギノ丸ゴ ProN W4" charset="0"/>
                <a:ea typeface="ヒラギノ丸ゴ ProN W4" charset="0"/>
                <a:cs typeface="ヒラギノ丸ゴ ProN W4" charset="0"/>
                <a:sym typeface="ヒラギノ丸ゴ ProN W4" charset="0"/>
              </a:rPr>
              <a:t>ΔE</a:t>
            </a: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a:t>
            </a:r>
            <a:r>
              <a:rPr lang="en-US" altLang="ja-JP" sz="2400" dirty="0">
                <a:solidFill>
                  <a:schemeClr val="tx1"/>
                </a:solidFill>
                <a:latin typeface="ヒラギノ丸ゴ ProN W4" charset="0"/>
                <a:ea typeface="ヒラギノ丸ゴ ProN W4" charset="0"/>
                <a:cs typeface="ヒラギノ丸ゴ ProN W4" charset="0"/>
                <a:sym typeface="ヒラギノ丸ゴ ProN W4" charset="0"/>
              </a:rPr>
              <a:t>ΔE</a:t>
            </a:r>
            <a:r>
              <a:rPr lang="en-US" altLang="ja-JP" sz="2400" baseline="32000" dirty="0">
                <a:solidFill>
                  <a:schemeClr val="tx1"/>
                </a:solidFill>
                <a:latin typeface="ヒラギノ丸ゴ ProN W4" charset="0"/>
                <a:ea typeface="ヒラギノ丸ゴ ProN W4" charset="0"/>
                <a:cs typeface="ヒラギノ丸ゴ ProN W4" charset="0"/>
                <a:sym typeface="ヒラギノ丸ゴ ProN W4" charset="0"/>
              </a:rPr>
              <a:t>‡</a:t>
            </a: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の評価。定量性、効率性を考えると</a:t>
            </a:r>
            <a:r>
              <a:rPr lang="en-US" altLang="ja-JP" sz="2400" dirty="0">
                <a:solidFill>
                  <a:schemeClr val="tx1"/>
                </a:solidFill>
                <a:latin typeface="ヒラギノ丸ゴ ProN W4" charset="0"/>
                <a:ea typeface="ヒラギノ丸ゴ ProN W4" charset="0"/>
                <a:cs typeface="ヒラギノ丸ゴ ProN W4" charset="0"/>
                <a:sym typeface="ヒラギノ丸ゴ ProN W4" charset="0"/>
              </a:rPr>
              <a:t>DFT</a:t>
            </a: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計算</a:t>
            </a:r>
            <a:endParaRPr lang="en-US" altLang="ja-JP" sz="2400" dirty="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120000"/>
              </a:lnSpc>
            </a:pP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　ただし、立体因子の違い（数</a:t>
            </a:r>
            <a:r>
              <a:rPr lang="en-US" altLang="ja-JP" sz="2400" dirty="0">
                <a:solidFill>
                  <a:schemeClr val="tx1"/>
                </a:solidFill>
                <a:latin typeface="ヒラギノ丸ゴ ProN W4" charset="0"/>
                <a:ea typeface="ヒラギノ丸ゴ ProN W4" charset="0"/>
                <a:cs typeface="ヒラギノ丸ゴ ProN W4" charset="0"/>
                <a:sym typeface="ヒラギノ丸ゴ ProN W4" charset="0"/>
              </a:rPr>
              <a:t>kcal/</a:t>
            </a:r>
            <a:r>
              <a:rPr lang="en-US" altLang="ja-JP" sz="2400" dirty="0" err="1">
                <a:solidFill>
                  <a:schemeClr val="tx1"/>
                </a:solidFill>
                <a:latin typeface="ヒラギノ丸ゴ ProN W4" charset="0"/>
                <a:ea typeface="ヒラギノ丸ゴ ProN W4" charset="0"/>
                <a:cs typeface="ヒラギノ丸ゴ ProN W4" charset="0"/>
                <a:sym typeface="ヒラギノ丸ゴ ProN W4" charset="0"/>
              </a:rPr>
              <a:t>mol</a:t>
            </a: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のエネルギー差）を用いた反応制御の点から分散力などの非結合的相互作用にも注意が必要</a:t>
            </a:r>
            <a:endParaRPr lang="en-US" altLang="ja-JP" sz="2400" dirty="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120000"/>
              </a:lnSpc>
            </a:pPr>
            <a:endParaRPr lang="en-US" altLang="ja-JP" sz="2400" dirty="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120000"/>
              </a:lnSpc>
            </a:pPr>
            <a:r>
              <a:rPr lang="en-US" altLang="ja-JP" sz="2400" dirty="0">
                <a:solidFill>
                  <a:schemeClr val="tx1"/>
                </a:solidFill>
                <a:latin typeface="ヒラギノ丸ゴ ProN W4" charset="0"/>
                <a:ea typeface="ヒラギノ丸ゴ ProN W4" charset="0"/>
                <a:cs typeface="ヒラギノ丸ゴ ProN W4" charset="0"/>
                <a:sym typeface="ヒラギノ丸ゴ ProN W4" charset="0"/>
              </a:rPr>
              <a:t>■</a:t>
            </a: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混合</a:t>
            </a:r>
            <a:r>
              <a:rPr lang="en-US" altLang="ja-JP" sz="2400" dirty="0">
                <a:solidFill>
                  <a:schemeClr val="tx1"/>
                </a:solidFill>
                <a:latin typeface="ヒラギノ丸ゴ ProN W4" charset="0"/>
                <a:ea typeface="ヒラギノ丸ゴ ProN W4" charset="0"/>
                <a:cs typeface="ヒラギノ丸ゴ ProN W4" charset="0"/>
                <a:sym typeface="ヒラギノ丸ゴ ProN W4" charset="0"/>
              </a:rPr>
              <a:t>MC/MD</a:t>
            </a: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反応シミュレーション法においては、分子力場が必要</a:t>
            </a:r>
            <a:endParaRPr lang="en-US" altLang="ja-JP" sz="2400" dirty="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120000"/>
              </a:lnSpc>
            </a:pP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　有機分子と異なり、遷移金属錯体に対する力場は、一般に整備されていない。</a:t>
            </a:r>
            <a:endParaRPr lang="en-US" altLang="ja-JP" sz="2400" dirty="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120000"/>
              </a:lnSpc>
            </a:pP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　実験値や量子化学計算から、あらかじめデータベース化する必要</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842" name="Group 2"/>
          <p:cNvGraphicFramePr>
            <a:graphicFrameLocks noGrp="1"/>
          </p:cNvGraphicFramePr>
          <p:nvPr>
            <p:extLst>
              <p:ext uri="{D42A27DB-BD31-4B8C-83A1-F6EECF244321}">
                <p14:modId xmlns:p14="http://schemas.microsoft.com/office/powerpoint/2010/main" val="2076120468"/>
              </p:ext>
            </p:extLst>
          </p:nvPr>
        </p:nvGraphicFramePr>
        <p:xfrm>
          <a:off x="825500" y="5181600"/>
          <a:ext cx="4089400" cy="4471992"/>
        </p:xfrm>
        <a:graphic>
          <a:graphicData uri="http://schemas.openxmlformats.org/drawingml/2006/table">
            <a:tbl>
              <a:tblPr/>
              <a:tblGrid>
                <a:gridCol w="1797050"/>
                <a:gridCol w="2292350"/>
              </a:tblGrid>
              <a:tr h="496888">
                <a:tc>
                  <a:txBody>
                    <a:bodyPr/>
                    <a:lstStyle/>
                    <a:p>
                      <a:pPr marL="0" marR="0" lvl="0" indent="0" algn="l" defTabSz="914400" rtl="0" eaLnBrk="1" fontAlgn="base" latinLnBrk="0" hangingPunct="1">
                        <a:lnSpc>
                          <a:spcPct val="90000"/>
                        </a:lnSpc>
                        <a:spcBef>
                          <a:spcPct val="0"/>
                        </a:spcBef>
                        <a:spcAft>
                          <a:spcPct val="0"/>
                        </a:spcAft>
                        <a:buClrTx/>
                        <a:buSzPct val="171000"/>
                        <a:buFont typeface="Gill Sans" charset="0"/>
                        <a:buNone/>
                        <a:tabLst>
                          <a:tab pos="914400" algn="l"/>
                        </a:tabLst>
                      </a:pPr>
                      <a:endParaRPr kumimoji="0" lang="ja-JP" altLang="en-US" sz="2400" b="0" i="0" u="none" strike="noStrike" cap="none" normalizeH="0" baseline="0">
                        <a:ln>
                          <a:noFill/>
                        </a:ln>
                        <a:solidFill>
                          <a:schemeClr val="tx1"/>
                        </a:solidFill>
                        <a:effectLst/>
                        <a:latin typeface="Arial" charset="0"/>
                        <a:ea typeface="ヒラギノ角ゴ ProN W3" charset="0"/>
                        <a:cs typeface="ヒラギノ角ゴ ProN W3" charset="0"/>
                        <a:sym typeface="Arial" charset="0"/>
                      </a:endParaRP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E</a:t>
                      </a:r>
                      <a:r>
                        <a:rPr kumimoji="0" lang="en-US" altLang="ja-JP" sz="2400" b="0" i="0" u="none" strike="noStrike" cap="none" normalizeH="0" baseline="-6000">
                          <a:ln>
                            <a:noFill/>
                          </a:ln>
                          <a:solidFill>
                            <a:schemeClr val="tx1"/>
                          </a:solidFill>
                          <a:effectLst/>
                          <a:latin typeface="Arial" charset="0"/>
                          <a:ea typeface="ヒラギノ角ゴ ProN W3" charset="0"/>
                          <a:cs typeface="Arial" charset="0"/>
                          <a:sym typeface="Arial" charset="0"/>
                        </a:rPr>
                        <a:t>comp</a:t>
                      </a: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(kcal/mol)</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9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TPSSTPSS</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14.4</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9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B3LYP</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14.4</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90000"/>
                        </a:lnSpc>
                        <a:spcBef>
                          <a:spcPct val="0"/>
                        </a:spcBef>
                        <a:spcAft>
                          <a:spcPct val="0"/>
                        </a:spcAft>
                        <a:buClrTx/>
                        <a:buSzPct val="171000"/>
                        <a:buFont typeface="Gill Sans" charset="0"/>
                        <a:buNone/>
                        <a:tabLst>
                          <a:tab pos="914400" algn="l"/>
                        </a:tabLst>
                      </a:pPr>
                      <a:r>
                        <a:rPr kumimoji="0" lang="en-US" altLang="ja-JP" sz="2400" b="1" i="0" u="none" strike="noStrike" cap="none" normalizeH="0" baseline="0" dirty="0">
                          <a:ln>
                            <a:noFill/>
                          </a:ln>
                          <a:solidFill>
                            <a:schemeClr val="tx1"/>
                          </a:solidFill>
                          <a:effectLst/>
                          <a:latin typeface="Arial Bold" charset="0"/>
                          <a:ea typeface="ヒラギノ角ゴ ProN W3" charset="0"/>
                          <a:cs typeface="Arial Bold" charset="0"/>
                          <a:sym typeface="Arial Bold" charset="0"/>
                        </a:rPr>
                        <a:t>B3LYP-3D</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23.5</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9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B3LYP-2D</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24.7</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9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Bold" charset="0"/>
                          <a:ea typeface="ヒラギノ角ゴ ProN W3" charset="0"/>
                          <a:cs typeface="Arial Bold" charset="0"/>
                          <a:sym typeface="Arial Bold" charset="0"/>
                        </a:rPr>
                        <a:t>wB97XD</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24.0</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90000"/>
                        </a:lnSpc>
                        <a:spcBef>
                          <a:spcPct val="0"/>
                        </a:spcBef>
                        <a:spcAft>
                          <a:spcPct val="0"/>
                        </a:spcAft>
                        <a:buClrTx/>
                        <a:buSzPct val="171000"/>
                        <a:buFont typeface="Gill Sans" charset="0"/>
                        <a:buNone/>
                        <a:tabLst>
                          <a:tab pos="914400" algn="l"/>
                        </a:tabLst>
                      </a:pPr>
                      <a:r>
                        <a:rPr kumimoji="0" lang="en-US" altLang="ja-JP" sz="2400" b="1" i="0" u="none" strike="noStrike" cap="none" normalizeH="0" baseline="0" dirty="0">
                          <a:ln>
                            <a:noFill/>
                          </a:ln>
                          <a:solidFill>
                            <a:schemeClr val="tx1"/>
                          </a:solidFill>
                          <a:effectLst/>
                          <a:latin typeface="Arial Bold" charset="0"/>
                          <a:ea typeface="ヒラギノ角ゴ ProN W3" charset="0"/>
                          <a:cs typeface="Arial Bold" charset="0"/>
                          <a:sym typeface="Arial Bold" charset="0"/>
                        </a:rPr>
                        <a:t>M06</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20.8</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9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M052X</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21.0</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496888">
                <a:tc>
                  <a:txBody>
                    <a:bodyPr/>
                    <a:lstStyle/>
                    <a:p>
                      <a:pPr marL="0" marR="0" lvl="0" indent="0" algn="l" defTabSz="914400" rtl="0" eaLnBrk="1" fontAlgn="base" latinLnBrk="0" hangingPunct="1">
                        <a:lnSpc>
                          <a:spcPct val="9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a:ln>
                            <a:noFill/>
                          </a:ln>
                          <a:solidFill>
                            <a:schemeClr val="tx1"/>
                          </a:solidFill>
                          <a:effectLst/>
                          <a:latin typeface="Arial" charset="0"/>
                          <a:ea typeface="ヒラギノ角ゴ ProN W3" charset="0"/>
                          <a:cs typeface="Arial" charset="0"/>
                          <a:sym typeface="Arial" charset="0"/>
                        </a:rPr>
                        <a:t>M06L</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Pct val="171000"/>
                        <a:buFont typeface="Gill Sans" charset="0"/>
                        <a:buNone/>
                        <a:tabLst>
                          <a:tab pos="914400" algn="l"/>
                        </a:tabLst>
                      </a:pPr>
                      <a:r>
                        <a:rPr kumimoji="0" lang="en-US" altLang="ja-JP" sz="2400" b="0" i="0" u="none" strike="noStrike" cap="none" normalizeH="0" baseline="0" dirty="0">
                          <a:ln>
                            <a:noFill/>
                          </a:ln>
                          <a:solidFill>
                            <a:schemeClr val="tx1"/>
                          </a:solidFill>
                          <a:effectLst/>
                          <a:latin typeface="Arial" charset="0"/>
                          <a:ea typeface="ヒラギノ角ゴ ProN W3" charset="0"/>
                          <a:cs typeface="Arial" charset="0"/>
                          <a:sym typeface="Arial" charset="0"/>
                        </a:rPr>
                        <a:t>22.8</a:t>
                      </a:r>
                    </a:p>
                  </a:txBody>
                  <a:tcPr marL="50800" marR="50800" marT="50800" marB="50800" anchor="ctr"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5908" name="Rectangle 68"/>
          <p:cNvSpPr>
            <a:spLocks/>
          </p:cNvSpPr>
          <p:nvPr/>
        </p:nvSpPr>
        <p:spPr bwMode="auto">
          <a:xfrm>
            <a:off x="5318125" y="8724900"/>
            <a:ext cx="76835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altLang="ja-JP" sz="2400">
                <a:solidFill>
                  <a:schemeClr val="tx1"/>
                </a:solidFill>
                <a:latin typeface="Times New Roman" charset="0"/>
                <a:ea typeface="ＭＳ Ｐゴシック" charset="0"/>
                <a:cs typeface="Times New Roman" charset="0"/>
                <a:sym typeface="Times New Roman" charset="0"/>
              </a:rPr>
              <a:t>M06/LanL2DZ+f, 6-31++G(d,p)</a:t>
            </a:r>
          </a:p>
          <a:p>
            <a:pPr algn="l"/>
            <a:r>
              <a:rPr lang="ja-JP" altLang="en-US" sz="2400">
                <a:solidFill>
                  <a:schemeClr val="tx1"/>
                </a:solidFill>
                <a:latin typeface="Times New Roman" charset="0"/>
                <a:ea typeface="ＭＳ Ｐゴシック" charset="0"/>
                <a:cs typeface="Times New Roman" charset="0"/>
                <a:sym typeface="Times New Roman" charset="0"/>
              </a:rPr>
              <a:t>対アニオンを含んだ系　</a:t>
            </a:r>
            <a:r>
              <a:rPr lang="en-US" altLang="ja-JP" sz="2400">
                <a:solidFill>
                  <a:schemeClr val="tx1"/>
                </a:solidFill>
                <a:latin typeface="Times New Roman" charset="0"/>
                <a:ea typeface="ＭＳ Ｐゴシック" charset="0"/>
                <a:cs typeface="Times New Roman" charset="0"/>
                <a:sym typeface="Times New Roman" charset="0"/>
              </a:rPr>
              <a:t>M06/LanL2DZ+f, 6-31G(d,p)</a:t>
            </a:r>
          </a:p>
        </p:txBody>
      </p:sp>
      <p:sp>
        <p:nvSpPr>
          <p:cNvPr id="35909" name="Rectangle 69"/>
          <p:cNvSpPr>
            <a:spLocks/>
          </p:cNvSpPr>
          <p:nvPr/>
        </p:nvSpPr>
        <p:spPr bwMode="auto">
          <a:xfrm>
            <a:off x="7448550" y="5829300"/>
            <a:ext cx="1489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2400">
                <a:solidFill>
                  <a:schemeClr val="tx1"/>
                </a:solidFill>
                <a:latin typeface="Times New Roman" charset="0"/>
                <a:ea typeface="ＭＳ Ｐゴシック" charset="0"/>
                <a:cs typeface="Times New Roman" charset="0"/>
                <a:sym typeface="Times New Roman" charset="0"/>
              </a:rPr>
              <a:t>B3LYP-3D</a:t>
            </a:r>
          </a:p>
        </p:txBody>
      </p:sp>
      <p:sp>
        <p:nvSpPr>
          <p:cNvPr id="35910" name="Rectangle 70"/>
          <p:cNvSpPr>
            <a:spLocks/>
          </p:cNvSpPr>
          <p:nvPr/>
        </p:nvSpPr>
        <p:spPr bwMode="auto">
          <a:xfrm>
            <a:off x="11231563" y="5829300"/>
            <a:ext cx="69056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2400">
                <a:solidFill>
                  <a:schemeClr val="tx1"/>
                </a:solidFill>
                <a:latin typeface="Times New Roman" charset="0"/>
                <a:ea typeface="ＭＳ Ｐゴシック" charset="0"/>
                <a:cs typeface="Times New Roman" charset="0"/>
                <a:sym typeface="Times New Roman" charset="0"/>
              </a:rPr>
              <a:t>M06</a:t>
            </a:r>
          </a:p>
        </p:txBody>
      </p:sp>
      <p:sp>
        <p:nvSpPr>
          <p:cNvPr id="35913" name="Rectangle 73"/>
          <p:cNvSpPr>
            <a:spLocks/>
          </p:cNvSpPr>
          <p:nvPr/>
        </p:nvSpPr>
        <p:spPr bwMode="auto">
          <a:xfrm>
            <a:off x="4692650" y="3987800"/>
            <a:ext cx="141287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2400">
                <a:solidFill>
                  <a:schemeClr val="tx1"/>
                </a:solidFill>
                <a:latin typeface="Times New Roman Bold" charset="0"/>
                <a:ea typeface="ＭＳ Ｐゴシック" charset="0"/>
                <a:cs typeface="Times New Roman Bold" charset="0"/>
                <a:sym typeface="Times New Roman Bold" charset="0"/>
              </a:rPr>
              <a:t>propylene</a:t>
            </a:r>
          </a:p>
          <a:p>
            <a:r>
              <a:rPr lang="en-US" altLang="ja-JP" sz="2400">
                <a:solidFill>
                  <a:schemeClr val="tx1"/>
                </a:solidFill>
                <a:latin typeface="Times New Roman Bold" charset="0"/>
                <a:ea typeface="ＭＳ Ｐゴシック" charset="0"/>
                <a:cs typeface="Times New Roman Bold" charset="0"/>
                <a:sym typeface="Times New Roman Bold" charset="0"/>
              </a:rPr>
              <a:t>complex</a:t>
            </a:r>
          </a:p>
        </p:txBody>
      </p:sp>
      <p:sp>
        <p:nvSpPr>
          <p:cNvPr id="35914" name="Rectangle 74"/>
          <p:cNvSpPr>
            <a:spLocks/>
          </p:cNvSpPr>
          <p:nvPr/>
        </p:nvSpPr>
        <p:spPr bwMode="auto">
          <a:xfrm>
            <a:off x="6962775" y="2736850"/>
            <a:ext cx="4873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2400">
                <a:solidFill>
                  <a:schemeClr val="tx1"/>
                </a:solidFill>
                <a:latin typeface="Times New Roman Bold" charset="0"/>
                <a:ea typeface="ＭＳ Ｐゴシック" charset="0"/>
                <a:cs typeface="Times New Roman Bold" charset="0"/>
                <a:sym typeface="Times New Roman Bold" charset="0"/>
              </a:rPr>
              <a:t>TS</a:t>
            </a:r>
          </a:p>
        </p:txBody>
      </p:sp>
      <p:sp>
        <p:nvSpPr>
          <p:cNvPr id="35915" name="Rectangle 75"/>
          <p:cNvSpPr>
            <a:spLocks/>
          </p:cNvSpPr>
          <p:nvPr/>
        </p:nvSpPr>
        <p:spPr bwMode="auto">
          <a:xfrm>
            <a:off x="8666163" y="3987800"/>
            <a:ext cx="1198562"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2400">
                <a:solidFill>
                  <a:schemeClr val="tx1"/>
                </a:solidFill>
                <a:latin typeface="Times New Roman Bold" charset="0"/>
                <a:ea typeface="ＭＳ Ｐゴシック" charset="0"/>
                <a:cs typeface="Times New Roman Bold" charset="0"/>
                <a:sym typeface="Times New Roman Bold" charset="0"/>
              </a:rPr>
              <a:t>isobutyl</a:t>
            </a:r>
          </a:p>
          <a:p>
            <a:r>
              <a:rPr lang="en-US" altLang="ja-JP" sz="2400">
                <a:solidFill>
                  <a:schemeClr val="tx1"/>
                </a:solidFill>
                <a:latin typeface="Times New Roman Bold" charset="0"/>
                <a:ea typeface="ＭＳ Ｐゴシック" charset="0"/>
                <a:cs typeface="Times New Roman Bold" charset="0"/>
                <a:sym typeface="Times New Roman Bold" charset="0"/>
              </a:rPr>
              <a:t>complex</a:t>
            </a:r>
          </a:p>
        </p:txBody>
      </p:sp>
      <p:sp>
        <p:nvSpPr>
          <p:cNvPr id="35916" name="Rectangle 76"/>
          <p:cNvSpPr>
            <a:spLocks/>
          </p:cNvSpPr>
          <p:nvPr/>
        </p:nvSpPr>
        <p:spPr bwMode="auto">
          <a:xfrm>
            <a:off x="5597525" y="7607300"/>
            <a:ext cx="10874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1800">
                <a:solidFill>
                  <a:schemeClr val="tx1"/>
                </a:solidFill>
                <a:latin typeface="Times New Roman Bold" charset="0"/>
                <a:ea typeface="ＭＳ Ｐゴシック" charset="0"/>
                <a:cs typeface="Times New Roman Bold" charset="0"/>
                <a:sym typeface="Times New Roman Bold" charset="0"/>
              </a:rPr>
              <a:t>propylene</a:t>
            </a:r>
          </a:p>
          <a:p>
            <a:r>
              <a:rPr lang="en-US" altLang="ja-JP" sz="1800">
                <a:solidFill>
                  <a:schemeClr val="tx1"/>
                </a:solidFill>
                <a:latin typeface="Times New Roman Bold" charset="0"/>
                <a:ea typeface="ＭＳ Ｐゴシック" charset="0"/>
                <a:cs typeface="Times New Roman Bold" charset="0"/>
                <a:sym typeface="Times New Roman Bold" charset="0"/>
              </a:rPr>
              <a:t>complex</a:t>
            </a:r>
          </a:p>
        </p:txBody>
      </p:sp>
      <p:sp>
        <p:nvSpPr>
          <p:cNvPr id="35917" name="Rectangle 77"/>
          <p:cNvSpPr>
            <a:spLocks/>
          </p:cNvSpPr>
          <p:nvPr/>
        </p:nvSpPr>
        <p:spPr bwMode="auto">
          <a:xfrm>
            <a:off x="6624638" y="5537200"/>
            <a:ext cx="393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1800">
                <a:solidFill>
                  <a:schemeClr val="tx1"/>
                </a:solidFill>
                <a:latin typeface="Times New Roman Bold" charset="0"/>
                <a:ea typeface="ＭＳ Ｐゴシック" charset="0"/>
                <a:cs typeface="Times New Roman Bold" charset="0"/>
                <a:sym typeface="Times New Roman Bold" charset="0"/>
              </a:rPr>
              <a:t>TS</a:t>
            </a:r>
          </a:p>
        </p:txBody>
      </p:sp>
      <p:sp>
        <p:nvSpPr>
          <p:cNvPr id="35918" name="Rectangle 78"/>
          <p:cNvSpPr>
            <a:spLocks/>
          </p:cNvSpPr>
          <p:nvPr/>
        </p:nvSpPr>
        <p:spPr bwMode="auto">
          <a:xfrm>
            <a:off x="9458325" y="7607300"/>
            <a:ext cx="1087438"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1800">
                <a:solidFill>
                  <a:schemeClr val="tx1"/>
                </a:solidFill>
                <a:latin typeface="Times New Roman Bold" charset="0"/>
                <a:ea typeface="ＭＳ Ｐゴシック" charset="0"/>
                <a:cs typeface="Times New Roman Bold" charset="0"/>
                <a:sym typeface="Times New Roman Bold" charset="0"/>
              </a:rPr>
              <a:t>propylene</a:t>
            </a:r>
          </a:p>
          <a:p>
            <a:r>
              <a:rPr lang="en-US" altLang="ja-JP" sz="1800">
                <a:solidFill>
                  <a:schemeClr val="tx1"/>
                </a:solidFill>
                <a:latin typeface="Times New Roman Bold" charset="0"/>
                <a:ea typeface="ＭＳ Ｐゴシック" charset="0"/>
                <a:cs typeface="Times New Roman Bold" charset="0"/>
                <a:sym typeface="Times New Roman Bold" charset="0"/>
              </a:rPr>
              <a:t>complex</a:t>
            </a:r>
          </a:p>
        </p:txBody>
      </p:sp>
      <p:sp>
        <p:nvSpPr>
          <p:cNvPr id="35919" name="Rectangle 79"/>
          <p:cNvSpPr>
            <a:spLocks/>
          </p:cNvSpPr>
          <p:nvPr/>
        </p:nvSpPr>
        <p:spPr bwMode="auto">
          <a:xfrm>
            <a:off x="10447338" y="5537200"/>
            <a:ext cx="3937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1800">
                <a:solidFill>
                  <a:schemeClr val="tx1"/>
                </a:solidFill>
                <a:latin typeface="Times New Roman Bold" charset="0"/>
                <a:ea typeface="ＭＳ Ｐゴシック" charset="0"/>
                <a:cs typeface="Times New Roman Bold" charset="0"/>
                <a:sym typeface="Times New Roman Bold" charset="0"/>
              </a:rPr>
              <a:t>TS</a:t>
            </a:r>
          </a:p>
        </p:txBody>
      </p:sp>
      <p:sp>
        <p:nvSpPr>
          <p:cNvPr id="35920" name="Rectangle 80"/>
          <p:cNvSpPr>
            <a:spLocks/>
          </p:cNvSpPr>
          <p:nvPr/>
        </p:nvSpPr>
        <p:spPr bwMode="auto">
          <a:xfrm>
            <a:off x="7221538" y="7848600"/>
            <a:ext cx="927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1800">
                <a:solidFill>
                  <a:schemeClr val="tx1"/>
                </a:solidFill>
                <a:latin typeface="Times New Roman Bold" charset="0"/>
                <a:ea typeface="ＭＳ Ｐゴシック" charset="0"/>
                <a:cs typeface="Times New Roman Bold" charset="0"/>
                <a:sym typeface="Times New Roman Bold" charset="0"/>
              </a:rPr>
              <a:t>isobutyl</a:t>
            </a:r>
          </a:p>
          <a:p>
            <a:r>
              <a:rPr lang="en-US" altLang="ja-JP" sz="1800">
                <a:solidFill>
                  <a:schemeClr val="tx1"/>
                </a:solidFill>
                <a:latin typeface="Times New Roman Bold" charset="0"/>
                <a:ea typeface="ＭＳ Ｐゴシック" charset="0"/>
                <a:cs typeface="Times New Roman Bold" charset="0"/>
                <a:sym typeface="Times New Roman Bold" charset="0"/>
              </a:rPr>
              <a:t>complex</a:t>
            </a:r>
          </a:p>
        </p:txBody>
      </p:sp>
      <p:sp>
        <p:nvSpPr>
          <p:cNvPr id="35921" name="Rectangle 81"/>
          <p:cNvSpPr>
            <a:spLocks/>
          </p:cNvSpPr>
          <p:nvPr/>
        </p:nvSpPr>
        <p:spPr bwMode="auto">
          <a:xfrm>
            <a:off x="11082338" y="8102600"/>
            <a:ext cx="927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1800">
                <a:solidFill>
                  <a:schemeClr val="tx1"/>
                </a:solidFill>
                <a:latin typeface="Times New Roman Bold" charset="0"/>
                <a:ea typeface="ＭＳ Ｐゴシック" charset="0"/>
                <a:cs typeface="Times New Roman Bold" charset="0"/>
                <a:sym typeface="Times New Roman Bold" charset="0"/>
              </a:rPr>
              <a:t>isobutyl</a:t>
            </a:r>
          </a:p>
          <a:p>
            <a:r>
              <a:rPr lang="en-US" altLang="ja-JP" sz="1800">
                <a:solidFill>
                  <a:schemeClr val="tx1"/>
                </a:solidFill>
                <a:latin typeface="Times New Roman Bold" charset="0"/>
                <a:ea typeface="ＭＳ Ｐゴシック" charset="0"/>
                <a:cs typeface="Times New Roman Bold" charset="0"/>
                <a:sym typeface="Times New Roman Bold" charset="0"/>
              </a:rPr>
              <a:t>complex</a:t>
            </a:r>
          </a:p>
        </p:txBody>
      </p:sp>
      <p:sp>
        <p:nvSpPr>
          <p:cNvPr id="35922" name="Line 82"/>
          <p:cNvSpPr>
            <a:spLocks noChangeShapeType="1"/>
          </p:cNvSpPr>
          <p:nvPr/>
        </p:nvSpPr>
        <p:spPr bwMode="auto">
          <a:xfrm flipH="1">
            <a:off x="5727700" y="5703888"/>
            <a:ext cx="4763" cy="341312"/>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5923" name="Rectangle 83"/>
          <p:cNvSpPr>
            <a:spLocks/>
          </p:cNvSpPr>
          <p:nvPr/>
        </p:nvSpPr>
        <p:spPr bwMode="auto">
          <a:xfrm rot="-5400000">
            <a:off x="4776788" y="5764213"/>
            <a:ext cx="1485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r>
              <a:rPr lang="en-US" altLang="ja-JP" sz="1800">
                <a:solidFill>
                  <a:schemeClr val="tx1"/>
                </a:solidFill>
                <a:latin typeface="ヒラギノ丸ゴ ProN W4" charset="0"/>
                <a:ea typeface="ヒラギノ丸ゴ ProN W4" charset="0"/>
                <a:cs typeface="ヒラギノ丸ゴ ProN W4" charset="0"/>
                <a:sym typeface="ヒラギノ丸ゴ ProN W4" charset="0"/>
              </a:rPr>
              <a:t>E(kcal/mol)</a:t>
            </a:r>
          </a:p>
        </p:txBody>
      </p:sp>
      <p:sp>
        <p:nvSpPr>
          <p:cNvPr id="35924" name="Line 84"/>
          <p:cNvSpPr>
            <a:spLocks noChangeShapeType="1"/>
          </p:cNvSpPr>
          <p:nvPr/>
        </p:nvSpPr>
        <p:spPr bwMode="auto">
          <a:xfrm flipH="1">
            <a:off x="9918700" y="5715000"/>
            <a:ext cx="4763" cy="339725"/>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5925" name="Rectangle 85"/>
          <p:cNvSpPr>
            <a:spLocks/>
          </p:cNvSpPr>
          <p:nvPr/>
        </p:nvSpPr>
        <p:spPr bwMode="auto">
          <a:xfrm rot="-5400000">
            <a:off x="8972550" y="5772150"/>
            <a:ext cx="1485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r>
              <a:rPr lang="en-US" altLang="ja-JP" sz="1800">
                <a:solidFill>
                  <a:schemeClr val="tx1"/>
                </a:solidFill>
                <a:latin typeface="ヒラギノ丸ゴ ProN W4" charset="0"/>
                <a:ea typeface="ヒラギノ丸ゴ ProN W4" charset="0"/>
                <a:cs typeface="ヒラギノ丸ゴ ProN W4" charset="0"/>
                <a:sym typeface="ヒラギノ丸ゴ ProN W4" charset="0"/>
              </a:rPr>
              <a:t>E(kcal/mol)</a:t>
            </a:r>
          </a:p>
        </p:txBody>
      </p:sp>
      <p:sp>
        <p:nvSpPr>
          <p:cNvPr id="35926" name="Rectangle 86"/>
          <p:cNvSpPr>
            <a:spLocks/>
          </p:cNvSpPr>
          <p:nvPr/>
        </p:nvSpPr>
        <p:spPr bwMode="auto">
          <a:xfrm>
            <a:off x="900113" y="514350"/>
            <a:ext cx="1989137"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3600">
                <a:solidFill>
                  <a:schemeClr val="tx1"/>
                </a:solidFill>
                <a:latin typeface="ヒラギノ丸ゴ ProN W4" charset="0"/>
                <a:ea typeface="ヒラギノ丸ゴ ProN W4" charset="0"/>
                <a:cs typeface="ヒラギノ丸ゴ ProN W4" charset="0"/>
                <a:sym typeface="ヒラギノ丸ゴ ProN W4" charset="0"/>
              </a:rPr>
              <a:t>DFT</a:t>
            </a:r>
            <a:r>
              <a:rPr lang="ja-JP" altLang="en-US" sz="3600">
                <a:solidFill>
                  <a:schemeClr val="tx1"/>
                </a:solidFill>
                <a:latin typeface="ヒラギノ丸ゴ ProN W4" charset="0"/>
                <a:ea typeface="ヒラギノ丸ゴ ProN W4" charset="0"/>
                <a:cs typeface="ヒラギノ丸ゴ ProN W4" charset="0"/>
                <a:sym typeface="ヒラギノ丸ゴ ProN W4" charset="0"/>
              </a:rPr>
              <a:t>計算</a:t>
            </a:r>
          </a:p>
        </p:txBody>
      </p:sp>
      <p:pic>
        <p:nvPicPr>
          <p:cNvPr id="2" name="図 1"/>
          <p:cNvPicPr>
            <a:picLocks noChangeAspect="1"/>
          </p:cNvPicPr>
          <p:nvPr/>
        </p:nvPicPr>
        <p:blipFill>
          <a:blip r:embed="rId2"/>
          <a:stretch>
            <a:fillRect/>
          </a:stretch>
        </p:blipFill>
        <p:spPr>
          <a:xfrm>
            <a:off x="9710216" y="5865068"/>
            <a:ext cx="2336800" cy="2324100"/>
          </a:xfrm>
          <a:prstGeom prst="rect">
            <a:avLst/>
          </a:prstGeom>
        </p:spPr>
      </p:pic>
      <p:pic>
        <p:nvPicPr>
          <p:cNvPr id="3" name="図 2"/>
          <p:cNvPicPr>
            <a:picLocks noChangeAspect="1"/>
          </p:cNvPicPr>
          <p:nvPr/>
        </p:nvPicPr>
        <p:blipFill>
          <a:blip r:embed="rId3"/>
          <a:stretch>
            <a:fillRect/>
          </a:stretch>
        </p:blipFill>
        <p:spPr>
          <a:xfrm>
            <a:off x="5854328" y="5812904"/>
            <a:ext cx="2336800" cy="2171700"/>
          </a:xfrm>
          <a:prstGeom prst="rect">
            <a:avLst/>
          </a:prstGeom>
        </p:spPr>
      </p:pic>
      <p:pic>
        <p:nvPicPr>
          <p:cNvPr id="5" name="図 4"/>
          <p:cNvPicPr>
            <a:picLocks noChangeAspect="1"/>
          </p:cNvPicPr>
          <p:nvPr/>
        </p:nvPicPr>
        <p:blipFill>
          <a:blip r:embed="rId4"/>
          <a:stretch>
            <a:fillRect/>
          </a:stretch>
        </p:blipFill>
        <p:spPr>
          <a:xfrm>
            <a:off x="1605856" y="1104404"/>
            <a:ext cx="8534400" cy="29083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200" y="3943350"/>
            <a:ext cx="1155700" cy="175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5270500"/>
            <a:ext cx="182563" cy="17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78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499100"/>
            <a:ext cx="127000" cy="12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892" name="Line 4"/>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893" name="Rectangle 5"/>
          <p:cNvSpPr>
            <a:spLocks/>
          </p:cNvSpPr>
          <p:nvPr/>
        </p:nvSpPr>
        <p:spPr bwMode="auto">
          <a:xfrm>
            <a:off x="560388" y="2020888"/>
            <a:ext cx="126619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type="none" w="med" len="med"/>
                <a:tailEnd type="none" w="med" len="med"/>
              </a14:hiddenLine>
            </a:ext>
          </a:extLst>
        </p:spPr>
        <p:txBody>
          <a:bodyPr lIns="38100" tIns="38100" rIns="38100" bIns="38100"/>
          <a:lstStyle/>
          <a:p>
            <a:pPr algn="l"/>
            <a:r>
              <a:rPr lang="en-US" altLang="ja-JP" sz="2200">
                <a:solidFill>
                  <a:schemeClr val="tx1"/>
                </a:solidFill>
                <a:latin typeface="メイリオ" charset="0"/>
                <a:ea typeface="メイリオ" charset="0"/>
                <a:cs typeface="メイリオ" charset="0"/>
                <a:sym typeface="メイリオ" charset="0"/>
              </a:rPr>
              <a:t>Zr-Me</a:t>
            </a:r>
            <a:r>
              <a:rPr lang="ja-JP" altLang="en-US" sz="2200">
                <a:solidFill>
                  <a:schemeClr val="tx1"/>
                </a:solidFill>
                <a:latin typeface="メイリオ" charset="0"/>
                <a:ea typeface="メイリオ" charset="0"/>
                <a:cs typeface="メイリオ" charset="0"/>
                <a:sym typeface="メイリオ" charset="0"/>
              </a:rPr>
              <a:t>結合へのプロピレンの挿入では、</a:t>
            </a:r>
            <a:r>
              <a:rPr lang="en-US" altLang="ja-JP" sz="2200">
                <a:solidFill>
                  <a:schemeClr val="tx1"/>
                </a:solidFill>
                <a:latin typeface="メイリオ" charset="0"/>
                <a:ea typeface="メイリオ" charset="0"/>
                <a:cs typeface="メイリオ" charset="0"/>
                <a:sym typeface="メイリオ" charset="0"/>
              </a:rPr>
              <a:t>primary insertion A</a:t>
            </a:r>
            <a:r>
              <a:rPr lang="ja-JP" altLang="en-US" sz="2200">
                <a:solidFill>
                  <a:schemeClr val="tx1"/>
                </a:solidFill>
                <a:latin typeface="メイリオ" charset="0"/>
                <a:ea typeface="メイリオ" charset="0"/>
                <a:cs typeface="メイリオ" charset="0"/>
                <a:sym typeface="メイリオ" charset="0"/>
              </a:rPr>
              <a:t>と</a:t>
            </a:r>
            <a:r>
              <a:rPr lang="en-US" altLang="ja-JP" sz="2200">
                <a:solidFill>
                  <a:schemeClr val="tx1"/>
                </a:solidFill>
                <a:latin typeface="メイリオ" charset="0"/>
                <a:ea typeface="メイリオ" charset="0"/>
                <a:cs typeface="メイリオ" charset="0"/>
                <a:sym typeface="メイリオ" charset="0"/>
              </a:rPr>
              <a:t>B</a:t>
            </a:r>
            <a:r>
              <a:rPr lang="ja-JP" altLang="en-US" sz="2200">
                <a:solidFill>
                  <a:schemeClr val="tx1"/>
                </a:solidFill>
                <a:latin typeface="メイリオ" charset="0"/>
                <a:ea typeface="メイリオ" charset="0"/>
                <a:cs typeface="メイリオ" charset="0"/>
                <a:sym typeface="メイリオ" charset="0"/>
              </a:rPr>
              <a:t>が有利であるが、</a:t>
            </a:r>
            <a:r>
              <a:rPr lang="en-US" altLang="ja-JP" sz="2200">
                <a:solidFill>
                  <a:schemeClr val="tx1"/>
                </a:solidFill>
                <a:latin typeface="メイリオ" charset="0"/>
                <a:ea typeface="メイリオ" charset="0"/>
                <a:cs typeface="メイリオ" charset="0"/>
                <a:sym typeface="メイリオ" charset="0"/>
              </a:rPr>
              <a:t>A</a:t>
            </a:r>
            <a:r>
              <a:rPr lang="ja-JP" altLang="en-US" sz="2200">
                <a:solidFill>
                  <a:schemeClr val="tx1"/>
                </a:solidFill>
                <a:latin typeface="メイリオ" charset="0"/>
                <a:ea typeface="メイリオ" charset="0"/>
                <a:cs typeface="メイリオ" charset="0"/>
                <a:sym typeface="メイリオ" charset="0"/>
              </a:rPr>
              <a:t>と</a:t>
            </a:r>
            <a:r>
              <a:rPr lang="en-US" altLang="ja-JP" sz="2200">
                <a:solidFill>
                  <a:schemeClr val="tx1"/>
                </a:solidFill>
                <a:latin typeface="メイリオ" charset="0"/>
                <a:ea typeface="メイリオ" charset="0"/>
                <a:cs typeface="メイリオ" charset="0"/>
                <a:sym typeface="メイリオ" charset="0"/>
              </a:rPr>
              <a:t>B</a:t>
            </a:r>
            <a:r>
              <a:rPr lang="ja-JP" altLang="en-US" sz="2200">
                <a:solidFill>
                  <a:schemeClr val="tx1"/>
                </a:solidFill>
                <a:latin typeface="メイリオ" charset="0"/>
                <a:ea typeface="メイリオ" charset="0"/>
                <a:cs typeface="メイリオ" charset="0"/>
                <a:sym typeface="メイリオ" charset="0"/>
              </a:rPr>
              <a:t>には優劣は無い．生成物のイソブチル基には不斉炭素はない．</a:t>
            </a:r>
          </a:p>
        </p:txBody>
      </p:sp>
      <p:sp>
        <p:nvSpPr>
          <p:cNvPr id="37894" name="Rectangle 6"/>
          <p:cNvSpPr>
            <a:spLocks/>
          </p:cNvSpPr>
          <p:nvPr/>
        </p:nvSpPr>
        <p:spPr bwMode="auto">
          <a:xfrm rot="-239999">
            <a:off x="3228975" y="5402263"/>
            <a:ext cx="81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lnSpc>
                <a:spcPts val="1800"/>
              </a:lnSpc>
            </a:pPr>
            <a:r>
              <a:rPr lang="en-US" altLang="ja-JP" sz="1800">
                <a:solidFill>
                  <a:schemeClr val="tx1"/>
                </a:solidFill>
                <a:latin typeface="メイリオ" charset="0"/>
                <a:ea typeface="メイリオ" charset="0"/>
                <a:cs typeface="メイリオ" charset="0"/>
                <a:sym typeface="メイリオ" charset="0"/>
              </a:rPr>
              <a:t>–20.8 </a:t>
            </a:r>
          </a:p>
        </p:txBody>
      </p:sp>
      <p:sp>
        <p:nvSpPr>
          <p:cNvPr id="37895" name="Rectangle 7"/>
          <p:cNvSpPr>
            <a:spLocks/>
          </p:cNvSpPr>
          <p:nvPr/>
        </p:nvSpPr>
        <p:spPr bwMode="auto">
          <a:xfrm rot="-2219999">
            <a:off x="3263900" y="4352925"/>
            <a:ext cx="1050925"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nSpc>
                <a:spcPts val="1800"/>
              </a:lnSpc>
            </a:pPr>
            <a:r>
              <a:rPr lang="en-US" altLang="ja-JP" sz="1800">
                <a:solidFill>
                  <a:schemeClr val="tx1"/>
                </a:solidFill>
                <a:latin typeface="メイリオ" charset="0"/>
                <a:ea typeface="メイリオ" charset="0"/>
                <a:cs typeface="メイリオ" charset="0"/>
                <a:sym typeface="メイリオ" charset="0"/>
              </a:rPr>
              <a:t>–21.0</a:t>
            </a:r>
            <a:endParaRPr lang="en-US" altLang="ja-JP">
              <a:solidFill>
                <a:schemeClr val="tx1"/>
              </a:solidFill>
              <a:latin typeface="Helvetica Neue Light" charset="0"/>
              <a:ea typeface="ＭＳ Ｐゴシック" charset="0"/>
              <a:cs typeface="Helvetica Neue Light" charset="0"/>
              <a:sym typeface="Helvetica Neue Light" charset="0"/>
            </a:endParaRPr>
          </a:p>
          <a:p>
            <a:pPr>
              <a:lnSpc>
                <a:spcPts val="1800"/>
              </a:lnSpc>
            </a:pPr>
            <a:r>
              <a:rPr lang="en-US" altLang="ja-JP" sz="1800">
                <a:solidFill>
                  <a:schemeClr val="tx1"/>
                </a:solidFill>
                <a:latin typeface="メイリオ" charset="0"/>
                <a:ea typeface="メイリオ" charset="0"/>
                <a:cs typeface="メイリオ" charset="0"/>
                <a:sym typeface="メイリオ" charset="0"/>
              </a:rPr>
              <a:t>kcal/mol</a:t>
            </a:r>
          </a:p>
        </p:txBody>
      </p:sp>
      <p:sp>
        <p:nvSpPr>
          <p:cNvPr id="37896" name="Rectangle 8"/>
          <p:cNvSpPr>
            <a:spLocks/>
          </p:cNvSpPr>
          <p:nvPr/>
        </p:nvSpPr>
        <p:spPr bwMode="auto">
          <a:xfrm rot="3119999">
            <a:off x="3027363" y="7275513"/>
            <a:ext cx="736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lnSpc>
                <a:spcPts val="1800"/>
              </a:lnSpc>
            </a:pPr>
            <a:r>
              <a:rPr lang="en-US" altLang="ja-JP" sz="1800">
                <a:solidFill>
                  <a:schemeClr val="tx1"/>
                </a:solidFill>
                <a:latin typeface="メイリオ" charset="0"/>
                <a:ea typeface="メイリオ" charset="0"/>
                <a:cs typeface="メイリオ" charset="0"/>
                <a:sym typeface="メイリオ" charset="0"/>
              </a:rPr>
              <a:t>–19.8</a:t>
            </a:r>
          </a:p>
        </p:txBody>
      </p:sp>
      <p:sp>
        <p:nvSpPr>
          <p:cNvPr id="37897" name="Rectangle 9"/>
          <p:cNvSpPr>
            <a:spLocks/>
          </p:cNvSpPr>
          <p:nvPr/>
        </p:nvSpPr>
        <p:spPr bwMode="auto">
          <a:xfrm rot="1988698">
            <a:off x="3181350" y="6450013"/>
            <a:ext cx="8143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lnSpc>
                <a:spcPts val="1800"/>
              </a:lnSpc>
            </a:pPr>
            <a:r>
              <a:rPr lang="en-US" altLang="ja-JP" sz="1800">
                <a:solidFill>
                  <a:schemeClr val="tx1"/>
                </a:solidFill>
                <a:latin typeface="メイリオ" charset="0"/>
                <a:ea typeface="メイリオ" charset="0"/>
                <a:cs typeface="メイリオ" charset="0"/>
                <a:sym typeface="メイリオ" charset="0"/>
              </a:rPr>
              <a:t>–20.0 </a:t>
            </a:r>
          </a:p>
        </p:txBody>
      </p:sp>
      <p:sp>
        <p:nvSpPr>
          <p:cNvPr id="37898" name="Rectangle 10"/>
          <p:cNvSpPr>
            <a:spLocks/>
          </p:cNvSpPr>
          <p:nvPr/>
        </p:nvSpPr>
        <p:spPr bwMode="auto">
          <a:xfrm>
            <a:off x="6327775" y="5180013"/>
            <a:ext cx="12192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1800">
                <a:solidFill>
                  <a:schemeClr val="tx1"/>
                </a:solidFill>
                <a:latin typeface="メイリオ" charset="0"/>
                <a:ea typeface="メイリオ" charset="0"/>
                <a:cs typeface="メイリオ" charset="0"/>
                <a:sym typeface="メイリオ" charset="0"/>
              </a:rPr>
              <a:t>Δ</a:t>
            </a:r>
            <a:r>
              <a:rPr lang="en-US" altLang="ja-JP" sz="1800">
                <a:solidFill>
                  <a:schemeClr val="tx1"/>
                </a:solidFill>
                <a:latin typeface="メイリオ イタリック" charset="0"/>
                <a:ea typeface="メイリオ イタリック" charset="0"/>
                <a:cs typeface="メイリオ イタリック" charset="0"/>
                <a:sym typeface="メイリオ イタリック" charset="0"/>
              </a:rPr>
              <a:t>E</a:t>
            </a:r>
            <a:r>
              <a:rPr lang="en-US" altLang="ja-JP" sz="1800" baseline="30000">
                <a:solidFill>
                  <a:schemeClr val="tx1"/>
                </a:solidFill>
                <a:latin typeface="メイリオ" charset="0"/>
                <a:ea typeface="メイリオ" charset="0"/>
                <a:cs typeface="メイリオ" charset="0"/>
                <a:sym typeface="メイリオ" charset="0"/>
              </a:rPr>
              <a:t>‡ </a:t>
            </a:r>
            <a:r>
              <a:rPr lang="en-US" altLang="ja-JP" sz="1800">
                <a:solidFill>
                  <a:schemeClr val="tx1"/>
                </a:solidFill>
                <a:latin typeface="メイリオ" charset="0"/>
                <a:ea typeface="メイリオ" charset="0"/>
                <a:cs typeface="メイリオ" charset="0"/>
                <a:sym typeface="メイリオ" charset="0"/>
              </a:rPr>
              <a:t>= 8.5</a:t>
            </a:r>
          </a:p>
        </p:txBody>
      </p:sp>
      <p:sp>
        <p:nvSpPr>
          <p:cNvPr id="37899" name="Rectangle 11"/>
          <p:cNvSpPr>
            <a:spLocks/>
          </p:cNvSpPr>
          <p:nvPr/>
        </p:nvSpPr>
        <p:spPr bwMode="auto">
          <a:xfrm>
            <a:off x="6327775" y="3668713"/>
            <a:ext cx="1141413"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1800">
                <a:solidFill>
                  <a:schemeClr val="tx1"/>
                </a:solidFill>
                <a:latin typeface="メイリオ" charset="0"/>
                <a:ea typeface="メイリオ" charset="0"/>
                <a:cs typeface="メイリオ" charset="0"/>
                <a:sym typeface="メイリオ" charset="0"/>
              </a:rPr>
              <a:t>Δ</a:t>
            </a:r>
            <a:r>
              <a:rPr lang="en-US" altLang="ja-JP" sz="1800">
                <a:solidFill>
                  <a:schemeClr val="tx1"/>
                </a:solidFill>
                <a:latin typeface="メイリオ イタリック" charset="0"/>
                <a:ea typeface="メイリオ イタリック" charset="0"/>
                <a:cs typeface="メイリオ イタリック" charset="0"/>
                <a:sym typeface="メイリオ イタリック" charset="0"/>
              </a:rPr>
              <a:t>E</a:t>
            </a:r>
            <a:r>
              <a:rPr lang="en-US" altLang="ja-JP" sz="1800" baseline="30000">
                <a:solidFill>
                  <a:schemeClr val="tx1"/>
                </a:solidFill>
                <a:latin typeface="メイリオ" charset="0"/>
                <a:ea typeface="メイリオ" charset="0"/>
                <a:cs typeface="メイリオ" charset="0"/>
                <a:sym typeface="メイリオ" charset="0"/>
              </a:rPr>
              <a:t>‡ </a:t>
            </a:r>
            <a:r>
              <a:rPr lang="en-US" altLang="ja-JP" sz="1800">
                <a:solidFill>
                  <a:schemeClr val="tx1"/>
                </a:solidFill>
                <a:latin typeface="メイリオ" charset="0"/>
                <a:ea typeface="メイリオ" charset="0"/>
                <a:cs typeface="メイリオ" charset="0"/>
                <a:sym typeface="メイリオ" charset="0"/>
              </a:rPr>
              <a:t>=8.4</a:t>
            </a:r>
          </a:p>
        </p:txBody>
      </p:sp>
      <p:sp>
        <p:nvSpPr>
          <p:cNvPr id="37900" name="Rectangle 12"/>
          <p:cNvSpPr>
            <a:spLocks/>
          </p:cNvSpPr>
          <p:nvPr/>
        </p:nvSpPr>
        <p:spPr bwMode="auto">
          <a:xfrm>
            <a:off x="6327775" y="8588375"/>
            <a:ext cx="1790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a:solidFill>
                  <a:schemeClr val="tx1"/>
                </a:solidFill>
                <a:latin typeface="メイリオ" charset="0"/>
                <a:ea typeface="メイリオ" charset="0"/>
                <a:cs typeface="メイリオ" charset="0"/>
                <a:sym typeface="メイリオ" charset="0"/>
              </a:rPr>
              <a:t>Δ</a:t>
            </a:r>
            <a:r>
              <a:rPr lang="en-US" altLang="ja-JP" sz="1800">
                <a:solidFill>
                  <a:schemeClr val="tx1"/>
                </a:solidFill>
                <a:latin typeface="メイリオ イタリック" charset="0"/>
                <a:ea typeface="メイリオ イタリック" charset="0"/>
                <a:cs typeface="メイリオ イタリック" charset="0"/>
                <a:sym typeface="メイリオ イタリック" charset="0"/>
              </a:rPr>
              <a:t>E</a:t>
            </a:r>
            <a:r>
              <a:rPr lang="en-US" altLang="ja-JP" sz="1800" baseline="30000">
                <a:solidFill>
                  <a:schemeClr val="tx1"/>
                </a:solidFill>
                <a:latin typeface="メイリオ" charset="0"/>
                <a:ea typeface="メイリオ" charset="0"/>
                <a:cs typeface="メイリオ" charset="0"/>
                <a:sym typeface="メイリオ" charset="0"/>
              </a:rPr>
              <a:t>‡ </a:t>
            </a:r>
            <a:r>
              <a:rPr lang="en-US" altLang="ja-JP" sz="1800">
                <a:solidFill>
                  <a:schemeClr val="tx1"/>
                </a:solidFill>
                <a:latin typeface="メイリオ" charset="0"/>
                <a:ea typeface="メイリオ" charset="0"/>
                <a:cs typeface="メイリオ" charset="0"/>
                <a:sym typeface="メイリオ" charset="0"/>
              </a:rPr>
              <a:t>= 18.6</a:t>
            </a:r>
          </a:p>
        </p:txBody>
      </p:sp>
      <p:sp>
        <p:nvSpPr>
          <p:cNvPr id="37901" name="Rectangle 13"/>
          <p:cNvSpPr>
            <a:spLocks/>
          </p:cNvSpPr>
          <p:nvPr/>
        </p:nvSpPr>
        <p:spPr bwMode="auto">
          <a:xfrm>
            <a:off x="6327775" y="6973888"/>
            <a:ext cx="1360488"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1800">
                <a:solidFill>
                  <a:schemeClr val="tx1"/>
                </a:solidFill>
                <a:latin typeface="メイリオ" charset="0"/>
                <a:ea typeface="メイリオ" charset="0"/>
                <a:cs typeface="メイリオ" charset="0"/>
                <a:sym typeface="メイリオ" charset="0"/>
              </a:rPr>
              <a:t>Δ</a:t>
            </a:r>
            <a:r>
              <a:rPr lang="en-US" altLang="ja-JP" sz="1800">
                <a:solidFill>
                  <a:schemeClr val="tx1"/>
                </a:solidFill>
                <a:latin typeface="メイリオ イタリック" charset="0"/>
                <a:ea typeface="メイリオ イタリック" charset="0"/>
                <a:cs typeface="メイリオ イタリック" charset="0"/>
                <a:sym typeface="メイリオ イタリック" charset="0"/>
              </a:rPr>
              <a:t>E</a:t>
            </a:r>
            <a:r>
              <a:rPr lang="en-US" altLang="ja-JP" sz="1800" baseline="30000">
                <a:solidFill>
                  <a:schemeClr val="tx1"/>
                </a:solidFill>
                <a:latin typeface="メイリオ" charset="0"/>
                <a:ea typeface="メイリオ" charset="0"/>
                <a:cs typeface="メイリオ" charset="0"/>
                <a:sym typeface="メイリオ" charset="0"/>
              </a:rPr>
              <a:t>‡ </a:t>
            </a:r>
            <a:r>
              <a:rPr lang="en-US" altLang="ja-JP" sz="1800">
                <a:solidFill>
                  <a:schemeClr val="tx1"/>
                </a:solidFill>
                <a:latin typeface="メイリオ" charset="0"/>
                <a:ea typeface="メイリオ" charset="0"/>
                <a:cs typeface="メイリオ" charset="0"/>
                <a:sym typeface="メイリオ" charset="0"/>
              </a:rPr>
              <a:t>= 13.2</a:t>
            </a:r>
          </a:p>
        </p:txBody>
      </p:sp>
      <p:sp>
        <p:nvSpPr>
          <p:cNvPr id="37902" name="Line 14"/>
          <p:cNvSpPr>
            <a:spLocks noChangeShapeType="1"/>
          </p:cNvSpPr>
          <p:nvPr/>
        </p:nvSpPr>
        <p:spPr bwMode="auto">
          <a:xfrm rot="10800000" flipH="1">
            <a:off x="2867025" y="3843338"/>
            <a:ext cx="1611313" cy="1117600"/>
          </a:xfrm>
          <a:prstGeom prst="line">
            <a:avLst/>
          </a:prstGeom>
          <a:noFill/>
          <a:ln w="25400" cap="flat">
            <a:solidFill>
              <a:srgbClr val="FF0000"/>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03" name="Line 15"/>
          <p:cNvSpPr>
            <a:spLocks noChangeShapeType="1"/>
          </p:cNvSpPr>
          <p:nvPr/>
        </p:nvSpPr>
        <p:spPr bwMode="auto">
          <a:xfrm rot="10800000" flipH="1">
            <a:off x="2897188" y="5291138"/>
            <a:ext cx="1711325" cy="155575"/>
          </a:xfrm>
          <a:prstGeom prst="line">
            <a:avLst/>
          </a:prstGeom>
          <a:noFill/>
          <a:ln w="25400" cap="flat">
            <a:solidFill>
              <a:srgbClr val="FF0000"/>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04" name="Line 16"/>
          <p:cNvSpPr>
            <a:spLocks noChangeShapeType="1"/>
          </p:cNvSpPr>
          <p:nvPr/>
        </p:nvSpPr>
        <p:spPr bwMode="auto">
          <a:xfrm>
            <a:off x="2867025" y="5888038"/>
            <a:ext cx="1741488" cy="1120775"/>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05" name="Line 17"/>
          <p:cNvSpPr>
            <a:spLocks noChangeShapeType="1"/>
          </p:cNvSpPr>
          <p:nvPr/>
        </p:nvSpPr>
        <p:spPr bwMode="auto">
          <a:xfrm>
            <a:off x="2803525" y="6427788"/>
            <a:ext cx="1804988" cy="2189162"/>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06" name="Line 18"/>
          <p:cNvSpPr>
            <a:spLocks noChangeShapeType="1"/>
          </p:cNvSpPr>
          <p:nvPr/>
        </p:nvSpPr>
        <p:spPr bwMode="auto">
          <a:xfrm>
            <a:off x="6484938" y="3621088"/>
            <a:ext cx="1304925" cy="0"/>
          </a:xfrm>
          <a:prstGeom prst="line">
            <a:avLst/>
          </a:prstGeom>
          <a:noFill/>
          <a:ln w="25400" cap="flat">
            <a:solidFill>
              <a:srgbClr val="FF0000"/>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07" name="Line 19"/>
          <p:cNvSpPr>
            <a:spLocks noChangeShapeType="1"/>
          </p:cNvSpPr>
          <p:nvPr/>
        </p:nvSpPr>
        <p:spPr bwMode="auto">
          <a:xfrm>
            <a:off x="6527800" y="5132388"/>
            <a:ext cx="1304925" cy="0"/>
          </a:xfrm>
          <a:prstGeom prst="line">
            <a:avLst/>
          </a:prstGeom>
          <a:noFill/>
          <a:ln w="25400" cap="flat">
            <a:solidFill>
              <a:srgbClr val="FF0000"/>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08" name="Line 20"/>
          <p:cNvSpPr>
            <a:spLocks noChangeShapeType="1"/>
          </p:cNvSpPr>
          <p:nvPr/>
        </p:nvSpPr>
        <p:spPr bwMode="auto">
          <a:xfrm>
            <a:off x="6499225" y="7013575"/>
            <a:ext cx="1304925" cy="0"/>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09" name="Line 21"/>
          <p:cNvSpPr>
            <a:spLocks noChangeShapeType="1"/>
          </p:cNvSpPr>
          <p:nvPr/>
        </p:nvSpPr>
        <p:spPr bwMode="auto">
          <a:xfrm>
            <a:off x="6519863" y="8618538"/>
            <a:ext cx="1304925" cy="0"/>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10" name="Rectangle 22"/>
          <p:cNvSpPr>
            <a:spLocks/>
          </p:cNvSpPr>
          <p:nvPr/>
        </p:nvSpPr>
        <p:spPr bwMode="auto">
          <a:xfrm>
            <a:off x="684213" y="7273925"/>
            <a:ext cx="13414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Calibri" charset="0"/>
                <a:ea typeface="ＭＳ Ｐゴシック" charset="0"/>
                <a:cs typeface="Calibri" charset="0"/>
                <a:sym typeface="Calibri" charset="0"/>
              </a:rPr>
              <a:t>propylene</a:t>
            </a:r>
          </a:p>
        </p:txBody>
      </p:sp>
      <p:sp>
        <p:nvSpPr>
          <p:cNvPr id="37911" name="Rectangle 23"/>
          <p:cNvSpPr>
            <a:spLocks/>
          </p:cNvSpPr>
          <p:nvPr/>
        </p:nvSpPr>
        <p:spPr bwMode="auto">
          <a:xfrm>
            <a:off x="192088" y="5624513"/>
            <a:ext cx="21494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Calibri" charset="0"/>
                <a:ea typeface="ＭＳ Ｐゴシック" charset="0"/>
                <a:cs typeface="Calibri" charset="0"/>
                <a:sym typeface="Calibri" charset="0"/>
              </a:rPr>
              <a:t>[H</a:t>
            </a:r>
            <a:r>
              <a:rPr lang="en-US" altLang="ja-JP" sz="2400" baseline="-20000">
                <a:solidFill>
                  <a:schemeClr val="tx1"/>
                </a:solidFill>
                <a:latin typeface="Calibri" charset="0"/>
                <a:ea typeface="ＭＳ Ｐゴシック" charset="0"/>
                <a:cs typeface="Calibri" charset="0"/>
                <a:sym typeface="Calibri" charset="0"/>
              </a:rPr>
              <a:t>2</a:t>
            </a:r>
            <a:r>
              <a:rPr lang="en-US" altLang="ja-JP" sz="2400">
                <a:solidFill>
                  <a:schemeClr val="tx1"/>
                </a:solidFill>
                <a:latin typeface="Calibri" charset="0"/>
                <a:ea typeface="ＭＳ Ｐゴシック" charset="0"/>
                <a:cs typeface="Calibri" charset="0"/>
                <a:sym typeface="Calibri" charset="0"/>
              </a:rPr>
              <a:t>Si(ind)</a:t>
            </a:r>
            <a:r>
              <a:rPr lang="en-US" altLang="ja-JP" sz="2400" baseline="-20000">
                <a:solidFill>
                  <a:schemeClr val="tx1"/>
                </a:solidFill>
                <a:latin typeface="Calibri" charset="0"/>
                <a:ea typeface="ＭＳ Ｐゴシック" charset="0"/>
                <a:cs typeface="Calibri" charset="0"/>
                <a:sym typeface="Calibri" charset="0"/>
              </a:rPr>
              <a:t>2</a:t>
            </a:r>
            <a:r>
              <a:rPr lang="en-US" altLang="ja-JP" sz="2400">
                <a:solidFill>
                  <a:schemeClr val="tx1"/>
                </a:solidFill>
                <a:latin typeface="Calibri" charset="0"/>
                <a:ea typeface="ＭＳ Ｐゴシック" charset="0"/>
                <a:cs typeface="Calibri" charset="0"/>
                <a:sym typeface="Calibri" charset="0"/>
              </a:rPr>
              <a:t>Zr(P)]</a:t>
            </a:r>
            <a:r>
              <a:rPr lang="en-US" altLang="ja-JP" sz="2400" baseline="30000">
                <a:solidFill>
                  <a:schemeClr val="tx1"/>
                </a:solidFill>
                <a:latin typeface="Calibri" charset="0"/>
                <a:ea typeface="ＭＳ Ｐゴシック" charset="0"/>
                <a:cs typeface="Calibri" charset="0"/>
                <a:sym typeface="Calibri" charset="0"/>
              </a:rPr>
              <a:t>+</a:t>
            </a:r>
          </a:p>
        </p:txBody>
      </p:sp>
      <p:grpSp>
        <p:nvGrpSpPr>
          <p:cNvPr id="37914" name="Group 26"/>
          <p:cNvGrpSpPr>
            <a:grpSpLocks/>
          </p:cNvGrpSpPr>
          <p:nvPr/>
        </p:nvGrpSpPr>
        <p:grpSpPr bwMode="auto">
          <a:xfrm>
            <a:off x="4953000" y="4699000"/>
            <a:ext cx="1257300" cy="1322388"/>
            <a:chOff x="0" y="0"/>
            <a:chExt cx="792" cy="833"/>
          </a:xfrm>
        </p:grpSpPr>
        <p:pic>
          <p:nvPicPr>
            <p:cNvPr id="37912" name="Picture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754"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913" name="Oval 25"/>
            <p:cNvSpPr>
              <a:spLocks/>
            </p:cNvSpPr>
            <p:nvPr/>
          </p:nvSpPr>
          <p:spPr bwMode="auto">
            <a:xfrm rot="1560000">
              <a:off x="558" y="456"/>
              <a:ext cx="201" cy="194"/>
            </a:xfrm>
            <a:prstGeom prst="ellipse">
              <a:avLst/>
            </a:prstGeom>
            <a:noFill/>
            <a:ln w="9525" cap="flat">
              <a:solidFill>
                <a:srgbClr val="FF0000"/>
              </a:solidFill>
              <a:prstDash val="solid"/>
              <a:round/>
              <a:headEnd type="none" w="med" len="med"/>
              <a:tailEnd type="none" w="med" len="med"/>
            </a:ln>
            <a:effectLst>
              <a:outerShdw blurRad="38100" dist="23000" dir="54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nvGrpSpPr>
          <p:cNvPr id="37917" name="Group 29"/>
          <p:cNvGrpSpPr>
            <a:grpSpLocks/>
          </p:cNvGrpSpPr>
          <p:nvPr/>
        </p:nvGrpSpPr>
        <p:grpSpPr bwMode="auto">
          <a:xfrm>
            <a:off x="4775200" y="2832100"/>
            <a:ext cx="1438275" cy="1498600"/>
            <a:chOff x="0" y="0"/>
            <a:chExt cx="906" cy="944"/>
          </a:xfrm>
        </p:grpSpPr>
        <p:pic>
          <p:nvPicPr>
            <p:cNvPr id="37915" name="Picture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06"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916" name="Oval 28"/>
            <p:cNvSpPr>
              <a:spLocks/>
            </p:cNvSpPr>
            <p:nvPr/>
          </p:nvSpPr>
          <p:spPr bwMode="auto">
            <a:xfrm rot="1560000">
              <a:off x="664" y="333"/>
              <a:ext cx="176" cy="192"/>
            </a:xfrm>
            <a:prstGeom prst="ellipse">
              <a:avLst/>
            </a:prstGeom>
            <a:noFill/>
            <a:ln w="9525" cap="flat">
              <a:solidFill>
                <a:srgbClr val="FF0000"/>
              </a:solidFill>
              <a:prstDash val="solid"/>
              <a:round/>
              <a:headEnd type="none" w="med" len="med"/>
              <a:tailEnd type="none" w="med" len="med"/>
            </a:ln>
            <a:effectLst>
              <a:outerShdw blurRad="38100" dist="23000" dir="54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nvGrpSpPr>
          <p:cNvPr id="37920" name="Group 32"/>
          <p:cNvGrpSpPr>
            <a:grpSpLocks/>
          </p:cNvGrpSpPr>
          <p:nvPr/>
        </p:nvGrpSpPr>
        <p:grpSpPr bwMode="auto">
          <a:xfrm>
            <a:off x="4851400" y="6281738"/>
            <a:ext cx="1222375" cy="1460500"/>
            <a:chOff x="0" y="0"/>
            <a:chExt cx="770" cy="920"/>
          </a:xfrm>
        </p:grpSpPr>
        <p:pic>
          <p:nvPicPr>
            <p:cNvPr id="37918" name="Picture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770" cy="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919" name="Oval 31"/>
            <p:cNvSpPr>
              <a:spLocks/>
            </p:cNvSpPr>
            <p:nvPr/>
          </p:nvSpPr>
          <p:spPr bwMode="auto">
            <a:xfrm rot="1560000">
              <a:off x="438" y="607"/>
              <a:ext cx="191" cy="186"/>
            </a:xfrm>
            <a:prstGeom prst="ellipse">
              <a:avLst/>
            </a:prstGeom>
            <a:noFill/>
            <a:ln w="9525" cap="flat">
              <a:solidFill>
                <a:srgbClr val="FF0000"/>
              </a:solidFill>
              <a:prstDash val="solid"/>
              <a:round/>
              <a:headEnd type="none" w="med" len="med"/>
              <a:tailEnd type="none" w="med" len="med"/>
            </a:ln>
            <a:effectLst>
              <a:outerShdw blurRad="38100" dist="23000" dir="54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sp>
        <p:nvSpPr>
          <p:cNvPr id="37921" name="Rectangle 33"/>
          <p:cNvSpPr>
            <a:spLocks/>
          </p:cNvSpPr>
          <p:nvPr/>
        </p:nvSpPr>
        <p:spPr bwMode="auto">
          <a:xfrm>
            <a:off x="4657725" y="4297363"/>
            <a:ext cx="16367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Calibri" charset="0"/>
                <a:ea typeface="ＭＳ Ｐゴシック" charset="0"/>
                <a:cs typeface="Calibri" charset="0"/>
                <a:sym typeface="Calibri" charset="0"/>
              </a:rPr>
              <a:t>π-complex A</a:t>
            </a:r>
          </a:p>
        </p:txBody>
      </p:sp>
      <p:sp>
        <p:nvSpPr>
          <p:cNvPr id="37922" name="Rectangle 34"/>
          <p:cNvSpPr>
            <a:spLocks/>
          </p:cNvSpPr>
          <p:nvPr/>
        </p:nvSpPr>
        <p:spPr bwMode="auto">
          <a:xfrm>
            <a:off x="4684713" y="5927725"/>
            <a:ext cx="16256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Calibri" charset="0"/>
                <a:ea typeface="ＭＳ Ｐゴシック" charset="0"/>
                <a:cs typeface="Calibri" charset="0"/>
                <a:sym typeface="Calibri" charset="0"/>
              </a:rPr>
              <a:t>π-complex B</a:t>
            </a:r>
          </a:p>
        </p:txBody>
      </p:sp>
      <p:sp>
        <p:nvSpPr>
          <p:cNvPr id="37923" name="Rectangle 35"/>
          <p:cNvSpPr>
            <a:spLocks/>
          </p:cNvSpPr>
          <p:nvPr/>
        </p:nvSpPr>
        <p:spPr bwMode="auto">
          <a:xfrm>
            <a:off x="4684713" y="7532688"/>
            <a:ext cx="16224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Calibri" charset="0"/>
                <a:ea typeface="ＭＳ Ｐゴシック" charset="0"/>
                <a:cs typeface="Calibri" charset="0"/>
                <a:sym typeface="Calibri" charset="0"/>
              </a:rPr>
              <a:t>π-complex C</a:t>
            </a:r>
          </a:p>
        </p:txBody>
      </p:sp>
      <p:sp>
        <p:nvSpPr>
          <p:cNvPr id="37924" name="Rectangle 36"/>
          <p:cNvSpPr>
            <a:spLocks/>
          </p:cNvSpPr>
          <p:nvPr/>
        </p:nvSpPr>
        <p:spPr bwMode="auto">
          <a:xfrm>
            <a:off x="8499475" y="5889625"/>
            <a:ext cx="2028825"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Calibri" charset="0"/>
                <a:ea typeface="ＭＳ Ｐゴシック" charset="0"/>
                <a:cs typeface="Calibri" charset="0"/>
                <a:sym typeface="Calibri" charset="0"/>
              </a:rPr>
              <a:t>product B (P1B)</a:t>
            </a:r>
          </a:p>
        </p:txBody>
      </p:sp>
      <p:sp>
        <p:nvSpPr>
          <p:cNvPr id="37925" name="Rectangle 37"/>
          <p:cNvSpPr>
            <a:spLocks/>
          </p:cNvSpPr>
          <p:nvPr/>
        </p:nvSpPr>
        <p:spPr bwMode="auto">
          <a:xfrm>
            <a:off x="8499475" y="7532688"/>
            <a:ext cx="12938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Calibri" charset="0"/>
                <a:ea typeface="ＭＳ Ｐゴシック" charset="0"/>
                <a:cs typeface="Calibri" charset="0"/>
                <a:sym typeface="Calibri" charset="0"/>
              </a:rPr>
              <a:t>product C</a:t>
            </a:r>
          </a:p>
        </p:txBody>
      </p:sp>
      <p:sp>
        <p:nvSpPr>
          <p:cNvPr id="37926" name="Rectangle 38"/>
          <p:cNvSpPr>
            <a:spLocks/>
          </p:cNvSpPr>
          <p:nvPr/>
        </p:nvSpPr>
        <p:spPr bwMode="auto">
          <a:xfrm>
            <a:off x="1117600" y="5921375"/>
            <a:ext cx="328613" cy="66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3800">
                <a:solidFill>
                  <a:schemeClr val="tx1"/>
                </a:solidFill>
                <a:latin typeface="Calibri" charset="0"/>
                <a:ea typeface="ＭＳ Ｐゴシック" charset="0"/>
                <a:cs typeface="Calibri" charset="0"/>
                <a:sym typeface="Calibri" charset="0"/>
              </a:rPr>
              <a:t>+</a:t>
            </a:r>
          </a:p>
        </p:txBody>
      </p:sp>
      <p:sp>
        <p:nvSpPr>
          <p:cNvPr id="37927" name="Line 39"/>
          <p:cNvSpPr>
            <a:spLocks noChangeShapeType="1"/>
          </p:cNvSpPr>
          <p:nvPr/>
        </p:nvSpPr>
        <p:spPr bwMode="auto">
          <a:xfrm rot="10800000" flipH="1">
            <a:off x="10618788" y="3594100"/>
            <a:ext cx="820737" cy="122238"/>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28" name="Line 40"/>
          <p:cNvSpPr>
            <a:spLocks noChangeShapeType="1"/>
          </p:cNvSpPr>
          <p:nvPr/>
        </p:nvSpPr>
        <p:spPr bwMode="auto">
          <a:xfrm rot="10800000" flipH="1">
            <a:off x="10618788" y="3346450"/>
            <a:ext cx="642937" cy="347663"/>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29" name="Line 41"/>
          <p:cNvSpPr>
            <a:spLocks noChangeShapeType="1"/>
          </p:cNvSpPr>
          <p:nvPr/>
        </p:nvSpPr>
        <p:spPr bwMode="auto">
          <a:xfrm>
            <a:off x="10618788" y="3733800"/>
            <a:ext cx="820737" cy="165100"/>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30" name="Line 42"/>
          <p:cNvSpPr>
            <a:spLocks noChangeShapeType="1"/>
          </p:cNvSpPr>
          <p:nvPr/>
        </p:nvSpPr>
        <p:spPr bwMode="auto">
          <a:xfrm>
            <a:off x="10618788" y="3729038"/>
            <a:ext cx="642937" cy="293687"/>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nvGrpSpPr>
          <p:cNvPr id="37933" name="Group 45"/>
          <p:cNvGrpSpPr>
            <a:grpSpLocks/>
          </p:cNvGrpSpPr>
          <p:nvPr/>
        </p:nvGrpSpPr>
        <p:grpSpPr bwMode="auto">
          <a:xfrm>
            <a:off x="10336213" y="2827338"/>
            <a:ext cx="915987" cy="476250"/>
            <a:chOff x="0" y="0"/>
            <a:chExt cx="577" cy="299"/>
          </a:xfrm>
        </p:grpSpPr>
        <p:pic>
          <p:nvPicPr>
            <p:cNvPr id="37931" name="Picture 4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7" y="35"/>
              <a:ext cx="31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7932" name="Rectangle 44"/>
            <p:cNvSpPr>
              <a:spLocks/>
            </p:cNvSpPr>
            <p:nvPr/>
          </p:nvSpPr>
          <p:spPr bwMode="auto">
            <a:xfrm>
              <a:off x="0" y="0"/>
              <a:ext cx="151" cy="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Calibri" charset="0"/>
                  <a:ea typeface="ＭＳ Ｐゴシック" charset="0"/>
                  <a:cs typeface="Calibri" charset="0"/>
                  <a:sym typeface="Calibri" charset="0"/>
                </a:rPr>
                <a:t>+</a:t>
              </a:r>
            </a:p>
          </p:txBody>
        </p:sp>
      </p:grpSp>
      <p:sp>
        <p:nvSpPr>
          <p:cNvPr id="37934" name="Line 46"/>
          <p:cNvSpPr>
            <a:spLocks noChangeShapeType="1"/>
          </p:cNvSpPr>
          <p:nvPr/>
        </p:nvSpPr>
        <p:spPr bwMode="auto">
          <a:xfrm rot="10800000" flipH="1">
            <a:off x="10644188" y="6864350"/>
            <a:ext cx="822325" cy="122238"/>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35" name="Line 47"/>
          <p:cNvSpPr>
            <a:spLocks noChangeShapeType="1"/>
          </p:cNvSpPr>
          <p:nvPr/>
        </p:nvSpPr>
        <p:spPr bwMode="auto">
          <a:xfrm>
            <a:off x="10644188" y="7005638"/>
            <a:ext cx="822325" cy="163512"/>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36" name="Line 48"/>
          <p:cNvSpPr>
            <a:spLocks noChangeShapeType="1"/>
          </p:cNvSpPr>
          <p:nvPr/>
        </p:nvSpPr>
        <p:spPr bwMode="auto">
          <a:xfrm>
            <a:off x="10644188" y="6999288"/>
            <a:ext cx="644525" cy="293687"/>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37" name="Line 49"/>
          <p:cNvSpPr>
            <a:spLocks noChangeShapeType="1"/>
          </p:cNvSpPr>
          <p:nvPr/>
        </p:nvSpPr>
        <p:spPr bwMode="auto">
          <a:xfrm rot="10800000" flipH="1">
            <a:off x="10644188" y="6616700"/>
            <a:ext cx="644525" cy="347663"/>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38" name="Line 50"/>
          <p:cNvSpPr>
            <a:spLocks noChangeShapeType="1"/>
          </p:cNvSpPr>
          <p:nvPr/>
        </p:nvSpPr>
        <p:spPr bwMode="auto">
          <a:xfrm rot="10800000" flipH="1">
            <a:off x="10664825" y="8502650"/>
            <a:ext cx="822325" cy="123825"/>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39" name="Line 51"/>
          <p:cNvSpPr>
            <a:spLocks noChangeShapeType="1"/>
          </p:cNvSpPr>
          <p:nvPr/>
        </p:nvSpPr>
        <p:spPr bwMode="auto">
          <a:xfrm rot="10800000" flipH="1">
            <a:off x="10664825" y="8255000"/>
            <a:ext cx="644525" cy="347663"/>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40" name="Line 52"/>
          <p:cNvSpPr>
            <a:spLocks noChangeShapeType="1"/>
          </p:cNvSpPr>
          <p:nvPr/>
        </p:nvSpPr>
        <p:spPr bwMode="auto">
          <a:xfrm>
            <a:off x="10664825" y="8643938"/>
            <a:ext cx="822325" cy="163512"/>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41" name="Line 53"/>
          <p:cNvSpPr>
            <a:spLocks noChangeShapeType="1"/>
          </p:cNvSpPr>
          <p:nvPr/>
        </p:nvSpPr>
        <p:spPr bwMode="auto">
          <a:xfrm>
            <a:off x="10664825" y="8637588"/>
            <a:ext cx="644525" cy="293687"/>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42" name="Rectangle 54"/>
          <p:cNvSpPr>
            <a:spLocks/>
          </p:cNvSpPr>
          <p:nvPr/>
        </p:nvSpPr>
        <p:spPr bwMode="auto">
          <a:xfrm>
            <a:off x="6338888" y="5492750"/>
            <a:ext cx="1676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a:solidFill>
                  <a:schemeClr val="tx1"/>
                </a:solidFill>
                <a:latin typeface="メイリオ" charset="0"/>
                <a:ea typeface="メイリオ" charset="0"/>
                <a:cs typeface="メイリオ" charset="0"/>
                <a:sym typeface="メイリオ" charset="0"/>
              </a:rPr>
              <a:t>Δ</a:t>
            </a:r>
            <a:r>
              <a:rPr lang="en-US" altLang="ja-JP" sz="1800">
                <a:solidFill>
                  <a:schemeClr val="tx1"/>
                </a:solidFill>
                <a:latin typeface="メイリオ イタリック" charset="0"/>
                <a:ea typeface="メイリオ イタリック" charset="0"/>
                <a:cs typeface="メイリオ イタリック" charset="0"/>
                <a:sym typeface="メイリオ イタリック" charset="0"/>
              </a:rPr>
              <a:t>E</a:t>
            </a:r>
            <a:r>
              <a:rPr lang="en-US" altLang="ja-JP" sz="1800">
                <a:solidFill>
                  <a:schemeClr val="tx1"/>
                </a:solidFill>
                <a:latin typeface="メイリオ" charset="0"/>
                <a:ea typeface="メイリオ" charset="0"/>
                <a:cs typeface="メイリオ" charset="0"/>
                <a:sym typeface="メイリオ" charset="0"/>
              </a:rPr>
              <a:t> = –5.4 </a:t>
            </a:r>
          </a:p>
        </p:txBody>
      </p:sp>
      <p:sp>
        <p:nvSpPr>
          <p:cNvPr id="37943" name="Rectangle 55"/>
          <p:cNvSpPr>
            <a:spLocks/>
          </p:cNvSpPr>
          <p:nvPr/>
        </p:nvSpPr>
        <p:spPr bwMode="auto">
          <a:xfrm>
            <a:off x="6327775" y="3944938"/>
            <a:ext cx="16764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a:solidFill>
                  <a:schemeClr val="tx1"/>
                </a:solidFill>
                <a:latin typeface="メイリオ" charset="0"/>
                <a:ea typeface="メイリオ" charset="0"/>
                <a:cs typeface="メイリオ" charset="0"/>
                <a:sym typeface="メイリオ" charset="0"/>
              </a:rPr>
              <a:t>Δ</a:t>
            </a:r>
            <a:r>
              <a:rPr lang="en-US" altLang="ja-JP" sz="1800">
                <a:solidFill>
                  <a:schemeClr val="tx1"/>
                </a:solidFill>
                <a:latin typeface="メイリオ イタリック" charset="0"/>
                <a:ea typeface="メイリオ イタリック" charset="0"/>
                <a:cs typeface="メイリオ イタリック" charset="0"/>
                <a:sym typeface="メイリオ イタリック" charset="0"/>
              </a:rPr>
              <a:t>E</a:t>
            </a:r>
            <a:r>
              <a:rPr lang="en-US" altLang="ja-JP" sz="1800">
                <a:solidFill>
                  <a:schemeClr val="tx1"/>
                </a:solidFill>
                <a:latin typeface="メイリオ" charset="0"/>
                <a:ea typeface="メイリオ" charset="0"/>
                <a:cs typeface="メイリオ" charset="0"/>
                <a:sym typeface="メイリオ" charset="0"/>
              </a:rPr>
              <a:t> = –6.2</a:t>
            </a:r>
          </a:p>
        </p:txBody>
      </p:sp>
      <p:sp>
        <p:nvSpPr>
          <p:cNvPr id="37944" name="Rectangle 56"/>
          <p:cNvSpPr>
            <a:spLocks/>
          </p:cNvSpPr>
          <p:nvPr/>
        </p:nvSpPr>
        <p:spPr bwMode="auto">
          <a:xfrm>
            <a:off x="6321425" y="8902700"/>
            <a:ext cx="16256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a:solidFill>
                  <a:schemeClr val="tx1"/>
                </a:solidFill>
                <a:latin typeface="メイリオ" charset="0"/>
                <a:ea typeface="メイリオ" charset="0"/>
                <a:cs typeface="メイリオ" charset="0"/>
                <a:sym typeface="メイリオ" charset="0"/>
              </a:rPr>
              <a:t>Δ</a:t>
            </a:r>
            <a:r>
              <a:rPr lang="en-US" altLang="ja-JP" sz="1800">
                <a:solidFill>
                  <a:schemeClr val="tx1"/>
                </a:solidFill>
                <a:latin typeface="メイリオ イタリック" charset="0"/>
                <a:ea typeface="メイリオ イタリック" charset="0"/>
                <a:cs typeface="メイリオ イタリック" charset="0"/>
                <a:sym typeface="メイリオ イタリック" charset="0"/>
              </a:rPr>
              <a:t>E</a:t>
            </a:r>
            <a:r>
              <a:rPr lang="en-US" altLang="ja-JP" sz="1800">
                <a:solidFill>
                  <a:schemeClr val="tx1"/>
                </a:solidFill>
                <a:latin typeface="メイリオ" charset="0"/>
                <a:ea typeface="メイリオ" charset="0"/>
                <a:cs typeface="メイリオ" charset="0"/>
                <a:sym typeface="メイリオ" charset="0"/>
              </a:rPr>
              <a:t> = 1.0 </a:t>
            </a:r>
          </a:p>
        </p:txBody>
      </p:sp>
      <p:sp>
        <p:nvSpPr>
          <p:cNvPr id="37945" name="Rectangle 57"/>
          <p:cNvSpPr>
            <a:spLocks/>
          </p:cNvSpPr>
          <p:nvPr/>
        </p:nvSpPr>
        <p:spPr bwMode="auto">
          <a:xfrm>
            <a:off x="6324600" y="7269163"/>
            <a:ext cx="179070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a:solidFill>
                  <a:schemeClr val="tx1"/>
                </a:solidFill>
                <a:latin typeface="メイリオ" charset="0"/>
                <a:ea typeface="メイリオ" charset="0"/>
                <a:cs typeface="メイリオ" charset="0"/>
                <a:sym typeface="メイリオ" charset="0"/>
              </a:rPr>
              <a:t>Δ</a:t>
            </a:r>
            <a:r>
              <a:rPr lang="en-US" altLang="ja-JP" sz="1800">
                <a:solidFill>
                  <a:schemeClr val="tx1"/>
                </a:solidFill>
                <a:latin typeface="メイリオ イタリック" charset="0"/>
                <a:ea typeface="メイリオ イタリック" charset="0"/>
                <a:cs typeface="メイリオ イタリック" charset="0"/>
                <a:sym typeface="メイリオ イタリック" charset="0"/>
              </a:rPr>
              <a:t>E</a:t>
            </a:r>
            <a:r>
              <a:rPr lang="en-US" altLang="ja-JP" sz="1800">
                <a:solidFill>
                  <a:schemeClr val="tx1"/>
                </a:solidFill>
                <a:latin typeface="メイリオ" charset="0"/>
                <a:ea typeface="メイリオ" charset="0"/>
                <a:cs typeface="メイリオ" charset="0"/>
                <a:sym typeface="メイリオ" charset="0"/>
              </a:rPr>
              <a:t> = –3.5 </a:t>
            </a:r>
          </a:p>
        </p:txBody>
      </p:sp>
      <p:sp>
        <p:nvSpPr>
          <p:cNvPr id="37946" name="Rectangle 58"/>
          <p:cNvSpPr>
            <a:spLocks/>
          </p:cNvSpPr>
          <p:nvPr/>
        </p:nvSpPr>
        <p:spPr bwMode="auto">
          <a:xfrm>
            <a:off x="4763" y="8402638"/>
            <a:ext cx="4533900"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a:solidFill>
                  <a:schemeClr val="tx1"/>
                </a:solidFill>
                <a:latin typeface="メイリオ" charset="0"/>
                <a:ea typeface="メイリオ" charset="0"/>
                <a:cs typeface="メイリオ" charset="0"/>
                <a:sym typeface="メイリオ" charset="0"/>
              </a:rPr>
              <a:t>Δ</a:t>
            </a:r>
            <a:r>
              <a:rPr lang="en-US" altLang="ja-JP" sz="1800">
                <a:solidFill>
                  <a:schemeClr val="tx1"/>
                </a:solidFill>
                <a:latin typeface="メイリオ イタリック" charset="0"/>
                <a:ea typeface="メイリオ イタリック" charset="0"/>
                <a:cs typeface="メイリオ イタリック" charset="0"/>
                <a:sym typeface="メイリオ イタリック" charset="0"/>
              </a:rPr>
              <a:t>E</a:t>
            </a:r>
            <a:r>
              <a:rPr lang="en-US" altLang="ja-JP" sz="1800">
                <a:solidFill>
                  <a:schemeClr val="tx1"/>
                </a:solidFill>
                <a:latin typeface="メイリオ" charset="0"/>
                <a:ea typeface="メイリオ" charset="0"/>
                <a:cs typeface="メイリオ" charset="0"/>
                <a:sym typeface="メイリオ" charset="0"/>
              </a:rPr>
              <a:t>:</a:t>
            </a:r>
            <a:r>
              <a:rPr lang="en-US" altLang="ja-JP" sz="1800">
                <a:solidFill>
                  <a:schemeClr val="tx1"/>
                </a:solidFill>
                <a:latin typeface="メイリオ イタリック" charset="0"/>
                <a:ea typeface="メイリオ イタリック" charset="0"/>
                <a:cs typeface="メイリオ イタリック" charset="0"/>
                <a:sym typeface="メイリオ イタリック" charset="0"/>
              </a:rPr>
              <a:t>   </a:t>
            </a:r>
            <a:r>
              <a:rPr lang="ja-JP" altLang="en-US" sz="1800">
                <a:solidFill>
                  <a:schemeClr val="tx1"/>
                </a:solidFill>
                <a:latin typeface="メイリオ" charset="0"/>
                <a:ea typeface="メイリオ" charset="0"/>
                <a:cs typeface="メイリオ" charset="0"/>
                <a:sym typeface="メイリオ" charset="0"/>
              </a:rPr>
              <a:t>反応エネルギー</a:t>
            </a:r>
            <a:r>
              <a:rPr lang="en-US" altLang="ja-JP" sz="1800">
                <a:solidFill>
                  <a:schemeClr val="tx1"/>
                </a:solidFill>
                <a:latin typeface="メイリオ" charset="0"/>
                <a:ea typeface="メイリオ" charset="0"/>
                <a:cs typeface="メイリオ" charset="0"/>
                <a:sym typeface="メイリオ" charset="0"/>
              </a:rPr>
              <a:t>(kcal/mol)</a:t>
            </a:r>
            <a:endParaRPr lang="en-US" altLang="ja-JP">
              <a:solidFill>
                <a:schemeClr val="tx1"/>
              </a:solidFill>
              <a:latin typeface="Helvetica Neue Light" charset="0"/>
              <a:ea typeface="ＭＳ Ｐゴシック" charset="0"/>
              <a:cs typeface="Helvetica Neue Light" charset="0"/>
              <a:sym typeface="Helvetica Neue Light" charset="0"/>
            </a:endParaRPr>
          </a:p>
          <a:p>
            <a:pPr algn="l"/>
            <a:r>
              <a:rPr lang="en-US" altLang="ja-JP" sz="1800">
                <a:solidFill>
                  <a:schemeClr val="tx1"/>
                </a:solidFill>
                <a:latin typeface="メイリオ" charset="0"/>
                <a:ea typeface="メイリオ" charset="0"/>
                <a:cs typeface="メイリオ" charset="0"/>
                <a:sym typeface="メイリオ" charset="0"/>
              </a:rPr>
              <a:t>Δ</a:t>
            </a:r>
            <a:r>
              <a:rPr lang="en-US" altLang="ja-JP" sz="1800">
                <a:solidFill>
                  <a:schemeClr val="tx1"/>
                </a:solidFill>
                <a:latin typeface="メイリオ イタリック" charset="0"/>
                <a:ea typeface="メイリオ イタリック" charset="0"/>
                <a:cs typeface="メイリオ イタリック" charset="0"/>
                <a:sym typeface="メイリオ イタリック" charset="0"/>
              </a:rPr>
              <a:t>E</a:t>
            </a:r>
            <a:r>
              <a:rPr lang="en-US" altLang="ja-JP" sz="1800" baseline="30000">
                <a:solidFill>
                  <a:schemeClr val="tx1"/>
                </a:solidFill>
                <a:latin typeface="メイリオ" charset="0"/>
                <a:ea typeface="メイリオ" charset="0"/>
                <a:cs typeface="メイリオ" charset="0"/>
                <a:sym typeface="メイリオ" charset="0"/>
              </a:rPr>
              <a:t>‡</a:t>
            </a:r>
            <a:r>
              <a:rPr lang="en-US" altLang="ja-JP" sz="1800">
                <a:solidFill>
                  <a:schemeClr val="tx1"/>
                </a:solidFill>
                <a:latin typeface="メイリオ" charset="0"/>
                <a:ea typeface="メイリオ" charset="0"/>
                <a:cs typeface="メイリオ" charset="0"/>
                <a:sym typeface="メイリオ" charset="0"/>
              </a:rPr>
              <a:t>: </a:t>
            </a:r>
            <a:r>
              <a:rPr lang="ja-JP" altLang="en-US" sz="1800">
                <a:solidFill>
                  <a:schemeClr val="tx1"/>
                </a:solidFill>
                <a:latin typeface="メイリオ" charset="0"/>
                <a:ea typeface="メイリオ" charset="0"/>
                <a:cs typeface="メイリオ" charset="0"/>
                <a:sym typeface="メイリオ" charset="0"/>
              </a:rPr>
              <a:t>活性化エネルギー</a:t>
            </a:r>
            <a:r>
              <a:rPr lang="en-US" altLang="ja-JP" sz="1800">
                <a:solidFill>
                  <a:schemeClr val="tx1"/>
                </a:solidFill>
                <a:latin typeface="メイリオ" charset="0"/>
                <a:ea typeface="メイリオ" charset="0"/>
                <a:cs typeface="メイリオ" charset="0"/>
                <a:sym typeface="メイリオ" charset="0"/>
              </a:rPr>
              <a:t>(kcal/mol)</a:t>
            </a:r>
            <a:endParaRPr lang="en-US" altLang="ja-JP">
              <a:solidFill>
                <a:schemeClr val="tx1"/>
              </a:solidFill>
              <a:latin typeface="Helvetica Neue Light" charset="0"/>
              <a:ea typeface="ＭＳ Ｐゴシック" charset="0"/>
              <a:cs typeface="Helvetica Neue Light" charset="0"/>
              <a:sym typeface="Helvetica Neue Light" charset="0"/>
            </a:endParaRPr>
          </a:p>
          <a:p>
            <a:pPr algn="l"/>
            <a:r>
              <a:rPr lang="en-US" altLang="ja-JP" sz="1800">
                <a:solidFill>
                  <a:schemeClr val="tx1"/>
                </a:solidFill>
                <a:latin typeface="メイリオ" charset="0"/>
                <a:ea typeface="メイリオ" charset="0"/>
                <a:cs typeface="メイリオ" charset="0"/>
                <a:sym typeface="メイリオ" charset="0"/>
              </a:rPr>
              <a:t>(DFT</a:t>
            </a:r>
            <a:r>
              <a:rPr lang="ja-JP" altLang="en-US" sz="1800">
                <a:solidFill>
                  <a:schemeClr val="tx1"/>
                </a:solidFill>
                <a:latin typeface="メイリオ" charset="0"/>
                <a:ea typeface="メイリオ" charset="0"/>
                <a:cs typeface="メイリオ" charset="0"/>
                <a:sym typeface="メイリオ" charset="0"/>
              </a:rPr>
              <a:t>計算</a:t>
            </a:r>
            <a:r>
              <a:rPr lang="en-US" altLang="ja-JP" sz="1800">
                <a:solidFill>
                  <a:schemeClr val="tx1"/>
                </a:solidFill>
                <a:latin typeface="メイリオ" charset="0"/>
                <a:ea typeface="メイリオ" charset="0"/>
                <a:cs typeface="メイリオ" charset="0"/>
                <a:sym typeface="メイリオ" charset="0"/>
              </a:rPr>
              <a:t>)</a:t>
            </a:r>
          </a:p>
        </p:txBody>
      </p:sp>
      <p:grpSp>
        <p:nvGrpSpPr>
          <p:cNvPr id="37949" name="Group 61"/>
          <p:cNvGrpSpPr>
            <a:grpSpLocks/>
          </p:cNvGrpSpPr>
          <p:nvPr/>
        </p:nvGrpSpPr>
        <p:grpSpPr bwMode="auto">
          <a:xfrm>
            <a:off x="1038225" y="6454775"/>
            <a:ext cx="917575" cy="827088"/>
            <a:chOff x="0" y="0"/>
            <a:chExt cx="577" cy="520"/>
          </a:xfrm>
        </p:grpSpPr>
        <p:pic>
          <p:nvPicPr>
            <p:cNvPr id="37947" name="Picture 5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64"/>
              <a:ext cx="533" cy="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37948" name="Oval 60"/>
            <p:cNvSpPr>
              <a:spLocks/>
            </p:cNvSpPr>
            <p:nvPr/>
          </p:nvSpPr>
          <p:spPr bwMode="auto">
            <a:xfrm rot="1560000">
              <a:off x="249" y="50"/>
              <a:ext cx="289" cy="247"/>
            </a:xfrm>
            <a:prstGeom prst="ellipse">
              <a:avLst/>
            </a:prstGeom>
            <a:noFill/>
            <a:ln w="9525" cap="flat">
              <a:solidFill>
                <a:srgbClr val="FF0000"/>
              </a:solidFill>
              <a:prstDash val="solid"/>
              <a:round/>
              <a:headEnd type="none" w="med" len="med"/>
              <a:tailEnd type="none" w="med" len="med"/>
            </a:ln>
            <a:effectLst>
              <a:outerShdw blurRad="38100" dist="23000" dir="54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pic>
        <p:nvPicPr>
          <p:cNvPr id="37950" name="Picture 6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492500" y="2897188"/>
            <a:ext cx="134937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37951" name="Rectangle 63"/>
          <p:cNvSpPr>
            <a:spLocks/>
          </p:cNvSpPr>
          <p:nvPr/>
        </p:nvSpPr>
        <p:spPr bwMode="auto">
          <a:xfrm>
            <a:off x="2740025" y="4089400"/>
            <a:ext cx="4492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dirty="0">
                <a:solidFill>
                  <a:srgbClr val="7F007F"/>
                </a:solidFill>
                <a:latin typeface="Helvetica Neue Light" charset="0"/>
                <a:ea typeface="ＭＳ Ｐゴシック" charset="0"/>
                <a:cs typeface="Helvetica Neue Light" charset="0"/>
                <a:sym typeface="Helvetica Neue Light" charset="0"/>
              </a:rPr>
              <a:t>A</a:t>
            </a:r>
          </a:p>
        </p:txBody>
      </p:sp>
      <p:sp>
        <p:nvSpPr>
          <p:cNvPr id="37952" name="Rectangle 64"/>
          <p:cNvSpPr>
            <a:spLocks/>
          </p:cNvSpPr>
          <p:nvPr/>
        </p:nvSpPr>
        <p:spPr bwMode="auto">
          <a:xfrm>
            <a:off x="2722563" y="5867400"/>
            <a:ext cx="48895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a:solidFill>
                  <a:srgbClr val="7F007F"/>
                </a:solidFill>
                <a:latin typeface="Helvetica Neue Light" charset="0"/>
                <a:ea typeface="ＭＳ Ｐゴシック" charset="0"/>
                <a:cs typeface="Helvetica Neue Light" charset="0"/>
                <a:sym typeface="Helvetica Neue Light" charset="0"/>
              </a:rPr>
              <a:t>C</a:t>
            </a:r>
          </a:p>
        </p:txBody>
      </p:sp>
      <p:sp>
        <p:nvSpPr>
          <p:cNvPr id="37953" name="Rectangle 65"/>
          <p:cNvSpPr>
            <a:spLocks/>
          </p:cNvSpPr>
          <p:nvPr/>
        </p:nvSpPr>
        <p:spPr bwMode="auto">
          <a:xfrm>
            <a:off x="2574925" y="6413500"/>
            <a:ext cx="47942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a:solidFill>
                  <a:srgbClr val="7F007F"/>
                </a:solidFill>
                <a:latin typeface="Helvetica Neue Light" charset="0"/>
                <a:ea typeface="ＭＳ Ｐゴシック" charset="0"/>
                <a:cs typeface="Helvetica Neue Light" charset="0"/>
                <a:sym typeface="Helvetica Neue Light" charset="0"/>
              </a:rPr>
              <a:t>D</a:t>
            </a:r>
          </a:p>
        </p:txBody>
      </p:sp>
      <p:sp>
        <p:nvSpPr>
          <p:cNvPr id="37954" name="Rectangle 66"/>
          <p:cNvSpPr>
            <a:spLocks/>
          </p:cNvSpPr>
          <p:nvPr/>
        </p:nvSpPr>
        <p:spPr bwMode="auto">
          <a:xfrm>
            <a:off x="2897188" y="4732784"/>
            <a:ext cx="4699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dirty="0">
                <a:solidFill>
                  <a:srgbClr val="7F007F"/>
                </a:solidFill>
                <a:latin typeface="Helvetica Neue Light" charset="0"/>
                <a:ea typeface="ＭＳ Ｐゴシック" charset="0"/>
                <a:cs typeface="Helvetica Neue Light" charset="0"/>
                <a:sym typeface="Helvetica Neue Light" charset="0"/>
              </a:rPr>
              <a:t>B</a:t>
            </a:r>
          </a:p>
        </p:txBody>
      </p:sp>
      <p:grpSp>
        <p:nvGrpSpPr>
          <p:cNvPr id="37957" name="Group 69"/>
          <p:cNvGrpSpPr>
            <a:grpSpLocks/>
          </p:cNvGrpSpPr>
          <p:nvPr/>
        </p:nvGrpSpPr>
        <p:grpSpPr bwMode="auto">
          <a:xfrm>
            <a:off x="8470900" y="2779713"/>
            <a:ext cx="1598613" cy="1600200"/>
            <a:chOff x="0" y="0"/>
            <a:chExt cx="1007" cy="1008"/>
          </a:xfrm>
        </p:grpSpPr>
        <p:pic>
          <p:nvPicPr>
            <p:cNvPr id="37955" name="Picture 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37" cy="1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956" name="Oval 68"/>
            <p:cNvSpPr>
              <a:spLocks/>
            </p:cNvSpPr>
            <p:nvPr/>
          </p:nvSpPr>
          <p:spPr bwMode="auto">
            <a:xfrm rot="1560000">
              <a:off x="790" y="383"/>
              <a:ext cx="184" cy="192"/>
            </a:xfrm>
            <a:prstGeom prst="ellipse">
              <a:avLst/>
            </a:prstGeom>
            <a:noFill/>
            <a:ln w="9525" cap="flat">
              <a:solidFill>
                <a:srgbClr val="FF0000"/>
              </a:solidFill>
              <a:prstDash val="solid"/>
              <a:round/>
              <a:headEnd type="none" w="med" len="med"/>
              <a:tailEnd type="none" w="med" len="med"/>
            </a:ln>
            <a:effectLst>
              <a:outerShdw blurRad="38100" dist="23000" dir="54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nvGrpSpPr>
          <p:cNvPr id="37960" name="Group 72"/>
          <p:cNvGrpSpPr>
            <a:grpSpLocks/>
          </p:cNvGrpSpPr>
          <p:nvPr/>
        </p:nvGrpSpPr>
        <p:grpSpPr bwMode="auto">
          <a:xfrm>
            <a:off x="8599488" y="7945438"/>
            <a:ext cx="1270000" cy="1400175"/>
            <a:chOff x="0" y="0"/>
            <a:chExt cx="800" cy="882"/>
          </a:xfrm>
        </p:grpSpPr>
        <p:pic>
          <p:nvPicPr>
            <p:cNvPr id="37958" name="Picture 7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800" cy="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959" name="Oval 71"/>
            <p:cNvSpPr>
              <a:spLocks/>
            </p:cNvSpPr>
            <p:nvPr/>
          </p:nvSpPr>
          <p:spPr bwMode="auto">
            <a:xfrm rot="1560000">
              <a:off x="463" y="281"/>
              <a:ext cx="184" cy="192"/>
            </a:xfrm>
            <a:prstGeom prst="ellipse">
              <a:avLst/>
            </a:prstGeom>
            <a:noFill/>
            <a:ln w="9525" cap="flat">
              <a:solidFill>
                <a:srgbClr val="FF0000"/>
              </a:solidFill>
              <a:prstDash val="solid"/>
              <a:round/>
              <a:headEnd type="none" w="med" len="med"/>
              <a:tailEnd type="none" w="med" len="med"/>
            </a:ln>
            <a:effectLst>
              <a:outerShdw blurRad="38100" dist="23000" dir="54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nvGrpSpPr>
          <p:cNvPr id="37963" name="Group 75"/>
          <p:cNvGrpSpPr>
            <a:grpSpLocks/>
          </p:cNvGrpSpPr>
          <p:nvPr/>
        </p:nvGrpSpPr>
        <p:grpSpPr bwMode="auto">
          <a:xfrm>
            <a:off x="8597900" y="6259513"/>
            <a:ext cx="1193800" cy="1390650"/>
            <a:chOff x="0" y="0"/>
            <a:chExt cx="752" cy="876"/>
          </a:xfrm>
        </p:grpSpPr>
        <p:pic>
          <p:nvPicPr>
            <p:cNvPr id="37961" name="Picture 7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752" cy="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962" name="Oval 74"/>
            <p:cNvSpPr>
              <a:spLocks/>
            </p:cNvSpPr>
            <p:nvPr/>
          </p:nvSpPr>
          <p:spPr bwMode="auto">
            <a:xfrm rot="1560000">
              <a:off x="424" y="535"/>
              <a:ext cx="184" cy="192"/>
            </a:xfrm>
            <a:prstGeom prst="ellipse">
              <a:avLst/>
            </a:prstGeom>
            <a:noFill/>
            <a:ln w="9525" cap="flat">
              <a:solidFill>
                <a:srgbClr val="FF0000"/>
              </a:solidFill>
              <a:prstDash val="solid"/>
              <a:round/>
              <a:headEnd type="none" w="med" len="med"/>
              <a:tailEnd type="none" w="med" len="med"/>
            </a:ln>
            <a:effectLst>
              <a:outerShdw blurRad="38100" dist="23000" dir="54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nvGrpSpPr>
          <p:cNvPr id="37966" name="Group 78"/>
          <p:cNvGrpSpPr>
            <a:grpSpLocks/>
          </p:cNvGrpSpPr>
          <p:nvPr/>
        </p:nvGrpSpPr>
        <p:grpSpPr bwMode="auto">
          <a:xfrm>
            <a:off x="4813300" y="7950200"/>
            <a:ext cx="1246188" cy="1498600"/>
            <a:chOff x="0" y="0"/>
            <a:chExt cx="785" cy="944"/>
          </a:xfrm>
        </p:grpSpPr>
        <p:pic>
          <p:nvPicPr>
            <p:cNvPr id="37964" name="Picture 7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785" cy="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965" name="Oval 77"/>
            <p:cNvSpPr>
              <a:spLocks/>
            </p:cNvSpPr>
            <p:nvPr/>
          </p:nvSpPr>
          <p:spPr bwMode="auto">
            <a:xfrm rot="1560000">
              <a:off x="383" y="368"/>
              <a:ext cx="191" cy="187"/>
            </a:xfrm>
            <a:prstGeom prst="ellipse">
              <a:avLst/>
            </a:prstGeom>
            <a:noFill/>
            <a:ln w="9525" cap="flat">
              <a:solidFill>
                <a:srgbClr val="FF0000"/>
              </a:solidFill>
              <a:prstDash val="solid"/>
              <a:round/>
              <a:headEnd type="none" w="med" len="med"/>
              <a:tailEnd type="none" w="med" len="med"/>
            </a:ln>
            <a:effectLst>
              <a:outerShdw blurRad="38100" dist="23000" dir="54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grpSp>
        <p:nvGrpSpPr>
          <p:cNvPr id="37969" name="Group 81"/>
          <p:cNvGrpSpPr>
            <a:grpSpLocks/>
          </p:cNvGrpSpPr>
          <p:nvPr/>
        </p:nvGrpSpPr>
        <p:grpSpPr bwMode="auto">
          <a:xfrm>
            <a:off x="8618538" y="4635500"/>
            <a:ext cx="1276350" cy="1282700"/>
            <a:chOff x="0" y="0"/>
            <a:chExt cx="803" cy="807"/>
          </a:xfrm>
        </p:grpSpPr>
        <p:pic>
          <p:nvPicPr>
            <p:cNvPr id="37967" name="Picture 7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803"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7968" name="Oval 80"/>
            <p:cNvSpPr>
              <a:spLocks/>
            </p:cNvSpPr>
            <p:nvPr/>
          </p:nvSpPr>
          <p:spPr bwMode="auto">
            <a:xfrm rot="1560000">
              <a:off x="579" y="438"/>
              <a:ext cx="184" cy="192"/>
            </a:xfrm>
            <a:prstGeom prst="ellipse">
              <a:avLst/>
            </a:prstGeom>
            <a:noFill/>
            <a:ln w="9525" cap="flat">
              <a:solidFill>
                <a:srgbClr val="FF0000"/>
              </a:solidFill>
              <a:prstDash val="solid"/>
              <a:round/>
              <a:headEnd type="none" w="med" len="med"/>
              <a:tailEnd type="none" w="med" len="med"/>
            </a:ln>
            <a:effectLst>
              <a:outerShdw blurRad="38100" dist="23000" dir="5400000" algn="ctr" rotWithShape="0">
                <a:schemeClr val="bg2">
                  <a:alpha val="34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sp>
        <p:nvSpPr>
          <p:cNvPr id="37970" name="Line 82"/>
          <p:cNvSpPr>
            <a:spLocks noChangeShapeType="1"/>
          </p:cNvSpPr>
          <p:nvPr/>
        </p:nvSpPr>
        <p:spPr bwMode="auto">
          <a:xfrm rot="10800000" flipH="1">
            <a:off x="10617200" y="5003800"/>
            <a:ext cx="820738" cy="122238"/>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71" name="Line 83"/>
          <p:cNvSpPr>
            <a:spLocks noChangeShapeType="1"/>
          </p:cNvSpPr>
          <p:nvPr/>
        </p:nvSpPr>
        <p:spPr bwMode="auto">
          <a:xfrm rot="10800000" flipH="1">
            <a:off x="10617200" y="4762500"/>
            <a:ext cx="642938" cy="347663"/>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72" name="Line 84"/>
          <p:cNvSpPr>
            <a:spLocks noChangeShapeType="1"/>
          </p:cNvSpPr>
          <p:nvPr/>
        </p:nvSpPr>
        <p:spPr bwMode="auto">
          <a:xfrm>
            <a:off x="10617200" y="5143500"/>
            <a:ext cx="820738" cy="163513"/>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73" name="Line 85"/>
          <p:cNvSpPr>
            <a:spLocks noChangeShapeType="1"/>
          </p:cNvSpPr>
          <p:nvPr/>
        </p:nvSpPr>
        <p:spPr bwMode="auto">
          <a:xfrm>
            <a:off x="10617200" y="5143500"/>
            <a:ext cx="642938" cy="292100"/>
          </a:xfrm>
          <a:prstGeom prst="line">
            <a:avLst/>
          </a:prstGeom>
          <a:noFill/>
          <a:ln w="25400" cap="flat">
            <a:solidFill>
              <a:srgbClr val="4F81BD"/>
            </a:solidFill>
            <a:prstDash val="solid"/>
            <a:round/>
            <a:headEnd type="none" w="med" len="med"/>
            <a:tailEnd type="arrow" w="sm" len="sm"/>
          </a:ln>
          <a:effectLst>
            <a:outerShdw blurRad="38100" dist="19999" dir="5400000" algn="ctr" rotWithShape="0">
              <a:schemeClr val="bg2">
                <a:alpha val="37999"/>
              </a:schemeClr>
            </a:outerShdw>
          </a:effectLst>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7974" name="Rectangle 86"/>
          <p:cNvSpPr>
            <a:spLocks noGrp="1" noChangeArrowheads="1"/>
          </p:cNvSpPr>
          <p:nvPr>
            <p:ph type="title"/>
          </p:nvPr>
        </p:nvSpPr>
        <p:spPr>
          <a:ln/>
        </p:spPr>
        <p:txBody>
          <a:bodyPr/>
          <a:lstStyle/>
          <a:p>
            <a:pPr>
              <a:lnSpc>
                <a:spcPct val="50000"/>
              </a:lnSpc>
            </a:pPr>
            <a:r>
              <a:rPr lang="en-US" altLang="ja-JP" sz="3600">
                <a:latin typeface="ヒラギノ丸ゴ ProN W4" charset="0"/>
                <a:ea typeface="ヒラギノ丸ゴ ProN W4" charset="0"/>
                <a:cs typeface="ヒラギノ丸ゴ ProN W4" charset="0"/>
                <a:sym typeface="ヒラギノ丸ゴ ProN W4" charset="0"/>
              </a:rPr>
              <a:t>H</a:t>
            </a:r>
            <a:r>
              <a:rPr lang="en-US" altLang="ja-JP" sz="3600" baseline="-6000">
                <a:latin typeface="ヒラギノ丸ゴ ProN W4" charset="0"/>
                <a:ea typeface="ヒラギノ丸ゴ ProN W4" charset="0"/>
                <a:cs typeface="ヒラギノ丸ゴ ProN W4" charset="0"/>
                <a:sym typeface="ヒラギノ丸ゴ ProN W4" charset="0"/>
              </a:rPr>
              <a:t>2</a:t>
            </a:r>
            <a:r>
              <a:rPr lang="en-US" altLang="ja-JP" sz="3600">
                <a:latin typeface="ヒラギノ丸ゴ ProN W4" charset="0"/>
                <a:ea typeface="ヒラギノ丸ゴ ProN W4" charset="0"/>
                <a:cs typeface="ヒラギノ丸ゴ ProN W4" charset="0"/>
                <a:sym typeface="ヒラギノ丸ゴ ProN W4" charset="0"/>
              </a:rPr>
              <a:t>Si(indenyl)</a:t>
            </a:r>
            <a:r>
              <a:rPr lang="en-US" altLang="ja-JP" sz="3600" baseline="-6000">
                <a:latin typeface="ヒラギノ丸ゴ ProN W4" charset="0"/>
                <a:ea typeface="ヒラギノ丸ゴ ProN W4" charset="0"/>
                <a:cs typeface="ヒラギノ丸ゴ ProN W4" charset="0"/>
                <a:sym typeface="ヒラギノ丸ゴ ProN W4" charset="0"/>
              </a:rPr>
              <a:t>2</a:t>
            </a:r>
            <a:r>
              <a:rPr lang="en-US" altLang="ja-JP" sz="3600">
                <a:latin typeface="ヒラギノ丸ゴ ProN W4" charset="0"/>
                <a:ea typeface="ヒラギノ丸ゴ ProN W4" charset="0"/>
                <a:cs typeface="ヒラギノ丸ゴ ProN W4" charset="0"/>
                <a:sym typeface="ヒラギノ丸ゴ ProN W4" charset="0"/>
              </a:rPr>
              <a:t>ZrMe</a:t>
            </a:r>
            <a:r>
              <a:rPr lang="en-US" altLang="ja-JP" sz="3600" baseline="32000">
                <a:latin typeface="ヒラギノ丸ゴ ProN W4" charset="0"/>
                <a:ea typeface="ヒラギノ丸ゴ ProN W4" charset="0"/>
                <a:cs typeface="ヒラギノ丸ゴ ProN W4" charset="0"/>
                <a:sym typeface="ヒラギノ丸ゴ ProN W4" charset="0"/>
              </a:rPr>
              <a:t>+</a:t>
            </a:r>
            <a:r>
              <a:rPr lang="ja-JP" altLang="en-US" sz="3600">
                <a:latin typeface="ヒラギノ丸ゴ ProN W4" charset="0"/>
                <a:ea typeface="ヒラギノ丸ゴ ProN W4" charset="0"/>
                <a:cs typeface="ヒラギノ丸ゴ ProN W4" charset="0"/>
                <a:sym typeface="ヒラギノ丸ゴ ProN W4" charset="0"/>
              </a:rPr>
              <a:t>の</a:t>
            </a:r>
            <a:r>
              <a:rPr lang="en-US" altLang="ja-JP" sz="3600">
                <a:latin typeface="ヒラギノ丸ゴ ProN W4" charset="0"/>
                <a:ea typeface="ヒラギノ丸ゴ ProN W4" charset="0"/>
                <a:cs typeface="ヒラギノ丸ゴ ProN W4" charset="0"/>
                <a:sym typeface="ヒラギノ丸ゴ ProN W4" charset="0"/>
              </a:rPr>
              <a:t>Zr-Me</a:t>
            </a:r>
            <a:r>
              <a:rPr lang="ja-JP" altLang="en-US" sz="3600">
                <a:latin typeface="ヒラギノ丸ゴ ProN W4" charset="0"/>
                <a:ea typeface="ヒラギノ丸ゴ ProN W4" charset="0"/>
                <a:cs typeface="ヒラギノ丸ゴ ProN W4" charset="0"/>
                <a:sym typeface="ヒラギノ丸ゴ ProN W4" charset="0"/>
              </a:rPr>
              <a:t>結合へのプロピレン挿入の</a:t>
            </a:r>
            <a:r>
              <a:rPr lang="en-US" altLang="ja-JP" sz="3600">
                <a:latin typeface="ヒラギノ丸ゴ ProN W4" charset="0"/>
                <a:ea typeface="ヒラギノ丸ゴ ProN W4" charset="0"/>
                <a:cs typeface="ヒラギノ丸ゴ ProN W4" charset="0"/>
                <a:sym typeface="ヒラギノ丸ゴ ProN W4" charset="0"/>
              </a:rPr>
              <a:t>DFT</a:t>
            </a:r>
            <a:r>
              <a:rPr lang="ja-JP" altLang="en-US" sz="3600">
                <a:latin typeface="ヒラギノ丸ゴ ProN W4" charset="0"/>
                <a:ea typeface="ヒラギノ丸ゴ ProN W4" charset="0"/>
                <a:cs typeface="ヒラギノ丸ゴ ProN W4" charset="0"/>
                <a:sym typeface="ヒラギノ丸ゴ ProN W4" charset="0"/>
              </a:rPr>
              <a:t>計算</a:t>
            </a:r>
          </a:p>
        </p:txBody>
      </p:sp>
      <p:sp>
        <p:nvSpPr>
          <p:cNvPr id="37975" name="Rectangle 87"/>
          <p:cNvSpPr>
            <a:spLocks/>
          </p:cNvSpPr>
          <p:nvPr/>
        </p:nvSpPr>
        <p:spPr bwMode="auto">
          <a:xfrm>
            <a:off x="4694238" y="9196388"/>
            <a:ext cx="1646237"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Calibri" charset="0"/>
                <a:ea typeface="ＭＳ Ｐゴシック" charset="0"/>
                <a:cs typeface="Calibri" charset="0"/>
                <a:sym typeface="Calibri" charset="0"/>
              </a:rPr>
              <a:t>π-complex D</a:t>
            </a:r>
          </a:p>
        </p:txBody>
      </p:sp>
      <p:sp>
        <p:nvSpPr>
          <p:cNvPr id="37976" name="Rectangle 88"/>
          <p:cNvSpPr>
            <a:spLocks/>
          </p:cNvSpPr>
          <p:nvPr/>
        </p:nvSpPr>
        <p:spPr bwMode="auto">
          <a:xfrm>
            <a:off x="8499475" y="9169400"/>
            <a:ext cx="131921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Calibri" charset="0"/>
                <a:ea typeface="ＭＳ Ｐゴシック" charset="0"/>
                <a:cs typeface="Calibri" charset="0"/>
                <a:sym typeface="Calibri" charset="0"/>
              </a:rPr>
              <a:t>product D</a:t>
            </a:r>
          </a:p>
        </p:txBody>
      </p:sp>
      <p:sp>
        <p:nvSpPr>
          <p:cNvPr id="37977" name="Rectangle 89"/>
          <p:cNvSpPr>
            <a:spLocks/>
          </p:cNvSpPr>
          <p:nvPr/>
        </p:nvSpPr>
        <p:spPr bwMode="auto">
          <a:xfrm>
            <a:off x="8499475" y="4225925"/>
            <a:ext cx="20494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Calibri" charset="0"/>
                <a:ea typeface="ＭＳ Ｐゴシック" charset="0"/>
                <a:cs typeface="Calibri" charset="0"/>
                <a:sym typeface="Calibri" charset="0"/>
              </a:rPr>
              <a:t>product A (P1A)</a:t>
            </a:r>
          </a:p>
        </p:txBody>
      </p:sp>
      <p:pic>
        <p:nvPicPr>
          <p:cNvPr id="37978" name="Picture 9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978650" y="2562225"/>
            <a:ext cx="1444625" cy="95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37979" name="Rectangle 91"/>
          <p:cNvSpPr>
            <a:spLocks/>
          </p:cNvSpPr>
          <p:nvPr/>
        </p:nvSpPr>
        <p:spPr bwMode="auto">
          <a:xfrm>
            <a:off x="279400" y="5156200"/>
            <a:ext cx="3254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1800" b="1">
                <a:solidFill>
                  <a:schemeClr val="tx1"/>
                </a:solidFill>
                <a:latin typeface="Helvetica Neue" charset="0"/>
                <a:ea typeface="ＭＳ Ｐゴシック" charset="0"/>
                <a:cs typeface="Helvetica Neue" charset="0"/>
                <a:sym typeface="Helvetica Neue" charset="0"/>
              </a:rPr>
              <a:t>Zr</a:t>
            </a:r>
          </a:p>
        </p:txBody>
      </p:sp>
      <p:sp>
        <p:nvSpPr>
          <p:cNvPr id="37980" name="Rectangle 92"/>
          <p:cNvSpPr>
            <a:spLocks/>
          </p:cNvSpPr>
          <p:nvPr/>
        </p:nvSpPr>
        <p:spPr bwMode="auto">
          <a:xfrm>
            <a:off x="279400" y="5384800"/>
            <a:ext cx="2952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1800" b="1">
                <a:solidFill>
                  <a:schemeClr val="tx1"/>
                </a:solidFill>
                <a:latin typeface="Helvetica Neue" charset="0"/>
                <a:ea typeface="ＭＳ Ｐゴシック" charset="0"/>
                <a:cs typeface="Helvetica Neue" charset="0"/>
                <a:sym typeface="Helvetica Neue" charset="0"/>
              </a:rPr>
              <a:t>Si</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8914" name="Rectangle 2"/>
          <p:cNvSpPr>
            <a:spLocks noGrp="1" noChangeArrowheads="1"/>
          </p:cNvSpPr>
          <p:nvPr>
            <p:ph type="title"/>
          </p:nvPr>
        </p:nvSpPr>
        <p:spPr>
          <a:ln/>
        </p:spPr>
        <p:txBody>
          <a:bodyPr/>
          <a:lstStyle/>
          <a:p>
            <a:r>
              <a:rPr lang="ja-JP" altLang="en-US" sz="3600">
                <a:latin typeface="ヒラギノ丸ゴ ProN W4" charset="0"/>
                <a:ea typeface="ヒラギノ丸ゴ ProN W4" charset="0"/>
                <a:cs typeface="ヒラギノ丸ゴ ProN W4" charset="0"/>
                <a:sym typeface="ヒラギノ丸ゴ ProN W4" charset="0"/>
              </a:rPr>
              <a:t>エネルギー変化：反応経路</a:t>
            </a:r>
            <a:r>
              <a:rPr lang="en-US" altLang="ja-JP" sz="3600">
                <a:latin typeface="ヒラギノ丸ゴ ProN W4" charset="0"/>
                <a:ea typeface="ヒラギノ丸ゴ ProN W4" charset="0"/>
                <a:cs typeface="ヒラギノ丸ゴ ProN W4" charset="0"/>
                <a:sym typeface="ヒラギノ丸ゴ ProN W4" charset="0"/>
              </a:rPr>
              <a:t>A</a:t>
            </a:r>
            <a:r>
              <a:rPr lang="ja-JP" altLang="en-US" sz="3600">
                <a:latin typeface="ヒラギノ丸ゴ ProN W4" charset="0"/>
                <a:ea typeface="ヒラギノ丸ゴ ProN W4" charset="0"/>
                <a:cs typeface="ヒラギノ丸ゴ ProN W4" charset="0"/>
                <a:sym typeface="ヒラギノ丸ゴ ProN W4" charset="0"/>
              </a:rPr>
              <a:t>に引き続いて４つの反応経路で２回目の挿入が起きる場合</a:t>
            </a:r>
          </a:p>
        </p:txBody>
      </p:sp>
      <p:sp>
        <p:nvSpPr>
          <p:cNvPr id="38916" name="Rectangle 4"/>
          <p:cNvSpPr>
            <a:spLocks/>
          </p:cNvSpPr>
          <p:nvPr/>
        </p:nvSpPr>
        <p:spPr bwMode="auto">
          <a:xfrm>
            <a:off x="10856913" y="3390900"/>
            <a:ext cx="342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rgbClr val="FF00FF"/>
                </a:solidFill>
                <a:latin typeface="Tahoma" charset="0"/>
                <a:ea typeface="ＭＳ Ｐゴシック" charset="0"/>
                <a:cs typeface="Tahoma" charset="0"/>
                <a:sym typeface="Tahoma" charset="0"/>
              </a:rPr>
              <a:t>B</a:t>
            </a:r>
          </a:p>
        </p:txBody>
      </p:sp>
      <p:sp>
        <p:nvSpPr>
          <p:cNvPr id="38917" name="Rectangle 5"/>
          <p:cNvSpPr>
            <a:spLocks/>
          </p:cNvSpPr>
          <p:nvPr/>
        </p:nvSpPr>
        <p:spPr bwMode="auto">
          <a:xfrm>
            <a:off x="10858500" y="3873500"/>
            <a:ext cx="3476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rgbClr val="FF0000"/>
                </a:solidFill>
                <a:latin typeface="Tahoma" charset="0"/>
                <a:ea typeface="ＭＳ Ｐゴシック" charset="0"/>
                <a:cs typeface="Tahoma" charset="0"/>
                <a:sym typeface="Tahoma" charset="0"/>
              </a:rPr>
              <a:t>A</a:t>
            </a:r>
          </a:p>
        </p:txBody>
      </p:sp>
      <p:sp>
        <p:nvSpPr>
          <p:cNvPr id="38918" name="Rectangle 6"/>
          <p:cNvSpPr>
            <a:spLocks/>
          </p:cNvSpPr>
          <p:nvPr/>
        </p:nvSpPr>
        <p:spPr bwMode="auto">
          <a:xfrm>
            <a:off x="10841038" y="2298700"/>
            <a:ext cx="381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rgbClr val="7F007F"/>
                </a:solidFill>
                <a:latin typeface="Tahoma" charset="0"/>
                <a:ea typeface="ＭＳ Ｐゴシック" charset="0"/>
                <a:cs typeface="Tahoma" charset="0"/>
                <a:sym typeface="Tahoma" charset="0"/>
              </a:rPr>
              <a:t>D</a:t>
            </a:r>
          </a:p>
        </p:txBody>
      </p:sp>
      <p:sp>
        <p:nvSpPr>
          <p:cNvPr id="38919" name="Rectangle 7"/>
          <p:cNvSpPr>
            <a:spLocks/>
          </p:cNvSpPr>
          <p:nvPr/>
        </p:nvSpPr>
        <p:spPr bwMode="auto">
          <a:xfrm>
            <a:off x="10856913" y="2819400"/>
            <a:ext cx="3492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rgbClr val="0000FF"/>
                </a:solidFill>
                <a:latin typeface="Tahoma" charset="0"/>
                <a:ea typeface="ＭＳ Ｐゴシック" charset="0"/>
                <a:cs typeface="Tahoma" charset="0"/>
                <a:sym typeface="Tahoma" charset="0"/>
              </a:rPr>
              <a:t>C</a:t>
            </a:r>
          </a:p>
        </p:txBody>
      </p:sp>
      <p:sp>
        <p:nvSpPr>
          <p:cNvPr id="38920" name="Rectangle 8"/>
          <p:cNvSpPr>
            <a:spLocks/>
          </p:cNvSpPr>
          <p:nvPr/>
        </p:nvSpPr>
        <p:spPr bwMode="auto">
          <a:xfrm>
            <a:off x="1603375" y="3009900"/>
            <a:ext cx="608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chemeClr val="tx1"/>
                </a:solidFill>
                <a:latin typeface="Arial" charset="0"/>
                <a:ea typeface="ＭＳ Ｐゴシック" charset="0"/>
                <a:cs typeface="Arial" charset="0"/>
                <a:sym typeface="Arial" charset="0"/>
              </a:rPr>
              <a:t>0.0</a:t>
            </a:r>
          </a:p>
        </p:txBody>
      </p:sp>
      <p:sp>
        <p:nvSpPr>
          <p:cNvPr id="38921" name="Rectangle 9"/>
          <p:cNvSpPr>
            <a:spLocks/>
          </p:cNvSpPr>
          <p:nvPr/>
        </p:nvSpPr>
        <p:spPr bwMode="auto">
          <a:xfrm>
            <a:off x="2366963" y="47752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chemeClr val="tx1"/>
                </a:solidFill>
                <a:latin typeface="Arial" charset="0"/>
                <a:ea typeface="ＭＳ Ｐゴシック" charset="0"/>
                <a:cs typeface="Arial" charset="0"/>
                <a:sym typeface="Arial" charset="0"/>
              </a:rPr>
              <a:t>–20.8</a:t>
            </a:r>
          </a:p>
        </p:txBody>
      </p:sp>
      <p:sp>
        <p:nvSpPr>
          <p:cNvPr id="38922" name="Rectangle 10"/>
          <p:cNvSpPr>
            <a:spLocks/>
          </p:cNvSpPr>
          <p:nvPr/>
        </p:nvSpPr>
        <p:spPr bwMode="auto">
          <a:xfrm>
            <a:off x="3581400" y="30099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chemeClr val="tx1"/>
                </a:solidFill>
                <a:latin typeface="Arial" charset="0"/>
                <a:ea typeface="ＭＳ Ｐゴシック" charset="0"/>
                <a:cs typeface="Arial" charset="0"/>
                <a:sym typeface="Arial" charset="0"/>
              </a:rPr>
              <a:t>–12.4</a:t>
            </a:r>
          </a:p>
        </p:txBody>
      </p:sp>
      <p:sp>
        <p:nvSpPr>
          <p:cNvPr id="38923" name="Rectangle 11"/>
          <p:cNvSpPr>
            <a:spLocks/>
          </p:cNvSpPr>
          <p:nvPr/>
        </p:nvSpPr>
        <p:spPr bwMode="auto">
          <a:xfrm>
            <a:off x="4660900" y="50673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chemeClr val="tx1"/>
                </a:solidFill>
                <a:latin typeface="Arial" charset="0"/>
                <a:ea typeface="ＭＳ Ｐゴシック" charset="0"/>
                <a:cs typeface="Arial" charset="0"/>
                <a:sym typeface="Arial" charset="0"/>
              </a:rPr>
              <a:t>–26.7</a:t>
            </a:r>
          </a:p>
        </p:txBody>
      </p:sp>
      <p:sp>
        <p:nvSpPr>
          <p:cNvPr id="38924" name="Rectangle 12"/>
          <p:cNvSpPr>
            <a:spLocks/>
          </p:cNvSpPr>
          <p:nvPr/>
        </p:nvSpPr>
        <p:spPr bwMode="auto">
          <a:xfrm>
            <a:off x="5930900" y="43434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chemeClr val="tx1"/>
                </a:solidFill>
                <a:latin typeface="Arial" charset="0"/>
                <a:ea typeface="ＭＳ Ｐゴシック" charset="0"/>
                <a:cs typeface="Arial" charset="0"/>
                <a:sym typeface="Arial" charset="0"/>
              </a:rPr>
              <a:t>–23.7</a:t>
            </a:r>
          </a:p>
        </p:txBody>
      </p:sp>
      <p:sp>
        <p:nvSpPr>
          <p:cNvPr id="38925" name="Rectangle 13"/>
          <p:cNvSpPr>
            <a:spLocks/>
          </p:cNvSpPr>
          <p:nvPr/>
        </p:nvSpPr>
        <p:spPr bwMode="auto">
          <a:xfrm>
            <a:off x="7073900" y="46736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chemeClr val="tx1"/>
                </a:solidFill>
                <a:latin typeface="Arial" charset="0"/>
                <a:ea typeface="ＭＳ Ｐゴシック" charset="0"/>
                <a:cs typeface="Arial" charset="0"/>
                <a:sym typeface="Arial" charset="0"/>
              </a:rPr>
              <a:t>–29.3</a:t>
            </a:r>
          </a:p>
        </p:txBody>
      </p:sp>
      <p:sp>
        <p:nvSpPr>
          <p:cNvPr id="38926" name="Rectangle 14"/>
          <p:cNvSpPr>
            <a:spLocks/>
          </p:cNvSpPr>
          <p:nvPr/>
        </p:nvSpPr>
        <p:spPr bwMode="auto">
          <a:xfrm>
            <a:off x="8140700" y="64643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7F007F"/>
                </a:solidFill>
                <a:latin typeface="Arial" charset="0"/>
                <a:ea typeface="ＭＳ Ｐゴシック" charset="0"/>
                <a:cs typeface="Arial" charset="0"/>
                <a:sym typeface="Arial" charset="0"/>
              </a:rPr>
              <a:t>–42.3</a:t>
            </a:r>
          </a:p>
        </p:txBody>
      </p:sp>
      <p:sp>
        <p:nvSpPr>
          <p:cNvPr id="38927" name="Rectangle 15"/>
          <p:cNvSpPr>
            <a:spLocks/>
          </p:cNvSpPr>
          <p:nvPr/>
        </p:nvSpPr>
        <p:spPr bwMode="auto">
          <a:xfrm>
            <a:off x="8140700" y="61214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0000FF"/>
                </a:solidFill>
                <a:latin typeface="Arial" charset="0"/>
                <a:ea typeface="ＭＳ Ｐゴシック" charset="0"/>
                <a:cs typeface="Arial" charset="0"/>
                <a:sym typeface="Arial" charset="0"/>
              </a:rPr>
              <a:t>–42.0</a:t>
            </a:r>
          </a:p>
        </p:txBody>
      </p:sp>
      <p:sp>
        <p:nvSpPr>
          <p:cNvPr id="38928" name="Rectangle 16"/>
          <p:cNvSpPr>
            <a:spLocks/>
          </p:cNvSpPr>
          <p:nvPr/>
        </p:nvSpPr>
        <p:spPr bwMode="auto">
          <a:xfrm>
            <a:off x="8140700" y="50673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00"/>
                </a:solidFill>
                <a:latin typeface="Arial" charset="0"/>
                <a:ea typeface="ＭＳ Ｐゴシック" charset="0"/>
                <a:cs typeface="Arial" charset="0"/>
                <a:sym typeface="Arial" charset="0"/>
              </a:rPr>
              <a:t>–39.8</a:t>
            </a:r>
          </a:p>
        </p:txBody>
      </p:sp>
      <p:sp>
        <p:nvSpPr>
          <p:cNvPr id="38929" name="Rectangle 17"/>
          <p:cNvSpPr>
            <a:spLocks/>
          </p:cNvSpPr>
          <p:nvPr/>
        </p:nvSpPr>
        <p:spPr bwMode="auto">
          <a:xfrm>
            <a:off x="8140700" y="46736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FF"/>
                </a:solidFill>
                <a:latin typeface="Arial" charset="0"/>
                <a:ea typeface="ＭＳ Ｐゴシック" charset="0"/>
                <a:cs typeface="Arial" charset="0"/>
                <a:sym typeface="Arial" charset="0"/>
              </a:rPr>
              <a:t>–35.7</a:t>
            </a:r>
          </a:p>
        </p:txBody>
      </p:sp>
      <p:sp>
        <p:nvSpPr>
          <p:cNvPr id="38930" name="Rectangle 18"/>
          <p:cNvSpPr>
            <a:spLocks/>
          </p:cNvSpPr>
          <p:nvPr/>
        </p:nvSpPr>
        <p:spPr bwMode="auto">
          <a:xfrm>
            <a:off x="9245600" y="43434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7F007F"/>
                </a:solidFill>
                <a:latin typeface="Arial" charset="0"/>
                <a:ea typeface="ＭＳ Ｐゴシック" charset="0"/>
                <a:cs typeface="Arial" charset="0"/>
                <a:sym typeface="Arial" charset="0"/>
              </a:rPr>
              <a:t>–25.4</a:t>
            </a:r>
          </a:p>
        </p:txBody>
      </p:sp>
      <p:sp>
        <p:nvSpPr>
          <p:cNvPr id="38931" name="Rectangle 19"/>
          <p:cNvSpPr>
            <a:spLocks/>
          </p:cNvSpPr>
          <p:nvPr/>
        </p:nvSpPr>
        <p:spPr bwMode="auto">
          <a:xfrm>
            <a:off x="11061700" y="57912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7F007F"/>
                </a:solidFill>
                <a:latin typeface="Arial" charset="0"/>
                <a:ea typeface="ＭＳ Ｐゴシック" charset="0"/>
                <a:cs typeface="Arial" charset="0"/>
                <a:sym typeface="Arial" charset="0"/>
              </a:rPr>
              <a:t>–48.7</a:t>
            </a:r>
          </a:p>
        </p:txBody>
      </p:sp>
      <p:sp>
        <p:nvSpPr>
          <p:cNvPr id="38932" name="Rectangle 20"/>
          <p:cNvSpPr>
            <a:spLocks/>
          </p:cNvSpPr>
          <p:nvPr/>
        </p:nvSpPr>
        <p:spPr bwMode="auto">
          <a:xfrm>
            <a:off x="10274300" y="48260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0000FF"/>
                </a:solidFill>
                <a:latin typeface="Arial" charset="0"/>
                <a:ea typeface="ＭＳ Ｐゴシック" charset="0"/>
                <a:cs typeface="Arial" charset="0"/>
                <a:sym typeface="Arial" charset="0"/>
              </a:rPr>
              <a:t>–32.0</a:t>
            </a:r>
          </a:p>
        </p:txBody>
      </p:sp>
      <p:sp>
        <p:nvSpPr>
          <p:cNvPr id="38933" name="Rectangle 21"/>
          <p:cNvSpPr>
            <a:spLocks/>
          </p:cNvSpPr>
          <p:nvPr/>
        </p:nvSpPr>
        <p:spPr bwMode="auto">
          <a:xfrm>
            <a:off x="11345863" y="6502400"/>
            <a:ext cx="1095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0000FF"/>
                </a:solidFill>
                <a:latin typeface="ヒラギノ丸ゴ ProN W4" charset="0"/>
                <a:ea typeface="ヒラギノ丸ゴ ProN W4" charset="0"/>
                <a:cs typeface="ヒラギノ丸ゴ ProN W4" charset="0"/>
                <a:sym typeface="ヒラギノ丸ゴ ProN W4" charset="0"/>
              </a:rPr>
              <a:t>–51.4</a:t>
            </a:r>
          </a:p>
        </p:txBody>
      </p:sp>
      <p:sp>
        <p:nvSpPr>
          <p:cNvPr id="38934" name="Rectangle 22"/>
          <p:cNvSpPr>
            <a:spLocks/>
          </p:cNvSpPr>
          <p:nvPr/>
        </p:nvSpPr>
        <p:spPr bwMode="auto">
          <a:xfrm>
            <a:off x="10388600" y="51435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FF"/>
                </a:solidFill>
                <a:latin typeface="Arial" charset="0"/>
                <a:ea typeface="ＭＳ Ｐゴシック" charset="0"/>
                <a:cs typeface="Arial" charset="0"/>
                <a:sym typeface="Arial" charset="0"/>
              </a:rPr>
              <a:t>–33.3</a:t>
            </a:r>
          </a:p>
        </p:txBody>
      </p:sp>
      <p:sp>
        <p:nvSpPr>
          <p:cNvPr id="38935" name="Rectangle 23"/>
          <p:cNvSpPr>
            <a:spLocks/>
          </p:cNvSpPr>
          <p:nvPr/>
        </p:nvSpPr>
        <p:spPr bwMode="auto">
          <a:xfrm>
            <a:off x="11391900" y="61341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FF"/>
                </a:solidFill>
                <a:latin typeface="Arial" charset="0"/>
                <a:ea typeface="ＭＳ Ｐゴシック" charset="0"/>
                <a:cs typeface="Arial" charset="0"/>
                <a:sym typeface="Arial" charset="0"/>
              </a:rPr>
              <a:t>–50.8</a:t>
            </a:r>
          </a:p>
        </p:txBody>
      </p:sp>
      <p:sp>
        <p:nvSpPr>
          <p:cNvPr id="38936" name="Rectangle 24"/>
          <p:cNvSpPr>
            <a:spLocks/>
          </p:cNvSpPr>
          <p:nvPr/>
        </p:nvSpPr>
        <p:spPr bwMode="auto">
          <a:xfrm>
            <a:off x="9245600" y="57023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00"/>
                </a:solidFill>
                <a:latin typeface="Arial" charset="0"/>
                <a:ea typeface="ＭＳ Ｐゴシック" charset="0"/>
                <a:cs typeface="Arial" charset="0"/>
                <a:sym typeface="Arial" charset="0"/>
              </a:rPr>
              <a:t>–37.6</a:t>
            </a:r>
          </a:p>
        </p:txBody>
      </p:sp>
      <p:sp>
        <p:nvSpPr>
          <p:cNvPr id="38937" name="Rectangle 25"/>
          <p:cNvSpPr>
            <a:spLocks/>
          </p:cNvSpPr>
          <p:nvPr/>
        </p:nvSpPr>
        <p:spPr bwMode="auto">
          <a:xfrm>
            <a:off x="10274300" y="6654800"/>
            <a:ext cx="10033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00"/>
                </a:solidFill>
                <a:latin typeface="Arial" charset="0"/>
                <a:ea typeface="ＭＳ Ｐゴシック" charset="0"/>
                <a:cs typeface="Arial" charset="0"/>
                <a:sym typeface="Arial" charset="0"/>
              </a:rPr>
              <a:t>–51.9</a:t>
            </a:r>
          </a:p>
        </p:txBody>
      </p:sp>
      <p:sp>
        <p:nvSpPr>
          <p:cNvPr id="38938" name="Line 26"/>
          <p:cNvSpPr>
            <a:spLocks noChangeShapeType="1"/>
          </p:cNvSpPr>
          <p:nvPr/>
        </p:nvSpPr>
        <p:spPr bwMode="auto">
          <a:xfrm rot="10800000" flipH="1">
            <a:off x="2116138" y="8696325"/>
            <a:ext cx="855662" cy="1588"/>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8939" name="Line 27"/>
          <p:cNvSpPr>
            <a:spLocks noChangeShapeType="1"/>
          </p:cNvSpPr>
          <p:nvPr/>
        </p:nvSpPr>
        <p:spPr bwMode="auto">
          <a:xfrm rot="10800000" flipH="1">
            <a:off x="3038475" y="8699500"/>
            <a:ext cx="2246313" cy="4763"/>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8940" name="Line 28"/>
          <p:cNvSpPr>
            <a:spLocks noChangeShapeType="1"/>
          </p:cNvSpPr>
          <p:nvPr/>
        </p:nvSpPr>
        <p:spPr bwMode="auto">
          <a:xfrm rot="10800000" flipH="1">
            <a:off x="5372100" y="8572500"/>
            <a:ext cx="2247900" cy="36513"/>
          </a:xfrm>
          <a:prstGeom prst="line">
            <a:avLst/>
          </a:prstGeom>
          <a:noFill/>
          <a:ln w="25400" cap="flat">
            <a:solidFill>
              <a:srgbClr val="0000FF"/>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8941" name="Line 29"/>
          <p:cNvSpPr>
            <a:spLocks noChangeShapeType="1"/>
          </p:cNvSpPr>
          <p:nvPr/>
        </p:nvSpPr>
        <p:spPr bwMode="auto">
          <a:xfrm rot="10800000" flipH="1">
            <a:off x="5359400" y="8715375"/>
            <a:ext cx="3500438" cy="60325"/>
          </a:xfrm>
          <a:prstGeom prst="line">
            <a:avLst/>
          </a:prstGeom>
          <a:noFill/>
          <a:ln w="25400" cap="flat">
            <a:solidFill>
              <a:srgbClr val="FF0000"/>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8942" name="Line 30"/>
          <p:cNvSpPr>
            <a:spLocks noChangeShapeType="1"/>
          </p:cNvSpPr>
          <p:nvPr/>
        </p:nvSpPr>
        <p:spPr bwMode="auto">
          <a:xfrm rot="10800000" flipH="1">
            <a:off x="7696200" y="8556625"/>
            <a:ext cx="1101725" cy="14288"/>
          </a:xfrm>
          <a:prstGeom prst="line">
            <a:avLst/>
          </a:prstGeom>
          <a:noFill/>
          <a:ln w="25400" cap="flat">
            <a:solidFill>
              <a:srgbClr val="0000FF"/>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8943" name="Line 31"/>
          <p:cNvSpPr>
            <a:spLocks noChangeShapeType="1"/>
          </p:cNvSpPr>
          <p:nvPr/>
        </p:nvSpPr>
        <p:spPr bwMode="auto">
          <a:xfrm rot="10800000" flipH="1">
            <a:off x="8978900" y="8623300"/>
            <a:ext cx="2033588" cy="11113"/>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8944" name="Rectangle 32"/>
          <p:cNvSpPr>
            <a:spLocks/>
          </p:cNvSpPr>
          <p:nvPr/>
        </p:nvSpPr>
        <p:spPr bwMode="auto">
          <a:xfrm>
            <a:off x="2052638" y="881380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配位</a:t>
            </a:r>
          </a:p>
        </p:txBody>
      </p:sp>
      <p:sp>
        <p:nvSpPr>
          <p:cNvPr id="38945" name="Rectangle 33"/>
          <p:cNvSpPr>
            <a:spLocks/>
          </p:cNvSpPr>
          <p:nvPr/>
        </p:nvSpPr>
        <p:spPr bwMode="auto">
          <a:xfrm>
            <a:off x="2959100" y="8813800"/>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１回目の挿入</a:t>
            </a:r>
          </a:p>
        </p:txBody>
      </p:sp>
      <p:sp>
        <p:nvSpPr>
          <p:cNvPr id="38946" name="Rectangle 34"/>
          <p:cNvSpPr>
            <a:spLocks/>
          </p:cNvSpPr>
          <p:nvPr/>
        </p:nvSpPr>
        <p:spPr bwMode="auto">
          <a:xfrm>
            <a:off x="6908800" y="886460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配位</a:t>
            </a:r>
          </a:p>
        </p:txBody>
      </p:sp>
      <p:sp>
        <p:nvSpPr>
          <p:cNvPr id="38947" name="Rectangle 35"/>
          <p:cNvSpPr>
            <a:spLocks/>
          </p:cNvSpPr>
          <p:nvPr/>
        </p:nvSpPr>
        <p:spPr bwMode="auto">
          <a:xfrm>
            <a:off x="7835900" y="801370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配位</a:t>
            </a:r>
          </a:p>
        </p:txBody>
      </p:sp>
      <p:sp>
        <p:nvSpPr>
          <p:cNvPr id="38948" name="Rectangle 36"/>
          <p:cNvSpPr>
            <a:spLocks/>
          </p:cNvSpPr>
          <p:nvPr/>
        </p:nvSpPr>
        <p:spPr bwMode="auto">
          <a:xfrm>
            <a:off x="5473700" y="8013700"/>
            <a:ext cx="18923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配座の変化</a:t>
            </a:r>
          </a:p>
        </p:txBody>
      </p:sp>
      <p:sp>
        <p:nvSpPr>
          <p:cNvPr id="38949" name="Rectangle 37"/>
          <p:cNvSpPr>
            <a:spLocks/>
          </p:cNvSpPr>
          <p:nvPr/>
        </p:nvSpPr>
        <p:spPr bwMode="auto">
          <a:xfrm>
            <a:off x="3976688" y="2540000"/>
            <a:ext cx="5794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chemeClr val="tx1"/>
                </a:solidFill>
                <a:latin typeface="Tahoma" charset="0"/>
                <a:ea typeface="ＭＳ Ｐゴシック" charset="0"/>
                <a:cs typeface="Tahoma" charset="0"/>
                <a:sym typeface="Tahoma" charset="0"/>
              </a:rPr>
              <a:t>TS</a:t>
            </a:r>
          </a:p>
        </p:txBody>
      </p:sp>
      <p:sp>
        <p:nvSpPr>
          <p:cNvPr id="38950" name="Rectangle 38"/>
          <p:cNvSpPr>
            <a:spLocks/>
          </p:cNvSpPr>
          <p:nvPr/>
        </p:nvSpPr>
        <p:spPr bwMode="auto">
          <a:xfrm>
            <a:off x="9550400" y="3822700"/>
            <a:ext cx="5794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chemeClr val="tx1"/>
                </a:solidFill>
                <a:latin typeface="Tahoma" charset="0"/>
                <a:ea typeface="ＭＳ Ｐゴシック" charset="0"/>
                <a:cs typeface="Tahoma" charset="0"/>
                <a:sym typeface="Tahoma" charset="0"/>
              </a:rPr>
              <a:t>TS</a:t>
            </a:r>
          </a:p>
        </p:txBody>
      </p:sp>
      <p:sp>
        <p:nvSpPr>
          <p:cNvPr id="38951" name="Rectangle 39"/>
          <p:cNvSpPr>
            <a:spLocks/>
          </p:cNvSpPr>
          <p:nvPr/>
        </p:nvSpPr>
        <p:spPr bwMode="auto">
          <a:xfrm>
            <a:off x="9017000" y="8775700"/>
            <a:ext cx="2247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２回目の挿入</a:t>
            </a:r>
          </a:p>
        </p:txBody>
      </p:sp>
      <p:sp>
        <p:nvSpPr>
          <p:cNvPr id="38952" name="Rectangle 40"/>
          <p:cNvSpPr>
            <a:spLocks/>
          </p:cNvSpPr>
          <p:nvPr/>
        </p:nvSpPr>
        <p:spPr bwMode="auto">
          <a:xfrm>
            <a:off x="2635250" y="6350000"/>
            <a:ext cx="17811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反応経路</a:t>
            </a:r>
            <a:r>
              <a:rPr lang="en-US" altLang="ja-JP" sz="2800">
                <a:solidFill>
                  <a:schemeClr val="tx1"/>
                </a:solidFill>
                <a:latin typeface="ヒラギノ丸ゴ ProN W4" charset="0"/>
                <a:ea typeface="ヒラギノ丸ゴ ProN W4" charset="0"/>
                <a:cs typeface="ヒラギノ丸ゴ ProN W4" charset="0"/>
                <a:sym typeface="ヒラギノ丸ゴ ProN W4" charset="0"/>
              </a:rPr>
              <a:t>A</a:t>
            </a:r>
          </a:p>
        </p:txBody>
      </p:sp>
      <p:sp>
        <p:nvSpPr>
          <p:cNvPr id="38953" name="Rectangle 41"/>
          <p:cNvSpPr>
            <a:spLocks/>
          </p:cNvSpPr>
          <p:nvPr/>
        </p:nvSpPr>
        <p:spPr bwMode="auto">
          <a:xfrm>
            <a:off x="8102600" y="6883400"/>
            <a:ext cx="1590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プロピレン</a:t>
            </a:r>
            <a:endParaRPr lang="en-US" altLang="ja-JP" sz="240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錯体</a:t>
            </a:r>
          </a:p>
        </p:txBody>
      </p:sp>
      <p:sp>
        <p:nvSpPr>
          <p:cNvPr id="38954" name="Rectangle 42"/>
          <p:cNvSpPr>
            <a:spLocks/>
          </p:cNvSpPr>
          <p:nvPr/>
        </p:nvSpPr>
        <p:spPr bwMode="auto">
          <a:xfrm>
            <a:off x="2070100" y="5219700"/>
            <a:ext cx="1590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プロピレン</a:t>
            </a:r>
            <a:endParaRPr lang="en-US" altLang="ja-JP" sz="240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錯体</a:t>
            </a:r>
          </a:p>
        </p:txBody>
      </p:sp>
      <p:sp>
        <p:nvSpPr>
          <p:cNvPr id="38955" name="Rectangle 43"/>
          <p:cNvSpPr>
            <a:spLocks/>
          </p:cNvSpPr>
          <p:nvPr/>
        </p:nvSpPr>
        <p:spPr bwMode="auto">
          <a:xfrm>
            <a:off x="4470400" y="5549900"/>
            <a:ext cx="16002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イソブチル</a:t>
            </a:r>
            <a:endParaRPr lang="en-US" altLang="ja-JP" sz="240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錯体</a:t>
            </a:r>
          </a:p>
        </p:txBody>
      </p:sp>
      <p:sp>
        <p:nvSpPr>
          <p:cNvPr id="38956" name="Rectangle 44"/>
          <p:cNvSpPr>
            <a:spLocks/>
          </p:cNvSpPr>
          <p:nvPr/>
        </p:nvSpPr>
        <p:spPr bwMode="auto">
          <a:xfrm>
            <a:off x="10134600" y="7137400"/>
            <a:ext cx="21463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38100" tIns="38100" rIns="38100" bIns="38100"/>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2,4-</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ジメチルペンチル錯体</a:t>
            </a:r>
          </a:p>
        </p:txBody>
      </p:sp>
      <p:sp>
        <p:nvSpPr>
          <p:cNvPr id="38957" name="Line 45"/>
          <p:cNvSpPr>
            <a:spLocks noChangeShapeType="1"/>
          </p:cNvSpPr>
          <p:nvPr/>
        </p:nvSpPr>
        <p:spPr bwMode="auto">
          <a:xfrm>
            <a:off x="1033463" y="2655888"/>
            <a:ext cx="11112" cy="1217612"/>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8958" name="Rectangle 46"/>
          <p:cNvSpPr>
            <a:spLocks/>
          </p:cNvSpPr>
          <p:nvPr/>
        </p:nvSpPr>
        <p:spPr bwMode="auto">
          <a:xfrm>
            <a:off x="-301625" y="2235200"/>
            <a:ext cx="2690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E(kcal/mol)</a:t>
            </a:r>
          </a:p>
        </p:txBody>
      </p:sp>
      <p:sp>
        <p:nvSpPr>
          <p:cNvPr id="38959" name="Rectangle 47"/>
          <p:cNvSpPr>
            <a:spLocks/>
          </p:cNvSpPr>
          <p:nvPr/>
        </p:nvSpPr>
        <p:spPr bwMode="auto">
          <a:xfrm>
            <a:off x="6210300" y="3873500"/>
            <a:ext cx="57943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chemeClr val="tx1"/>
                </a:solidFill>
                <a:latin typeface="Tahoma" charset="0"/>
                <a:ea typeface="ＭＳ Ｐゴシック" charset="0"/>
                <a:cs typeface="Tahoma" charset="0"/>
                <a:sym typeface="Tahoma" charset="0"/>
              </a:rPr>
              <a:t>TS</a:t>
            </a:r>
          </a:p>
        </p:txBody>
      </p:sp>
      <p:pic>
        <p:nvPicPr>
          <p:cNvPr id="2" name="図 1"/>
          <p:cNvPicPr>
            <a:picLocks noChangeAspect="1"/>
          </p:cNvPicPr>
          <p:nvPr/>
        </p:nvPicPr>
        <p:blipFill>
          <a:blip r:embed="rId2"/>
          <a:stretch>
            <a:fillRect/>
          </a:stretch>
        </p:blipFill>
        <p:spPr>
          <a:xfrm>
            <a:off x="1605856" y="3508648"/>
            <a:ext cx="9644027" cy="3096344"/>
          </a:xfrm>
          <a:prstGeom prst="rect">
            <a:avLst/>
          </a:prstGeom>
        </p:spPr>
      </p:pic>
    </p:spTree>
  </p:cSld>
  <p:clrMapOvr>
    <a:masterClrMapping/>
  </p:clrMapOvr>
  <p:transition xmlns:p14="http://schemas.microsoft.com/office/powerpoint/2010/main" spd="med">
    <p:fade thruBlk="1"/>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38" name="Rectangle 2"/>
          <p:cNvSpPr>
            <a:spLocks noGrp="1" noChangeArrowheads="1"/>
          </p:cNvSpPr>
          <p:nvPr>
            <p:ph type="title"/>
          </p:nvPr>
        </p:nvSpPr>
        <p:spPr>
          <a:xfrm>
            <a:off x="368300" y="330200"/>
            <a:ext cx="12573000" cy="1270000"/>
          </a:xfrm>
          <a:ln/>
        </p:spPr>
        <p:txBody>
          <a:bodyPr anchor="ctr"/>
          <a:lstStyle/>
          <a:p>
            <a:r>
              <a:rPr lang="en-US" altLang="ja-JP"/>
              <a:t>(P1A/B)</a:t>
            </a:r>
            <a:r>
              <a:rPr lang="ja-JP" altLang="en-US"/>
              <a:t>の</a:t>
            </a:r>
            <a:r>
              <a:rPr lang="en-US" altLang="ja-JP"/>
              <a:t>Zr-</a:t>
            </a:r>
            <a:r>
              <a:rPr lang="en-US" altLang="ja-JP" baseline="32000"/>
              <a:t>i</a:t>
            </a:r>
            <a:r>
              <a:rPr lang="en-US" altLang="ja-JP"/>
              <a:t>Bu</a:t>
            </a:r>
            <a:r>
              <a:rPr lang="ja-JP" altLang="en-US"/>
              <a:t>へのプロピレン挿入反応</a:t>
            </a:r>
            <a:r>
              <a:rPr lang="en-US" altLang="ja-JP"/>
              <a:t>(DFT</a:t>
            </a:r>
            <a:r>
              <a:rPr lang="ja-JP" altLang="en-US"/>
              <a:t>計算）</a:t>
            </a:r>
          </a:p>
        </p:txBody>
      </p:sp>
      <p:sp>
        <p:nvSpPr>
          <p:cNvPr id="39939" name="Rectangle 3"/>
          <p:cNvSpPr>
            <a:spLocks/>
          </p:cNvSpPr>
          <p:nvPr/>
        </p:nvSpPr>
        <p:spPr bwMode="auto">
          <a:xfrm>
            <a:off x="776288" y="8356600"/>
            <a:ext cx="105791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800">
                <a:solidFill>
                  <a:schemeClr val="tx1"/>
                </a:solidFill>
                <a:latin typeface="ヒラギノ丸ゴ ProN W4" charset="0"/>
                <a:ea typeface="ヒラギノ丸ゴ ProN W4" charset="0"/>
                <a:cs typeface="ヒラギノ丸ゴ ProN W4" charset="0"/>
                <a:sym typeface="ヒラギノ丸ゴ ProN W4" charset="0"/>
              </a:rPr>
              <a:t>Zr-</a:t>
            </a:r>
            <a:r>
              <a:rPr lang="en-US" altLang="ja-JP" sz="2800" baseline="32000">
                <a:solidFill>
                  <a:schemeClr val="tx1"/>
                </a:solidFill>
                <a:latin typeface="ヒラギノ丸ゴ ProN W4" charset="0"/>
                <a:ea typeface="ヒラギノ丸ゴ ProN W4" charset="0"/>
                <a:cs typeface="ヒラギノ丸ゴ ProN W4" charset="0"/>
                <a:sym typeface="ヒラギノ丸ゴ ProN W4" charset="0"/>
              </a:rPr>
              <a:t>i</a:t>
            </a:r>
            <a:r>
              <a:rPr lang="en-US" altLang="ja-JP" sz="2800">
                <a:solidFill>
                  <a:schemeClr val="tx1"/>
                </a:solidFill>
                <a:latin typeface="ヒラギノ丸ゴ ProN W4" charset="0"/>
                <a:ea typeface="ヒラギノ丸ゴ ProN W4" charset="0"/>
                <a:cs typeface="ヒラギノ丸ゴ ProN W4" charset="0"/>
                <a:sym typeface="ヒラギノ丸ゴ ProN W4" charset="0"/>
              </a:rPr>
              <a:t>Bu</a:t>
            </a:r>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結合へのプロピレン挿入では２つの</a:t>
            </a:r>
            <a:r>
              <a:rPr lang="en-US" altLang="ja-JP" sz="2800">
                <a:solidFill>
                  <a:schemeClr val="tx1"/>
                </a:solidFill>
                <a:latin typeface="ヒラギノ丸ゴ ProN W4" charset="0"/>
                <a:ea typeface="ヒラギノ丸ゴ ProN W4" charset="0"/>
                <a:cs typeface="ヒラギノ丸ゴ ProN W4" charset="0"/>
                <a:sym typeface="ヒラギノ丸ゴ ProN W4" charset="0"/>
              </a:rPr>
              <a:t>primary insertion</a:t>
            </a:r>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には違いがあり、立体選択性があらわれる．</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4938" y="5884863"/>
            <a:ext cx="2120900" cy="192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39943" name="Group 7"/>
          <p:cNvGrpSpPr>
            <a:grpSpLocks/>
          </p:cNvGrpSpPr>
          <p:nvPr/>
        </p:nvGrpSpPr>
        <p:grpSpPr bwMode="auto">
          <a:xfrm>
            <a:off x="1281113" y="2954338"/>
            <a:ext cx="5565775" cy="2679700"/>
            <a:chOff x="0" y="0"/>
            <a:chExt cx="3505" cy="1688"/>
          </a:xfrm>
        </p:grpSpPr>
        <p:pic>
          <p:nvPicPr>
            <p:cNvPr id="399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8" y="0"/>
              <a:ext cx="1827" cy="1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399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66"/>
              <a:ext cx="1511" cy="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39944" name="AutoShape 8"/>
          <p:cNvSpPr>
            <a:spLocks/>
          </p:cNvSpPr>
          <p:nvPr/>
        </p:nvSpPr>
        <p:spPr bwMode="auto">
          <a:xfrm rot="-532032">
            <a:off x="5006975" y="5949950"/>
            <a:ext cx="1025525" cy="6508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FF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39945"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5775" y="6043613"/>
            <a:ext cx="1654175" cy="179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9946" name="Rectangle 10"/>
          <p:cNvSpPr>
            <a:spLocks/>
          </p:cNvSpPr>
          <p:nvPr/>
        </p:nvSpPr>
        <p:spPr bwMode="auto">
          <a:xfrm>
            <a:off x="1119188" y="2667000"/>
            <a:ext cx="4970462"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反応経路</a:t>
            </a:r>
            <a:r>
              <a:rPr lang="en-US" altLang="ja-JP" sz="2800">
                <a:solidFill>
                  <a:schemeClr val="tx1"/>
                </a:solidFill>
                <a:latin typeface="ヒラギノ丸ゴ ProN W4" charset="0"/>
                <a:ea typeface="ヒラギノ丸ゴ ProN W4" charset="0"/>
                <a:cs typeface="ヒラギノ丸ゴ ProN W4" charset="0"/>
                <a:sym typeface="ヒラギノ丸ゴ ProN W4" charset="0"/>
              </a:rPr>
              <a:t>A</a:t>
            </a:r>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の遷移状態</a:t>
            </a:r>
          </a:p>
        </p:txBody>
      </p:sp>
      <p:sp>
        <p:nvSpPr>
          <p:cNvPr id="39947" name="Rectangle 11"/>
          <p:cNvSpPr>
            <a:spLocks/>
          </p:cNvSpPr>
          <p:nvPr/>
        </p:nvSpPr>
        <p:spPr bwMode="auto">
          <a:xfrm>
            <a:off x="1117600" y="5719763"/>
            <a:ext cx="4970463"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反応経路</a:t>
            </a:r>
            <a:r>
              <a:rPr lang="en-US" altLang="ja-JP" sz="2800">
                <a:solidFill>
                  <a:schemeClr val="tx1"/>
                </a:solidFill>
                <a:latin typeface="ヒラギノ丸ゴ ProN W4" charset="0"/>
                <a:ea typeface="ヒラギノ丸ゴ ProN W4" charset="0"/>
                <a:cs typeface="ヒラギノ丸ゴ ProN W4" charset="0"/>
                <a:sym typeface="ヒラギノ丸ゴ ProN W4" charset="0"/>
              </a:rPr>
              <a:t>B</a:t>
            </a:r>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の遷移状態</a:t>
            </a:r>
          </a:p>
        </p:txBody>
      </p:sp>
      <p:sp>
        <p:nvSpPr>
          <p:cNvPr id="39948" name="Rectangle 12"/>
          <p:cNvSpPr>
            <a:spLocks/>
          </p:cNvSpPr>
          <p:nvPr/>
        </p:nvSpPr>
        <p:spPr bwMode="auto">
          <a:xfrm>
            <a:off x="8242300" y="3757613"/>
            <a:ext cx="3708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反応物からの</a:t>
            </a:r>
            <a:endParaRPr lang="en-US" altLang="ja-JP" sz="2800">
              <a:solidFill>
                <a:schemeClr val="tx1"/>
              </a:solidFill>
              <a:latin typeface="ヒラギノ丸ゴ ProN W4" charset="0"/>
              <a:ea typeface="ヒラギノ丸ゴ ProN W4" charset="0"/>
              <a:cs typeface="ヒラギノ丸ゴ ProN W4" charset="0"/>
              <a:sym typeface="ヒラギノ丸ゴ ProN W4" charset="0"/>
            </a:endParaRPr>
          </a:p>
          <a:p>
            <a:pPr algn="l"/>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相対エネルギー</a:t>
            </a:r>
            <a:endParaRPr lang="en-US" altLang="ja-JP" sz="2800">
              <a:solidFill>
                <a:schemeClr val="tx1"/>
              </a:solidFill>
              <a:latin typeface="ヒラギノ丸ゴ ProN W4" charset="0"/>
              <a:ea typeface="ヒラギノ丸ゴ ProN W4" charset="0"/>
              <a:cs typeface="ヒラギノ丸ゴ ProN W4" charset="0"/>
              <a:sym typeface="ヒラギノ丸ゴ ProN W4" charset="0"/>
            </a:endParaRPr>
          </a:p>
          <a:p>
            <a:pPr algn="l"/>
            <a:r>
              <a:rPr lang="en-US" altLang="ja-JP" sz="2800">
                <a:solidFill>
                  <a:schemeClr val="tx1"/>
                </a:solidFill>
                <a:latin typeface="ヒラギノ丸ゴ ProN W4" charset="0"/>
                <a:ea typeface="ヒラギノ丸ゴ ProN W4" charset="0"/>
                <a:cs typeface="ヒラギノ丸ゴ ProN W4" charset="0"/>
                <a:sym typeface="ヒラギノ丸ゴ ProN W4" charset="0"/>
              </a:rPr>
              <a:t>–37.6 kcal/mol</a:t>
            </a:r>
          </a:p>
        </p:txBody>
      </p:sp>
      <p:sp>
        <p:nvSpPr>
          <p:cNvPr id="39949" name="Rectangle 13"/>
          <p:cNvSpPr>
            <a:spLocks/>
          </p:cNvSpPr>
          <p:nvPr/>
        </p:nvSpPr>
        <p:spPr bwMode="auto">
          <a:xfrm>
            <a:off x="8245475" y="6656388"/>
            <a:ext cx="370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800">
                <a:solidFill>
                  <a:schemeClr val="tx1"/>
                </a:solidFill>
                <a:latin typeface="ヒラギノ丸ゴ ProN W4" charset="0"/>
                <a:ea typeface="ヒラギノ丸ゴ ProN W4" charset="0"/>
                <a:cs typeface="ヒラギノ丸ゴ ProN W4" charset="0"/>
                <a:sym typeface="ヒラギノ丸ゴ ProN W4" charset="0"/>
              </a:rPr>
              <a:t>–33.3 kcal/mol</a:t>
            </a:r>
          </a:p>
        </p:txBody>
      </p:sp>
      <p:sp>
        <p:nvSpPr>
          <p:cNvPr id="39950" name="Oval 14"/>
          <p:cNvSpPr>
            <a:spLocks/>
          </p:cNvSpPr>
          <p:nvPr/>
        </p:nvSpPr>
        <p:spPr bwMode="auto">
          <a:xfrm>
            <a:off x="4665663" y="3427413"/>
            <a:ext cx="704850" cy="638175"/>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51" name="Oval 15"/>
          <p:cNvSpPr>
            <a:spLocks/>
          </p:cNvSpPr>
          <p:nvPr/>
        </p:nvSpPr>
        <p:spPr bwMode="auto">
          <a:xfrm rot="1218627">
            <a:off x="2990850" y="3736975"/>
            <a:ext cx="595313" cy="473075"/>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52" name="Oval 16"/>
          <p:cNvSpPr>
            <a:spLocks/>
          </p:cNvSpPr>
          <p:nvPr/>
        </p:nvSpPr>
        <p:spPr bwMode="auto">
          <a:xfrm>
            <a:off x="5437188" y="4252913"/>
            <a:ext cx="1036637" cy="838200"/>
          </a:xfrm>
          <a:prstGeom prst="ellipse">
            <a:avLst/>
          </a:prstGeom>
          <a:noFill/>
          <a:ln w="25400" cap="flat">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53" name="Oval 17"/>
          <p:cNvSpPr>
            <a:spLocks/>
          </p:cNvSpPr>
          <p:nvPr/>
        </p:nvSpPr>
        <p:spPr bwMode="auto">
          <a:xfrm>
            <a:off x="5018088" y="6380163"/>
            <a:ext cx="1036637" cy="760412"/>
          </a:xfrm>
          <a:prstGeom prst="ellipse">
            <a:avLst/>
          </a:prstGeom>
          <a:noFill/>
          <a:ln w="25400" cap="flat">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54" name="Oval 18"/>
          <p:cNvSpPr>
            <a:spLocks/>
          </p:cNvSpPr>
          <p:nvPr/>
        </p:nvSpPr>
        <p:spPr bwMode="auto">
          <a:xfrm rot="1218627">
            <a:off x="2963863" y="6954838"/>
            <a:ext cx="396875" cy="396875"/>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55" name="Oval 19"/>
          <p:cNvSpPr>
            <a:spLocks/>
          </p:cNvSpPr>
          <p:nvPr/>
        </p:nvSpPr>
        <p:spPr bwMode="auto">
          <a:xfrm>
            <a:off x="4545013" y="7008813"/>
            <a:ext cx="473075" cy="407987"/>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56" name="Freeform 20"/>
          <p:cNvSpPr>
            <a:spLocks/>
          </p:cNvSpPr>
          <p:nvPr/>
        </p:nvSpPr>
        <p:spPr bwMode="auto">
          <a:xfrm>
            <a:off x="6108700" y="6203950"/>
            <a:ext cx="242888" cy="595313"/>
          </a:xfrm>
          <a:custGeom>
            <a:avLst/>
            <a:gdLst>
              <a:gd name="T0" fmla="*/ 0 w 20647"/>
              <a:gd name="T1" fmla="*/ 0 h 21600"/>
              <a:gd name="T2" fmla="*/ 20591 w 20647"/>
              <a:gd name="T3" fmla="*/ 10485 h 21600"/>
              <a:gd name="T4" fmla="*/ 2690 w 20647"/>
              <a:gd name="T5" fmla="*/ 21600 h 21600"/>
            </a:gdLst>
            <a:ahLst/>
            <a:cxnLst>
              <a:cxn ang="0">
                <a:pos x="T0" y="T1"/>
              </a:cxn>
              <a:cxn ang="0">
                <a:pos x="T2" y="T3"/>
              </a:cxn>
              <a:cxn ang="0">
                <a:pos x="T4" y="T5"/>
              </a:cxn>
            </a:cxnLst>
            <a:rect l="0" t="0" r="r" b="b"/>
            <a:pathLst>
              <a:path w="20647" h="21600">
                <a:moveTo>
                  <a:pt x="0" y="0"/>
                </a:moveTo>
                <a:cubicBezTo>
                  <a:pt x="6795" y="3460"/>
                  <a:pt x="19630" y="3984"/>
                  <a:pt x="20591" y="10485"/>
                </a:cubicBezTo>
                <a:cubicBezTo>
                  <a:pt x="21600" y="17306"/>
                  <a:pt x="8597" y="17932"/>
                  <a:pt x="2690" y="21600"/>
                </a:cubicBezTo>
              </a:path>
            </a:pathLst>
          </a:custGeom>
          <a:noFill/>
          <a:ln w="254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57" name="Rectangle 21"/>
          <p:cNvSpPr>
            <a:spLocks/>
          </p:cNvSpPr>
          <p:nvPr/>
        </p:nvSpPr>
        <p:spPr bwMode="auto">
          <a:xfrm>
            <a:off x="6286500" y="6303963"/>
            <a:ext cx="165100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立体障害</a:t>
            </a:r>
          </a:p>
        </p:txBody>
      </p:sp>
      <p:sp>
        <p:nvSpPr>
          <p:cNvPr id="39958" name="AutoShape 22"/>
          <p:cNvSpPr>
            <a:spLocks/>
          </p:cNvSpPr>
          <p:nvPr/>
        </p:nvSpPr>
        <p:spPr bwMode="auto">
          <a:xfrm rot="384708">
            <a:off x="5448300" y="3184525"/>
            <a:ext cx="1101725" cy="650875"/>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FF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59" name="Oval 23"/>
          <p:cNvSpPr>
            <a:spLocks/>
          </p:cNvSpPr>
          <p:nvPr/>
        </p:nvSpPr>
        <p:spPr bwMode="auto">
          <a:xfrm>
            <a:off x="8890000" y="2133600"/>
            <a:ext cx="279400" cy="2667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60" name="Rectangle 24"/>
          <p:cNvSpPr>
            <a:spLocks/>
          </p:cNvSpPr>
          <p:nvPr/>
        </p:nvSpPr>
        <p:spPr bwMode="auto">
          <a:xfrm>
            <a:off x="9347200" y="2019300"/>
            <a:ext cx="3695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propylene</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の</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Me</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基</a:t>
            </a:r>
          </a:p>
        </p:txBody>
      </p:sp>
      <p:sp>
        <p:nvSpPr>
          <p:cNvPr id="39961" name="Oval 25"/>
          <p:cNvSpPr>
            <a:spLocks/>
          </p:cNvSpPr>
          <p:nvPr/>
        </p:nvSpPr>
        <p:spPr bwMode="auto">
          <a:xfrm>
            <a:off x="8890000" y="2501900"/>
            <a:ext cx="279400" cy="266700"/>
          </a:xfrm>
          <a:prstGeom prst="ellipse">
            <a:avLst/>
          </a:prstGeom>
          <a:noFill/>
          <a:ln w="25400" cap="flat">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62" name="Rectangle 26"/>
          <p:cNvSpPr>
            <a:spLocks/>
          </p:cNvSpPr>
          <p:nvPr/>
        </p:nvSpPr>
        <p:spPr bwMode="auto">
          <a:xfrm>
            <a:off x="9347200" y="2387600"/>
            <a:ext cx="3695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isobutyl</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基</a:t>
            </a:r>
          </a:p>
        </p:txBody>
      </p:sp>
      <p:sp>
        <p:nvSpPr>
          <p:cNvPr id="39963" name="Oval 27"/>
          <p:cNvSpPr>
            <a:spLocks/>
          </p:cNvSpPr>
          <p:nvPr/>
        </p:nvSpPr>
        <p:spPr bwMode="auto">
          <a:xfrm>
            <a:off x="8877300" y="2857500"/>
            <a:ext cx="279400" cy="266700"/>
          </a:xfrm>
          <a:prstGeom prst="ellipse">
            <a:avLst/>
          </a:prstGeom>
          <a:noFill/>
          <a:ln w="25400" cap="flat">
            <a:solidFill>
              <a:srgbClr val="00FF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9964" name="Rectangle 28"/>
          <p:cNvSpPr>
            <a:spLocks/>
          </p:cNvSpPr>
          <p:nvPr/>
        </p:nvSpPr>
        <p:spPr bwMode="auto">
          <a:xfrm>
            <a:off x="9347200" y="2794000"/>
            <a:ext cx="3695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indenyl</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配位子</a:t>
            </a:r>
          </a:p>
        </p:txBody>
      </p:sp>
      <p:sp>
        <p:nvSpPr>
          <p:cNvPr id="39965" name="Rectangle 29"/>
          <p:cNvSpPr>
            <a:spLocks/>
          </p:cNvSpPr>
          <p:nvPr/>
        </p:nvSpPr>
        <p:spPr bwMode="auto">
          <a:xfrm>
            <a:off x="8750300" y="5486400"/>
            <a:ext cx="15795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ΔE</a:t>
            </a:r>
            <a:r>
              <a:rPr lang="en-US" altLang="ja-JP" sz="2400" baseline="39000">
                <a:solidFill>
                  <a:schemeClr val="tx1"/>
                </a:solidFill>
                <a:latin typeface="ヒラギノ丸ゴ ProN W4" charset="0"/>
                <a:ea typeface="ヒラギノ丸ゴ ProN W4" charset="0"/>
                <a:cs typeface="ヒラギノ丸ゴ ProN W4" charset="0"/>
                <a:sym typeface="ヒラギノ丸ゴ ProN W4" charset="0"/>
              </a:rPr>
              <a:t>‡</a:t>
            </a:r>
            <a:r>
              <a:rPr lang="en-US" altLang="ja-JP" sz="2400" baseline="31000">
                <a:solidFill>
                  <a:schemeClr val="tx1"/>
                </a:solidFill>
                <a:latin typeface="ヒラギノ丸ゴ ProN W4" charset="0"/>
                <a:ea typeface="ヒラギノ丸ゴ ProN W4" charset="0"/>
                <a:cs typeface="ヒラギノ丸ゴ ProN W4" charset="0"/>
                <a:sym typeface="ヒラギノ丸ゴ ProN W4" charset="0"/>
              </a:rPr>
              <a:t> </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=2.2</a:t>
            </a:r>
          </a:p>
        </p:txBody>
      </p:sp>
      <p:sp>
        <p:nvSpPr>
          <p:cNvPr id="39966" name="Rectangle 30"/>
          <p:cNvSpPr>
            <a:spLocks/>
          </p:cNvSpPr>
          <p:nvPr/>
        </p:nvSpPr>
        <p:spPr bwMode="auto">
          <a:xfrm>
            <a:off x="8813800" y="7124700"/>
            <a:ext cx="157956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ΔE</a:t>
            </a:r>
            <a:r>
              <a:rPr lang="en-US" altLang="ja-JP" sz="2400" baseline="39000">
                <a:solidFill>
                  <a:schemeClr val="tx1"/>
                </a:solidFill>
                <a:latin typeface="ヒラギノ丸ゴ ProN W4" charset="0"/>
                <a:ea typeface="ヒラギノ丸ゴ ProN W4" charset="0"/>
                <a:cs typeface="ヒラギノ丸ゴ ProN W4" charset="0"/>
                <a:sym typeface="ヒラギノ丸ゴ ProN W4" charset="0"/>
              </a:rPr>
              <a:t>‡</a:t>
            </a:r>
            <a:r>
              <a:rPr lang="en-US" altLang="ja-JP" sz="2400" baseline="31000">
                <a:solidFill>
                  <a:schemeClr val="tx1"/>
                </a:solidFill>
                <a:latin typeface="ヒラギノ丸ゴ ProN W4" charset="0"/>
                <a:ea typeface="ヒラギノ丸ゴ ProN W4" charset="0"/>
                <a:cs typeface="ヒラギノ丸ゴ ProN W4" charset="0"/>
                <a:sym typeface="ヒラギノ丸ゴ ProN W4" charset="0"/>
              </a:rPr>
              <a:t> </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=2.4</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238" y="2108200"/>
            <a:ext cx="2786062" cy="271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1986" name="Line 2"/>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1987" name="Rectangle 3"/>
          <p:cNvSpPr>
            <a:spLocks noGrp="1" noChangeArrowheads="1"/>
          </p:cNvSpPr>
          <p:nvPr>
            <p:ph type="title"/>
          </p:nvPr>
        </p:nvSpPr>
        <p:spPr>
          <a:ln/>
        </p:spPr>
        <p:txBody>
          <a:bodyPr anchor="ctr"/>
          <a:lstStyle/>
          <a:p>
            <a:r>
              <a:rPr lang="ja-JP" altLang="en-US"/>
              <a:t>対アニオン存在下での第１挿入反応</a:t>
            </a:r>
          </a:p>
        </p:txBody>
      </p:sp>
      <p:sp>
        <p:nvSpPr>
          <p:cNvPr id="41989" name="Rectangle 5"/>
          <p:cNvSpPr>
            <a:spLocks/>
          </p:cNvSpPr>
          <p:nvPr/>
        </p:nvSpPr>
        <p:spPr bwMode="auto">
          <a:xfrm>
            <a:off x="230188" y="4800600"/>
            <a:ext cx="46355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H</a:t>
            </a:r>
            <a:r>
              <a:rPr lang="en-US" altLang="ja-JP" sz="2400" baseline="-6000">
                <a:solidFill>
                  <a:schemeClr val="tx1"/>
                </a:solidFill>
                <a:latin typeface="ヒラギノ丸ゴ ProN W4" charset="0"/>
                <a:ea typeface="ヒラギノ丸ゴ ProN W4" charset="0"/>
                <a:cs typeface="ヒラギノ丸ゴ ProN W4" charset="0"/>
                <a:sym typeface="ヒラギノ丸ゴ ProN W4" charset="0"/>
              </a:rPr>
              <a:t>2</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Si(Ind)</a:t>
            </a:r>
            <a:r>
              <a:rPr lang="en-US" altLang="ja-JP" sz="2400" baseline="-6000">
                <a:solidFill>
                  <a:schemeClr val="tx1"/>
                </a:solidFill>
                <a:latin typeface="ヒラギノ丸ゴ ProN W4" charset="0"/>
                <a:ea typeface="ヒラギノ丸ゴ ProN W4" charset="0"/>
                <a:cs typeface="ヒラギノ丸ゴ ProN W4" charset="0"/>
                <a:sym typeface="ヒラギノ丸ゴ ProN W4" charset="0"/>
              </a:rPr>
              <a:t>2</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ZrMe･MeB(C</a:t>
            </a:r>
            <a:r>
              <a:rPr lang="en-US" altLang="ja-JP" sz="2400" baseline="-6000">
                <a:solidFill>
                  <a:schemeClr val="tx1"/>
                </a:solidFill>
                <a:latin typeface="ヒラギノ丸ゴ ProN W4" charset="0"/>
                <a:ea typeface="ヒラギノ丸ゴ ProN W4" charset="0"/>
                <a:cs typeface="ヒラギノ丸ゴ ProN W4" charset="0"/>
                <a:sym typeface="ヒラギノ丸ゴ ProN W4" charset="0"/>
              </a:rPr>
              <a:t>6</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F</a:t>
            </a:r>
            <a:r>
              <a:rPr lang="en-US" altLang="ja-JP" sz="2400" baseline="-6000">
                <a:solidFill>
                  <a:schemeClr val="tx1"/>
                </a:solidFill>
                <a:latin typeface="ヒラギノ丸ゴ ProN W4" charset="0"/>
                <a:ea typeface="ヒラギノ丸ゴ ProN W4" charset="0"/>
                <a:cs typeface="ヒラギノ丸ゴ ProN W4" charset="0"/>
                <a:sym typeface="ヒラギノ丸ゴ ProN W4" charset="0"/>
              </a:rPr>
              <a:t>5</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a:t>
            </a:r>
            <a:r>
              <a:rPr lang="en-US" altLang="ja-JP" sz="2400" baseline="-6000">
                <a:solidFill>
                  <a:schemeClr val="tx1"/>
                </a:solidFill>
                <a:latin typeface="ヒラギノ丸ゴ ProN W4" charset="0"/>
                <a:ea typeface="ヒラギノ丸ゴ ProN W4" charset="0"/>
                <a:cs typeface="ヒラギノ丸ゴ ProN W4" charset="0"/>
                <a:sym typeface="ヒラギノ丸ゴ ProN W4" charset="0"/>
              </a:rPr>
              <a:t>3</a:t>
            </a:r>
          </a:p>
          <a:p>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R(Zr•••H</a:t>
            </a:r>
            <a:r>
              <a:rPr lang="en-US" altLang="ja-JP" sz="2400" baseline="-6000">
                <a:solidFill>
                  <a:schemeClr val="tx1"/>
                </a:solidFill>
                <a:latin typeface="ヒラギノ丸ゴ ProN W4" charset="0"/>
                <a:ea typeface="ヒラギノ丸ゴ ProN W4" charset="0"/>
                <a:cs typeface="ヒラギノ丸ゴ ProN W4" charset="0"/>
                <a:sym typeface="ヒラギノ丸ゴ ProN W4" charset="0"/>
              </a:rPr>
              <a:t>3</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C-B) = 2.25-2.53 Å</a:t>
            </a:r>
          </a:p>
        </p:txBody>
      </p:sp>
      <p:sp>
        <p:nvSpPr>
          <p:cNvPr id="41990" name="Rectangle 6"/>
          <p:cNvSpPr>
            <a:spLocks/>
          </p:cNvSpPr>
          <p:nvPr/>
        </p:nvSpPr>
        <p:spPr bwMode="auto">
          <a:xfrm>
            <a:off x="7337425" y="2984500"/>
            <a:ext cx="806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7F007F"/>
                </a:solidFill>
                <a:latin typeface="Arial" charset="0"/>
                <a:ea typeface="ＭＳ Ｐゴシック" charset="0"/>
                <a:cs typeface="Arial" charset="0"/>
                <a:sym typeface="Arial" charset="0"/>
              </a:rPr>
              <a:t>10.7</a:t>
            </a:r>
          </a:p>
        </p:txBody>
      </p:sp>
      <p:sp>
        <p:nvSpPr>
          <p:cNvPr id="41991" name="Rectangle 7"/>
          <p:cNvSpPr>
            <a:spLocks/>
          </p:cNvSpPr>
          <p:nvPr/>
        </p:nvSpPr>
        <p:spPr bwMode="auto">
          <a:xfrm>
            <a:off x="7337425" y="2641600"/>
            <a:ext cx="806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0000FF"/>
                </a:solidFill>
                <a:latin typeface="Arial" charset="0"/>
                <a:ea typeface="ＭＳ Ｐゴシック" charset="0"/>
                <a:cs typeface="Arial" charset="0"/>
                <a:sym typeface="Arial" charset="0"/>
              </a:rPr>
              <a:t>10.8</a:t>
            </a:r>
          </a:p>
        </p:txBody>
      </p:sp>
      <p:sp>
        <p:nvSpPr>
          <p:cNvPr id="41992" name="Rectangle 8"/>
          <p:cNvSpPr>
            <a:spLocks/>
          </p:cNvSpPr>
          <p:nvPr/>
        </p:nvSpPr>
        <p:spPr bwMode="auto">
          <a:xfrm>
            <a:off x="7550150" y="4114800"/>
            <a:ext cx="608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00"/>
                </a:solidFill>
                <a:latin typeface="Arial" charset="0"/>
                <a:ea typeface="ＭＳ Ｐゴシック" charset="0"/>
                <a:cs typeface="Arial" charset="0"/>
                <a:sym typeface="Arial" charset="0"/>
              </a:rPr>
              <a:t>9.2</a:t>
            </a:r>
          </a:p>
        </p:txBody>
      </p:sp>
      <p:sp>
        <p:nvSpPr>
          <p:cNvPr id="41993" name="Rectangle 9"/>
          <p:cNvSpPr>
            <a:spLocks/>
          </p:cNvSpPr>
          <p:nvPr/>
        </p:nvSpPr>
        <p:spPr bwMode="auto">
          <a:xfrm>
            <a:off x="7337425" y="3810000"/>
            <a:ext cx="806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FF"/>
                </a:solidFill>
                <a:latin typeface="Arial" charset="0"/>
                <a:ea typeface="ＭＳ Ｐゴシック" charset="0"/>
                <a:cs typeface="Arial" charset="0"/>
                <a:sym typeface="Arial" charset="0"/>
              </a:rPr>
              <a:t>10.1</a:t>
            </a:r>
          </a:p>
        </p:txBody>
      </p:sp>
      <p:sp>
        <p:nvSpPr>
          <p:cNvPr id="41994" name="Rectangle 10"/>
          <p:cNvSpPr>
            <a:spLocks/>
          </p:cNvSpPr>
          <p:nvPr/>
        </p:nvSpPr>
        <p:spPr bwMode="auto">
          <a:xfrm>
            <a:off x="8737600" y="2082800"/>
            <a:ext cx="804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7F007F"/>
                </a:solidFill>
                <a:latin typeface="Arial" charset="0"/>
                <a:ea typeface="ＭＳ Ｐゴシック" charset="0"/>
                <a:cs typeface="Arial" charset="0"/>
                <a:sym typeface="Arial" charset="0"/>
              </a:rPr>
              <a:t>26.8</a:t>
            </a:r>
          </a:p>
        </p:txBody>
      </p:sp>
      <p:sp>
        <p:nvSpPr>
          <p:cNvPr id="41995" name="Rectangle 11"/>
          <p:cNvSpPr>
            <a:spLocks/>
          </p:cNvSpPr>
          <p:nvPr/>
        </p:nvSpPr>
        <p:spPr bwMode="auto">
          <a:xfrm>
            <a:off x="9550400" y="2590800"/>
            <a:ext cx="804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0000FF"/>
                </a:solidFill>
                <a:latin typeface="Arial" charset="0"/>
                <a:ea typeface="ＭＳ Ｐゴシック" charset="0"/>
                <a:cs typeface="Arial" charset="0"/>
                <a:sym typeface="Arial" charset="0"/>
              </a:rPr>
              <a:t>21.1</a:t>
            </a:r>
          </a:p>
        </p:txBody>
      </p:sp>
      <p:sp>
        <p:nvSpPr>
          <p:cNvPr id="41996" name="Rectangle 12"/>
          <p:cNvSpPr>
            <a:spLocks/>
          </p:cNvSpPr>
          <p:nvPr/>
        </p:nvSpPr>
        <p:spPr bwMode="auto">
          <a:xfrm>
            <a:off x="8662988" y="3759200"/>
            <a:ext cx="80645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00"/>
                </a:solidFill>
                <a:latin typeface="Arial" charset="0"/>
                <a:ea typeface="ＭＳ Ｐゴシック" charset="0"/>
                <a:cs typeface="Arial" charset="0"/>
                <a:sym typeface="Arial" charset="0"/>
              </a:rPr>
              <a:t>15.7</a:t>
            </a:r>
          </a:p>
        </p:txBody>
      </p:sp>
      <p:sp>
        <p:nvSpPr>
          <p:cNvPr id="41997" name="Rectangle 13"/>
          <p:cNvSpPr>
            <a:spLocks/>
          </p:cNvSpPr>
          <p:nvPr/>
        </p:nvSpPr>
        <p:spPr bwMode="auto">
          <a:xfrm>
            <a:off x="8636000" y="3390900"/>
            <a:ext cx="804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FF"/>
                </a:solidFill>
                <a:latin typeface="Arial" charset="0"/>
                <a:ea typeface="ＭＳ Ｐゴシック" charset="0"/>
                <a:cs typeface="Arial" charset="0"/>
                <a:sym typeface="Arial" charset="0"/>
              </a:rPr>
              <a:t>15.7</a:t>
            </a:r>
          </a:p>
        </p:txBody>
      </p:sp>
      <p:sp>
        <p:nvSpPr>
          <p:cNvPr id="41998" name="Rectangle 14"/>
          <p:cNvSpPr>
            <a:spLocks/>
          </p:cNvSpPr>
          <p:nvPr/>
        </p:nvSpPr>
        <p:spPr bwMode="auto">
          <a:xfrm>
            <a:off x="9893300" y="4673600"/>
            <a:ext cx="8048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00"/>
                </a:solidFill>
                <a:latin typeface="Arial" charset="0"/>
                <a:ea typeface="ＭＳ Ｐゴシック" charset="0"/>
                <a:cs typeface="Arial" charset="0"/>
                <a:sym typeface="Arial" charset="0"/>
              </a:rPr>
              <a:t>–2.2</a:t>
            </a:r>
          </a:p>
        </p:txBody>
      </p:sp>
      <p:sp>
        <p:nvSpPr>
          <p:cNvPr id="41999" name="Rectangle 15"/>
          <p:cNvSpPr>
            <a:spLocks/>
          </p:cNvSpPr>
          <p:nvPr/>
        </p:nvSpPr>
        <p:spPr bwMode="auto">
          <a:xfrm>
            <a:off x="10766425" y="4127500"/>
            <a:ext cx="608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FF00FF"/>
                </a:solidFill>
                <a:latin typeface="Arial" charset="0"/>
                <a:ea typeface="ＭＳ Ｐゴシック" charset="0"/>
                <a:cs typeface="Arial" charset="0"/>
                <a:sym typeface="Arial" charset="0"/>
              </a:rPr>
              <a:t>0.0</a:t>
            </a:r>
          </a:p>
        </p:txBody>
      </p:sp>
      <p:sp>
        <p:nvSpPr>
          <p:cNvPr id="42000" name="Rectangle 16"/>
          <p:cNvSpPr>
            <a:spLocks/>
          </p:cNvSpPr>
          <p:nvPr/>
        </p:nvSpPr>
        <p:spPr bwMode="auto">
          <a:xfrm>
            <a:off x="10741025" y="3835400"/>
            <a:ext cx="608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0000FF"/>
                </a:solidFill>
                <a:latin typeface="Arial" charset="0"/>
                <a:ea typeface="ＭＳ Ｐゴシック" charset="0"/>
                <a:cs typeface="Arial" charset="0"/>
                <a:sym typeface="Arial" charset="0"/>
              </a:rPr>
              <a:t>1.6</a:t>
            </a:r>
          </a:p>
        </p:txBody>
      </p:sp>
      <p:sp>
        <p:nvSpPr>
          <p:cNvPr id="42001" name="Rectangle 17"/>
          <p:cNvSpPr>
            <a:spLocks/>
          </p:cNvSpPr>
          <p:nvPr/>
        </p:nvSpPr>
        <p:spPr bwMode="auto">
          <a:xfrm>
            <a:off x="10728325" y="3543300"/>
            <a:ext cx="608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7F007F"/>
                </a:solidFill>
                <a:latin typeface="Arial" charset="0"/>
                <a:ea typeface="ＭＳ Ｐゴシック" charset="0"/>
                <a:cs typeface="Arial" charset="0"/>
                <a:sym typeface="Arial" charset="0"/>
              </a:rPr>
              <a:t>2.9</a:t>
            </a:r>
          </a:p>
        </p:txBody>
      </p:sp>
      <p:sp>
        <p:nvSpPr>
          <p:cNvPr id="42002" name="Rectangle 18"/>
          <p:cNvSpPr>
            <a:spLocks/>
          </p:cNvSpPr>
          <p:nvPr/>
        </p:nvSpPr>
        <p:spPr bwMode="auto">
          <a:xfrm>
            <a:off x="5384800" y="4343400"/>
            <a:ext cx="6080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chemeClr val="tx1"/>
                </a:solidFill>
                <a:latin typeface="Arial" charset="0"/>
                <a:ea typeface="ＭＳ Ｐゴシック" charset="0"/>
                <a:cs typeface="Arial" charset="0"/>
                <a:sym typeface="Arial" charset="0"/>
              </a:rPr>
              <a:t>0.0</a:t>
            </a:r>
          </a:p>
        </p:txBody>
      </p:sp>
      <p:sp>
        <p:nvSpPr>
          <p:cNvPr id="42003" name="Rectangle 19"/>
          <p:cNvSpPr>
            <a:spLocks/>
          </p:cNvSpPr>
          <p:nvPr/>
        </p:nvSpPr>
        <p:spPr bwMode="auto">
          <a:xfrm>
            <a:off x="12012613" y="3149600"/>
            <a:ext cx="3429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rgbClr val="FF00FF"/>
                </a:solidFill>
                <a:latin typeface="Tahoma" charset="0"/>
                <a:ea typeface="ＭＳ Ｐゴシック" charset="0"/>
                <a:cs typeface="Tahoma" charset="0"/>
                <a:sym typeface="Tahoma" charset="0"/>
              </a:rPr>
              <a:t>B</a:t>
            </a:r>
          </a:p>
        </p:txBody>
      </p:sp>
      <p:sp>
        <p:nvSpPr>
          <p:cNvPr id="42004" name="Rectangle 20"/>
          <p:cNvSpPr>
            <a:spLocks/>
          </p:cNvSpPr>
          <p:nvPr/>
        </p:nvSpPr>
        <p:spPr bwMode="auto">
          <a:xfrm>
            <a:off x="12026900" y="3581400"/>
            <a:ext cx="347663"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rgbClr val="FF0000"/>
                </a:solidFill>
                <a:latin typeface="Tahoma" charset="0"/>
                <a:ea typeface="ＭＳ Ｐゴシック" charset="0"/>
                <a:cs typeface="Tahoma" charset="0"/>
                <a:sym typeface="Tahoma" charset="0"/>
              </a:rPr>
              <a:t>A</a:t>
            </a:r>
          </a:p>
        </p:txBody>
      </p:sp>
      <p:sp>
        <p:nvSpPr>
          <p:cNvPr id="42005" name="Rectangle 21"/>
          <p:cNvSpPr>
            <a:spLocks/>
          </p:cNvSpPr>
          <p:nvPr/>
        </p:nvSpPr>
        <p:spPr bwMode="auto">
          <a:xfrm>
            <a:off x="11984038" y="2235200"/>
            <a:ext cx="381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rgbClr val="7F007F"/>
                </a:solidFill>
                <a:latin typeface="Tahoma" charset="0"/>
                <a:ea typeface="ＭＳ Ｐゴシック" charset="0"/>
                <a:cs typeface="Tahoma" charset="0"/>
                <a:sym typeface="Tahoma" charset="0"/>
              </a:rPr>
              <a:t>D</a:t>
            </a:r>
          </a:p>
        </p:txBody>
      </p:sp>
      <p:sp>
        <p:nvSpPr>
          <p:cNvPr id="42006" name="Rectangle 22"/>
          <p:cNvSpPr>
            <a:spLocks/>
          </p:cNvSpPr>
          <p:nvPr/>
        </p:nvSpPr>
        <p:spPr bwMode="auto">
          <a:xfrm>
            <a:off x="11999913" y="2667000"/>
            <a:ext cx="34925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rgbClr val="0000FF"/>
                </a:solidFill>
                <a:latin typeface="Tahoma" charset="0"/>
                <a:ea typeface="ＭＳ Ｐゴシック" charset="0"/>
                <a:cs typeface="Tahoma" charset="0"/>
                <a:sym typeface="Tahoma" charset="0"/>
              </a:rPr>
              <a:t>C</a:t>
            </a:r>
          </a:p>
        </p:txBody>
      </p:sp>
      <p:sp>
        <p:nvSpPr>
          <p:cNvPr id="42007" name="Line 23"/>
          <p:cNvSpPr>
            <a:spLocks noChangeShapeType="1"/>
          </p:cNvSpPr>
          <p:nvPr/>
        </p:nvSpPr>
        <p:spPr bwMode="auto">
          <a:xfrm>
            <a:off x="5722938" y="5332413"/>
            <a:ext cx="2122487" cy="14287"/>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2008" name="Line 24"/>
          <p:cNvSpPr>
            <a:spLocks noChangeShapeType="1"/>
          </p:cNvSpPr>
          <p:nvPr/>
        </p:nvSpPr>
        <p:spPr bwMode="auto">
          <a:xfrm rot="10800000" flipH="1">
            <a:off x="7878763" y="5334000"/>
            <a:ext cx="2486025" cy="12700"/>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2009" name="Rectangle 25"/>
          <p:cNvSpPr>
            <a:spLocks/>
          </p:cNvSpPr>
          <p:nvPr/>
        </p:nvSpPr>
        <p:spPr bwMode="auto">
          <a:xfrm>
            <a:off x="6370638" y="533400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配位</a:t>
            </a:r>
          </a:p>
        </p:txBody>
      </p:sp>
      <p:sp>
        <p:nvSpPr>
          <p:cNvPr id="42010" name="Rectangle 26"/>
          <p:cNvSpPr>
            <a:spLocks/>
          </p:cNvSpPr>
          <p:nvPr/>
        </p:nvSpPr>
        <p:spPr bwMode="auto">
          <a:xfrm>
            <a:off x="8724900" y="5372100"/>
            <a:ext cx="825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挿入</a:t>
            </a:r>
          </a:p>
        </p:txBody>
      </p:sp>
      <p:grpSp>
        <p:nvGrpSpPr>
          <p:cNvPr id="42019" name="Group 35"/>
          <p:cNvGrpSpPr>
            <a:grpSpLocks/>
          </p:cNvGrpSpPr>
          <p:nvPr/>
        </p:nvGrpSpPr>
        <p:grpSpPr bwMode="auto">
          <a:xfrm>
            <a:off x="414338" y="2197100"/>
            <a:ext cx="1231900" cy="700088"/>
            <a:chOff x="0" y="0"/>
            <a:chExt cx="776" cy="441"/>
          </a:xfrm>
        </p:grpSpPr>
        <p:pic>
          <p:nvPicPr>
            <p:cNvPr id="42011"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 y="6"/>
              <a:ext cx="16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2012"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 y="6"/>
              <a:ext cx="164" cy="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2013"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 y="6"/>
              <a:ext cx="156" cy="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2014"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1" y="0"/>
              <a:ext cx="167"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2015" name="Rectangle 31"/>
            <p:cNvSpPr>
              <a:spLocks/>
            </p:cNvSpPr>
            <p:nvPr/>
          </p:nvSpPr>
          <p:spPr bwMode="auto">
            <a:xfrm>
              <a:off x="0" y="177"/>
              <a:ext cx="200" cy="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b="1">
                  <a:solidFill>
                    <a:schemeClr val="tx1"/>
                  </a:solidFill>
                  <a:latin typeface="Helvetica Neue" charset="0"/>
                  <a:ea typeface="ＭＳ Ｐゴシック" charset="0"/>
                  <a:cs typeface="Helvetica Neue" charset="0"/>
                  <a:sym typeface="Helvetica Neue" charset="0"/>
                </a:rPr>
                <a:t>Zr</a:t>
              </a:r>
            </a:p>
          </p:txBody>
        </p:sp>
        <p:sp>
          <p:nvSpPr>
            <p:cNvPr id="42016" name="Rectangle 32"/>
            <p:cNvSpPr>
              <a:spLocks/>
            </p:cNvSpPr>
            <p:nvPr/>
          </p:nvSpPr>
          <p:spPr bwMode="auto">
            <a:xfrm>
              <a:off x="222" y="177"/>
              <a:ext cx="20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b="1">
                  <a:solidFill>
                    <a:schemeClr val="tx1"/>
                  </a:solidFill>
                  <a:latin typeface="Helvetica Neue" charset="0"/>
                  <a:ea typeface="ＭＳ Ｐゴシック" charset="0"/>
                  <a:cs typeface="Helvetica Neue" charset="0"/>
                  <a:sym typeface="Helvetica Neue" charset="0"/>
                </a:rPr>
                <a:t>Si</a:t>
              </a:r>
            </a:p>
          </p:txBody>
        </p:sp>
        <p:sp>
          <p:nvSpPr>
            <p:cNvPr id="42017" name="Rectangle 33"/>
            <p:cNvSpPr>
              <a:spLocks/>
            </p:cNvSpPr>
            <p:nvPr/>
          </p:nvSpPr>
          <p:spPr bwMode="auto">
            <a:xfrm>
              <a:off x="452" y="177"/>
              <a:ext cx="1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b="1">
                  <a:solidFill>
                    <a:schemeClr val="tx1"/>
                  </a:solidFill>
                  <a:latin typeface="Helvetica Neue" charset="0"/>
                  <a:ea typeface="ＭＳ Ｐゴシック" charset="0"/>
                  <a:cs typeface="Helvetica Neue" charset="0"/>
                  <a:sym typeface="Helvetica Neue" charset="0"/>
                </a:rPr>
                <a:t>B</a:t>
              </a:r>
            </a:p>
          </p:txBody>
        </p:sp>
        <p:sp>
          <p:nvSpPr>
            <p:cNvPr id="42018" name="Rectangle 34"/>
            <p:cNvSpPr>
              <a:spLocks/>
            </p:cNvSpPr>
            <p:nvPr/>
          </p:nvSpPr>
          <p:spPr bwMode="auto">
            <a:xfrm>
              <a:off x="640" y="177"/>
              <a:ext cx="136"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b="1">
                  <a:solidFill>
                    <a:schemeClr val="tx1"/>
                  </a:solidFill>
                  <a:latin typeface="Helvetica Neue" charset="0"/>
                  <a:ea typeface="ＭＳ Ｐゴシック" charset="0"/>
                  <a:cs typeface="Helvetica Neue" charset="0"/>
                  <a:sym typeface="Helvetica Neue" charset="0"/>
                </a:rPr>
                <a:t>F</a:t>
              </a:r>
            </a:p>
          </p:txBody>
        </p:sp>
      </p:grpSp>
      <p:sp>
        <p:nvSpPr>
          <p:cNvPr id="42020" name="Rectangle 36"/>
          <p:cNvSpPr>
            <a:spLocks/>
          </p:cNvSpPr>
          <p:nvPr/>
        </p:nvSpPr>
        <p:spPr bwMode="auto">
          <a:xfrm>
            <a:off x="355600" y="5969000"/>
            <a:ext cx="16383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Product </a:t>
            </a:r>
          </a:p>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A</a:t>
            </a:r>
          </a:p>
        </p:txBody>
      </p:sp>
      <p:sp>
        <p:nvSpPr>
          <p:cNvPr id="42021" name="Rectangle 37"/>
          <p:cNvSpPr>
            <a:spLocks/>
          </p:cNvSpPr>
          <p:nvPr/>
        </p:nvSpPr>
        <p:spPr bwMode="auto">
          <a:xfrm>
            <a:off x="4051300" y="6426200"/>
            <a:ext cx="3349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B</a:t>
            </a:r>
          </a:p>
        </p:txBody>
      </p:sp>
      <p:sp>
        <p:nvSpPr>
          <p:cNvPr id="42022" name="Rectangle 38"/>
          <p:cNvSpPr>
            <a:spLocks/>
          </p:cNvSpPr>
          <p:nvPr/>
        </p:nvSpPr>
        <p:spPr bwMode="auto">
          <a:xfrm>
            <a:off x="7226300" y="6426200"/>
            <a:ext cx="3397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C</a:t>
            </a:r>
          </a:p>
        </p:txBody>
      </p:sp>
      <p:sp>
        <p:nvSpPr>
          <p:cNvPr id="42023" name="Rectangle 39"/>
          <p:cNvSpPr>
            <a:spLocks/>
          </p:cNvSpPr>
          <p:nvPr/>
        </p:nvSpPr>
        <p:spPr bwMode="auto">
          <a:xfrm>
            <a:off x="10223500" y="6426200"/>
            <a:ext cx="3492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D</a:t>
            </a:r>
          </a:p>
        </p:txBody>
      </p:sp>
      <p:sp>
        <p:nvSpPr>
          <p:cNvPr id="42024" name="Rectangle 40"/>
          <p:cNvSpPr>
            <a:spLocks/>
          </p:cNvSpPr>
          <p:nvPr/>
        </p:nvSpPr>
        <p:spPr bwMode="auto">
          <a:xfrm rot="-3645281">
            <a:off x="4721225" y="7332663"/>
            <a:ext cx="1231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1800">
                <a:solidFill>
                  <a:srgbClr val="FF0000"/>
                </a:solidFill>
                <a:latin typeface="ヒラギノ丸ゴ ProN W4" charset="0"/>
                <a:ea typeface="ヒラギノ丸ゴ ProN W4" charset="0"/>
                <a:cs typeface="ヒラギノ丸ゴ ProN W4" charset="0"/>
                <a:sym typeface="ヒラギノ丸ゴ ProN W4" charset="0"/>
              </a:rPr>
              <a:t>3.387</a:t>
            </a:r>
          </a:p>
        </p:txBody>
      </p:sp>
      <p:sp>
        <p:nvSpPr>
          <p:cNvPr id="42025" name="Rectangle 41"/>
          <p:cNvSpPr>
            <a:spLocks/>
          </p:cNvSpPr>
          <p:nvPr/>
        </p:nvSpPr>
        <p:spPr bwMode="auto">
          <a:xfrm rot="-3645281">
            <a:off x="7997825" y="7396163"/>
            <a:ext cx="10160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1800">
                <a:solidFill>
                  <a:srgbClr val="FF0000"/>
                </a:solidFill>
                <a:latin typeface="ヒラギノ丸ゴ ProN W4" charset="0"/>
                <a:ea typeface="ヒラギノ丸ゴ ProN W4" charset="0"/>
                <a:cs typeface="ヒラギノ丸ゴ ProN W4" charset="0"/>
                <a:sym typeface="ヒラギノ丸ゴ ProN W4" charset="0"/>
              </a:rPr>
              <a:t>3.504</a:t>
            </a:r>
          </a:p>
        </p:txBody>
      </p:sp>
      <p:sp>
        <p:nvSpPr>
          <p:cNvPr id="42026" name="Rectangle 42"/>
          <p:cNvSpPr>
            <a:spLocks/>
          </p:cNvSpPr>
          <p:nvPr/>
        </p:nvSpPr>
        <p:spPr bwMode="auto">
          <a:xfrm rot="-3645281">
            <a:off x="11007725" y="7358063"/>
            <a:ext cx="11049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1800">
                <a:solidFill>
                  <a:srgbClr val="FF0000"/>
                </a:solidFill>
                <a:latin typeface="ヒラギノ丸ゴ ProN W4" charset="0"/>
                <a:ea typeface="ヒラギノ丸ゴ ProN W4" charset="0"/>
                <a:cs typeface="ヒラギノ丸ゴ ProN W4" charset="0"/>
                <a:sym typeface="ヒラギノ丸ゴ ProN W4" charset="0"/>
              </a:rPr>
              <a:t>3.415</a:t>
            </a:r>
          </a:p>
        </p:txBody>
      </p:sp>
      <p:sp>
        <p:nvSpPr>
          <p:cNvPr id="42027" name="Rectangle 43"/>
          <p:cNvSpPr>
            <a:spLocks/>
          </p:cNvSpPr>
          <p:nvPr/>
        </p:nvSpPr>
        <p:spPr bwMode="auto">
          <a:xfrm rot="-3645281">
            <a:off x="1622425" y="7345363"/>
            <a:ext cx="1130300"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1800">
                <a:solidFill>
                  <a:srgbClr val="FF0000"/>
                </a:solidFill>
                <a:latin typeface="ヒラギノ丸ゴ ProN W4" charset="0"/>
                <a:ea typeface="ヒラギノ丸ゴ ProN W4" charset="0"/>
                <a:cs typeface="ヒラギノ丸ゴ ProN W4" charset="0"/>
                <a:sym typeface="ヒラギノ丸ゴ ProN W4" charset="0"/>
              </a:rPr>
              <a:t>3.353</a:t>
            </a:r>
          </a:p>
        </p:txBody>
      </p:sp>
      <p:sp>
        <p:nvSpPr>
          <p:cNvPr id="42028" name="Rectangle 44"/>
          <p:cNvSpPr>
            <a:spLocks/>
          </p:cNvSpPr>
          <p:nvPr/>
        </p:nvSpPr>
        <p:spPr bwMode="auto">
          <a:xfrm>
            <a:off x="2395538" y="9220200"/>
            <a:ext cx="74295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遷移状態・生成物では、対アニオンの配位は弱まる．</a:t>
            </a:r>
          </a:p>
        </p:txBody>
      </p:sp>
      <p:sp>
        <p:nvSpPr>
          <p:cNvPr id="42029" name="Line 45"/>
          <p:cNvSpPr>
            <a:spLocks noChangeShapeType="1"/>
          </p:cNvSpPr>
          <p:nvPr/>
        </p:nvSpPr>
        <p:spPr bwMode="auto">
          <a:xfrm rot="10800000" flipH="1">
            <a:off x="134938" y="5937250"/>
            <a:ext cx="12669837" cy="28575"/>
          </a:xfrm>
          <a:prstGeom prst="line">
            <a:avLst/>
          </a:prstGeom>
          <a:noFill/>
          <a:ln w="254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2030" name="Rectangle 46"/>
          <p:cNvSpPr>
            <a:spLocks/>
          </p:cNvSpPr>
          <p:nvPr/>
        </p:nvSpPr>
        <p:spPr bwMode="auto">
          <a:xfrm>
            <a:off x="10863263" y="4889500"/>
            <a:ext cx="212090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A</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とＢの違いは小さい．</a:t>
            </a:r>
          </a:p>
        </p:txBody>
      </p:sp>
      <p:sp>
        <p:nvSpPr>
          <p:cNvPr id="42031" name="Line 47"/>
          <p:cNvSpPr>
            <a:spLocks noChangeShapeType="1"/>
          </p:cNvSpPr>
          <p:nvPr/>
        </p:nvSpPr>
        <p:spPr bwMode="auto">
          <a:xfrm>
            <a:off x="5097463" y="2782888"/>
            <a:ext cx="11112" cy="1217612"/>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2032" name="Rectangle 48"/>
          <p:cNvSpPr>
            <a:spLocks/>
          </p:cNvSpPr>
          <p:nvPr/>
        </p:nvSpPr>
        <p:spPr bwMode="auto">
          <a:xfrm>
            <a:off x="3760788" y="2362200"/>
            <a:ext cx="2692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E(kcal/mol)</a:t>
            </a:r>
          </a:p>
        </p:txBody>
      </p:sp>
      <p:sp>
        <p:nvSpPr>
          <p:cNvPr id="42033" name="Rectangle 49"/>
          <p:cNvSpPr>
            <a:spLocks/>
          </p:cNvSpPr>
          <p:nvPr/>
        </p:nvSpPr>
        <p:spPr bwMode="auto">
          <a:xfrm>
            <a:off x="8828088" y="4152900"/>
            <a:ext cx="579437"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r>
              <a:rPr lang="en-US" altLang="ja-JP" sz="3400">
                <a:solidFill>
                  <a:schemeClr val="tx1"/>
                </a:solidFill>
                <a:latin typeface="Tahoma" charset="0"/>
                <a:ea typeface="ＭＳ Ｐゴシック" charset="0"/>
                <a:cs typeface="Tahoma" charset="0"/>
                <a:sym typeface="Tahoma" charset="0"/>
              </a:rPr>
              <a:t>TS</a:t>
            </a:r>
          </a:p>
        </p:txBody>
      </p:sp>
      <p:pic>
        <p:nvPicPr>
          <p:cNvPr id="2" name="図 1"/>
          <p:cNvPicPr>
            <a:picLocks noChangeAspect="1"/>
          </p:cNvPicPr>
          <p:nvPr/>
        </p:nvPicPr>
        <p:blipFill>
          <a:blip r:embed="rId7"/>
          <a:stretch>
            <a:fillRect/>
          </a:stretch>
        </p:blipFill>
        <p:spPr>
          <a:xfrm>
            <a:off x="5350272" y="2638423"/>
            <a:ext cx="5400600" cy="2022353"/>
          </a:xfrm>
          <a:prstGeom prst="rect">
            <a:avLst/>
          </a:prstGeom>
        </p:spPr>
      </p:pic>
      <p:pic>
        <p:nvPicPr>
          <p:cNvPr id="3" name="図 2"/>
          <p:cNvPicPr>
            <a:picLocks noChangeAspect="1"/>
          </p:cNvPicPr>
          <p:nvPr/>
        </p:nvPicPr>
        <p:blipFill>
          <a:blip r:embed="rId8"/>
          <a:stretch>
            <a:fillRect/>
          </a:stretch>
        </p:blipFill>
        <p:spPr>
          <a:xfrm>
            <a:off x="663387" y="6028928"/>
            <a:ext cx="2958693" cy="2833458"/>
          </a:xfrm>
          <a:prstGeom prst="rect">
            <a:avLst/>
          </a:prstGeom>
        </p:spPr>
      </p:pic>
      <p:pic>
        <p:nvPicPr>
          <p:cNvPr id="4" name="図 3"/>
          <p:cNvPicPr>
            <a:picLocks noChangeAspect="1"/>
          </p:cNvPicPr>
          <p:nvPr/>
        </p:nvPicPr>
        <p:blipFill>
          <a:blip r:embed="rId9"/>
          <a:stretch>
            <a:fillRect/>
          </a:stretch>
        </p:blipFill>
        <p:spPr>
          <a:xfrm>
            <a:off x="3766096" y="6100936"/>
            <a:ext cx="2952328" cy="2827362"/>
          </a:xfrm>
          <a:prstGeom prst="rect">
            <a:avLst/>
          </a:prstGeom>
        </p:spPr>
      </p:pic>
      <p:pic>
        <p:nvPicPr>
          <p:cNvPr id="5" name="図 4"/>
          <p:cNvPicPr>
            <a:picLocks noChangeAspect="1"/>
          </p:cNvPicPr>
          <p:nvPr/>
        </p:nvPicPr>
        <p:blipFill>
          <a:blip r:embed="rId10"/>
          <a:stretch>
            <a:fillRect/>
          </a:stretch>
        </p:blipFill>
        <p:spPr>
          <a:xfrm>
            <a:off x="7078464" y="6172944"/>
            <a:ext cx="2808312" cy="2689442"/>
          </a:xfrm>
          <a:prstGeom prst="rect">
            <a:avLst/>
          </a:prstGeom>
        </p:spPr>
      </p:pic>
      <p:pic>
        <p:nvPicPr>
          <p:cNvPr id="6" name="図 5"/>
          <p:cNvPicPr>
            <a:picLocks noChangeAspect="1"/>
          </p:cNvPicPr>
          <p:nvPr/>
        </p:nvPicPr>
        <p:blipFill>
          <a:blip r:embed="rId11"/>
          <a:stretch>
            <a:fillRect/>
          </a:stretch>
        </p:blipFill>
        <p:spPr>
          <a:xfrm>
            <a:off x="10174808" y="6213710"/>
            <a:ext cx="2664296" cy="2551522"/>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10" name="Rectangle 2"/>
          <p:cNvSpPr>
            <a:spLocks noGrp="1" noChangeArrowheads="1"/>
          </p:cNvSpPr>
          <p:nvPr>
            <p:ph type="title"/>
          </p:nvPr>
        </p:nvSpPr>
        <p:spPr>
          <a:ln/>
        </p:spPr>
        <p:txBody>
          <a:bodyPr anchor="ctr"/>
          <a:lstStyle/>
          <a:p>
            <a:r>
              <a:rPr lang="ja-JP" altLang="en-US" sz="3600">
                <a:latin typeface="ヒラギノ丸ゴ ProN W4" charset="0"/>
                <a:ea typeface="ヒラギノ丸ゴ ProN W4" charset="0"/>
                <a:cs typeface="ヒラギノ丸ゴ ProN W4" charset="0"/>
                <a:sym typeface="ヒラギノ丸ゴ ProN W4" charset="0"/>
              </a:rPr>
              <a:t>対アニオン存在下での第２挿入反応</a:t>
            </a:r>
          </a:p>
        </p:txBody>
      </p:sp>
      <p:sp>
        <p:nvSpPr>
          <p:cNvPr id="43011" name="Rectangle 3"/>
          <p:cNvSpPr>
            <a:spLocks/>
          </p:cNvSpPr>
          <p:nvPr/>
        </p:nvSpPr>
        <p:spPr bwMode="auto">
          <a:xfrm>
            <a:off x="7394575" y="3060700"/>
            <a:ext cx="3095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en-US" altLang="ja-JP" sz="2400">
                <a:solidFill>
                  <a:srgbClr val="FF00FF"/>
                </a:solidFill>
                <a:latin typeface="ヒラギノ丸ゴ ProN W4" charset="0"/>
                <a:ea typeface="ヒラギノ丸ゴ ProN W4" charset="0"/>
                <a:cs typeface="ヒラギノ丸ゴ ProN W4" charset="0"/>
                <a:sym typeface="ヒラギノ丸ゴ ProN W4" charset="0"/>
              </a:rPr>
              <a:t>B</a:t>
            </a:r>
          </a:p>
        </p:txBody>
      </p:sp>
      <p:sp>
        <p:nvSpPr>
          <p:cNvPr id="43012" name="Rectangle 4"/>
          <p:cNvSpPr>
            <a:spLocks/>
          </p:cNvSpPr>
          <p:nvPr/>
        </p:nvSpPr>
        <p:spPr bwMode="auto">
          <a:xfrm>
            <a:off x="2493963" y="2870200"/>
            <a:ext cx="6032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0.0</a:t>
            </a:r>
          </a:p>
        </p:txBody>
      </p:sp>
      <p:sp>
        <p:nvSpPr>
          <p:cNvPr id="43013" name="Rectangle 5"/>
          <p:cNvSpPr>
            <a:spLocks/>
          </p:cNvSpPr>
          <p:nvPr/>
        </p:nvSpPr>
        <p:spPr bwMode="auto">
          <a:xfrm>
            <a:off x="4122738" y="2933700"/>
            <a:ext cx="60483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9.2</a:t>
            </a:r>
          </a:p>
        </p:txBody>
      </p:sp>
      <p:sp>
        <p:nvSpPr>
          <p:cNvPr id="43014" name="Rectangle 6"/>
          <p:cNvSpPr>
            <a:spLocks/>
          </p:cNvSpPr>
          <p:nvPr/>
        </p:nvSpPr>
        <p:spPr bwMode="auto">
          <a:xfrm>
            <a:off x="5005388" y="2667000"/>
            <a:ext cx="8016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15.7</a:t>
            </a:r>
          </a:p>
        </p:txBody>
      </p:sp>
      <p:sp>
        <p:nvSpPr>
          <p:cNvPr id="43015" name="Rectangle 7"/>
          <p:cNvSpPr>
            <a:spLocks/>
          </p:cNvSpPr>
          <p:nvPr/>
        </p:nvSpPr>
        <p:spPr bwMode="auto">
          <a:xfrm>
            <a:off x="6083300" y="3035300"/>
            <a:ext cx="7556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–2.2</a:t>
            </a:r>
          </a:p>
        </p:txBody>
      </p:sp>
      <p:sp>
        <p:nvSpPr>
          <p:cNvPr id="43016" name="Rectangle 8"/>
          <p:cNvSpPr>
            <a:spLocks/>
          </p:cNvSpPr>
          <p:nvPr/>
        </p:nvSpPr>
        <p:spPr bwMode="auto">
          <a:xfrm>
            <a:off x="7062788" y="3517900"/>
            <a:ext cx="9540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–11.4</a:t>
            </a:r>
          </a:p>
        </p:txBody>
      </p:sp>
      <p:sp>
        <p:nvSpPr>
          <p:cNvPr id="43017" name="Rectangle 9"/>
          <p:cNvSpPr>
            <a:spLocks/>
          </p:cNvSpPr>
          <p:nvPr/>
        </p:nvSpPr>
        <p:spPr bwMode="auto">
          <a:xfrm>
            <a:off x="8213725" y="3365500"/>
            <a:ext cx="7556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–9.8</a:t>
            </a:r>
          </a:p>
        </p:txBody>
      </p:sp>
      <p:sp>
        <p:nvSpPr>
          <p:cNvPr id="43018" name="Rectangle 10"/>
          <p:cNvSpPr>
            <a:spLocks/>
          </p:cNvSpPr>
          <p:nvPr/>
        </p:nvSpPr>
        <p:spPr bwMode="auto">
          <a:xfrm>
            <a:off x="9971088" y="5588000"/>
            <a:ext cx="9540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–48.3</a:t>
            </a:r>
          </a:p>
        </p:txBody>
      </p:sp>
      <p:sp>
        <p:nvSpPr>
          <p:cNvPr id="43019" name="Rectangle 11"/>
          <p:cNvSpPr>
            <a:spLocks/>
          </p:cNvSpPr>
          <p:nvPr/>
        </p:nvSpPr>
        <p:spPr bwMode="auto">
          <a:xfrm>
            <a:off x="6946900" y="4140200"/>
            <a:ext cx="9540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–14.3</a:t>
            </a:r>
          </a:p>
        </p:txBody>
      </p:sp>
      <p:sp>
        <p:nvSpPr>
          <p:cNvPr id="43020" name="Rectangle 12"/>
          <p:cNvSpPr>
            <a:spLocks/>
          </p:cNvSpPr>
          <p:nvPr/>
        </p:nvSpPr>
        <p:spPr bwMode="auto">
          <a:xfrm>
            <a:off x="8015288" y="3987800"/>
            <a:ext cx="954087"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–12.7</a:t>
            </a:r>
          </a:p>
        </p:txBody>
      </p:sp>
      <p:sp>
        <p:nvSpPr>
          <p:cNvPr id="43021" name="Rectangle 13"/>
          <p:cNvSpPr>
            <a:spLocks/>
          </p:cNvSpPr>
          <p:nvPr/>
        </p:nvSpPr>
        <p:spPr bwMode="auto">
          <a:xfrm>
            <a:off x="9969500" y="4546600"/>
            <a:ext cx="9540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–29.2</a:t>
            </a:r>
          </a:p>
        </p:txBody>
      </p:sp>
      <p:sp>
        <p:nvSpPr>
          <p:cNvPr id="43022" name="Rectangle 14"/>
          <p:cNvSpPr>
            <a:spLocks/>
          </p:cNvSpPr>
          <p:nvPr/>
        </p:nvSpPr>
        <p:spPr bwMode="auto">
          <a:xfrm>
            <a:off x="7378700" y="4419600"/>
            <a:ext cx="3206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en-US" altLang="ja-JP" sz="2400">
                <a:solidFill>
                  <a:srgbClr val="FF0000"/>
                </a:solidFill>
                <a:latin typeface="ヒラギノ丸ゴ ProN W4" charset="0"/>
                <a:ea typeface="ヒラギノ丸ゴ ProN W4" charset="0"/>
                <a:cs typeface="ヒラギノ丸ゴ ProN W4" charset="0"/>
                <a:sym typeface="ヒラギノ丸ゴ ProN W4" charset="0"/>
              </a:rPr>
              <a:t>A</a:t>
            </a:r>
          </a:p>
        </p:txBody>
      </p:sp>
      <p:sp>
        <p:nvSpPr>
          <p:cNvPr id="43024" name="Line 16"/>
          <p:cNvSpPr>
            <a:spLocks noChangeShapeType="1"/>
          </p:cNvSpPr>
          <p:nvPr/>
        </p:nvSpPr>
        <p:spPr bwMode="auto">
          <a:xfrm>
            <a:off x="2827338" y="6145213"/>
            <a:ext cx="1671637" cy="7937"/>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25" name="Line 17"/>
          <p:cNvSpPr>
            <a:spLocks noChangeShapeType="1"/>
          </p:cNvSpPr>
          <p:nvPr/>
        </p:nvSpPr>
        <p:spPr bwMode="auto">
          <a:xfrm rot="10800000" flipH="1">
            <a:off x="4565650" y="6148388"/>
            <a:ext cx="1963738" cy="22225"/>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26" name="Line 18"/>
          <p:cNvSpPr>
            <a:spLocks noChangeShapeType="1"/>
          </p:cNvSpPr>
          <p:nvPr/>
        </p:nvSpPr>
        <p:spPr bwMode="auto">
          <a:xfrm>
            <a:off x="6589713" y="6153150"/>
            <a:ext cx="976312" cy="0"/>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27" name="Line 19"/>
          <p:cNvSpPr>
            <a:spLocks noChangeShapeType="1"/>
          </p:cNvSpPr>
          <p:nvPr/>
        </p:nvSpPr>
        <p:spPr bwMode="auto">
          <a:xfrm>
            <a:off x="7613650" y="6143625"/>
            <a:ext cx="2012950" cy="0"/>
          </a:xfrm>
          <a:prstGeom prst="line">
            <a:avLst/>
          </a:prstGeom>
          <a:noFill/>
          <a:ln w="25400" cap="flat">
            <a:solidFill>
              <a:schemeClr val="tx1"/>
            </a:solidFill>
            <a:prstDash val="solid"/>
            <a:miter lim="800000"/>
            <a:headEnd type="stealth" w="med" len="med"/>
            <a:tailEnd type="stealth"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28" name="Rectangle 20"/>
          <p:cNvSpPr>
            <a:spLocks/>
          </p:cNvSpPr>
          <p:nvPr/>
        </p:nvSpPr>
        <p:spPr bwMode="auto">
          <a:xfrm>
            <a:off x="3297238" y="6210300"/>
            <a:ext cx="723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配位</a:t>
            </a:r>
          </a:p>
        </p:txBody>
      </p:sp>
      <p:sp>
        <p:nvSpPr>
          <p:cNvPr id="43029" name="Rectangle 21"/>
          <p:cNvSpPr>
            <a:spLocks/>
          </p:cNvSpPr>
          <p:nvPr/>
        </p:nvSpPr>
        <p:spPr bwMode="auto">
          <a:xfrm>
            <a:off x="4521200" y="6286500"/>
            <a:ext cx="1943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１回目の挿入</a:t>
            </a:r>
          </a:p>
        </p:txBody>
      </p:sp>
      <p:sp>
        <p:nvSpPr>
          <p:cNvPr id="43030" name="Rectangle 22"/>
          <p:cNvSpPr>
            <a:spLocks/>
          </p:cNvSpPr>
          <p:nvPr/>
        </p:nvSpPr>
        <p:spPr bwMode="auto">
          <a:xfrm>
            <a:off x="6718300" y="6286500"/>
            <a:ext cx="723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配位</a:t>
            </a:r>
          </a:p>
        </p:txBody>
      </p:sp>
      <p:sp>
        <p:nvSpPr>
          <p:cNvPr id="43031" name="Rectangle 23"/>
          <p:cNvSpPr>
            <a:spLocks/>
          </p:cNvSpPr>
          <p:nvPr/>
        </p:nvSpPr>
        <p:spPr bwMode="auto">
          <a:xfrm>
            <a:off x="7721600" y="6286500"/>
            <a:ext cx="19431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２回目の挿入</a:t>
            </a:r>
          </a:p>
        </p:txBody>
      </p:sp>
      <p:sp>
        <p:nvSpPr>
          <p:cNvPr id="43032" name="Line 24"/>
          <p:cNvSpPr>
            <a:spLocks noChangeShapeType="1"/>
          </p:cNvSpPr>
          <p:nvPr/>
        </p:nvSpPr>
        <p:spPr bwMode="auto">
          <a:xfrm>
            <a:off x="1947863" y="2782888"/>
            <a:ext cx="11112" cy="1217612"/>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33" name="Rectangle 25"/>
          <p:cNvSpPr>
            <a:spLocks/>
          </p:cNvSpPr>
          <p:nvPr/>
        </p:nvSpPr>
        <p:spPr bwMode="auto">
          <a:xfrm>
            <a:off x="611188" y="2362200"/>
            <a:ext cx="2692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E(kcal/mol)</a:t>
            </a:r>
          </a:p>
        </p:txBody>
      </p:sp>
      <p:sp>
        <p:nvSpPr>
          <p:cNvPr id="43034" name="Rectangle 26"/>
          <p:cNvSpPr>
            <a:spLocks/>
          </p:cNvSpPr>
          <p:nvPr/>
        </p:nvSpPr>
        <p:spPr bwMode="auto">
          <a:xfrm>
            <a:off x="5222875" y="2006600"/>
            <a:ext cx="5000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TS</a:t>
            </a:r>
          </a:p>
        </p:txBody>
      </p:sp>
      <p:sp>
        <p:nvSpPr>
          <p:cNvPr id="43035" name="Rectangle 27"/>
          <p:cNvSpPr>
            <a:spLocks/>
          </p:cNvSpPr>
          <p:nvPr/>
        </p:nvSpPr>
        <p:spPr bwMode="auto">
          <a:xfrm>
            <a:off x="8370888" y="2832100"/>
            <a:ext cx="4984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TS</a:t>
            </a:r>
          </a:p>
        </p:txBody>
      </p:sp>
      <p:sp>
        <p:nvSpPr>
          <p:cNvPr id="43036" name="Rectangle 28"/>
          <p:cNvSpPr>
            <a:spLocks/>
          </p:cNvSpPr>
          <p:nvPr/>
        </p:nvSpPr>
        <p:spPr bwMode="auto">
          <a:xfrm>
            <a:off x="3213100" y="4470400"/>
            <a:ext cx="15398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反応経路</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A</a:t>
            </a:r>
          </a:p>
        </p:txBody>
      </p:sp>
      <p:sp>
        <p:nvSpPr>
          <p:cNvPr id="43037" name="Rectangle 29"/>
          <p:cNvSpPr>
            <a:spLocks/>
          </p:cNvSpPr>
          <p:nvPr/>
        </p:nvSpPr>
        <p:spPr bwMode="auto">
          <a:xfrm>
            <a:off x="3632200" y="3327400"/>
            <a:ext cx="1590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プロピレン</a:t>
            </a:r>
            <a:endParaRPr lang="en-US" altLang="ja-JP" sz="240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錯体</a:t>
            </a:r>
          </a:p>
        </p:txBody>
      </p:sp>
      <p:sp>
        <p:nvSpPr>
          <p:cNvPr id="43038" name="Rectangle 30"/>
          <p:cNvSpPr>
            <a:spLocks/>
          </p:cNvSpPr>
          <p:nvPr/>
        </p:nvSpPr>
        <p:spPr bwMode="auto">
          <a:xfrm>
            <a:off x="5283200" y="3644900"/>
            <a:ext cx="16002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イソブチル</a:t>
            </a:r>
            <a:endParaRPr lang="en-US" altLang="ja-JP" sz="240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錯体</a:t>
            </a:r>
          </a:p>
        </p:txBody>
      </p:sp>
      <p:sp>
        <p:nvSpPr>
          <p:cNvPr id="43039" name="Rectangle 31"/>
          <p:cNvSpPr>
            <a:spLocks/>
          </p:cNvSpPr>
          <p:nvPr/>
        </p:nvSpPr>
        <p:spPr bwMode="auto">
          <a:xfrm>
            <a:off x="6743700" y="4914900"/>
            <a:ext cx="1590675"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プロピレン</a:t>
            </a:r>
            <a:endParaRPr lang="en-US" altLang="ja-JP" sz="2400">
              <a:solidFill>
                <a:schemeClr val="tx1"/>
              </a:solidFill>
              <a:latin typeface="ヒラギノ丸ゴ ProN W4" charset="0"/>
              <a:ea typeface="ヒラギノ丸ゴ ProN W4" charset="0"/>
              <a:cs typeface="ヒラギノ丸ゴ ProN W4" charset="0"/>
              <a:sym typeface="ヒラギノ丸ゴ ProN W4" charset="0"/>
            </a:endParaRPr>
          </a:p>
          <a:p>
            <a:pPr algn="l">
              <a:lnSpc>
                <a:spcPct val="80000"/>
              </a:lnSpc>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錯体</a:t>
            </a:r>
          </a:p>
        </p:txBody>
      </p:sp>
      <p:pic>
        <p:nvPicPr>
          <p:cNvPr id="43040" name="Picture 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3" y="6807200"/>
            <a:ext cx="2859087"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3041" name="AutoShape 33"/>
          <p:cNvSpPr>
            <a:spLocks/>
          </p:cNvSpPr>
          <p:nvPr/>
        </p:nvSpPr>
        <p:spPr bwMode="auto">
          <a:xfrm rot="-1737838">
            <a:off x="1574800" y="8372475"/>
            <a:ext cx="636588" cy="552450"/>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FF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42" name="Oval 34"/>
          <p:cNvSpPr>
            <a:spLocks/>
          </p:cNvSpPr>
          <p:nvPr/>
        </p:nvSpPr>
        <p:spPr bwMode="auto">
          <a:xfrm rot="2693223">
            <a:off x="854075" y="8143875"/>
            <a:ext cx="847725" cy="55245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43" name="AutoShape 35"/>
          <p:cNvSpPr>
            <a:spLocks/>
          </p:cNvSpPr>
          <p:nvPr/>
        </p:nvSpPr>
        <p:spPr bwMode="auto">
          <a:xfrm rot="-1737838">
            <a:off x="1670050" y="7893050"/>
            <a:ext cx="638175" cy="552450"/>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nvGrpSpPr>
          <p:cNvPr id="43048" name="Group 40"/>
          <p:cNvGrpSpPr>
            <a:grpSpLocks/>
          </p:cNvGrpSpPr>
          <p:nvPr/>
        </p:nvGrpSpPr>
        <p:grpSpPr bwMode="auto">
          <a:xfrm>
            <a:off x="3911600" y="6819900"/>
            <a:ext cx="2971800" cy="2238375"/>
            <a:chOff x="0" y="0"/>
            <a:chExt cx="1872" cy="1410"/>
          </a:xfrm>
        </p:grpSpPr>
        <p:pic>
          <p:nvPicPr>
            <p:cNvPr id="43044" name="Picture 3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872"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3045" name="AutoShape 37"/>
            <p:cNvSpPr>
              <a:spLocks/>
            </p:cNvSpPr>
            <p:nvPr/>
          </p:nvSpPr>
          <p:spPr bwMode="auto">
            <a:xfrm rot="-1737838">
              <a:off x="607" y="962"/>
              <a:ext cx="426" cy="368"/>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FF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46" name="AutoShape 38"/>
            <p:cNvSpPr>
              <a:spLocks/>
            </p:cNvSpPr>
            <p:nvPr/>
          </p:nvSpPr>
          <p:spPr bwMode="auto">
            <a:xfrm rot="-1102982">
              <a:off x="169" y="670"/>
              <a:ext cx="565" cy="368"/>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47" name="AutoShape 39"/>
            <p:cNvSpPr>
              <a:spLocks/>
            </p:cNvSpPr>
            <p:nvPr/>
          </p:nvSpPr>
          <p:spPr bwMode="auto">
            <a:xfrm rot="-1737838">
              <a:off x="734" y="867"/>
              <a:ext cx="426" cy="368"/>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pic>
        <p:nvPicPr>
          <p:cNvPr id="43049" name="Picture 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2500" y="6997700"/>
            <a:ext cx="2446338"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3050" name="AutoShape 42"/>
          <p:cNvSpPr>
            <a:spLocks/>
          </p:cNvSpPr>
          <p:nvPr/>
        </p:nvSpPr>
        <p:spPr bwMode="auto">
          <a:xfrm rot="-1102982">
            <a:off x="7566025" y="7780338"/>
            <a:ext cx="712788" cy="465137"/>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51" name="AutoShape 43"/>
          <p:cNvSpPr>
            <a:spLocks/>
          </p:cNvSpPr>
          <p:nvPr/>
        </p:nvSpPr>
        <p:spPr bwMode="auto">
          <a:xfrm rot="-221137">
            <a:off x="8137525" y="7834313"/>
            <a:ext cx="696913" cy="522287"/>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52" name="AutoShape 44"/>
          <p:cNvSpPr>
            <a:spLocks/>
          </p:cNvSpPr>
          <p:nvPr/>
        </p:nvSpPr>
        <p:spPr bwMode="auto">
          <a:xfrm rot="10548475">
            <a:off x="8093075" y="8259763"/>
            <a:ext cx="538163" cy="465137"/>
          </a:xfrm>
          <a:custGeom>
            <a:avLst/>
            <a:gdLst/>
            <a:ahLst/>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noFill/>
          <a:ln w="25400" cap="flat">
            <a:solidFill>
              <a:srgbClr val="00FF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53" name="Rectangle 45"/>
          <p:cNvSpPr>
            <a:spLocks/>
          </p:cNvSpPr>
          <p:nvPr/>
        </p:nvSpPr>
        <p:spPr bwMode="auto">
          <a:xfrm>
            <a:off x="1092200" y="9080500"/>
            <a:ext cx="95408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–12.7</a:t>
            </a:r>
          </a:p>
        </p:txBody>
      </p:sp>
      <p:sp>
        <p:nvSpPr>
          <p:cNvPr id="43054" name="Rectangle 46"/>
          <p:cNvSpPr>
            <a:spLocks/>
          </p:cNvSpPr>
          <p:nvPr/>
        </p:nvSpPr>
        <p:spPr bwMode="auto">
          <a:xfrm>
            <a:off x="4762500" y="9017000"/>
            <a:ext cx="7556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–9.8</a:t>
            </a:r>
          </a:p>
        </p:txBody>
      </p:sp>
      <p:sp>
        <p:nvSpPr>
          <p:cNvPr id="43055" name="Rectangle 47"/>
          <p:cNvSpPr>
            <a:spLocks/>
          </p:cNvSpPr>
          <p:nvPr/>
        </p:nvSpPr>
        <p:spPr bwMode="auto">
          <a:xfrm>
            <a:off x="7988300" y="8978900"/>
            <a:ext cx="7556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–7.6</a:t>
            </a:r>
          </a:p>
        </p:txBody>
      </p:sp>
      <p:sp>
        <p:nvSpPr>
          <p:cNvPr id="43056" name="Rectangle 48"/>
          <p:cNvSpPr>
            <a:spLocks/>
          </p:cNvSpPr>
          <p:nvPr/>
        </p:nvSpPr>
        <p:spPr bwMode="auto">
          <a:xfrm>
            <a:off x="595313" y="6807200"/>
            <a:ext cx="7302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TSA</a:t>
            </a:r>
          </a:p>
        </p:txBody>
      </p:sp>
      <p:sp>
        <p:nvSpPr>
          <p:cNvPr id="43057" name="Rectangle 49"/>
          <p:cNvSpPr>
            <a:spLocks/>
          </p:cNvSpPr>
          <p:nvPr/>
        </p:nvSpPr>
        <p:spPr bwMode="auto">
          <a:xfrm>
            <a:off x="3816350" y="6845300"/>
            <a:ext cx="7207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TSB</a:t>
            </a:r>
          </a:p>
        </p:txBody>
      </p:sp>
      <p:sp>
        <p:nvSpPr>
          <p:cNvPr id="43058" name="Rectangle 50"/>
          <p:cNvSpPr>
            <a:spLocks/>
          </p:cNvSpPr>
          <p:nvPr/>
        </p:nvSpPr>
        <p:spPr bwMode="auto">
          <a:xfrm>
            <a:off x="7313613" y="6832600"/>
            <a:ext cx="811212"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38100" tIns="38100" rIns="38100" bIns="38100">
            <a:spAutoFit/>
          </a:bodyPr>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TSB</a:t>
            </a:r>
            <a:r>
              <a:rPr lang="ja-JP" altLang="en-US" sz="2400">
                <a:solidFill>
                  <a:schemeClr val="tx1"/>
                </a:solidFill>
                <a:latin typeface="Arial"/>
                <a:ea typeface="ヒラギノ丸ゴ ProN W4" charset="0"/>
                <a:cs typeface="ヒラギノ丸ゴ ProN W4" charset="0"/>
                <a:sym typeface="ヒラギノ丸ゴ ProN W4" charset="0"/>
              </a:rPr>
              <a:t>’</a:t>
            </a:r>
            <a:endParaRPr lang="ja-JP" altLang="en-US" sz="2400">
              <a:solidFill>
                <a:schemeClr val="tx1"/>
              </a:solidFill>
              <a:latin typeface="ヒラギノ丸ゴ ProN W4" charset="0"/>
              <a:ea typeface="ヒラギノ丸ゴ ProN W4" charset="0"/>
              <a:cs typeface="ヒラギノ丸ゴ ProN W4" charset="0"/>
              <a:sym typeface="ヒラギノ丸ゴ ProN W4" charset="0"/>
            </a:endParaRPr>
          </a:p>
        </p:txBody>
      </p:sp>
      <p:sp>
        <p:nvSpPr>
          <p:cNvPr id="43059" name="Rectangle 51"/>
          <p:cNvSpPr>
            <a:spLocks/>
          </p:cNvSpPr>
          <p:nvPr/>
        </p:nvSpPr>
        <p:spPr bwMode="auto">
          <a:xfrm>
            <a:off x="10021888" y="2120900"/>
            <a:ext cx="27559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・２回目の挿入：</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A</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と</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B</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のちがい．</a:t>
            </a:r>
            <a:endParaRPr lang="en-US" altLang="ja-JP" sz="2400">
              <a:solidFill>
                <a:schemeClr val="tx1"/>
              </a:solidFill>
              <a:latin typeface="ヒラギノ丸ゴ ProN W4" charset="0"/>
              <a:ea typeface="ヒラギノ丸ゴ ProN W4" charset="0"/>
              <a:cs typeface="ヒラギノ丸ゴ ProN W4" charset="0"/>
              <a:sym typeface="ヒラギノ丸ゴ ProN W4" charset="0"/>
            </a:endParaRPr>
          </a:p>
          <a:p>
            <a:pPr algn="l"/>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B</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の生成物：</a:t>
            </a:r>
            <a:endParaRPr lang="en-US" altLang="ja-JP" sz="2400">
              <a:solidFill>
                <a:schemeClr val="tx1"/>
              </a:solidFill>
              <a:latin typeface="ヒラギノ丸ゴ ProN W4" charset="0"/>
              <a:ea typeface="ヒラギノ丸ゴ ProN W4" charset="0"/>
              <a:cs typeface="ヒラギノ丸ゴ ProN W4" charset="0"/>
              <a:sym typeface="ヒラギノ丸ゴ ProN W4" charset="0"/>
            </a:endParaRPr>
          </a:p>
          <a:p>
            <a:pPr algn="l"/>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対アニオンが</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Zr</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に配位し安定化．</a:t>
            </a:r>
          </a:p>
        </p:txBody>
      </p:sp>
      <p:sp>
        <p:nvSpPr>
          <p:cNvPr id="43060" name="Line 52"/>
          <p:cNvSpPr>
            <a:spLocks noChangeShapeType="1"/>
          </p:cNvSpPr>
          <p:nvPr/>
        </p:nvSpPr>
        <p:spPr bwMode="auto">
          <a:xfrm>
            <a:off x="-244475" y="6727825"/>
            <a:ext cx="10485438" cy="31750"/>
          </a:xfrm>
          <a:prstGeom prst="line">
            <a:avLst/>
          </a:prstGeom>
          <a:noFill/>
          <a:ln w="25400" cap="rnd">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61" name="Oval 53"/>
          <p:cNvSpPr>
            <a:spLocks/>
          </p:cNvSpPr>
          <p:nvPr/>
        </p:nvSpPr>
        <p:spPr bwMode="auto">
          <a:xfrm>
            <a:off x="9906000" y="7467600"/>
            <a:ext cx="279400" cy="2667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62" name="Rectangle 54"/>
          <p:cNvSpPr>
            <a:spLocks/>
          </p:cNvSpPr>
          <p:nvPr/>
        </p:nvSpPr>
        <p:spPr bwMode="auto">
          <a:xfrm>
            <a:off x="10363200" y="7353300"/>
            <a:ext cx="3695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propylene</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の</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Me</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基</a:t>
            </a:r>
          </a:p>
        </p:txBody>
      </p:sp>
      <p:sp>
        <p:nvSpPr>
          <p:cNvPr id="43063" name="Oval 55"/>
          <p:cNvSpPr>
            <a:spLocks/>
          </p:cNvSpPr>
          <p:nvPr/>
        </p:nvSpPr>
        <p:spPr bwMode="auto">
          <a:xfrm>
            <a:off x="9906000" y="7835900"/>
            <a:ext cx="279400" cy="266700"/>
          </a:xfrm>
          <a:prstGeom prst="ellipse">
            <a:avLst/>
          </a:prstGeom>
          <a:noFill/>
          <a:ln w="25400" cap="flat">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64" name="Rectangle 56"/>
          <p:cNvSpPr>
            <a:spLocks/>
          </p:cNvSpPr>
          <p:nvPr/>
        </p:nvSpPr>
        <p:spPr bwMode="auto">
          <a:xfrm>
            <a:off x="10363200" y="7721600"/>
            <a:ext cx="3695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isobutyl</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基</a:t>
            </a:r>
          </a:p>
        </p:txBody>
      </p:sp>
      <p:sp>
        <p:nvSpPr>
          <p:cNvPr id="43065" name="Oval 57"/>
          <p:cNvSpPr>
            <a:spLocks/>
          </p:cNvSpPr>
          <p:nvPr/>
        </p:nvSpPr>
        <p:spPr bwMode="auto">
          <a:xfrm>
            <a:off x="9893300" y="8191500"/>
            <a:ext cx="279400" cy="266700"/>
          </a:xfrm>
          <a:prstGeom prst="ellipse">
            <a:avLst/>
          </a:prstGeom>
          <a:noFill/>
          <a:ln w="25400" cap="flat">
            <a:solidFill>
              <a:srgbClr val="00FF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3066" name="Rectangle 58"/>
          <p:cNvSpPr>
            <a:spLocks/>
          </p:cNvSpPr>
          <p:nvPr/>
        </p:nvSpPr>
        <p:spPr bwMode="auto">
          <a:xfrm>
            <a:off x="10363200" y="8128000"/>
            <a:ext cx="3695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indenyl</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配位子</a:t>
            </a:r>
          </a:p>
        </p:txBody>
      </p:sp>
      <p:pic>
        <p:nvPicPr>
          <p:cNvPr id="2" name="図 1"/>
          <p:cNvPicPr>
            <a:picLocks noChangeAspect="1"/>
          </p:cNvPicPr>
          <p:nvPr/>
        </p:nvPicPr>
        <p:blipFill>
          <a:blip r:embed="rId5"/>
          <a:stretch>
            <a:fillRect/>
          </a:stretch>
        </p:blipFill>
        <p:spPr>
          <a:xfrm>
            <a:off x="2464114" y="2566321"/>
            <a:ext cx="7422662" cy="3390599"/>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4034" name="Rectangle 2"/>
          <p:cNvSpPr>
            <a:spLocks/>
          </p:cNvSpPr>
          <p:nvPr/>
        </p:nvSpPr>
        <p:spPr bwMode="auto">
          <a:xfrm>
            <a:off x="584200" y="622300"/>
            <a:ext cx="83851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a:solidFill>
                  <a:schemeClr val="tx1"/>
                </a:solidFill>
                <a:latin typeface="Helvetica Neue Light" charset="0"/>
                <a:sym typeface="Helvetica Neue Light" charset="0"/>
              </a:rPr>
              <a:t>MD</a:t>
            </a:r>
            <a:r>
              <a:rPr lang="ja-JP" altLang="en-US">
                <a:solidFill>
                  <a:schemeClr val="tx1"/>
                </a:solidFill>
                <a:latin typeface="Helvetica Neue Light" charset="0"/>
                <a:sym typeface="Helvetica Neue Light" charset="0"/>
              </a:rPr>
              <a:t>計算のための力場の調製と開発</a:t>
            </a:r>
          </a:p>
        </p:txBody>
      </p:sp>
      <p:sp>
        <p:nvSpPr>
          <p:cNvPr id="44035" name="Rectangle 3"/>
          <p:cNvSpPr>
            <a:spLocks/>
          </p:cNvSpPr>
          <p:nvPr/>
        </p:nvSpPr>
        <p:spPr bwMode="auto">
          <a:xfrm>
            <a:off x="723900" y="2212504"/>
            <a:ext cx="11557000" cy="2717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混合</a:t>
            </a:r>
            <a:r>
              <a:rPr lang="en-US" altLang="ja-JP" sz="2400" dirty="0">
                <a:solidFill>
                  <a:schemeClr val="tx1"/>
                </a:solidFill>
                <a:latin typeface="ヒラギノ丸ゴ ProN W4" charset="0"/>
                <a:ea typeface="ヒラギノ丸ゴ ProN W4" charset="0"/>
                <a:cs typeface="ヒラギノ丸ゴ ProN W4" charset="0"/>
                <a:sym typeface="ヒラギノ丸ゴ ProN W4" charset="0"/>
              </a:rPr>
              <a:t>MC/MD</a:t>
            </a: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反応シミュレーション法においては、分子力場が必要</a:t>
            </a:r>
            <a:endParaRPr lang="en-US" altLang="ja-JP" sz="2400" dirty="0">
              <a:solidFill>
                <a:schemeClr val="tx1"/>
              </a:solidFill>
              <a:latin typeface="ヒラギノ丸ゴ ProN W4" charset="0"/>
              <a:ea typeface="ヒラギノ丸ゴ ProN W4" charset="0"/>
              <a:cs typeface="ヒラギノ丸ゴ ProN W4" charset="0"/>
              <a:sym typeface="ヒラギノ丸ゴ ProN W4" charset="0"/>
            </a:endParaRPr>
          </a:p>
          <a:p>
            <a:pPr algn="l"/>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　有機分子と異なり、遷移金属錯体に対する力場は、一般に整備されていない。</a:t>
            </a:r>
            <a:endParaRPr lang="en-US" altLang="ja-JP" sz="2400" dirty="0">
              <a:solidFill>
                <a:schemeClr val="tx1"/>
              </a:solidFill>
              <a:latin typeface="ヒラギノ丸ゴ ProN W4" charset="0"/>
              <a:ea typeface="ヒラギノ丸ゴ ProN W4" charset="0"/>
              <a:cs typeface="ヒラギノ丸ゴ ProN W4" charset="0"/>
              <a:sym typeface="ヒラギノ丸ゴ ProN W4" charset="0"/>
            </a:endParaRPr>
          </a:p>
          <a:p>
            <a:pPr algn="l"/>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　実験値や量子化学計算から、あらかじめデータベース化する必要</a:t>
            </a:r>
            <a:endParaRPr lang="en-US" altLang="ja-JP" sz="2400" dirty="0">
              <a:solidFill>
                <a:schemeClr val="tx1"/>
              </a:solidFill>
              <a:latin typeface="ヒラギノ丸ゴ ProN W4" charset="0"/>
              <a:ea typeface="ヒラギノ丸ゴ ProN W4" charset="0"/>
              <a:cs typeface="ヒラギノ丸ゴ ProN W4" charset="0"/>
              <a:sym typeface="ヒラギノ丸ゴ ProN W4" charset="0"/>
            </a:endParaRPr>
          </a:p>
          <a:p>
            <a:pPr algn="l"/>
            <a:endParaRPr lang="en-US" altLang="ja-JP" sz="2400" dirty="0">
              <a:solidFill>
                <a:schemeClr val="tx1"/>
              </a:solidFill>
              <a:latin typeface="ヒラギノ丸ゴ ProN W4" charset="0"/>
              <a:ea typeface="ヒラギノ丸ゴ ProN W4" charset="0"/>
              <a:cs typeface="ヒラギノ丸ゴ ProN W4" charset="0"/>
              <a:sym typeface="ヒラギノ丸ゴ ProN W4" charset="0"/>
            </a:endParaRPr>
          </a:p>
          <a:p>
            <a:pPr algn="l"/>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ジルコノセン錯体の場合、</a:t>
            </a:r>
            <a:r>
              <a:rPr lang="en-US" altLang="ja-JP" sz="2400" dirty="0" err="1">
                <a:solidFill>
                  <a:schemeClr val="tx1"/>
                </a:solidFill>
                <a:latin typeface="ヒラギノ丸ゴ ProN W4" charset="0"/>
                <a:ea typeface="ヒラギノ丸ゴ ProN W4" charset="0"/>
                <a:cs typeface="ヒラギノ丸ゴ ProN W4" charset="0"/>
                <a:sym typeface="ヒラギノ丸ゴ ProN W4" charset="0"/>
              </a:rPr>
              <a:t>Zr</a:t>
            </a:r>
            <a:r>
              <a:rPr lang="en-US" altLang="ja-JP" sz="2400" dirty="0">
                <a:solidFill>
                  <a:schemeClr val="tx1"/>
                </a:solidFill>
                <a:latin typeface="ヒラギノ丸ゴ ProN W4" charset="0"/>
                <a:ea typeface="ヒラギノ丸ゴ ProN W4" charset="0"/>
                <a:cs typeface="ヒラギノ丸ゴ ProN W4" charset="0"/>
                <a:sym typeface="ヒラギノ丸ゴ ProN W4" charset="0"/>
              </a:rPr>
              <a:t>-alkyl</a:t>
            </a: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結合や</a:t>
            </a:r>
            <a:r>
              <a:rPr lang="en-US" altLang="ja-JP" sz="2400" dirty="0" err="1">
                <a:solidFill>
                  <a:schemeClr val="tx1"/>
                </a:solidFill>
                <a:latin typeface="ヒラギノ丸ゴ ProN W4" charset="0"/>
                <a:ea typeface="ヒラギノ丸ゴ ProN W4" charset="0"/>
                <a:cs typeface="ヒラギノ丸ゴ ProN W4" charset="0"/>
                <a:sym typeface="ヒラギノ丸ゴ ProN W4" charset="0"/>
              </a:rPr>
              <a:t>Zr-Cp</a:t>
            </a:r>
            <a:r>
              <a:rPr lang="ja-JP" altLang="en-US" sz="2400" dirty="0">
                <a:solidFill>
                  <a:schemeClr val="tx1"/>
                </a:solidFill>
                <a:latin typeface="ヒラギノ丸ゴ ProN W4" charset="0"/>
                <a:ea typeface="ヒラギノ丸ゴ ProN W4" charset="0"/>
                <a:cs typeface="ヒラギノ丸ゴ ProN W4" charset="0"/>
                <a:sym typeface="ヒラギノ丸ゴ ProN W4" charset="0"/>
              </a:rPr>
              <a:t>間の結合についてこれまでの研究でも開発が行われ、配位子の配座についての分子力学計算を行った例が複数報告されている．</a:t>
            </a:r>
          </a:p>
        </p:txBody>
      </p:sp>
      <p:sp>
        <p:nvSpPr>
          <p:cNvPr id="44036" name="Rectangle 4"/>
          <p:cNvSpPr>
            <a:spLocks/>
          </p:cNvSpPr>
          <p:nvPr/>
        </p:nvSpPr>
        <p:spPr bwMode="auto">
          <a:xfrm>
            <a:off x="850900" y="8039100"/>
            <a:ext cx="110236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しかしながら、アルケン錯体の力場は報告されていない．</a:t>
            </a:r>
            <a:endParaRPr lang="en-US" altLang="ja-JP" sz="2400">
              <a:solidFill>
                <a:schemeClr val="tx1"/>
              </a:solidFill>
              <a:latin typeface="ヒラギノ丸ゴ ProN W4" charset="0"/>
              <a:ea typeface="ヒラギノ丸ゴ ProN W4" charset="0"/>
              <a:cs typeface="ヒラギノ丸ゴ ProN W4" charset="0"/>
              <a:sym typeface="ヒラギノ丸ゴ ProN W4" charset="0"/>
            </a:endParaRPr>
          </a:p>
          <a:p>
            <a:pPr algn="l"/>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これまでの力場と混合</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MC/MD</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反応シミュレーション法との整合性に考慮しながら、不足している力場の開発を行い、</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MD</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計算での力場のテストを行った．</a:t>
            </a:r>
          </a:p>
        </p:txBody>
      </p:sp>
      <p:sp>
        <p:nvSpPr>
          <p:cNvPr id="44039" name="Rectangle 7"/>
          <p:cNvSpPr>
            <a:spLocks/>
          </p:cNvSpPr>
          <p:nvPr/>
        </p:nvSpPr>
        <p:spPr bwMode="auto">
          <a:xfrm>
            <a:off x="2106613" y="7340600"/>
            <a:ext cx="10523537"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1800">
                <a:solidFill>
                  <a:schemeClr val="tx1"/>
                </a:solidFill>
                <a:latin typeface="Times New Roman" charset="0"/>
                <a:ea typeface="ＭＳ Ｐゴシック" charset="0"/>
                <a:cs typeface="Times New Roman" charset="0"/>
                <a:sym typeface="Times New Roman" charset="0"/>
              </a:rPr>
              <a:t>N. Schneider, F. Schaper, K. Schmidt, R. Kirsten, A. Geyer, H. H. Brintzinger, Organometallics, 19, 3597 (2000). </a:t>
            </a:r>
          </a:p>
        </p:txBody>
      </p:sp>
      <p:pic>
        <p:nvPicPr>
          <p:cNvPr id="2" name="図 1" descr="Brintzinger-OM2000_19_3597 のコピー 2.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4021" y="4948808"/>
            <a:ext cx="3984443" cy="2304256"/>
          </a:xfrm>
          <a:prstGeom prst="rect">
            <a:avLst/>
          </a:prstGeom>
        </p:spPr>
      </p:pic>
      <p:pic>
        <p:nvPicPr>
          <p:cNvPr id="3" name="図 2" descr="Brintzinger-OM2000_19_3597 のコピー 3.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2520" y="4732783"/>
            <a:ext cx="3456384" cy="2661973"/>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5058" name="Rectangle 2"/>
          <p:cNvSpPr>
            <a:spLocks noGrp="1" noChangeArrowheads="1"/>
          </p:cNvSpPr>
          <p:nvPr>
            <p:ph type="title"/>
          </p:nvPr>
        </p:nvSpPr>
        <p:spPr>
          <a:ln/>
        </p:spPr>
        <p:txBody>
          <a:bodyPr anchor="ctr"/>
          <a:lstStyle/>
          <a:p>
            <a:r>
              <a:rPr lang="ja-JP" altLang="en-US"/>
              <a:t>ジルコノセン錯体の力場モデル</a:t>
            </a:r>
          </a:p>
        </p:txBody>
      </p:sp>
      <p:sp>
        <p:nvSpPr>
          <p:cNvPr id="45059" name="Oval 3"/>
          <p:cNvSpPr>
            <a:spLocks/>
          </p:cNvSpPr>
          <p:nvPr/>
        </p:nvSpPr>
        <p:spPr bwMode="auto">
          <a:xfrm>
            <a:off x="2454275" y="3937000"/>
            <a:ext cx="401638" cy="307975"/>
          </a:xfrm>
          <a:prstGeom prst="ellipse">
            <a:avLst/>
          </a:prstGeom>
          <a:noFill/>
          <a:ln w="12700" cap="flat">
            <a:solidFill>
              <a:srgbClr val="42719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5060" name="Rectangle 4"/>
          <p:cNvSpPr>
            <a:spLocks/>
          </p:cNvSpPr>
          <p:nvPr/>
        </p:nvSpPr>
        <p:spPr bwMode="auto">
          <a:xfrm>
            <a:off x="711200" y="5100638"/>
            <a:ext cx="30607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η5 Cp</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環と４つの</a:t>
            </a:r>
            <a:r>
              <a:rPr lang="ja-JP" altLang="en-US" sz="2400">
                <a:solidFill>
                  <a:schemeClr val="tx1"/>
                </a:solidFill>
                <a:latin typeface="Arial"/>
                <a:ea typeface="ヒラギノ丸ゴ ProN W4" charset="0"/>
                <a:cs typeface="ヒラギノ丸ゴ ProN W4" charset="0"/>
                <a:sym typeface="ヒラギノ丸ゴ ProN W4" charset="0"/>
              </a:rPr>
              <a:t>”</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Zr/4</a:t>
            </a:r>
            <a:r>
              <a:rPr lang="ja-JP" altLang="en-US" sz="2400">
                <a:solidFill>
                  <a:schemeClr val="tx1"/>
                </a:solidFill>
                <a:latin typeface="Arial"/>
                <a:ea typeface="ヒラギノ丸ゴ ProN W4" charset="0"/>
                <a:cs typeface="ヒラギノ丸ゴ ProN W4" charset="0"/>
                <a:sym typeface="ヒラギノ丸ゴ ProN W4" charset="0"/>
              </a:rPr>
              <a:t>”</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原子</a:t>
            </a:r>
          </a:p>
        </p:txBody>
      </p:sp>
      <p:sp>
        <p:nvSpPr>
          <p:cNvPr id="45061" name="Rectangle 5"/>
          <p:cNvSpPr>
            <a:spLocks/>
          </p:cNvSpPr>
          <p:nvPr/>
        </p:nvSpPr>
        <p:spPr bwMode="auto">
          <a:xfrm>
            <a:off x="4973638" y="5138738"/>
            <a:ext cx="3582987"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η5 Cp</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環と通常の</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Zr</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原子</a:t>
            </a:r>
          </a:p>
        </p:txBody>
      </p:sp>
      <p:sp>
        <p:nvSpPr>
          <p:cNvPr id="45062" name="Rectangle 6"/>
          <p:cNvSpPr>
            <a:spLocks/>
          </p:cNvSpPr>
          <p:nvPr/>
        </p:nvSpPr>
        <p:spPr bwMode="auto">
          <a:xfrm>
            <a:off x="8685213" y="5133975"/>
            <a:ext cx="4318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η1 Cp</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環と</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 </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通常の</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Zr</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原子</a:t>
            </a:r>
          </a:p>
        </p:txBody>
      </p:sp>
      <p:sp>
        <p:nvSpPr>
          <p:cNvPr id="45063" name="Rectangle 7"/>
          <p:cNvSpPr>
            <a:spLocks/>
          </p:cNvSpPr>
          <p:nvPr/>
        </p:nvSpPr>
        <p:spPr bwMode="auto">
          <a:xfrm>
            <a:off x="504825" y="6097588"/>
            <a:ext cx="4292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ja-JP" altLang="en-US" sz="2000" dirty="0">
                <a:solidFill>
                  <a:schemeClr val="tx1"/>
                </a:solidFill>
                <a:latin typeface="ヒラギノ丸ゴ ProN W4" charset="0"/>
                <a:ea typeface="ヒラギノ丸ゴ ProN W4" charset="0"/>
                <a:cs typeface="ヒラギノ丸ゴ ProN W4" charset="0"/>
                <a:sym typeface="ヒラギノ丸ゴ ProN W4" charset="0"/>
              </a:rPr>
              <a:t>通常の力場では</a:t>
            </a:r>
            <a:r>
              <a:rPr lang="en-US" altLang="ja-JP" sz="2000" dirty="0">
                <a:solidFill>
                  <a:schemeClr val="tx1"/>
                </a:solidFill>
                <a:latin typeface="ヒラギノ丸ゴ ProN W4" charset="0"/>
                <a:ea typeface="ヒラギノ丸ゴ ProN W4" charset="0"/>
                <a:cs typeface="ヒラギノ丸ゴ ProN W4" charset="0"/>
                <a:sym typeface="ヒラギノ丸ゴ ProN W4" charset="0"/>
              </a:rPr>
              <a:t>1,3</a:t>
            </a:r>
            <a:r>
              <a:rPr lang="ja-JP" altLang="en-US" sz="2000" dirty="0">
                <a:solidFill>
                  <a:schemeClr val="tx1"/>
                </a:solidFill>
                <a:latin typeface="ヒラギノ丸ゴ ProN W4" charset="0"/>
                <a:ea typeface="ヒラギノ丸ゴ ProN W4" charset="0"/>
                <a:cs typeface="ヒラギノ丸ゴ ProN W4" charset="0"/>
                <a:sym typeface="ヒラギノ丸ゴ ProN W4" charset="0"/>
              </a:rPr>
              <a:t>原子間反発が入らないために、</a:t>
            </a:r>
            <a:r>
              <a:rPr lang="en-US" altLang="ja-JP" sz="2000" dirty="0" err="1">
                <a:solidFill>
                  <a:schemeClr val="tx1"/>
                </a:solidFill>
                <a:latin typeface="ヒラギノ丸ゴ ProN W4" charset="0"/>
                <a:ea typeface="ヒラギノ丸ゴ ProN W4" charset="0"/>
                <a:cs typeface="ヒラギノ丸ゴ ProN W4" charset="0"/>
                <a:sym typeface="ヒラギノ丸ゴ ProN W4" charset="0"/>
              </a:rPr>
              <a:t>Zr</a:t>
            </a:r>
            <a:r>
              <a:rPr lang="ja-JP" altLang="en-US" sz="2000" dirty="0">
                <a:solidFill>
                  <a:schemeClr val="tx1"/>
                </a:solidFill>
                <a:latin typeface="ヒラギノ丸ゴ ProN W4" charset="0"/>
                <a:ea typeface="ヒラギノ丸ゴ ProN W4" charset="0"/>
                <a:cs typeface="ヒラギノ丸ゴ ProN W4" charset="0"/>
                <a:sym typeface="ヒラギノ丸ゴ ProN W4" charset="0"/>
              </a:rPr>
              <a:t>を仮想的に４つに分割し、小さな正四面体型に配置．</a:t>
            </a:r>
            <a:r>
              <a:rPr lang="en-US" altLang="ja-JP" sz="2000" dirty="0">
                <a:solidFill>
                  <a:schemeClr val="tx1"/>
                </a:solidFill>
                <a:latin typeface="Arial" charset="0"/>
                <a:ea typeface="ＭＳ Ｐゴシック" charset="0"/>
                <a:cs typeface="Arial" charset="0"/>
                <a:sym typeface="Arial" charset="0"/>
              </a:rPr>
              <a:t> (</a:t>
            </a:r>
            <a:r>
              <a:rPr lang="en-US" altLang="ja-JP" sz="2000" dirty="0" err="1">
                <a:solidFill>
                  <a:schemeClr val="tx1"/>
                </a:solidFill>
                <a:latin typeface="Arial" charset="0"/>
                <a:ea typeface="ＭＳ Ｐゴシック" charset="0"/>
                <a:cs typeface="Arial" charset="0"/>
                <a:sym typeface="Arial" charset="0"/>
              </a:rPr>
              <a:t>Brintzinger</a:t>
            </a:r>
            <a:r>
              <a:rPr lang="en-US" altLang="ja-JP" sz="2000" dirty="0">
                <a:solidFill>
                  <a:schemeClr val="tx1"/>
                </a:solidFill>
                <a:latin typeface="Arial" charset="0"/>
                <a:ea typeface="ＭＳ Ｐゴシック" charset="0"/>
                <a:cs typeface="Arial" charset="0"/>
                <a:sym typeface="Arial" charset="0"/>
              </a:rPr>
              <a:t> et al. J. Mol. </a:t>
            </a:r>
            <a:r>
              <a:rPr lang="en-US" altLang="ja-JP" sz="2000" dirty="0" err="1">
                <a:solidFill>
                  <a:schemeClr val="tx1"/>
                </a:solidFill>
                <a:latin typeface="Arial" charset="0"/>
                <a:ea typeface="ＭＳ Ｐゴシック" charset="0"/>
                <a:cs typeface="Arial" charset="0"/>
                <a:sym typeface="Arial" charset="0"/>
              </a:rPr>
              <a:t>Struct</a:t>
            </a:r>
            <a:r>
              <a:rPr lang="en-US" altLang="ja-JP" sz="2000" dirty="0">
                <a:solidFill>
                  <a:schemeClr val="tx1"/>
                </a:solidFill>
                <a:latin typeface="Arial" charset="0"/>
                <a:ea typeface="ＭＳ Ｐゴシック" charset="0"/>
                <a:cs typeface="Arial" charset="0"/>
                <a:sym typeface="Arial" charset="0"/>
              </a:rPr>
              <a:t>., 485-486, 409 1999)</a:t>
            </a:r>
          </a:p>
        </p:txBody>
      </p:sp>
      <p:sp>
        <p:nvSpPr>
          <p:cNvPr id="45064" name="Rectangle 8"/>
          <p:cNvSpPr>
            <a:spLocks/>
          </p:cNvSpPr>
          <p:nvPr/>
        </p:nvSpPr>
        <p:spPr bwMode="auto">
          <a:xfrm rot="-3000000">
            <a:off x="619125" y="2692400"/>
            <a:ext cx="73660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500">
                <a:solidFill>
                  <a:schemeClr val="tx1"/>
                </a:solidFill>
                <a:latin typeface="Times New Roman" charset="0"/>
                <a:ea typeface="ＭＳ Ｐゴシック" charset="0"/>
                <a:cs typeface="Times New Roman" charset="0"/>
                <a:sym typeface="Times New Roman" charset="0"/>
              </a:rPr>
              <a:t>0.001Å</a:t>
            </a:r>
          </a:p>
        </p:txBody>
      </p:sp>
      <p:sp>
        <p:nvSpPr>
          <p:cNvPr id="45065" name="Rectangle 9"/>
          <p:cNvSpPr>
            <a:spLocks/>
          </p:cNvSpPr>
          <p:nvPr/>
        </p:nvSpPr>
        <p:spPr bwMode="auto">
          <a:xfrm>
            <a:off x="5497513" y="2446338"/>
            <a:ext cx="1617662"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800">
                <a:solidFill>
                  <a:schemeClr val="tx1"/>
                </a:solidFill>
                <a:latin typeface="Arial" charset="0"/>
                <a:ea typeface="ＭＳ Ｐゴシック" charset="0"/>
                <a:cs typeface="Arial" charset="0"/>
                <a:sym typeface="Arial" charset="0"/>
              </a:rPr>
              <a:t>2</a:t>
            </a:r>
            <a:r>
              <a:rPr lang="en-US" altLang="ja-JP" sz="2800" baseline="31000">
                <a:solidFill>
                  <a:schemeClr val="tx1"/>
                </a:solidFill>
                <a:latin typeface="Arial" charset="0"/>
                <a:ea typeface="ＭＳ Ｐゴシック" charset="0"/>
                <a:cs typeface="Arial" charset="0"/>
                <a:sym typeface="Arial" charset="0"/>
              </a:rPr>
              <a:t>nd</a:t>
            </a:r>
            <a:r>
              <a:rPr lang="en-US" altLang="ja-JP" sz="2800">
                <a:solidFill>
                  <a:schemeClr val="tx1"/>
                </a:solidFill>
                <a:latin typeface="Arial" charset="0"/>
                <a:ea typeface="ＭＳ Ｐゴシック" charset="0"/>
                <a:cs typeface="Arial" charset="0"/>
                <a:sym typeface="Arial" charset="0"/>
              </a:rPr>
              <a:t> model</a:t>
            </a:r>
          </a:p>
        </p:txBody>
      </p:sp>
      <p:sp>
        <p:nvSpPr>
          <p:cNvPr id="45066" name="Rectangle 10"/>
          <p:cNvSpPr>
            <a:spLocks/>
          </p:cNvSpPr>
          <p:nvPr/>
        </p:nvSpPr>
        <p:spPr bwMode="auto">
          <a:xfrm>
            <a:off x="1779588" y="2389188"/>
            <a:ext cx="15382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800">
                <a:solidFill>
                  <a:schemeClr val="tx1"/>
                </a:solidFill>
                <a:latin typeface="Arial" charset="0"/>
                <a:ea typeface="ＭＳ Ｐゴシック" charset="0"/>
                <a:cs typeface="Arial" charset="0"/>
                <a:sym typeface="Arial" charset="0"/>
              </a:rPr>
              <a:t>1</a:t>
            </a:r>
            <a:r>
              <a:rPr lang="en-US" altLang="ja-JP" sz="2800" baseline="31000">
                <a:solidFill>
                  <a:schemeClr val="tx1"/>
                </a:solidFill>
                <a:latin typeface="Arial" charset="0"/>
                <a:ea typeface="ＭＳ Ｐゴシック" charset="0"/>
                <a:cs typeface="Arial" charset="0"/>
                <a:sym typeface="Arial" charset="0"/>
              </a:rPr>
              <a:t>st</a:t>
            </a:r>
            <a:r>
              <a:rPr lang="en-US" altLang="ja-JP" sz="2800">
                <a:solidFill>
                  <a:schemeClr val="tx1"/>
                </a:solidFill>
                <a:latin typeface="Arial" charset="0"/>
                <a:ea typeface="ＭＳ Ｐゴシック" charset="0"/>
                <a:cs typeface="Arial" charset="0"/>
                <a:sym typeface="Arial" charset="0"/>
              </a:rPr>
              <a:t> model</a:t>
            </a:r>
          </a:p>
        </p:txBody>
      </p:sp>
      <p:sp>
        <p:nvSpPr>
          <p:cNvPr id="45067" name="Rectangle 11"/>
          <p:cNvSpPr>
            <a:spLocks/>
          </p:cNvSpPr>
          <p:nvPr/>
        </p:nvSpPr>
        <p:spPr bwMode="auto">
          <a:xfrm>
            <a:off x="9852025" y="2357438"/>
            <a:ext cx="1563688"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800">
                <a:solidFill>
                  <a:schemeClr val="tx1"/>
                </a:solidFill>
                <a:latin typeface="Arial" charset="0"/>
                <a:ea typeface="ＭＳ Ｐゴシック" charset="0"/>
                <a:cs typeface="Arial" charset="0"/>
                <a:sym typeface="Arial" charset="0"/>
              </a:rPr>
              <a:t>3</a:t>
            </a:r>
            <a:r>
              <a:rPr lang="en-US" altLang="ja-JP" sz="2800" baseline="31000">
                <a:solidFill>
                  <a:schemeClr val="tx1"/>
                </a:solidFill>
                <a:latin typeface="Arial" charset="0"/>
                <a:ea typeface="ＭＳ Ｐゴシック" charset="0"/>
                <a:cs typeface="Arial" charset="0"/>
                <a:sym typeface="Arial" charset="0"/>
              </a:rPr>
              <a:t>rd</a:t>
            </a:r>
            <a:r>
              <a:rPr lang="en-US" altLang="ja-JP" sz="2800">
                <a:solidFill>
                  <a:schemeClr val="tx1"/>
                </a:solidFill>
                <a:latin typeface="Arial" charset="0"/>
                <a:ea typeface="ＭＳ Ｐゴシック" charset="0"/>
                <a:cs typeface="Arial" charset="0"/>
                <a:sym typeface="Arial" charset="0"/>
              </a:rPr>
              <a:t> model</a:t>
            </a:r>
          </a:p>
        </p:txBody>
      </p:sp>
      <p:sp>
        <p:nvSpPr>
          <p:cNvPr id="45068" name="Rectangle 12"/>
          <p:cNvSpPr>
            <a:spLocks/>
          </p:cNvSpPr>
          <p:nvPr/>
        </p:nvSpPr>
        <p:spPr bwMode="auto">
          <a:xfrm>
            <a:off x="9513888" y="5997575"/>
            <a:ext cx="3225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ja-JP" altLang="en-US" sz="2000" dirty="0">
                <a:solidFill>
                  <a:schemeClr val="tx1"/>
                </a:solidFill>
                <a:latin typeface="ヒラギノ丸ゴ ProN W4" charset="0"/>
                <a:ea typeface="ヒラギノ丸ゴ ProN W4" charset="0"/>
                <a:cs typeface="ヒラギノ丸ゴ ProN W4" charset="0"/>
                <a:sym typeface="ヒラギノ丸ゴ ProN W4" charset="0"/>
              </a:rPr>
              <a:t>多くのパラメータを決定しなければならず、このモデルはテストしていない．</a:t>
            </a:r>
          </a:p>
        </p:txBody>
      </p:sp>
      <p:sp>
        <p:nvSpPr>
          <p:cNvPr id="45069" name="Line 13"/>
          <p:cNvSpPr>
            <a:spLocks noChangeShapeType="1"/>
          </p:cNvSpPr>
          <p:nvPr/>
        </p:nvSpPr>
        <p:spPr bwMode="auto">
          <a:xfrm rot="10800000">
            <a:off x="1603375" y="3365500"/>
            <a:ext cx="833438" cy="611188"/>
          </a:xfrm>
          <a:prstGeom prst="line">
            <a:avLst/>
          </a:prstGeom>
          <a:noFill/>
          <a:ln w="12700" cap="flat">
            <a:solidFill>
              <a:srgbClr val="008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45072" name="Picture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400" y="2438400"/>
            <a:ext cx="14351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図 1"/>
          <p:cNvPicPr>
            <a:picLocks noChangeAspect="1"/>
          </p:cNvPicPr>
          <p:nvPr/>
        </p:nvPicPr>
        <p:blipFill>
          <a:blip r:embed="rId3"/>
          <a:stretch>
            <a:fillRect/>
          </a:stretch>
        </p:blipFill>
        <p:spPr>
          <a:xfrm>
            <a:off x="1461840" y="3076600"/>
            <a:ext cx="2057400" cy="1905000"/>
          </a:xfrm>
          <a:prstGeom prst="rect">
            <a:avLst/>
          </a:prstGeom>
        </p:spPr>
      </p:pic>
      <p:pic>
        <p:nvPicPr>
          <p:cNvPr id="3" name="図 2"/>
          <p:cNvPicPr>
            <a:picLocks noChangeAspect="1"/>
          </p:cNvPicPr>
          <p:nvPr/>
        </p:nvPicPr>
        <p:blipFill>
          <a:blip r:embed="rId4"/>
          <a:stretch>
            <a:fillRect/>
          </a:stretch>
        </p:blipFill>
        <p:spPr>
          <a:xfrm>
            <a:off x="5350272" y="3076600"/>
            <a:ext cx="2057400" cy="1905000"/>
          </a:xfrm>
          <a:prstGeom prst="rect">
            <a:avLst/>
          </a:prstGeom>
        </p:spPr>
      </p:pic>
      <p:pic>
        <p:nvPicPr>
          <p:cNvPr id="4" name="図 3"/>
          <p:cNvPicPr>
            <a:picLocks noChangeAspect="1"/>
          </p:cNvPicPr>
          <p:nvPr/>
        </p:nvPicPr>
        <p:blipFill>
          <a:blip r:embed="rId5"/>
          <a:stretch>
            <a:fillRect/>
          </a:stretch>
        </p:blipFill>
        <p:spPr>
          <a:xfrm>
            <a:off x="9598744" y="3004592"/>
            <a:ext cx="2070100" cy="1905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460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8" y="2482850"/>
            <a:ext cx="6869112"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460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9413" y="2816225"/>
            <a:ext cx="4406900"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6084" name="Rectangle 4"/>
          <p:cNvSpPr>
            <a:spLocks/>
          </p:cNvSpPr>
          <p:nvPr/>
        </p:nvSpPr>
        <p:spPr bwMode="auto">
          <a:xfrm>
            <a:off x="598488" y="4921250"/>
            <a:ext cx="688340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a:solidFill>
                  <a:srgbClr val="FF0000"/>
                </a:solidFill>
                <a:latin typeface="Calibri" charset="0"/>
                <a:ea typeface="ＭＳ Ｐゴシック" charset="0"/>
                <a:cs typeface="Calibri" charset="0"/>
                <a:sym typeface="Calibri" charset="0"/>
              </a:rPr>
              <a:t>One example for finding the force constant for bond between zr-c1.</a:t>
            </a:r>
            <a:endParaRPr lang="en-US" altLang="ja-JP" sz="1800">
              <a:solidFill>
                <a:schemeClr val="tx1"/>
              </a:solidFill>
              <a:latin typeface="Calibri" charset="0"/>
              <a:ea typeface="ＭＳ Ｐゴシック" charset="0"/>
              <a:cs typeface="Calibri" charset="0"/>
              <a:sym typeface="Calibri" charset="0"/>
            </a:endParaRPr>
          </a:p>
          <a:p>
            <a:pPr algn="l"/>
            <a:r>
              <a:rPr lang="en-US" altLang="ja-JP" sz="1800">
                <a:solidFill>
                  <a:schemeClr val="tx1"/>
                </a:solidFill>
                <a:latin typeface="Calibri" charset="0"/>
                <a:ea typeface="ＭＳ Ｐゴシック" charset="0"/>
                <a:cs typeface="Calibri" charset="0"/>
                <a:sym typeface="Calibri" charset="0"/>
              </a:rPr>
              <a:t>M06/6-31++ G(d,p), LanL2DZ for Zr</a:t>
            </a:r>
          </a:p>
        </p:txBody>
      </p:sp>
      <p:sp>
        <p:nvSpPr>
          <p:cNvPr id="46085" name="Rectangle 5"/>
          <p:cNvSpPr>
            <a:spLocks/>
          </p:cNvSpPr>
          <p:nvPr/>
        </p:nvSpPr>
        <p:spPr bwMode="auto">
          <a:xfrm>
            <a:off x="9278938" y="3743325"/>
            <a:ext cx="2603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1800">
                <a:solidFill>
                  <a:schemeClr val="tx1"/>
                </a:solidFill>
                <a:latin typeface="Calibri Italic" charset="0"/>
                <a:ea typeface="ＭＳ Ｐゴシック" charset="0"/>
                <a:cs typeface="Calibri Italic" charset="0"/>
                <a:sym typeface="Calibri Italic" charset="0"/>
              </a:rPr>
              <a:t>K</a:t>
            </a:r>
            <a:r>
              <a:rPr lang="en-US" altLang="ja-JP" sz="1800" baseline="-25000">
                <a:solidFill>
                  <a:schemeClr val="tx1"/>
                </a:solidFill>
                <a:latin typeface="Calibri" charset="0"/>
                <a:ea typeface="ＭＳ Ｐゴシック" charset="0"/>
                <a:cs typeface="Calibri" charset="0"/>
                <a:sym typeface="Calibri" charset="0"/>
              </a:rPr>
              <a:t>r</a:t>
            </a:r>
          </a:p>
        </p:txBody>
      </p:sp>
      <p:sp>
        <p:nvSpPr>
          <p:cNvPr id="46086" name="Line 6"/>
          <p:cNvSpPr>
            <a:spLocks noChangeShapeType="1"/>
          </p:cNvSpPr>
          <p:nvPr/>
        </p:nvSpPr>
        <p:spPr bwMode="auto">
          <a:xfrm>
            <a:off x="9636125" y="4025900"/>
            <a:ext cx="368300" cy="260350"/>
          </a:xfrm>
          <a:prstGeom prst="line">
            <a:avLst/>
          </a:prstGeom>
          <a:noFill/>
          <a:ln w="6350" cap="flat">
            <a:solidFill>
              <a:srgbClr val="5B9BD5"/>
            </a:solidFill>
            <a:prstDash val="solid"/>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6087" name="Rectangle 7"/>
          <p:cNvSpPr>
            <a:spLocks/>
          </p:cNvSpPr>
          <p:nvPr/>
        </p:nvSpPr>
        <p:spPr bwMode="auto">
          <a:xfrm>
            <a:off x="9429750" y="4538663"/>
            <a:ext cx="2047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1800">
                <a:solidFill>
                  <a:schemeClr val="tx1"/>
                </a:solidFill>
                <a:latin typeface="Calibri" charset="0"/>
                <a:ea typeface="ＭＳ Ｐゴシック" charset="0"/>
                <a:cs typeface="Calibri" charset="0"/>
                <a:sym typeface="Calibri" charset="0"/>
              </a:rPr>
              <a:t>1</a:t>
            </a:r>
          </a:p>
        </p:txBody>
      </p:sp>
      <p:sp>
        <p:nvSpPr>
          <p:cNvPr id="46088" name="Rectangle 8"/>
          <p:cNvSpPr>
            <a:spLocks/>
          </p:cNvSpPr>
          <p:nvPr/>
        </p:nvSpPr>
        <p:spPr bwMode="auto">
          <a:xfrm>
            <a:off x="831850" y="2343150"/>
            <a:ext cx="62309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pPr algn="l"/>
            <a:r>
              <a:rPr lang="en-US" altLang="ja-JP" sz="1800">
                <a:solidFill>
                  <a:schemeClr val="tx1"/>
                </a:solidFill>
                <a:latin typeface="Calibri" charset="0"/>
                <a:ea typeface="ＭＳ Ｐゴシック" charset="0"/>
                <a:cs typeface="Calibri" charset="0"/>
                <a:sym typeface="Calibri" charset="0"/>
              </a:rPr>
              <a:t>Force field parameters are created using the equation given below</a:t>
            </a:r>
          </a:p>
        </p:txBody>
      </p:sp>
      <p:pic>
        <p:nvPicPr>
          <p:cNvPr id="46089"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 y="6235700"/>
            <a:ext cx="525780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4609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400" y="6540500"/>
            <a:ext cx="50038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46091" name="Rectangle 11"/>
          <p:cNvSpPr>
            <a:spLocks/>
          </p:cNvSpPr>
          <p:nvPr/>
        </p:nvSpPr>
        <p:spPr bwMode="auto">
          <a:xfrm>
            <a:off x="571500" y="330200"/>
            <a:ext cx="11861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altLang="ja-JP">
                <a:solidFill>
                  <a:schemeClr val="tx1"/>
                </a:solidFill>
                <a:latin typeface="Helvetica Neue Light" charset="0"/>
                <a:sym typeface="Helvetica Neue Light" charset="0"/>
              </a:rPr>
              <a:t>DFT</a:t>
            </a:r>
            <a:r>
              <a:rPr lang="ja-JP" altLang="en-US">
                <a:solidFill>
                  <a:schemeClr val="tx1"/>
                </a:solidFill>
                <a:latin typeface="Helvetica Neue Light" charset="0"/>
                <a:sym typeface="Helvetica Neue Light" charset="0"/>
              </a:rPr>
              <a:t>計算結果を用いた力場の開発</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4578" name="Rectangle 2"/>
          <p:cNvSpPr>
            <a:spLocks noGrp="1" noChangeArrowheads="1"/>
          </p:cNvSpPr>
          <p:nvPr>
            <p:ph type="title"/>
          </p:nvPr>
        </p:nvSpPr>
        <p:spPr>
          <a:ln/>
        </p:spPr>
        <p:txBody>
          <a:bodyPr/>
          <a:lstStyle/>
          <a:p>
            <a:r>
              <a:rPr lang="ja-JP" altLang="en-US"/>
              <a:t>一般的な触媒的重合の機構　</a:t>
            </a:r>
            <a:r>
              <a:rPr lang="en-US" altLang="ja-JP"/>
              <a:t>Cossee mechanism</a:t>
            </a:r>
          </a:p>
        </p:txBody>
      </p:sp>
      <p:pic>
        <p:nvPicPr>
          <p:cNvPr id="2457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4800" y="4330700"/>
            <a:ext cx="3708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nvGrpSpPr>
          <p:cNvPr id="24585" name="Group 9"/>
          <p:cNvGrpSpPr>
            <a:grpSpLocks/>
          </p:cNvGrpSpPr>
          <p:nvPr/>
        </p:nvGrpSpPr>
        <p:grpSpPr bwMode="auto">
          <a:xfrm>
            <a:off x="304800" y="2425700"/>
            <a:ext cx="5637213" cy="4764088"/>
            <a:chOff x="0" y="0"/>
            <a:chExt cx="3551" cy="3001"/>
          </a:xfrm>
        </p:grpSpPr>
        <p:sp>
          <p:nvSpPr>
            <p:cNvPr id="24580" name="Rectangle 4"/>
            <p:cNvSpPr>
              <a:spLocks/>
            </p:cNvSpPr>
            <p:nvPr/>
          </p:nvSpPr>
          <p:spPr bwMode="auto">
            <a:xfrm>
              <a:off x="2032" y="2689"/>
              <a:ext cx="624"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r>
                <a:rPr lang="en-US" altLang="ja-JP" sz="3600">
                  <a:solidFill>
                    <a:srgbClr val="7F007F"/>
                  </a:solidFill>
                  <a:latin typeface="ヒラギノ丸ゴ ProN W4" charset="0"/>
                  <a:ea typeface="ヒラギノ丸ゴ ProN W4" charset="0"/>
                  <a:cs typeface="ヒラギノ丸ゴ ProN W4" charset="0"/>
                  <a:sym typeface="ヒラギノ丸ゴ ProN W4" charset="0"/>
                </a:rPr>
                <a:t>TS</a:t>
              </a:r>
            </a:p>
          </p:txBody>
        </p:sp>
        <p:sp>
          <p:nvSpPr>
            <p:cNvPr id="24581" name="Rectangle 5"/>
            <p:cNvSpPr>
              <a:spLocks/>
            </p:cNvSpPr>
            <p:nvPr/>
          </p:nvSpPr>
          <p:spPr bwMode="auto">
            <a:xfrm>
              <a:off x="1455" y="1005"/>
              <a:ext cx="2096" cy="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r>
                <a:rPr lang="en-US" altLang="ja-JP" sz="3600">
                  <a:solidFill>
                    <a:srgbClr val="7F007F"/>
                  </a:solidFill>
                  <a:latin typeface="ヒラギノ丸ゴ ProN W4" charset="0"/>
                  <a:ea typeface="ヒラギノ丸ゴ ProN W4" charset="0"/>
                  <a:cs typeface="ヒラギノ丸ゴ ProN W4" charset="0"/>
                  <a:sym typeface="ヒラギノ丸ゴ ProN W4" charset="0"/>
                </a:rPr>
                <a:t>π-complex</a:t>
              </a:r>
            </a:p>
          </p:txBody>
        </p:sp>
        <p:pic>
          <p:nvPicPr>
            <p:cNvPr id="2458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 y="0"/>
              <a:ext cx="2351" cy="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3"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660"/>
              <a:ext cx="2808" cy="10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458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8" y="1357"/>
              <a:ext cx="1580" cy="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grpSp>
      <p:sp>
        <p:nvSpPr>
          <p:cNvPr id="24586" name="Line 10"/>
          <p:cNvSpPr>
            <a:spLocks noChangeShapeType="1"/>
          </p:cNvSpPr>
          <p:nvPr/>
        </p:nvSpPr>
        <p:spPr bwMode="auto">
          <a:xfrm flipH="1">
            <a:off x="6356350" y="4879975"/>
            <a:ext cx="1287463" cy="0"/>
          </a:xfrm>
          <a:prstGeom prst="line">
            <a:avLst/>
          </a:prstGeom>
          <a:noFill/>
          <a:ln w="1016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4587" name="Rectangle 11"/>
          <p:cNvSpPr>
            <a:spLocks/>
          </p:cNvSpPr>
          <p:nvPr/>
        </p:nvSpPr>
        <p:spPr bwMode="auto">
          <a:xfrm>
            <a:off x="3017838" y="7467600"/>
            <a:ext cx="2374900"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400" dirty="0">
                <a:solidFill>
                  <a:schemeClr val="tx1"/>
                </a:solidFill>
                <a:latin typeface="Helvetica Neue Light" charset="0"/>
                <a:sym typeface="Helvetica Neue Light" charset="0"/>
              </a:rPr>
              <a:t>d</a:t>
            </a:r>
            <a:r>
              <a:rPr lang="ja-JP" altLang="en-US" sz="2400" dirty="0">
                <a:solidFill>
                  <a:schemeClr val="tx1"/>
                </a:solidFill>
                <a:latin typeface="Helvetica Neue Light" charset="0"/>
                <a:sym typeface="Helvetica Neue Light" charset="0"/>
              </a:rPr>
              <a:t>軌道の寄与により対称性許容</a:t>
            </a:r>
          </a:p>
        </p:txBody>
      </p:sp>
      <p:pic>
        <p:nvPicPr>
          <p:cNvPr id="24588" name="Picture 1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13375" y="6913563"/>
            <a:ext cx="3251200" cy="253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4589" name="Rectangle 13"/>
          <p:cNvSpPr>
            <a:spLocks/>
          </p:cNvSpPr>
          <p:nvPr/>
        </p:nvSpPr>
        <p:spPr bwMode="auto">
          <a:xfrm>
            <a:off x="6288088" y="2324100"/>
            <a:ext cx="67310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遷移金属に配位したアルケンが</a:t>
            </a:r>
            <a:r>
              <a:rPr lang="en-US" altLang="ja-JP" sz="2800">
                <a:solidFill>
                  <a:schemeClr val="tx1"/>
                </a:solidFill>
                <a:latin typeface="ヒラギノ丸ゴ ProN W4" charset="0"/>
                <a:ea typeface="ヒラギノ丸ゴ ProN W4" charset="0"/>
                <a:cs typeface="ヒラギノ丸ゴ ProN W4" charset="0"/>
                <a:sym typeface="ヒラギノ丸ゴ ProN W4" charset="0"/>
              </a:rPr>
              <a:t>M-R</a:t>
            </a:r>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結合へ挿入する反応の繰り返し（配位重合）</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050" y="5516563"/>
            <a:ext cx="3582988" cy="241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47106" name="Line 2"/>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aphicFrame>
        <p:nvGraphicFramePr>
          <p:cNvPr id="47107" name="Group 3"/>
          <p:cNvGraphicFramePr>
            <a:graphicFrameLocks noGrp="1"/>
          </p:cNvGraphicFramePr>
          <p:nvPr/>
        </p:nvGraphicFramePr>
        <p:xfrm>
          <a:off x="484188" y="1693863"/>
          <a:ext cx="4379912" cy="3422650"/>
        </p:xfrm>
        <a:graphic>
          <a:graphicData uri="http://schemas.openxmlformats.org/drawingml/2006/table">
            <a:tbl>
              <a:tblPr/>
              <a:tblGrid>
                <a:gridCol w="1644650"/>
                <a:gridCol w="1157287"/>
                <a:gridCol w="1577975"/>
              </a:tblGrid>
              <a:tr h="3111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Bond</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K1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Distance [Å]</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111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zr-c2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204(200)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2.58 (2.60)</a:t>
                      </a:r>
                      <a:r>
                        <a:rPr kumimoji="0" lang="en-US" altLang="ja-JP" sz="1800" b="0" i="0" u="none" strike="noStrike" cap="none" normalizeH="0" baseline="30000">
                          <a:ln>
                            <a:noFill/>
                          </a:ln>
                          <a:solidFill>
                            <a:schemeClr val="tx1"/>
                          </a:solidFill>
                          <a:effectLst/>
                          <a:latin typeface="Arial" charset="0"/>
                          <a:ea typeface="ヒラギノ角ゴ ProN W3" charset="0"/>
                          <a:cs typeface="Arial" charset="0"/>
                          <a:sym typeface="Arial" charset="0"/>
                        </a:rPr>
                        <a:t>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zr-c9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258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3.011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c9-ha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396</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1.094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c2-hb(c2-hc)</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396(340)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1.091(1.090)</a:t>
                      </a:r>
                      <a:r>
                        <a:rPr kumimoji="0" lang="en-US" altLang="ja-JP" sz="1800" b="0" i="0" u="none" strike="noStrike" cap="none" normalizeH="0" baseline="30000">
                          <a:ln>
                            <a:noFill/>
                          </a:ln>
                          <a:solidFill>
                            <a:schemeClr val="tx1"/>
                          </a:solidFill>
                          <a:effectLst/>
                          <a:latin typeface="Arial" charset="0"/>
                          <a:ea typeface="ヒラギノ角ゴ ProN W3" charset="0"/>
                          <a:cs typeface="Arial" charset="0"/>
                          <a:sym typeface="Arial" charset="0"/>
                        </a:rPr>
                        <a:t>d,b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c2-hd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399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1.093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c9-c2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590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1.324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c9-c3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314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1.481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zr-cp</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219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2.430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c4-ha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367</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1.099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11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zr-c4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150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2.242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graphicFrame>
        <p:nvGraphicFramePr>
          <p:cNvPr id="47221" name="Group 117"/>
          <p:cNvGraphicFramePr>
            <a:graphicFrameLocks noGrp="1"/>
          </p:cNvGraphicFramePr>
          <p:nvPr/>
        </p:nvGraphicFramePr>
        <p:xfrm>
          <a:off x="4999038" y="1692275"/>
          <a:ext cx="3451225" cy="2527304"/>
        </p:xfrm>
        <a:graphic>
          <a:graphicData uri="http://schemas.openxmlformats.org/drawingml/2006/table">
            <a:tbl>
              <a:tblPr/>
              <a:tblGrid>
                <a:gridCol w="1433512"/>
                <a:gridCol w="1009650"/>
                <a:gridCol w="1008063"/>
              </a:tblGrid>
              <a:tr h="315913">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Angle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K2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Angle [º]</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15913">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si-c5-zr</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7.50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98.85</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zr-c2-hb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1.28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103.10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zr-c2-hd</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2.09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86.42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zr-c9-ha</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3.96</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95.58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zr-c2-c9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4.18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94.29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zr-c9-c2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0.03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59.07</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15913">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zr-c9-c3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2.09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117.7</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graphicFrame>
        <p:nvGraphicFramePr>
          <p:cNvPr id="47305" name="Group 201"/>
          <p:cNvGraphicFramePr>
            <a:graphicFrameLocks noGrp="1"/>
          </p:cNvGraphicFramePr>
          <p:nvPr/>
        </p:nvGraphicFramePr>
        <p:xfrm>
          <a:off x="8607425" y="1692275"/>
          <a:ext cx="4318000" cy="3004506"/>
        </p:xfrm>
        <a:graphic>
          <a:graphicData uri="http://schemas.openxmlformats.org/drawingml/2006/table">
            <a:tbl>
              <a:tblPr/>
              <a:tblGrid>
                <a:gridCol w="1304925"/>
                <a:gridCol w="712788"/>
                <a:gridCol w="538162"/>
                <a:gridCol w="850900"/>
                <a:gridCol w="911225"/>
              </a:tblGrid>
              <a:tr h="531813">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Dihedral angle</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Multi-plicity</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K3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γ [º]</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Perio-dicity, n</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D7D31"/>
                    </a:solidFill>
                  </a:tcPr>
                </a:tc>
              </a:tr>
              <a:tr h="350838">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c4-zr-c2-c9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4.5</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16.23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c4-zr-c9-c3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1.8</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47.44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hc-c4-zr-c2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hc-c4-zr-c9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hc-c4-zr-c5</a:t>
                      </a:r>
                      <a:r>
                        <a:rPr kumimoji="0" lang="en-US" altLang="ja-JP" sz="1800" b="0" i="0" u="none" strike="noStrike" cap="none" normalizeH="0" baseline="30000">
                          <a:ln>
                            <a:noFill/>
                          </a:ln>
                          <a:solidFill>
                            <a:schemeClr val="tx1"/>
                          </a:solidFill>
                          <a:effectLst/>
                          <a:latin typeface="Arial" charset="0"/>
                          <a:ea typeface="ヒラギノ角ゴ ProN W3" charset="0"/>
                          <a:cs typeface="Arial" charset="0"/>
                          <a:sym typeface="Arial" charset="0"/>
                        </a:rPr>
                        <a:t> </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2</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hc-c2-c3-c3</a:t>
                      </a:r>
                      <a:r>
                        <a:rPr kumimoji="0" lang="en-US" altLang="ja-JP" sz="1800" b="0" i="0" u="none" strike="noStrike" cap="none" normalizeH="0" baseline="30000">
                          <a:ln>
                            <a:noFill/>
                          </a:ln>
                          <a:solidFill>
                            <a:schemeClr val="tx1"/>
                          </a:solidFill>
                          <a:effectLst/>
                          <a:latin typeface="Arial" charset="0"/>
                          <a:ea typeface="ヒラギノ角ゴ ProN W3" charset="0"/>
                          <a:cs typeface="Arial" charset="0"/>
                          <a:sym typeface="Arial"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50838">
                <a:tc>
                  <a:txBody>
                    <a:bodyPr/>
                    <a:lstStyle/>
                    <a:p>
                      <a:pPr marL="0" marR="0" lvl="0" indent="0" algn="l"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c2-c3-c3-hc</a:t>
                      </a:r>
                      <a:r>
                        <a:rPr kumimoji="0" lang="en-US" altLang="ja-JP" sz="1800" b="0" i="0" u="none" strike="noStrike" cap="none" normalizeH="0" baseline="30000">
                          <a:ln>
                            <a:noFill/>
                          </a:ln>
                          <a:solidFill>
                            <a:schemeClr val="tx1"/>
                          </a:solidFill>
                          <a:effectLst/>
                          <a:latin typeface="Arial" charset="0"/>
                          <a:ea typeface="ヒラギノ角ゴ ProN W3" charset="0"/>
                          <a:cs typeface="Arial" charset="0"/>
                          <a:sym typeface="Arial" charset="0"/>
                        </a:rPr>
                        <a:t>b</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9</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1.4</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0</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Arial" charset="0"/>
                          <a:ea typeface="ヒラギノ角ゴ ProN W3" charset="0"/>
                          <a:cs typeface="Arial" charset="0"/>
                          <a:sym typeface="Arial" charset="0"/>
                        </a:rPr>
                        <a:t>3</a:t>
                      </a:r>
                    </a:p>
                  </a:txBody>
                  <a:tcPr marL="0" marR="0" marT="0" marB="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sp>
        <p:nvSpPr>
          <p:cNvPr id="47439" name="Rectangle 335"/>
          <p:cNvSpPr>
            <a:spLocks/>
          </p:cNvSpPr>
          <p:nvPr/>
        </p:nvSpPr>
        <p:spPr bwMode="auto">
          <a:xfrm>
            <a:off x="8424863" y="4799013"/>
            <a:ext cx="4495800"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ja-JP" altLang="en-US" sz="2000">
                <a:solidFill>
                  <a:schemeClr val="tx1"/>
                </a:solidFill>
                <a:latin typeface="ヒラギノ丸ゴ ProN W4" charset="0"/>
                <a:ea typeface="ヒラギノ丸ゴ ProN W4" charset="0"/>
                <a:cs typeface="ヒラギノ丸ゴ ProN W4" charset="0"/>
                <a:sym typeface="ヒラギノ丸ゴ ProN W4" charset="0"/>
              </a:rPr>
              <a:t>その他の結合距離・結合角・二面角に対しては、既存の力場パラメータ</a:t>
            </a:r>
            <a:endParaRPr lang="en-US" altLang="ja-JP" sz="2000">
              <a:solidFill>
                <a:schemeClr val="tx1"/>
              </a:solidFill>
              <a:latin typeface="ヒラギノ丸ゴ ProN W4" charset="0"/>
              <a:ea typeface="ヒラギノ丸ゴ ProN W4" charset="0"/>
              <a:cs typeface="ヒラギノ丸ゴ ProN W4" charset="0"/>
              <a:sym typeface="ヒラギノ丸ゴ ProN W4" charset="0"/>
            </a:endParaRPr>
          </a:p>
          <a:p>
            <a:pPr algn="l"/>
            <a:r>
              <a:rPr lang="en-US" altLang="ja-JP" sz="1800">
                <a:solidFill>
                  <a:schemeClr val="tx1"/>
                </a:solidFill>
                <a:latin typeface="Arial" charset="0"/>
                <a:ea typeface="ＭＳ Ｐゴシック" charset="0"/>
                <a:cs typeface="Arial" charset="0"/>
                <a:sym typeface="Arial" charset="0"/>
              </a:rPr>
              <a:t>a. Bosnich et. al., J. Am. Chem. Soc., 1995, 117, 1352-1368</a:t>
            </a:r>
          </a:p>
          <a:p>
            <a:pPr algn="l"/>
            <a:r>
              <a:rPr lang="en-US" altLang="ja-JP" sz="1800">
                <a:solidFill>
                  <a:schemeClr val="tx1"/>
                </a:solidFill>
                <a:latin typeface="Arial" charset="0"/>
                <a:ea typeface="ＭＳ Ｐゴシック" charset="0"/>
                <a:cs typeface="Arial" charset="0"/>
                <a:sym typeface="Arial" charset="0"/>
              </a:rPr>
              <a:t>b. Brintzinger et.al., J. Mol. Struc., 1999,      485-486, 409-419, Organometallics, 2000, 19, 3597 3604</a:t>
            </a:r>
          </a:p>
        </p:txBody>
      </p:sp>
      <p:sp>
        <p:nvSpPr>
          <p:cNvPr id="47440" name="Rectangle 336"/>
          <p:cNvSpPr>
            <a:spLocks/>
          </p:cNvSpPr>
          <p:nvPr/>
        </p:nvSpPr>
        <p:spPr bwMode="auto">
          <a:xfrm>
            <a:off x="498475" y="5065713"/>
            <a:ext cx="3556000"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1800" baseline="31000">
                <a:solidFill>
                  <a:schemeClr val="tx1"/>
                </a:solidFill>
                <a:latin typeface="Arial" charset="0"/>
                <a:ea typeface="ＭＳ Ｐゴシック" charset="0"/>
                <a:cs typeface="Arial" charset="0"/>
                <a:sym typeface="Arial" charset="0"/>
              </a:rPr>
              <a:t>d</a:t>
            </a:r>
            <a:r>
              <a:rPr lang="en-US" altLang="ja-JP" sz="1800">
                <a:solidFill>
                  <a:schemeClr val="tx1"/>
                </a:solidFill>
                <a:latin typeface="Arial" charset="0"/>
                <a:ea typeface="ＭＳ Ｐゴシック" charset="0"/>
                <a:cs typeface="Arial" charset="0"/>
                <a:sym typeface="Arial" charset="0"/>
              </a:rPr>
              <a:t> Values in parenthesis values are </a:t>
            </a:r>
          </a:p>
          <a:p>
            <a:pPr algn="l"/>
            <a:r>
              <a:rPr lang="en-US" altLang="ja-JP" sz="1800">
                <a:solidFill>
                  <a:schemeClr val="tx1"/>
                </a:solidFill>
                <a:latin typeface="Arial" charset="0"/>
                <a:ea typeface="ＭＳ Ｐゴシック" charset="0"/>
                <a:cs typeface="Arial" charset="0"/>
                <a:sym typeface="Arial" charset="0"/>
              </a:rPr>
              <a:t>for product.</a:t>
            </a:r>
          </a:p>
        </p:txBody>
      </p:sp>
      <p:sp>
        <p:nvSpPr>
          <p:cNvPr id="47441" name="Rectangle 337"/>
          <p:cNvSpPr>
            <a:spLocks/>
          </p:cNvSpPr>
          <p:nvPr/>
        </p:nvSpPr>
        <p:spPr bwMode="auto">
          <a:xfrm>
            <a:off x="139700" y="266700"/>
            <a:ext cx="127127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3600">
                <a:solidFill>
                  <a:schemeClr val="tx1"/>
                </a:solidFill>
                <a:latin typeface="ヒラギノ丸ゴ ProN W4" charset="0"/>
                <a:ea typeface="ヒラギノ丸ゴ ProN W4" charset="0"/>
                <a:cs typeface="ヒラギノ丸ゴ ProN W4" charset="0"/>
                <a:sym typeface="ヒラギノ丸ゴ ProN W4" charset="0"/>
              </a:rPr>
              <a:t>オレフィン錯体とアルキル錯体の力場パラメータ</a:t>
            </a:r>
          </a:p>
        </p:txBody>
      </p:sp>
      <p:sp>
        <p:nvSpPr>
          <p:cNvPr id="47442" name="Rectangle 338"/>
          <p:cNvSpPr>
            <a:spLocks/>
          </p:cNvSpPr>
          <p:nvPr/>
        </p:nvSpPr>
        <p:spPr bwMode="auto">
          <a:xfrm>
            <a:off x="139700" y="1073150"/>
            <a:ext cx="127889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800">
                <a:solidFill>
                  <a:schemeClr val="tx1"/>
                </a:solidFill>
                <a:latin typeface="ヒラギノ丸ゴ ProN W4" charset="0"/>
                <a:ea typeface="ヒラギノ丸ゴ ProN W4" charset="0"/>
                <a:cs typeface="ヒラギノ丸ゴ ProN W4" charset="0"/>
                <a:sym typeface="ヒラギノ丸ゴ ProN W4" charset="0"/>
              </a:rPr>
              <a:t>DFT</a:t>
            </a:r>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計算結果を用いて新規に決定した力場パラメータ</a:t>
            </a:r>
            <a:r>
              <a:rPr lang="en-US" altLang="ja-JP" sz="2800">
                <a:solidFill>
                  <a:schemeClr val="tx1"/>
                </a:solidFill>
                <a:latin typeface="ヒラギノ丸ゴ ProN W4" charset="0"/>
                <a:ea typeface="ヒラギノ丸ゴ ProN W4" charset="0"/>
                <a:cs typeface="ヒラギノ丸ゴ ProN W4" charset="0"/>
                <a:sym typeface="ヒラギノ丸ゴ ProN W4" charset="0"/>
              </a:rPr>
              <a:t> </a:t>
            </a:r>
          </a:p>
          <a:p>
            <a:endParaRPr lang="ja-JP" altLang="en-US" sz="2800">
              <a:solidFill>
                <a:schemeClr val="tx1"/>
              </a:solidFill>
              <a:latin typeface="ヒラギノ丸ゴ ProN W4" charset="0"/>
              <a:ea typeface="ヒラギノ丸ゴ ProN W4" charset="0"/>
              <a:cs typeface="ヒラギノ丸ゴ ProN W4" charset="0"/>
              <a:sym typeface="ヒラギノ丸ゴ ProN W4" charset="0"/>
            </a:endParaRPr>
          </a:p>
        </p:txBody>
      </p:sp>
      <p:sp>
        <p:nvSpPr>
          <p:cNvPr id="47443" name="Rectangle 339"/>
          <p:cNvSpPr>
            <a:spLocks/>
          </p:cNvSpPr>
          <p:nvPr/>
        </p:nvSpPr>
        <p:spPr bwMode="auto">
          <a:xfrm>
            <a:off x="2774950" y="6715125"/>
            <a:ext cx="3794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hb</a:t>
            </a:r>
          </a:p>
        </p:txBody>
      </p:sp>
      <p:sp>
        <p:nvSpPr>
          <p:cNvPr id="47444" name="Rectangle 340"/>
          <p:cNvSpPr>
            <a:spLocks/>
          </p:cNvSpPr>
          <p:nvPr/>
        </p:nvSpPr>
        <p:spPr bwMode="auto">
          <a:xfrm>
            <a:off x="2624138" y="7312025"/>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hd</a:t>
            </a:r>
          </a:p>
        </p:txBody>
      </p:sp>
      <p:sp>
        <p:nvSpPr>
          <p:cNvPr id="47445" name="Rectangle 341"/>
          <p:cNvSpPr>
            <a:spLocks/>
          </p:cNvSpPr>
          <p:nvPr/>
        </p:nvSpPr>
        <p:spPr bwMode="auto">
          <a:xfrm>
            <a:off x="3205163" y="6880225"/>
            <a:ext cx="34131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c9</a:t>
            </a:r>
          </a:p>
        </p:txBody>
      </p:sp>
      <p:sp>
        <p:nvSpPr>
          <p:cNvPr id="47446" name="Rectangle 342"/>
          <p:cNvSpPr>
            <a:spLocks/>
          </p:cNvSpPr>
          <p:nvPr/>
        </p:nvSpPr>
        <p:spPr bwMode="auto">
          <a:xfrm>
            <a:off x="2847975" y="6978650"/>
            <a:ext cx="34131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c2</a:t>
            </a:r>
          </a:p>
        </p:txBody>
      </p:sp>
      <p:sp>
        <p:nvSpPr>
          <p:cNvPr id="47447" name="Rectangle 343"/>
          <p:cNvSpPr>
            <a:spLocks/>
          </p:cNvSpPr>
          <p:nvPr/>
        </p:nvSpPr>
        <p:spPr bwMode="auto">
          <a:xfrm>
            <a:off x="3524250" y="6502400"/>
            <a:ext cx="508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b="1">
                <a:solidFill>
                  <a:schemeClr val="tx1"/>
                </a:solidFill>
                <a:ea typeface="ＭＳ Ｐゴシック" charset="0"/>
                <a:cs typeface="Gill Sans" charset="0"/>
              </a:rPr>
              <a:t>C3</a:t>
            </a:r>
          </a:p>
        </p:txBody>
      </p:sp>
      <p:sp>
        <p:nvSpPr>
          <p:cNvPr id="47448" name="Rectangle 344"/>
          <p:cNvSpPr>
            <a:spLocks/>
          </p:cNvSpPr>
          <p:nvPr/>
        </p:nvSpPr>
        <p:spPr bwMode="auto">
          <a:xfrm>
            <a:off x="1924050" y="7412038"/>
            <a:ext cx="393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C5</a:t>
            </a:r>
          </a:p>
        </p:txBody>
      </p:sp>
      <p:sp>
        <p:nvSpPr>
          <p:cNvPr id="47449" name="Rectangle 345"/>
          <p:cNvSpPr>
            <a:spLocks/>
          </p:cNvSpPr>
          <p:nvPr/>
        </p:nvSpPr>
        <p:spPr bwMode="auto">
          <a:xfrm>
            <a:off x="2647950" y="6445250"/>
            <a:ext cx="39528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C4</a:t>
            </a:r>
          </a:p>
        </p:txBody>
      </p:sp>
      <p:sp>
        <p:nvSpPr>
          <p:cNvPr id="47450" name="Rectangle 346"/>
          <p:cNvSpPr>
            <a:spLocks/>
          </p:cNvSpPr>
          <p:nvPr/>
        </p:nvSpPr>
        <p:spPr bwMode="auto">
          <a:xfrm>
            <a:off x="2619375" y="5719763"/>
            <a:ext cx="365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ha</a:t>
            </a:r>
          </a:p>
        </p:txBody>
      </p:sp>
      <p:sp>
        <p:nvSpPr>
          <p:cNvPr id="47451" name="Rectangle 347"/>
          <p:cNvSpPr>
            <a:spLocks/>
          </p:cNvSpPr>
          <p:nvPr/>
        </p:nvSpPr>
        <p:spPr bwMode="auto">
          <a:xfrm>
            <a:off x="1876425" y="6381750"/>
            <a:ext cx="334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ca</a:t>
            </a:r>
          </a:p>
        </p:txBody>
      </p:sp>
      <p:sp>
        <p:nvSpPr>
          <p:cNvPr id="47452" name="Rectangle 348"/>
          <p:cNvSpPr>
            <a:spLocks/>
          </p:cNvSpPr>
          <p:nvPr/>
        </p:nvSpPr>
        <p:spPr bwMode="auto">
          <a:xfrm>
            <a:off x="250825" y="8054975"/>
            <a:ext cx="43942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marL="315913" indent="-260350" algn="l"/>
            <a:r>
              <a:rPr lang="en-US" altLang="ja-JP" sz="2000">
                <a:solidFill>
                  <a:schemeClr val="tx1"/>
                </a:solidFill>
                <a:latin typeface="Arial" charset="0"/>
                <a:ea typeface="ＭＳ Ｐゴシック" charset="0"/>
                <a:cs typeface="Arial" charset="0"/>
                <a:sym typeface="Arial" charset="0"/>
              </a:rPr>
              <a:t>Description : </a:t>
            </a:r>
          </a:p>
          <a:p>
            <a:pPr marL="315913" indent="-260350" algn="l"/>
            <a:r>
              <a:rPr lang="en-US" altLang="ja-JP" sz="2000">
                <a:solidFill>
                  <a:schemeClr val="tx1"/>
                </a:solidFill>
                <a:latin typeface="Arial" charset="0"/>
                <a:ea typeface="ＭＳ Ｐゴシック" charset="0"/>
                <a:cs typeface="Arial" charset="0"/>
                <a:sym typeface="Arial" charset="0"/>
              </a:rPr>
              <a:t>ca: aromatic carbon</a:t>
            </a:r>
          </a:p>
          <a:p>
            <a:pPr marL="315913" indent="-260350" algn="l"/>
            <a:r>
              <a:rPr lang="en-US" altLang="ja-JP" sz="2000">
                <a:solidFill>
                  <a:schemeClr val="tx1"/>
                </a:solidFill>
                <a:latin typeface="Arial" charset="0"/>
                <a:ea typeface="ＭＳ Ｐゴシック" charset="0"/>
                <a:cs typeface="Arial" charset="0"/>
                <a:sym typeface="Arial" charset="0"/>
              </a:rPr>
              <a:t>c5: cyclopentadienyl carbon</a:t>
            </a:r>
          </a:p>
          <a:p>
            <a:pPr marL="315913" indent="-260350" algn="l"/>
            <a:r>
              <a:rPr lang="en-US" altLang="ja-JP" sz="2000">
                <a:solidFill>
                  <a:schemeClr val="tx1"/>
                </a:solidFill>
                <a:latin typeface="Arial" charset="0"/>
                <a:ea typeface="ＭＳ Ｐゴシック" charset="0"/>
                <a:cs typeface="Arial" charset="0"/>
                <a:sym typeface="Arial" charset="0"/>
              </a:rPr>
              <a:t>c2,c9: unsaturated sp2 carbon in propylene</a:t>
            </a:r>
          </a:p>
        </p:txBody>
      </p:sp>
      <p:sp>
        <p:nvSpPr>
          <p:cNvPr id="47453" name="Rectangle 349"/>
          <p:cNvSpPr>
            <a:spLocks/>
          </p:cNvSpPr>
          <p:nvPr/>
        </p:nvSpPr>
        <p:spPr bwMode="auto">
          <a:xfrm>
            <a:off x="3238500" y="7159625"/>
            <a:ext cx="365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ha</a:t>
            </a:r>
          </a:p>
        </p:txBody>
      </p:sp>
      <p:sp>
        <p:nvSpPr>
          <p:cNvPr id="47454" name="Rectangle 350"/>
          <p:cNvSpPr>
            <a:spLocks/>
          </p:cNvSpPr>
          <p:nvPr/>
        </p:nvSpPr>
        <p:spPr bwMode="auto">
          <a:xfrm>
            <a:off x="2619375" y="7621588"/>
            <a:ext cx="365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ha</a:t>
            </a:r>
          </a:p>
        </p:txBody>
      </p:sp>
      <p:pic>
        <p:nvPicPr>
          <p:cNvPr id="47455" name="Picture 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27525" y="5694363"/>
            <a:ext cx="3919538" cy="266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ED7D31"/>
                </a:solidFill>
                <a:round/>
                <a:headEnd/>
                <a:tailEnd/>
              </a14:hiddenLine>
            </a:ext>
          </a:extLst>
        </p:spPr>
      </p:pic>
      <p:sp>
        <p:nvSpPr>
          <p:cNvPr id="47456" name="Rectangle 352"/>
          <p:cNvSpPr>
            <a:spLocks/>
          </p:cNvSpPr>
          <p:nvPr/>
        </p:nvSpPr>
        <p:spPr bwMode="auto">
          <a:xfrm>
            <a:off x="6586538" y="5722938"/>
            <a:ext cx="3651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ha</a:t>
            </a:r>
          </a:p>
        </p:txBody>
      </p:sp>
      <p:sp>
        <p:nvSpPr>
          <p:cNvPr id="47457" name="Rectangle 353"/>
          <p:cNvSpPr>
            <a:spLocks/>
          </p:cNvSpPr>
          <p:nvPr/>
        </p:nvSpPr>
        <p:spPr bwMode="auto">
          <a:xfrm>
            <a:off x="4495800" y="8388350"/>
            <a:ext cx="35814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marL="354013" indent="-260350" algn="l"/>
            <a:r>
              <a:rPr lang="en-US" altLang="ja-JP" sz="2000">
                <a:solidFill>
                  <a:schemeClr val="tx1"/>
                </a:solidFill>
                <a:latin typeface="Arial" charset="0"/>
                <a:ea typeface="ＭＳ Ｐゴシック" charset="0"/>
                <a:cs typeface="Arial" charset="0"/>
                <a:sym typeface="Arial" charset="0"/>
              </a:rPr>
              <a:t>ha: hydrogen in unsaturated as well as aromatic carbon.</a:t>
            </a:r>
          </a:p>
          <a:p>
            <a:pPr marL="354013" indent="-260350" algn="l"/>
            <a:r>
              <a:rPr lang="en-US" altLang="ja-JP" sz="2000">
                <a:solidFill>
                  <a:schemeClr val="tx1"/>
                </a:solidFill>
                <a:latin typeface="Arial" charset="0"/>
                <a:ea typeface="ＭＳ Ｐゴシック" charset="0"/>
                <a:cs typeface="Arial" charset="0"/>
                <a:sym typeface="Arial" charset="0"/>
              </a:rPr>
              <a:t>hb and hd: hydrogens bonded with unsaturated carbon c2</a:t>
            </a:r>
          </a:p>
        </p:txBody>
      </p:sp>
      <p:sp>
        <p:nvSpPr>
          <p:cNvPr id="47458" name="Rectangle 354"/>
          <p:cNvSpPr>
            <a:spLocks/>
          </p:cNvSpPr>
          <p:nvPr/>
        </p:nvSpPr>
        <p:spPr bwMode="auto">
          <a:xfrm>
            <a:off x="5499100" y="6273800"/>
            <a:ext cx="334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ca</a:t>
            </a:r>
          </a:p>
        </p:txBody>
      </p:sp>
      <p:sp>
        <p:nvSpPr>
          <p:cNvPr id="47459" name="Rectangle 355"/>
          <p:cNvSpPr>
            <a:spLocks/>
          </p:cNvSpPr>
          <p:nvPr/>
        </p:nvSpPr>
        <p:spPr bwMode="auto">
          <a:xfrm>
            <a:off x="7016750" y="6527800"/>
            <a:ext cx="3508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hc</a:t>
            </a:r>
          </a:p>
        </p:txBody>
      </p:sp>
      <p:sp>
        <p:nvSpPr>
          <p:cNvPr id="47460" name="Rectangle 356"/>
          <p:cNvSpPr>
            <a:spLocks/>
          </p:cNvSpPr>
          <p:nvPr/>
        </p:nvSpPr>
        <p:spPr bwMode="auto">
          <a:xfrm>
            <a:off x="7543800" y="7048500"/>
            <a:ext cx="508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b="1">
                <a:solidFill>
                  <a:schemeClr val="tx1"/>
                </a:solidFill>
                <a:ea typeface="ＭＳ Ｐゴシック" charset="0"/>
                <a:cs typeface="Gill Sans" charset="0"/>
              </a:rPr>
              <a:t>C3</a:t>
            </a:r>
          </a:p>
        </p:txBody>
      </p:sp>
      <p:sp>
        <p:nvSpPr>
          <p:cNvPr id="47461" name="Rectangle 357"/>
          <p:cNvSpPr>
            <a:spLocks/>
          </p:cNvSpPr>
          <p:nvPr/>
        </p:nvSpPr>
        <p:spPr bwMode="auto">
          <a:xfrm>
            <a:off x="6985000" y="6896100"/>
            <a:ext cx="508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b="1">
                <a:solidFill>
                  <a:schemeClr val="tx1"/>
                </a:solidFill>
                <a:ea typeface="ＭＳ Ｐゴシック" charset="0"/>
                <a:cs typeface="Gill Sans" charset="0"/>
              </a:rPr>
              <a:t>C3</a:t>
            </a:r>
          </a:p>
        </p:txBody>
      </p:sp>
      <p:sp>
        <p:nvSpPr>
          <p:cNvPr id="47462" name="Rectangle 358"/>
          <p:cNvSpPr>
            <a:spLocks/>
          </p:cNvSpPr>
          <p:nvPr/>
        </p:nvSpPr>
        <p:spPr bwMode="auto">
          <a:xfrm>
            <a:off x="6997700" y="7200900"/>
            <a:ext cx="508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b="1">
                <a:solidFill>
                  <a:schemeClr val="tx1"/>
                </a:solidFill>
                <a:ea typeface="ＭＳ Ｐゴシック" charset="0"/>
                <a:cs typeface="Gill Sans" charset="0"/>
              </a:rPr>
              <a:t>C3</a:t>
            </a:r>
          </a:p>
        </p:txBody>
      </p:sp>
      <p:sp>
        <p:nvSpPr>
          <p:cNvPr id="47463" name="Rectangle 359"/>
          <p:cNvSpPr>
            <a:spLocks/>
          </p:cNvSpPr>
          <p:nvPr/>
        </p:nvSpPr>
        <p:spPr bwMode="auto">
          <a:xfrm>
            <a:off x="6477000" y="7200900"/>
            <a:ext cx="508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b="1">
                <a:solidFill>
                  <a:schemeClr val="tx1"/>
                </a:solidFill>
                <a:ea typeface="ＭＳ Ｐゴシック" charset="0"/>
                <a:cs typeface="Gill Sans" charset="0"/>
              </a:rPr>
              <a:t>C2</a:t>
            </a:r>
          </a:p>
        </p:txBody>
      </p:sp>
      <p:sp>
        <p:nvSpPr>
          <p:cNvPr id="47464" name="Rectangle 360"/>
          <p:cNvSpPr>
            <a:spLocks/>
          </p:cNvSpPr>
          <p:nvPr/>
        </p:nvSpPr>
        <p:spPr bwMode="auto">
          <a:xfrm>
            <a:off x="5562600" y="7480300"/>
            <a:ext cx="3937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800" b="1">
                <a:solidFill>
                  <a:schemeClr val="tx1"/>
                </a:solidFill>
                <a:ea typeface="ＭＳ Ｐゴシック" charset="0"/>
                <a:cs typeface="Gill Sans" charset="0"/>
              </a:rPr>
              <a:t>C5</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8130" name="Rectangle 2"/>
          <p:cNvSpPr>
            <a:spLocks noGrp="1" noChangeArrowheads="1"/>
          </p:cNvSpPr>
          <p:nvPr>
            <p:ph type="title"/>
          </p:nvPr>
        </p:nvSpPr>
        <p:spPr>
          <a:ln/>
        </p:spPr>
        <p:txBody>
          <a:bodyPr anchor="ctr"/>
          <a:lstStyle/>
          <a:p>
            <a:r>
              <a:rPr lang="en-US" altLang="ja-JP" sz="3600">
                <a:latin typeface="ヒラギノ丸ゴ ProN W4" charset="0"/>
                <a:ea typeface="ヒラギノ丸ゴ ProN W4" charset="0"/>
                <a:cs typeface="ヒラギノ丸ゴ ProN W4" charset="0"/>
                <a:sym typeface="ヒラギノ丸ゴ ProN W4" charset="0"/>
              </a:rPr>
              <a:t>MD</a:t>
            </a:r>
            <a:r>
              <a:rPr lang="ja-JP" altLang="en-US" sz="3600">
                <a:latin typeface="ヒラギノ丸ゴ ProN W4" charset="0"/>
                <a:ea typeface="ヒラギノ丸ゴ ProN W4" charset="0"/>
                <a:cs typeface="ヒラギノ丸ゴ ProN W4" charset="0"/>
                <a:sym typeface="ヒラギノ丸ゴ ProN W4" charset="0"/>
              </a:rPr>
              <a:t>シミュレーションの詳細</a:t>
            </a:r>
          </a:p>
        </p:txBody>
      </p:sp>
      <p:sp>
        <p:nvSpPr>
          <p:cNvPr id="48131" name="Rectangle 3"/>
          <p:cNvSpPr>
            <a:spLocks noGrp="1" noChangeArrowheads="1"/>
          </p:cNvSpPr>
          <p:nvPr>
            <p:ph type="body" idx="1"/>
          </p:nvPr>
        </p:nvSpPr>
        <p:spPr bwMode="auto">
          <a:xfrm>
            <a:off x="571500" y="2489200"/>
            <a:ext cx="12471400" cy="6819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square" lIns="38100" tIns="38100" rIns="38100" bIns="38100" numCol="1" anchor="t" anchorCtr="0" compatLnSpc="1">
            <a:prstTxWarp prst="textNoShape">
              <a:avLst/>
            </a:prstTxWarp>
          </a:bodyPr>
          <a:lstStyle/>
          <a:p>
            <a:pPr marL="850900" indent="-571500">
              <a:lnSpc>
                <a:spcPct val="101000"/>
              </a:lnSpc>
              <a:spcBef>
                <a:spcPct val="0"/>
              </a:spcBef>
              <a:buClr>
                <a:srgbClr val="000000"/>
              </a:buClr>
              <a:buFont typeface="Arial" charset="0"/>
              <a:buChar char="•"/>
            </a:pPr>
            <a:r>
              <a:rPr lang="en-US" altLang="ja-JP" sz="2800" dirty="0" err="1">
                <a:solidFill>
                  <a:srgbClr val="000000"/>
                </a:solidFill>
                <a:latin typeface="Arial" charset="0"/>
                <a:sym typeface="Arial" charset="0"/>
              </a:rPr>
              <a:t>Zr</a:t>
            </a:r>
            <a:r>
              <a:rPr lang="ja-JP" altLang="en-US" sz="2800" dirty="0">
                <a:solidFill>
                  <a:srgbClr val="000000"/>
                </a:solidFill>
                <a:latin typeface="Arial" charset="0"/>
                <a:sym typeface="Arial" charset="0"/>
              </a:rPr>
              <a:t>触媒分子と</a:t>
            </a:r>
            <a:r>
              <a:rPr lang="en-US" altLang="ja-JP" sz="2800" dirty="0" err="1">
                <a:solidFill>
                  <a:srgbClr val="000000"/>
                </a:solidFill>
                <a:latin typeface="Arial" charset="0"/>
                <a:sym typeface="Arial" charset="0"/>
              </a:rPr>
              <a:t>Cl</a:t>
            </a:r>
            <a:r>
              <a:rPr lang="en-US" altLang="ja-JP" sz="2800" baseline="32000" dirty="0">
                <a:solidFill>
                  <a:srgbClr val="000000"/>
                </a:solidFill>
                <a:latin typeface="Arial" charset="0"/>
                <a:cs typeface="Arial" charset="0"/>
                <a:sym typeface="Arial" charset="0"/>
              </a:rPr>
              <a:t>–</a:t>
            </a:r>
            <a:r>
              <a:rPr lang="ja-JP" altLang="en-US" sz="2800" dirty="0">
                <a:solidFill>
                  <a:srgbClr val="000000"/>
                </a:solidFill>
                <a:latin typeface="Arial" charset="0"/>
                <a:sym typeface="Arial" charset="0"/>
              </a:rPr>
              <a:t>、</a:t>
            </a:r>
            <a:r>
              <a:rPr lang="en-US" altLang="ja-JP" sz="2800" dirty="0">
                <a:solidFill>
                  <a:srgbClr val="000000"/>
                </a:solidFill>
                <a:latin typeface="Arial" charset="0"/>
                <a:sym typeface="Arial" charset="0"/>
              </a:rPr>
              <a:t>propylene</a:t>
            </a:r>
            <a:r>
              <a:rPr lang="ja-JP" altLang="en-US" sz="2800" dirty="0">
                <a:solidFill>
                  <a:srgbClr val="000000"/>
                </a:solidFill>
                <a:latin typeface="Arial" charset="0"/>
                <a:sym typeface="Arial" charset="0"/>
              </a:rPr>
              <a:t>１分子、</a:t>
            </a:r>
            <a:r>
              <a:rPr lang="en-US" altLang="ja-JP" sz="2800" dirty="0">
                <a:solidFill>
                  <a:srgbClr val="000000"/>
                </a:solidFill>
                <a:latin typeface="Arial" charset="0"/>
                <a:sym typeface="Arial" charset="0"/>
              </a:rPr>
              <a:t>270 pentane</a:t>
            </a:r>
            <a:r>
              <a:rPr lang="ja-JP" altLang="en-US" sz="2800" dirty="0">
                <a:solidFill>
                  <a:srgbClr val="000000"/>
                </a:solidFill>
                <a:latin typeface="Arial" charset="0"/>
                <a:sym typeface="Arial" charset="0"/>
              </a:rPr>
              <a:t>溶媒分子</a:t>
            </a:r>
            <a:r>
              <a:rPr lang="en-US" altLang="ja-JP" sz="2800" dirty="0">
                <a:solidFill>
                  <a:srgbClr val="000000"/>
                </a:solidFill>
                <a:latin typeface="Arial" charset="0"/>
                <a:sym typeface="Arial" charset="0"/>
              </a:rPr>
              <a:t> </a:t>
            </a:r>
          </a:p>
          <a:p>
            <a:pPr marL="850900" indent="-571500">
              <a:lnSpc>
                <a:spcPct val="101000"/>
              </a:lnSpc>
              <a:spcBef>
                <a:spcPts val="1200"/>
              </a:spcBef>
              <a:buClr>
                <a:srgbClr val="000000"/>
              </a:buClr>
              <a:buFont typeface="Arial" charset="0"/>
              <a:buChar char="•"/>
            </a:pPr>
            <a:r>
              <a:rPr lang="en-US" altLang="ja-JP" sz="2800" dirty="0">
                <a:solidFill>
                  <a:srgbClr val="000000"/>
                </a:solidFill>
                <a:latin typeface="Arial" charset="0"/>
                <a:sym typeface="Arial" charset="0"/>
              </a:rPr>
              <a:t>GAFF</a:t>
            </a:r>
            <a:r>
              <a:rPr lang="ja-JP" altLang="en-US" sz="2800" dirty="0">
                <a:solidFill>
                  <a:srgbClr val="000000"/>
                </a:solidFill>
                <a:latin typeface="Arial" charset="0"/>
                <a:sym typeface="Arial" charset="0"/>
              </a:rPr>
              <a:t>電荷と</a:t>
            </a:r>
            <a:r>
              <a:rPr lang="en-US" altLang="ja-JP" sz="2800" dirty="0">
                <a:solidFill>
                  <a:srgbClr val="000000"/>
                </a:solidFill>
                <a:latin typeface="Arial" charset="0"/>
                <a:sym typeface="Arial" charset="0"/>
              </a:rPr>
              <a:t>ESP</a:t>
            </a:r>
            <a:r>
              <a:rPr lang="ja-JP" altLang="en-US" sz="2800" dirty="0">
                <a:solidFill>
                  <a:srgbClr val="000000"/>
                </a:solidFill>
                <a:latin typeface="Arial" charset="0"/>
                <a:sym typeface="Arial" charset="0"/>
              </a:rPr>
              <a:t>電荷</a:t>
            </a:r>
            <a:endParaRPr lang="en-US" altLang="ja-JP" sz="2800" dirty="0">
              <a:solidFill>
                <a:srgbClr val="000000"/>
              </a:solidFill>
              <a:latin typeface="Arial" charset="0"/>
              <a:sym typeface="Arial" charset="0"/>
            </a:endParaRPr>
          </a:p>
          <a:p>
            <a:pPr marL="419100" lvl="1" indent="0">
              <a:lnSpc>
                <a:spcPct val="101000"/>
              </a:lnSpc>
              <a:spcBef>
                <a:spcPts val="1200"/>
              </a:spcBef>
              <a:buFont typeface="Helvetica Neue" charset="0"/>
              <a:buNone/>
            </a:pPr>
            <a:r>
              <a:rPr lang="ja-JP" altLang="en-US" sz="2800" dirty="0">
                <a:solidFill>
                  <a:srgbClr val="000000"/>
                </a:solidFill>
                <a:latin typeface="Arial" charset="0"/>
                <a:sym typeface="Arial" charset="0"/>
              </a:rPr>
              <a:t>後者では</a:t>
            </a:r>
            <a:r>
              <a:rPr lang="en-US" altLang="ja-JP" sz="2800" dirty="0">
                <a:solidFill>
                  <a:srgbClr val="000000"/>
                </a:solidFill>
                <a:latin typeface="Arial" charset="0"/>
                <a:sym typeface="Arial" charset="0"/>
              </a:rPr>
              <a:t>CHELPG</a:t>
            </a:r>
            <a:r>
              <a:rPr lang="ja-JP" altLang="en-US" sz="2800" dirty="0">
                <a:solidFill>
                  <a:srgbClr val="000000"/>
                </a:solidFill>
                <a:latin typeface="Arial" charset="0"/>
                <a:sym typeface="Arial" charset="0"/>
              </a:rPr>
              <a:t>電荷と</a:t>
            </a:r>
            <a:r>
              <a:rPr lang="en-US" altLang="ja-JP" sz="2800" dirty="0">
                <a:solidFill>
                  <a:srgbClr val="000000"/>
                </a:solidFill>
                <a:latin typeface="Arial" charset="0"/>
                <a:sym typeface="Arial" charset="0"/>
              </a:rPr>
              <a:t>MK</a:t>
            </a:r>
            <a:r>
              <a:rPr lang="ja-JP" altLang="en-US" sz="2800" dirty="0">
                <a:solidFill>
                  <a:srgbClr val="000000"/>
                </a:solidFill>
                <a:latin typeface="Arial" charset="0"/>
                <a:sym typeface="Arial" charset="0"/>
              </a:rPr>
              <a:t>電荷を、</a:t>
            </a:r>
            <a:r>
              <a:rPr lang="en-US" altLang="ja-JP" sz="2800" dirty="0">
                <a:solidFill>
                  <a:srgbClr val="000000"/>
                </a:solidFill>
                <a:latin typeface="Arial" charset="0"/>
                <a:sym typeface="Arial" charset="0"/>
              </a:rPr>
              <a:t>M06</a:t>
            </a:r>
            <a:r>
              <a:rPr lang="ja-JP" altLang="en-US" sz="2800" dirty="0">
                <a:solidFill>
                  <a:srgbClr val="000000"/>
                </a:solidFill>
                <a:latin typeface="Arial" charset="0"/>
                <a:sym typeface="Arial" charset="0"/>
              </a:rPr>
              <a:t>密度汎関数法</a:t>
            </a:r>
            <a:r>
              <a:rPr lang="en-US" altLang="ja-JP" sz="2800" dirty="0">
                <a:solidFill>
                  <a:srgbClr val="000000"/>
                </a:solidFill>
                <a:latin typeface="Arial" charset="0"/>
                <a:sym typeface="Arial" charset="0"/>
              </a:rPr>
              <a:t> (LanL2DZ+f  6-31++G(</a:t>
            </a:r>
            <a:r>
              <a:rPr lang="en-US" altLang="ja-JP" sz="2800" dirty="0" err="1">
                <a:solidFill>
                  <a:srgbClr val="000000"/>
                </a:solidFill>
                <a:latin typeface="Arial" charset="0"/>
                <a:sym typeface="Arial" charset="0"/>
              </a:rPr>
              <a:t>d,p</a:t>
            </a:r>
            <a:r>
              <a:rPr lang="en-US" altLang="ja-JP" sz="2800" dirty="0">
                <a:solidFill>
                  <a:srgbClr val="000000"/>
                </a:solidFill>
                <a:latin typeface="Arial" charset="0"/>
                <a:sym typeface="Arial" charset="0"/>
              </a:rPr>
              <a:t>)) </a:t>
            </a:r>
            <a:r>
              <a:rPr lang="ja-JP" altLang="en-US" sz="2800" dirty="0">
                <a:solidFill>
                  <a:srgbClr val="000000"/>
                </a:solidFill>
                <a:latin typeface="Arial" charset="0"/>
                <a:sym typeface="Arial" charset="0"/>
              </a:rPr>
              <a:t>を用いて求めた．しかしながら、</a:t>
            </a:r>
            <a:r>
              <a:rPr lang="en-US" altLang="ja-JP" sz="2800" dirty="0">
                <a:solidFill>
                  <a:srgbClr val="000000"/>
                </a:solidFill>
                <a:latin typeface="Arial" charset="0"/>
                <a:sym typeface="Arial" charset="0"/>
              </a:rPr>
              <a:t>MK</a:t>
            </a:r>
            <a:r>
              <a:rPr lang="ja-JP" altLang="en-US" sz="2800" dirty="0">
                <a:solidFill>
                  <a:srgbClr val="000000"/>
                </a:solidFill>
                <a:latin typeface="Arial" charset="0"/>
                <a:sym typeface="Arial" charset="0"/>
              </a:rPr>
              <a:t>電荷の方が妥当な結果を与えるので、以降の計算には</a:t>
            </a:r>
            <a:r>
              <a:rPr lang="en-US" altLang="ja-JP" sz="2800" dirty="0">
                <a:solidFill>
                  <a:srgbClr val="000000"/>
                </a:solidFill>
                <a:latin typeface="Arial" charset="0"/>
                <a:sym typeface="Arial" charset="0"/>
              </a:rPr>
              <a:t>MK</a:t>
            </a:r>
            <a:r>
              <a:rPr lang="ja-JP" altLang="en-US" sz="2800" dirty="0">
                <a:solidFill>
                  <a:srgbClr val="000000"/>
                </a:solidFill>
                <a:latin typeface="Arial" charset="0"/>
                <a:sym typeface="Arial" charset="0"/>
              </a:rPr>
              <a:t>電荷のみを用いた．</a:t>
            </a:r>
            <a:endParaRPr lang="en-US" altLang="ja-JP" sz="2800" dirty="0">
              <a:solidFill>
                <a:srgbClr val="000000"/>
              </a:solidFill>
              <a:latin typeface="Arial" charset="0"/>
              <a:sym typeface="Arial" charset="0"/>
            </a:endParaRPr>
          </a:p>
          <a:p>
            <a:pPr marL="850900" indent="-571500">
              <a:lnSpc>
                <a:spcPct val="101000"/>
              </a:lnSpc>
              <a:spcBef>
                <a:spcPts val="1200"/>
              </a:spcBef>
              <a:buClr>
                <a:srgbClr val="000000"/>
              </a:buClr>
              <a:buFont typeface="Arial" charset="0"/>
              <a:buChar char="•"/>
            </a:pPr>
            <a:r>
              <a:rPr lang="ja-JP" altLang="en-US" sz="2800" dirty="0">
                <a:solidFill>
                  <a:srgbClr val="000000"/>
                </a:solidFill>
                <a:latin typeface="Arial" charset="0"/>
                <a:sym typeface="Arial" charset="0"/>
              </a:rPr>
              <a:t>周期境界条件</a:t>
            </a:r>
            <a:endParaRPr lang="en-US" altLang="ja-JP" sz="2800" dirty="0">
              <a:solidFill>
                <a:srgbClr val="000000"/>
              </a:solidFill>
              <a:latin typeface="Arial" charset="0"/>
              <a:sym typeface="Arial" charset="0"/>
            </a:endParaRPr>
          </a:p>
          <a:p>
            <a:pPr marL="850900" indent="-571500">
              <a:lnSpc>
                <a:spcPct val="101000"/>
              </a:lnSpc>
              <a:spcBef>
                <a:spcPts val="1200"/>
              </a:spcBef>
              <a:buClr>
                <a:srgbClr val="000000"/>
              </a:buClr>
              <a:buFont typeface="Arial" charset="0"/>
              <a:buChar char="•"/>
            </a:pPr>
            <a:r>
              <a:rPr lang="ja-JP" altLang="en-US" sz="2800" dirty="0">
                <a:solidFill>
                  <a:srgbClr val="000000"/>
                </a:solidFill>
                <a:latin typeface="Arial" charset="0"/>
                <a:sym typeface="Arial" charset="0"/>
              </a:rPr>
              <a:t>緩和のために</a:t>
            </a:r>
            <a:r>
              <a:rPr lang="en-US" altLang="ja-JP" sz="2800" dirty="0">
                <a:solidFill>
                  <a:srgbClr val="000000"/>
                </a:solidFill>
                <a:latin typeface="Arial" charset="0"/>
                <a:sym typeface="Arial" charset="0"/>
              </a:rPr>
              <a:t>20ps</a:t>
            </a:r>
            <a:r>
              <a:rPr lang="ja-JP" altLang="en-US" sz="2800" dirty="0">
                <a:solidFill>
                  <a:srgbClr val="000000"/>
                </a:solidFill>
                <a:latin typeface="Arial" charset="0"/>
                <a:sym typeface="Arial" charset="0"/>
              </a:rPr>
              <a:t>の</a:t>
            </a:r>
            <a:r>
              <a:rPr lang="en-US" altLang="ja-JP" sz="2800" dirty="0">
                <a:solidFill>
                  <a:srgbClr val="000000"/>
                </a:solidFill>
                <a:latin typeface="Arial" charset="0"/>
                <a:sym typeface="Arial" charset="0"/>
              </a:rPr>
              <a:t>NPT-MD</a:t>
            </a:r>
            <a:r>
              <a:rPr lang="ja-JP" altLang="en-US" sz="2800" dirty="0">
                <a:solidFill>
                  <a:srgbClr val="000000"/>
                </a:solidFill>
                <a:latin typeface="Arial" charset="0"/>
                <a:sym typeface="Arial" charset="0"/>
              </a:rPr>
              <a:t>計算</a:t>
            </a:r>
            <a:r>
              <a:rPr lang="en-US" altLang="ja-JP" sz="2800" dirty="0">
                <a:solidFill>
                  <a:srgbClr val="000000"/>
                </a:solidFill>
                <a:latin typeface="Arial" charset="0"/>
                <a:sym typeface="Arial" charset="0"/>
              </a:rPr>
              <a:t>(300K and 1atm)</a:t>
            </a:r>
          </a:p>
          <a:p>
            <a:pPr marL="850900" indent="-571500">
              <a:lnSpc>
                <a:spcPct val="101000"/>
              </a:lnSpc>
              <a:spcBef>
                <a:spcPts val="1200"/>
              </a:spcBef>
              <a:buClr>
                <a:srgbClr val="000000"/>
              </a:buClr>
              <a:buFont typeface="Arial" charset="0"/>
              <a:buChar char="•"/>
            </a:pPr>
            <a:r>
              <a:rPr lang="en-US" altLang="ja-JP" sz="2800" dirty="0">
                <a:solidFill>
                  <a:srgbClr val="000000"/>
                </a:solidFill>
                <a:latin typeface="Arial" charset="0"/>
                <a:sym typeface="Arial" charset="0"/>
              </a:rPr>
              <a:t>1ps</a:t>
            </a:r>
            <a:r>
              <a:rPr lang="ja-JP" altLang="en-US" sz="2800" dirty="0">
                <a:solidFill>
                  <a:srgbClr val="000000"/>
                </a:solidFill>
                <a:latin typeface="Arial" charset="0"/>
                <a:sym typeface="Arial" charset="0"/>
              </a:rPr>
              <a:t>の</a:t>
            </a:r>
            <a:r>
              <a:rPr lang="en-US" altLang="ja-JP" sz="2800" dirty="0">
                <a:solidFill>
                  <a:srgbClr val="000000"/>
                </a:solidFill>
                <a:latin typeface="Arial" charset="0"/>
                <a:sym typeface="Arial" charset="0"/>
              </a:rPr>
              <a:t>NVT-MD</a:t>
            </a:r>
            <a:r>
              <a:rPr lang="ja-JP" altLang="en-US" sz="2800" dirty="0">
                <a:solidFill>
                  <a:srgbClr val="000000"/>
                </a:solidFill>
                <a:latin typeface="Arial" charset="0"/>
                <a:sym typeface="Arial" charset="0"/>
              </a:rPr>
              <a:t>シミュレーション</a:t>
            </a:r>
            <a:r>
              <a:rPr lang="en-US" altLang="ja-JP" sz="2800" dirty="0">
                <a:solidFill>
                  <a:srgbClr val="000000"/>
                </a:solidFill>
                <a:latin typeface="Arial" charset="0"/>
                <a:sym typeface="Arial" charset="0"/>
              </a:rPr>
              <a:t>(300K)</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49154" name="Rectangle 2"/>
          <p:cNvSpPr>
            <a:spLocks noGrp="1" noChangeArrowheads="1"/>
          </p:cNvSpPr>
          <p:nvPr>
            <p:ph type="title"/>
          </p:nvPr>
        </p:nvSpPr>
        <p:spPr>
          <a:xfrm>
            <a:off x="298450" y="50800"/>
            <a:ext cx="13504863" cy="1884363"/>
          </a:xfrm>
          <a:ln/>
        </p:spPr>
        <p:txBody>
          <a:bodyPr lIns="38100" tIns="38100" rIns="38100" bIns="38100" anchor="ctr"/>
          <a:lstStyle/>
          <a:p>
            <a:r>
              <a:rPr lang="en-US" altLang="ja-JP" sz="3600">
                <a:solidFill>
                  <a:srgbClr val="002060"/>
                </a:solidFill>
                <a:latin typeface="ヒラギノ丸ゴ ProN W4" charset="0"/>
                <a:ea typeface="ヒラギノ丸ゴ ProN W4" charset="0"/>
                <a:cs typeface="ヒラギノ丸ゴ ProN W4" charset="0"/>
                <a:sym typeface="ヒラギノ丸ゴ ProN W4" charset="0"/>
              </a:rPr>
              <a:t>DFT</a:t>
            </a:r>
            <a:r>
              <a:rPr lang="ja-JP" altLang="en-US" sz="3600">
                <a:solidFill>
                  <a:srgbClr val="002060"/>
                </a:solidFill>
                <a:latin typeface="ヒラギノ丸ゴ ProN W4" charset="0"/>
                <a:ea typeface="ヒラギノ丸ゴ ProN W4" charset="0"/>
                <a:cs typeface="ヒラギノ丸ゴ ProN W4" charset="0"/>
                <a:sym typeface="ヒラギノ丸ゴ ProN W4" charset="0"/>
              </a:rPr>
              <a:t>構造と</a:t>
            </a:r>
            <a:r>
              <a:rPr lang="en-US" altLang="ja-JP" sz="3600">
                <a:solidFill>
                  <a:srgbClr val="002060"/>
                </a:solidFill>
                <a:latin typeface="ヒラギノ丸ゴ ProN W4" charset="0"/>
                <a:ea typeface="ヒラギノ丸ゴ ProN W4" charset="0"/>
                <a:cs typeface="ヒラギノ丸ゴ ProN W4" charset="0"/>
                <a:sym typeface="ヒラギノ丸ゴ ProN W4" charset="0"/>
              </a:rPr>
              <a:t>MD</a:t>
            </a:r>
            <a:r>
              <a:rPr lang="ja-JP" altLang="en-US" sz="3600">
                <a:solidFill>
                  <a:srgbClr val="002060"/>
                </a:solidFill>
                <a:latin typeface="ヒラギノ丸ゴ ProN W4" charset="0"/>
                <a:ea typeface="ヒラギノ丸ゴ ProN W4" charset="0"/>
                <a:cs typeface="ヒラギノ丸ゴ ProN W4" charset="0"/>
                <a:sym typeface="ヒラギノ丸ゴ ProN W4" charset="0"/>
              </a:rPr>
              <a:t>エネルギー極小構造</a:t>
            </a:r>
            <a:r>
              <a:rPr lang="en-US" altLang="ja-JP" sz="3600">
                <a:solidFill>
                  <a:srgbClr val="002060"/>
                </a:solidFill>
                <a:latin typeface="ヒラギノ丸ゴ ProN W4" charset="0"/>
                <a:ea typeface="ヒラギノ丸ゴ ProN W4" charset="0"/>
                <a:cs typeface="ヒラギノ丸ゴ ProN W4" charset="0"/>
                <a:sym typeface="ヒラギノ丸ゴ ProN W4" charset="0"/>
              </a:rPr>
              <a:t> </a:t>
            </a:r>
            <a:r>
              <a:rPr lang="ja-JP" altLang="en-US" sz="3600">
                <a:solidFill>
                  <a:srgbClr val="002060"/>
                </a:solidFill>
                <a:latin typeface="ヒラギノ丸ゴ ProN W4" charset="0"/>
                <a:ea typeface="ヒラギノ丸ゴ ProN W4" charset="0"/>
                <a:cs typeface="ヒラギノ丸ゴ ProN W4" charset="0"/>
                <a:sym typeface="ヒラギノ丸ゴ ProN W4" charset="0"/>
              </a:rPr>
              <a:t>の比較</a:t>
            </a:r>
            <a:r>
              <a:rPr lang="en-US" altLang="ja-JP" sz="3600">
                <a:solidFill>
                  <a:srgbClr val="002060"/>
                </a:solidFill>
                <a:latin typeface="ヒラギノ丸ゴ ProN W4" charset="0"/>
                <a:ea typeface="ヒラギノ丸ゴ ProN W4" charset="0"/>
                <a:cs typeface="ヒラギノ丸ゴ ProN W4" charset="0"/>
                <a:sym typeface="ヒラギノ丸ゴ ProN W4" charset="0"/>
              </a:rPr>
              <a:t>(</a:t>
            </a:r>
            <a:r>
              <a:rPr lang="ja-JP" altLang="en-US" sz="3600">
                <a:solidFill>
                  <a:srgbClr val="002060"/>
                </a:solidFill>
                <a:latin typeface="ヒラギノ丸ゴ ProN W4" charset="0"/>
                <a:ea typeface="ヒラギノ丸ゴ ProN W4" charset="0"/>
                <a:cs typeface="ヒラギノ丸ゴ ProN W4" charset="0"/>
                <a:sym typeface="ヒラギノ丸ゴ ProN W4" charset="0"/>
              </a:rPr>
              <a:t>プロピレン錯体</a:t>
            </a:r>
            <a:r>
              <a:rPr lang="en-US" altLang="ja-JP" sz="3600">
                <a:solidFill>
                  <a:srgbClr val="002060"/>
                </a:solidFill>
                <a:latin typeface="ヒラギノ丸ゴ ProN W4" charset="0"/>
                <a:ea typeface="ヒラギノ丸ゴ ProN W4" charset="0"/>
                <a:cs typeface="ヒラギノ丸ゴ ProN W4" charset="0"/>
                <a:sym typeface="ヒラギノ丸ゴ ProN W4" charset="0"/>
              </a:rPr>
              <a:t>B)</a:t>
            </a:r>
          </a:p>
        </p:txBody>
      </p:sp>
      <p:graphicFrame>
        <p:nvGraphicFramePr>
          <p:cNvPr id="49155" name="Group 3"/>
          <p:cNvGraphicFramePr>
            <a:graphicFrameLocks noGrp="1"/>
          </p:cNvGraphicFramePr>
          <p:nvPr/>
        </p:nvGraphicFramePr>
        <p:xfrm>
          <a:off x="395288" y="2216150"/>
          <a:ext cx="6478587" cy="6619878"/>
        </p:xfrm>
        <a:graphic>
          <a:graphicData uri="http://schemas.openxmlformats.org/drawingml/2006/table">
            <a:tbl>
              <a:tblPr/>
              <a:tblGrid>
                <a:gridCol w="1763712"/>
                <a:gridCol w="1033463"/>
                <a:gridCol w="1157287"/>
                <a:gridCol w="1262063"/>
                <a:gridCol w="1262062"/>
              </a:tblGrid>
              <a:tr h="1895475">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Structural</a:t>
                      </a:r>
                      <a:r>
                        <a:rPr kumimoji="0" lang="en-US" altLang="ja-JP" sz="24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 </a:t>
                      </a: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Parameters of 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DFT</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MD (NPA charges)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MD (</a:t>
                      </a:r>
                      <a:r>
                        <a:rPr kumimoji="0" lang="en-US" altLang="ja-JP" sz="20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CHELPG</a:t>
                      </a: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 charges)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MD</a:t>
                      </a:r>
                    </a:p>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(MK charges)</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66040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zr-c2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2.58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2.64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2.61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2.58</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66040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zr-c9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3.01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3.03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3.01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3.02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66040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zr-c4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2.24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2.35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2.29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61963">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zr-cp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2.43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2.41</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2.43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2.40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9688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zr-c2-hb</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104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104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104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102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4608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zr-c2-hb</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85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73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80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74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4608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zr-c9-ha</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rgbClr val="0000FF"/>
                          </a:solidFill>
                          <a:effectLst/>
                          <a:latin typeface="Times New Roman" charset="0"/>
                          <a:ea typeface="ヒラギノ角ゴ ProN W3" charset="0"/>
                          <a:cs typeface="Times New Roman" charset="0"/>
                          <a:sym typeface="Times New Roman" charset="0"/>
                        </a:rPr>
                        <a:t>95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rgbClr val="FF0000"/>
                          </a:solidFill>
                          <a:effectLst/>
                          <a:latin typeface="Times New Roman" charset="0"/>
                          <a:ea typeface="ヒラギノ角ゴ ProN W3" charset="0"/>
                          <a:cs typeface="Times New Roman" charset="0"/>
                          <a:sym typeface="Times New Roman" charset="0"/>
                        </a:rPr>
                        <a:t>125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rgbClr val="0000FF"/>
                          </a:solidFill>
                          <a:effectLst/>
                          <a:latin typeface="Times New Roman" charset="0"/>
                          <a:ea typeface="ヒラギノ角ゴ ProN W3" charset="0"/>
                          <a:cs typeface="Times New Roman" charset="0"/>
                          <a:sym typeface="Times New Roman" charset="0"/>
                        </a:rPr>
                        <a:t>95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rgbClr val="0000FF"/>
                          </a:solidFill>
                          <a:effectLst/>
                          <a:latin typeface="Times New Roman" charset="0"/>
                          <a:ea typeface="ヒラギノ角ゴ ProN W3" charset="0"/>
                          <a:cs typeface="Times New Roman" charset="0"/>
                          <a:sym typeface="Times New Roman" charset="0"/>
                        </a:rPr>
                        <a:t>93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4608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zr-c9-c3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rgbClr val="0000FF"/>
                          </a:solidFill>
                          <a:effectLst/>
                          <a:latin typeface="Times New Roman" charset="0"/>
                          <a:ea typeface="ヒラギノ角ゴ ProN W3" charset="0"/>
                          <a:cs typeface="Times New Roman" charset="0"/>
                          <a:sym typeface="Times New Roman" charset="0"/>
                        </a:rPr>
                        <a:t>119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rgbClr val="FF0000"/>
                          </a:solidFill>
                          <a:effectLst/>
                          <a:latin typeface="Times New Roman" charset="0"/>
                          <a:ea typeface="ヒラギノ角ゴ ProN W3" charset="0"/>
                          <a:cs typeface="Times New Roman" charset="0"/>
                          <a:sym typeface="Times New Roman" charset="0"/>
                        </a:rPr>
                        <a:t>89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rgbClr val="0000FF"/>
                          </a:solidFill>
                          <a:effectLst/>
                          <a:latin typeface="Times New Roman" charset="0"/>
                          <a:ea typeface="ヒラギノ角ゴ ProN W3" charset="0"/>
                          <a:cs typeface="Times New Roman" charset="0"/>
                          <a:sym typeface="Times New Roman" charset="0"/>
                        </a:rPr>
                        <a:t>120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rgbClr val="0000FF"/>
                          </a:solidFill>
                          <a:effectLst/>
                          <a:latin typeface="Times New Roman" charset="0"/>
                          <a:ea typeface="ヒラギノ角ゴ ProN W3" charset="0"/>
                          <a:cs typeface="Times New Roman" charset="0"/>
                          <a:sym typeface="Times New Roman" charset="0"/>
                        </a:rPr>
                        <a:t>120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4608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c4-zr-c2-c9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–19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22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–20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graphicFrame>
        <p:nvGraphicFramePr>
          <p:cNvPr id="49321" name="Group 169"/>
          <p:cNvGraphicFramePr>
            <a:graphicFrameLocks noGrp="1"/>
          </p:cNvGraphicFramePr>
          <p:nvPr/>
        </p:nvGraphicFramePr>
        <p:xfrm>
          <a:off x="7807325" y="2282825"/>
          <a:ext cx="3632200" cy="3095627"/>
        </p:xfrm>
        <a:graphic>
          <a:graphicData uri="http://schemas.openxmlformats.org/drawingml/2006/table">
            <a:tbl>
              <a:tblPr/>
              <a:tblGrid>
                <a:gridCol w="908050"/>
                <a:gridCol w="908050"/>
                <a:gridCol w="908050"/>
                <a:gridCol w="908050"/>
              </a:tblGrid>
              <a:tr h="407988">
                <a:tc rowSpan="2">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Atom type</a:t>
                      </a:r>
                    </a:p>
                  </a:txBody>
                  <a:tcPr marL="0" marR="0" marT="0" marB="0" anchor="ctr" horzOverflow="overflow">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gridSpan="3">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Atomic charges</a:t>
                      </a:r>
                    </a:p>
                  </a:txBody>
                  <a:tcPr marL="0" marR="0" marT="0" marB="0" anchor="b"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solidFill>
                      <a:srgbClr val="EFF5FA"/>
                    </a:solidFill>
                  </a:tcPr>
                </a:tc>
                <a:tc hMerge="1">
                  <a:txBody>
                    <a:bodyPr/>
                    <a:lstStyle/>
                    <a:p>
                      <a:endParaRPr kumimoji="1" lang="ja-JP" altLang="en-US"/>
                    </a:p>
                  </a:txBody>
                  <a:tcPr/>
                </a:tc>
                <a:tc hMerge="1">
                  <a:txBody>
                    <a:bodyPr/>
                    <a:lstStyle/>
                    <a:p>
                      <a:endParaRPr kumimoji="1" lang="ja-JP" altLang="en-US"/>
                    </a:p>
                  </a:txBody>
                  <a:tcPr/>
                </a:tc>
              </a:tr>
              <a:tr h="328613">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NPA</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CHELPG</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MK</a:t>
                      </a:r>
                    </a:p>
                  </a:txBody>
                  <a:tcPr marL="0" marR="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382588">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zr</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0.937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1.237</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0.6264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523875">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–0.456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-1.123</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-0.598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51435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c2</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-0.226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-0.584</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-0.3847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419100">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c9</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0.75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-0.025</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 0.2248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r h="519113">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si</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0.666</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1.850</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c>
                  <a:txBody>
                    <a:bodyPr/>
                    <a:lstStyle/>
                    <a:p>
                      <a:pPr marL="0" marR="0" lvl="0" indent="0" algn="ctr" defTabSz="914400" rtl="0" eaLnBrk="1" fontAlgn="base" latinLnBrk="0" hangingPunct="1">
                        <a:lnSpc>
                          <a:spcPct val="100000"/>
                        </a:lnSpc>
                        <a:spcBef>
                          <a:spcPct val="0"/>
                        </a:spcBef>
                        <a:spcAft>
                          <a:spcPct val="0"/>
                        </a:spcAft>
                        <a:buClr>
                          <a:srgbClr val="606060"/>
                        </a:buClr>
                        <a:buSzPct val="100000"/>
                        <a:buFont typeface="Helvetica Neue" charset="0"/>
                        <a:buNone/>
                        <a:tabLst/>
                      </a:pPr>
                      <a:r>
                        <a:rPr kumimoji="0" lang="en-US" altLang="ja-JP" sz="1800" b="0" i="0" u="none" strike="noStrike" cap="none" normalizeH="0" baseline="0">
                          <a:ln>
                            <a:noFill/>
                          </a:ln>
                          <a:solidFill>
                            <a:schemeClr val="tx1"/>
                          </a:solidFill>
                          <a:effectLst/>
                          <a:latin typeface="Times New Roman" charset="0"/>
                          <a:ea typeface="ヒラギノ角ゴ ProN W3" charset="0"/>
                          <a:cs typeface="Times New Roman" charset="0"/>
                          <a:sym typeface="Times New Roman" charset="0"/>
                        </a:rPr>
                        <a:t>0.9372 </a:t>
                      </a:r>
                    </a:p>
                  </a:txBody>
                  <a:tcPr marL="0" marR="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FF5FA"/>
                    </a:solidFill>
                  </a:tcPr>
                </a:tc>
              </a:tr>
            </a:tbl>
          </a:graphicData>
        </a:graphic>
      </p:graphicFrame>
      <p:sp>
        <p:nvSpPr>
          <p:cNvPr id="49408" name="Rectangle 256"/>
          <p:cNvSpPr>
            <a:spLocks/>
          </p:cNvSpPr>
          <p:nvPr/>
        </p:nvSpPr>
        <p:spPr bwMode="auto">
          <a:xfrm>
            <a:off x="7175500" y="6096000"/>
            <a:ext cx="54737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marL="285750" indent="-285750" algn="l">
              <a:buClr>
                <a:srgbClr val="FF0000"/>
              </a:buClr>
              <a:buSzPct val="100000"/>
              <a:buFont typeface="ヒラギノ丸ゴ ProN W4" charset="0"/>
              <a:buChar char="•"/>
            </a:pP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分子が外部に与える静電ポテンシャルを再現するように定めた</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CHELPG</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と</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MK</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電荷を用いた場合、</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MD</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極小構造は、</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DFT</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構造を再現している．</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0178" name="Line 2"/>
          <p:cNvSpPr>
            <a:spLocks noChangeShapeType="1"/>
          </p:cNvSpPr>
          <p:nvPr/>
        </p:nvSpPr>
        <p:spPr bwMode="auto">
          <a:xfrm rot="10800000" flipH="1">
            <a:off x="5022850" y="4418013"/>
            <a:ext cx="120650" cy="506412"/>
          </a:xfrm>
          <a:prstGeom prst="line">
            <a:avLst/>
          </a:prstGeom>
          <a:noFill/>
          <a:ln w="6350" cap="flat">
            <a:solidFill>
              <a:srgbClr val="5B9BD5"/>
            </a:solidFill>
            <a:prstDash val="solid"/>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0179" name="Rectangle 3"/>
          <p:cNvSpPr>
            <a:spLocks/>
          </p:cNvSpPr>
          <p:nvPr/>
        </p:nvSpPr>
        <p:spPr bwMode="auto">
          <a:xfrm>
            <a:off x="174625" y="2095500"/>
            <a:ext cx="12649200"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2800">
                <a:solidFill>
                  <a:srgbClr val="FF0000"/>
                </a:solidFill>
                <a:latin typeface="Arial" charset="0"/>
                <a:sym typeface="Arial" charset="0"/>
              </a:rPr>
              <a:t>CHELPG</a:t>
            </a:r>
            <a:r>
              <a:rPr lang="ja-JP" altLang="en-US" sz="2800">
                <a:solidFill>
                  <a:srgbClr val="FF0000"/>
                </a:solidFill>
                <a:latin typeface="Arial" charset="0"/>
                <a:sym typeface="Arial" charset="0"/>
              </a:rPr>
              <a:t>電荷</a:t>
            </a:r>
            <a:r>
              <a:rPr lang="ja-JP" altLang="en-US" sz="2800">
                <a:solidFill>
                  <a:schemeClr val="tx1"/>
                </a:solidFill>
                <a:latin typeface="Arial" charset="0"/>
                <a:sym typeface="Arial" charset="0"/>
              </a:rPr>
              <a:t>：</a:t>
            </a:r>
            <a:r>
              <a:rPr lang="en-US" altLang="ja-JP" sz="2800">
                <a:solidFill>
                  <a:schemeClr val="tx1"/>
                </a:solidFill>
                <a:latin typeface="Arial" charset="0"/>
                <a:sym typeface="Arial" charset="0"/>
              </a:rPr>
              <a:t>Zr</a:t>
            </a:r>
            <a:r>
              <a:rPr lang="ja-JP" altLang="en-US" sz="2800">
                <a:solidFill>
                  <a:schemeClr val="tx1"/>
                </a:solidFill>
                <a:latin typeface="Arial" charset="0"/>
                <a:sym typeface="Arial" charset="0"/>
              </a:rPr>
              <a:t>に大きな正電荷、</a:t>
            </a:r>
            <a:r>
              <a:rPr lang="en-US" altLang="ja-JP" sz="2800">
                <a:solidFill>
                  <a:schemeClr val="tx1"/>
                </a:solidFill>
                <a:latin typeface="Arial" charset="0"/>
                <a:sym typeface="Arial" charset="0"/>
              </a:rPr>
              <a:t>Zr</a:t>
            </a:r>
            <a:r>
              <a:rPr lang="ja-JP" altLang="en-US" sz="2800">
                <a:solidFill>
                  <a:schemeClr val="tx1"/>
                </a:solidFill>
                <a:latin typeface="Arial" charset="0"/>
                <a:sym typeface="Arial" charset="0"/>
              </a:rPr>
              <a:t>に近いイソブチル基の</a:t>
            </a:r>
            <a:r>
              <a:rPr lang="en-US" altLang="ja-JP" sz="2800">
                <a:solidFill>
                  <a:schemeClr val="tx1"/>
                </a:solidFill>
                <a:latin typeface="Arial" charset="0"/>
                <a:sym typeface="Arial" charset="0"/>
              </a:rPr>
              <a:t>β</a:t>
            </a:r>
            <a:r>
              <a:rPr lang="ja-JP" altLang="en-US" sz="2800">
                <a:solidFill>
                  <a:schemeClr val="tx1"/>
                </a:solidFill>
                <a:latin typeface="Arial" charset="0"/>
                <a:sym typeface="Arial" charset="0"/>
              </a:rPr>
              <a:t>水素に負電荷．</a:t>
            </a:r>
            <a:endParaRPr lang="en-US" altLang="ja-JP" sz="2800">
              <a:solidFill>
                <a:srgbClr val="FF0000"/>
              </a:solidFill>
              <a:latin typeface="Arial" charset="0"/>
              <a:ea typeface="ＭＳ Ｐゴシック" charset="0"/>
              <a:cs typeface="Arial" charset="0"/>
              <a:sym typeface="Arial" charset="0"/>
            </a:endParaRPr>
          </a:p>
          <a:p>
            <a:pPr algn="l"/>
            <a:r>
              <a:rPr lang="en-US" altLang="ja-JP" sz="2800">
                <a:solidFill>
                  <a:srgbClr val="FF0000"/>
                </a:solidFill>
                <a:latin typeface="Arial" charset="0"/>
                <a:ea typeface="ＭＳ Ｐゴシック" charset="0"/>
                <a:cs typeface="Arial" charset="0"/>
                <a:sym typeface="Arial" charset="0"/>
              </a:rPr>
              <a:t>MK</a:t>
            </a:r>
            <a:r>
              <a:rPr lang="ja-JP" altLang="en-US" sz="2800">
                <a:solidFill>
                  <a:srgbClr val="FF0000"/>
                </a:solidFill>
                <a:latin typeface="Arial" charset="0"/>
                <a:ea typeface="ＭＳ Ｐゴシック" charset="0"/>
                <a:cs typeface="Arial" charset="0"/>
                <a:sym typeface="Arial" charset="0"/>
              </a:rPr>
              <a:t>電荷：</a:t>
            </a:r>
            <a:r>
              <a:rPr lang="en-US" altLang="ja-JP" sz="2800">
                <a:solidFill>
                  <a:schemeClr val="tx1"/>
                </a:solidFill>
                <a:latin typeface="Arial" charset="0"/>
                <a:sym typeface="Arial" charset="0"/>
              </a:rPr>
              <a:t>Zr</a:t>
            </a:r>
            <a:r>
              <a:rPr lang="ja-JP" altLang="en-US" sz="2800">
                <a:solidFill>
                  <a:schemeClr val="tx1"/>
                </a:solidFill>
                <a:latin typeface="Arial" charset="0"/>
                <a:sym typeface="Arial" charset="0"/>
              </a:rPr>
              <a:t>の正電荷は</a:t>
            </a:r>
            <a:r>
              <a:rPr lang="en-US" altLang="ja-JP" sz="2800">
                <a:solidFill>
                  <a:schemeClr val="tx1"/>
                </a:solidFill>
                <a:latin typeface="Arial" charset="0"/>
                <a:sym typeface="Arial" charset="0"/>
              </a:rPr>
              <a:t>CHELPG</a:t>
            </a:r>
            <a:r>
              <a:rPr lang="ja-JP" altLang="en-US" sz="2800">
                <a:solidFill>
                  <a:schemeClr val="tx1"/>
                </a:solidFill>
                <a:latin typeface="Arial" charset="0"/>
                <a:sym typeface="Arial" charset="0"/>
              </a:rPr>
              <a:t>と比べると半減．</a:t>
            </a:r>
            <a:r>
              <a:rPr lang="en-US" altLang="ja-JP" sz="2800">
                <a:solidFill>
                  <a:schemeClr val="tx1"/>
                </a:solidFill>
                <a:latin typeface="Arial" charset="0"/>
                <a:sym typeface="Arial" charset="0"/>
              </a:rPr>
              <a:t>β</a:t>
            </a:r>
            <a:r>
              <a:rPr lang="ja-JP" altLang="en-US" sz="2800">
                <a:solidFill>
                  <a:schemeClr val="tx1"/>
                </a:solidFill>
                <a:latin typeface="Arial" charset="0"/>
                <a:sym typeface="Arial" charset="0"/>
              </a:rPr>
              <a:t>水素は正電荷を持つ．</a:t>
            </a:r>
            <a:endParaRPr lang="en-US" altLang="ja-JP" sz="2800">
              <a:solidFill>
                <a:schemeClr val="tx1"/>
              </a:solidFill>
              <a:latin typeface="Arial" charset="0"/>
              <a:sym typeface="Arial" charset="0"/>
            </a:endParaRPr>
          </a:p>
          <a:p>
            <a:pPr algn="l"/>
            <a:r>
              <a:rPr lang="ja-JP" altLang="en-US" sz="2800">
                <a:solidFill>
                  <a:schemeClr val="tx1"/>
                </a:solidFill>
                <a:latin typeface="Arial" charset="0"/>
                <a:sym typeface="Arial" charset="0"/>
              </a:rPr>
              <a:t>この結果、</a:t>
            </a:r>
            <a:r>
              <a:rPr lang="en-US" altLang="ja-JP" sz="2800">
                <a:solidFill>
                  <a:schemeClr val="tx1"/>
                </a:solidFill>
                <a:latin typeface="Arial" charset="0"/>
                <a:sym typeface="Arial" charset="0"/>
              </a:rPr>
              <a:t>CHELPG</a:t>
            </a:r>
            <a:r>
              <a:rPr lang="ja-JP" altLang="en-US" sz="2800">
                <a:solidFill>
                  <a:schemeClr val="tx1"/>
                </a:solidFill>
                <a:latin typeface="Arial" charset="0"/>
                <a:sym typeface="Arial" charset="0"/>
              </a:rPr>
              <a:t>電荷を用いた</a:t>
            </a:r>
            <a:r>
              <a:rPr lang="en-US" altLang="ja-JP" sz="2800">
                <a:solidFill>
                  <a:schemeClr val="tx1"/>
                </a:solidFill>
                <a:latin typeface="Arial" charset="0"/>
                <a:sym typeface="Arial" charset="0"/>
              </a:rPr>
              <a:t>MD</a:t>
            </a:r>
            <a:r>
              <a:rPr lang="ja-JP" altLang="en-US" sz="2800">
                <a:solidFill>
                  <a:schemeClr val="tx1"/>
                </a:solidFill>
                <a:latin typeface="Arial" charset="0"/>
                <a:sym typeface="Arial" charset="0"/>
              </a:rPr>
              <a:t>では、カウンターアニオンと</a:t>
            </a:r>
            <a:r>
              <a:rPr lang="en-US" altLang="ja-JP" sz="2800">
                <a:solidFill>
                  <a:schemeClr val="tx1"/>
                </a:solidFill>
                <a:latin typeface="Arial" charset="0"/>
                <a:sym typeface="Arial" charset="0"/>
              </a:rPr>
              <a:t>Zr</a:t>
            </a:r>
            <a:r>
              <a:rPr lang="ja-JP" altLang="en-US" sz="2800">
                <a:solidFill>
                  <a:schemeClr val="tx1"/>
                </a:solidFill>
                <a:latin typeface="Arial" charset="0"/>
                <a:sym typeface="Arial" charset="0"/>
              </a:rPr>
              <a:t>、もしくは</a:t>
            </a:r>
            <a:r>
              <a:rPr lang="en-US" altLang="ja-JP" sz="2800">
                <a:solidFill>
                  <a:schemeClr val="tx1"/>
                </a:solidFill>
                <a:latin typeface="Arial" charset="0"/>
                <a:sym typeface="Arial" charset="0"/>
              </a:rPr>
              <a:t>β</a:t>
            </a:r>
            <a:r>
              <a:rPr lang="ja-JP" altLang="en-US" sz="2800">
                <a:solidFill>
                  <a:schemeClr val="tx1"/>
                </a:solidFill>
                <a:latin typeface="Arial" charset="0"/>
                <a:sym typeface="Arial" charset="0"/>
              </a:rPr>
              <a:t>水素と</a:t>
            </a:r>
            <a:r>
              <a:rPr lang="en-US" altLang="ja-JP" sz="2800">
                <a:solidFill>
                  <a:schemeClr val="tx1"/>
                </a:solidFill>
                <a:latin typeface="Arial" charset="0"/>
                <a:sym typeface="Arial" charset="0"/>
              </a:rPr>
              <a:t>Zr</a:t>
            </a:r>
            <a:r>
              <a:rPr lang="ja-JP" altLang="en-US" sz="2800">
                <a:solidFill>
                  <a:schemeClr val="tx1"/>
                </a:solidFill>
                <a:latin typeface="Arial" charset="0"/>
                <a:sym typeface="Arial" charset="0"/>
              </a:rPr>
              <a:t>の相互作用が過大評価され、他の結合が切れてしまう．</a:t>
            </a:r>
          </a:p>
        </p:txBody>
      </p:sp>
      <p:sp>
        <p:nvSpPr>
          <p:cNvPr id="50180" name="Rectangle 4"/>
          <p:cNvSpPr>
            <a:spLocks/>
          </p:cNvSpPr>
          <p:nvPr/>
        </p:nvSpPr>
        <p:spPr bwMode="auto">
          <a:xfrm>
            <a:off x="215900" y="590550"/>
            <a:ext cx="120015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3600">
                <a:solidFill>
                  <a:srgbClr val="7F6000"/>
                </a:solidFill>
                <a:latin typeface="ヒラギノ丸ゴ ProN W4" charset="0"/>
                <a:ea typeface="ヒラギノ丸ゴ ProN W4" charset="0"/>
                <a:cs typeface="ヒラギノ丸ゴ ProN W4" charset="0"/>
                <a:sym typeface="ヒラギノ丸ゴ ProN W4" charset="0"/>
              </a:rPr>
              <a:t>挿入生成物であるイソブチル錯体の</a:t>
            </a:r>
            <a:r>
              <a:rPr lang="en-US" altLang="ja-JP" sz="3600">
                <a:solidFill>
                  <a:srgbClr val="7F6000"/>
                </a:solidFill>
                <a:latin typeface="ヒラギノ丸ゴ ProN W4" charset="0"/>
                <a:ea typeface="ヒラギノ丸ゴ ProN W4" charset="0"/>
                <a:cs typeface="ヒラギノ丸ゴ ProN W4" charset="0"/>
                <a:sym typeface="ヒラギノ丸ゴ ProN W4" charset="0"/>
              </a:rPr>
              <a:t>MD</a:t>
            </a:r>
            <a:r>
              <a:rPr lang="ja-JP" altLang="en-US" sz="3600">
                <a:solidFill>
                  <a:srgbClr val="7F6000"/>
                </a:solidFill>
                <a:latin typeface="ヒラギノ丸ゴ ProN W4" charset="0"/>
                <a:ea typeface="ヒラギノ丸ゴ ProN W4" charset="0"/>
                <a:cs typeface="ヒラギノ丸ゴ ProN W4" charset="0"/>
                <a:sym typeface="ヒラギノ丸ゴ ProN W4" charset="0"/>
              </a:rPr>
              <a:t>シミュレーション</a:t>
            </a:r>
          </a:p>
        </p:txBody>
      </p:sp>
      <p:pic>
        <p:nvPicPr>
          <p:cNvPr id="501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863" y="4500563"/>
            <a:ext cx="4833937"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0182" name="Line 6"/>
          <p:cNvSpPr>
            <a:spLocks noChangeShapeType="1"/>
          </p:cNvSpPr>
          <p:nvPr/>
        </p:nvSpPr>
        <p:spPr bwMode="auto">
          <a:xfrm flipH="1">
            <a:off x="1649413" y="7388225"/>
            <a:ext cx="554037" cy="296863"/>
          </a:xfrm>
          <a:prstGeom prst="line">
            <a:avLst/>
          </a:prstGeom>
          <a:noFill/>
          <a:ln w="12700" cap="flat">
            <a:solidFill>
              <a:srgbClr val="5B9BD5"/>
            </a:solidFill>
            <a:prstDash val="solid"/>
            <a:miter lim="800000"/>
            <a:headEnd type="triangl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0183" name="Rectangle 7"/>
          <p:cNvSpPr>
            <a:spLocks/>
          </p:cNvSpPr>
          <p:nvPr/>
        </p:nvSpPr>
        <p:spPr bwMode="auto">
          <a:xfrm>
            <a:off x="406400" y="7616825"/>
            <a:ext cx="23431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ja-JP" altLang="en-US" sz="2800">
                <a:solidFill>
                  <a:schemeClr val="tx1"/>
                </a:solidFill>
                <a:latin typeface="Arial" charset="0"/>
                <a:sym typeface="Arial" charset="0"/>
              </a:rPr>
              <a:t>負電荷</a:t>
            </a:r>
            <a:r>
              <a:rPr lang="en-US" altLang="ja-JP" sz="2800">
                <a:solidFill>
                  <a:schemeClr val="tx1"/>
                </a:solidFill>
                <a:latin typeface="Arial" charset="0"/>
                <a:sym typeface="Arial" charset="0"/>
              </a:rPr>
              <a:t> –0.108</a:t>
            </a:r>
          </a:p>
        </p:txBody>
      </p:sp>
      <p:sp>
        <p:nvSpPr>
          <p:cNvPr id="50184" name="Rectangle 8"/>
          <p:cNvSpPr>
            <a:spLocks/>
          </p:cNvSpPr>
          <p:nvPr/>
        </p:nvSpPr>
        <p:spPr bwMode="auto">
          <a:xfrm>
            <a:off x="4059238" y="7988300"/>
            <a:ext cx="1311275"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800">
                <a:solidFill>
                  <a:schemeClr val="tx1"/>
                </a:solidFill>
                <a:latin typeface="Arial" charset="0"/>
                <a:ea typeface="ＭＳ Ｐゴシック" charset="0"/>
                <a:cs typeface="Arial" charset="0"/>
                <a:sym typeface="Arial" charset="0"/>
              </a:rPr>
              <a:t>+1.024 </a:t>
            </a:r>
          </a:p>
          <a:p>
            <a:pPr algn="l">
              <a:lnSpc>
                <a:spcPct val="80000"/>
              </a:lnSpc>
            </a:pPr>
            <a:r>
              <a:rPr lang="en-US" altLang="ja-JP" sz="2800">
                <a:solidFill>
                  <a:schemeClr val="tx1"/>
                </a:solidFill>
                <a:latin typeface="Arial" charset="0"/>
                <a:ea typeface="ＭＳ Ｐゴシック" charset="0"/>
                <a:cs typeface="Arial" charset="0"/>
                <a:sym typeface="Arial" charset="0"/>
              </a:rPr>
              <a:t>on Zr</a:t>
            </a:r>
          </a:p>
        </p:txBody>
      </p:sp>
      <p:sp>
        <p:nvSpPr>
          <p:cNvPr id="50185" name="Rectangle 9"/>
          <p:cNvSpPr>
            <a:spLocks/>
          </p:cNvSpPr>
          <p:nvPr/>
        </p:nvSpPr>
        <p:spPr bwMode="auto">
          <a:xfrm>
            <a:off x="98722" y="4654550"/>
            <a:ext cx="3235326"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spAutoFit/>
          </a:bodyPr>
          <a:lstStyle/>
          <a:p>
            <a:pPr algn="l"/>
            <a:r>
              <a:rPr lang="en-US" altLang="ja-JP" sz="2800" dirty="0">
                <a:solidFill>
                  <a:schemeClr val="tx1"/>
                </a:solidFill>
                <a:latin typeface="Arial" charset="0"/>
                <a:ea typeface="ＭＳ Ｐゴシック" charset="0"/>
                <a:cs typeface="Arial" charset="0"/>
                <a:sym typeface="Arial" charset="0"/>
              </a:rPr>
              <a:t>CHELPG charges</a:t>
            </a:r>
          </a:p>
          <a:p>
            <a:r>
              <a:rPr lang="en-US" altLang="ja-JP" sz="2800" dirty="0">
                <a:solidFill>
                  <a:schemeClr val="tx1"/>
                </a:solidFill>
                <a:latin typeface="Arial" charset="0"/>
                <a:ea typeface="ＭＳ Ｐゴシック" charset="0"/>
                <a:cs typeface="Arial" charset="0"/>
                <a:sym typeface="Arial" charset="0"/>
              </a:rPr>
              <a:t>M06/ 6-31++G(</a:t>
            </a:r>
            <a:r>
              <a:rPr lang="en-US" altLang="ja-JP" sz="2800" dirty="0" err="1">
                <a:solidFill>
                  <a:schemeClr val="tx1"/>
                </a:solidFill>
                <a:latin typeface="Arial" charset="0"/>
                <a:ea typeface="ＭＳ Ｐゴシック" charset="0"/>
                <a:cs typeface="Arial" charset="0"/>
                <a:sym typeface="Arial" charset="0"/>
              </a:rPr>
              <a:t>d,p</a:t>
            </a:r>
            <a:r>
              <a:rPr lang="en-US" altLang="ja-JP" sz="2800" dirty="0">
                <a:solidFill>
                  <a:schemeClr val="tx1"/>
                </a:solidFill>
                <a:latin typeface="Arial" charset="0"/>
                <a:ea typeface="ＭＳ Ｐゴシック" charset="0"/>
                <a:cs typeface="Arial" charset="0"/>
                <a:sym typeface="Arial" charset="0"/>
              </a:rPr>
              <a:t>) </a:t>
            </a:r>
          </a:p>
        </p:txBody>
      </p:sp>
      <p:pic>
        <p:nvPicPr>
          <p:cNvPr id="50186"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8825" y="4497388"/>
            <a:ext cx="5745163"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0187" name="Line 11"/>
          <p:cNvSpPr>
            <a:spLocks noChangeShapeType="1"/>
          </p:cNvSpPr>
          <p:nvPr/>
        </p:nvSpPr>
        <p:spPr bwMode="auto">
          <a:xfrm flipH="1">
            <a:off x="8639175" y="7370763"/>
            <a:ext cx="347663" cy="377825"/>
          </a:xfrm>
          <a:prstGeom prst="line">
            <a:avLst/>
          </a:prstGeom>
          <a:noFill/>
          <a:ln w="12700" cap="flat">
            <a:solidFill>
              <a:srgbClr val="5B9BD5"/>
            </a:solidFill>
            <a:prstDash val="solid"/>
            <a:miter lim="800000"/>
            <a:headEnd type="triangl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0188" name="Rectangle 12"/>
          <p:cNvSpPr>
            <a:spLocks/>
          </p:cNvSpPr>
          <p:nvPr/>
        </p:nvSpPr>
        <p:spPr bwMode="auto">
          <a:xfrm>
            <a:off x="6529388" y="7659688"/>
            <a:ext cx="2870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ja-JP" altLang="en-US" sz="2800">
                <a:solidFill>
                  <a:schemeClr val="tx1"/>
                </a:solidFill>
                <a:latin typeface="Arial" charset="0"/>
                <a:sym typeface="Arial" charset="0"/>
              </a:rPr>
              <a:t>正電荷</a:t>
            </a:r>
            <a:r>
              <a:rPr lang="en-US" altLang="ja-JP" sz="2800">
                <a:solidFill>
                  <a:schemeClr val="tx1"/>
                </a:solidFill>
                <a:latin typeface="Arial" charset="0"/>
                <a:sym typeface="Arial" charset="0"/>
              </a:rPr>
              <a:t> +0.121</a:t>
            </a:r>
          </a:p>
        </p:txBody>
      </p:sp>
      <p:sp>
        <p:nvSpPr>
          <p:cNvPr id="50189" name="Rectangle 13"/>
          <p:cNvSpPr>
            <a:spLocks/>
          </p:cNvSpPr>
          <p:nvPr/>
        </p:nvSpPr>
        <p:spPr bwMode="auto">
          <a:xfrm>
            <a:off x="11117263" y="7016750"/>
            <a:ext cx="13096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pPr>
            <a:r>
              <a:rPr lang="en-US" altLang="ja-JP" sz="2800">
                <a:solidFill>
                  <a:schemeClr val="tx1"/>
                </a:solidFill>
                <a:latin typeface="Arial" charset="0"/>
                <a:ea typeface="ＭＳ Ｐゴシック" charset="0"/>
                <a:cs typeface="Arial" charset="0"/>
                <a:sym typeface="Arial" charset="0"/>
              </a:rPr>
              <a:t>+0.553 </a:t>
            </a:r>
          </a:p>
          <a:p>
            <a:pPr algn="l">
              <a:lnSpc>
                <a:spcPct val="80000"/>
              </a:lnSpc>
            </a:pPr>
            <a:r>
              <a:rPr lang="en-US" altLang="ja-JP" sz="2800">
                <a:solidFill>
                  <a:schemeClr val="tx1"/>
                </a:solidFill>
                <a:latin typeface="Arial" charset="0"/>
                <a:ea typeface="ＭＳ Ｐゴシック" charset="0"/>
                <a:cs typeface="Arial" charset="0"/>
                <a:sym typeface="Arial" charset="0"/>
              </a:rPr>
              <a:t>on Zr</a:t>
            </a:r>
          </a:p>
        </p:txBody>
      </p:sp>
      <p:sp>
        <p:nvSpPr>
          <p:cNvPr id="50190" name="Rectangle 14"/>
          <p:cNvSpPr>
            <a:spLocks/>
          </p:cNvSpPr>
          <p:nvPr/>
        </p:nvSpPr>
        <p:spPr bwMode="auto">
          <a:xfrm>
            <a:off x="6350000" y="4673600"/>
            <a:ext cx="3236913"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spAutoFit/>
          </a:bodyPr>
          <a:lstStyle/>
          <a:p>
            <a:pPr algn="l"/>
            <a:r>
              <a:rPr lang="en-US" altLang="ja-JP" sz="2800">
                <a:solidFill>
                  <a:schemeClr val="tx1"/>
                </a:solidFill>
                <a:latin typeface="Arial" charset="0"/>
                <a:ea typeface="ＭＳ Ｐゴシック" charset="0"/>
                <a:cs typeface="Arial" charset="0"/>
                <a:sym typeface="Arial" charset="0"/>
              </a:rPr>
              <a:t>MK charges</a:t>
            </a:r>
          </a:p>
          <a:p>
            <a:r>
              <a:rPr lang="en-US" altLang="ja-JP" sz="2800">
                <a:solidFill>
                  <a:schemeClr val="tx1"/>
                </a:solidFill>
                <a:latin typeface="Arial" charset="0"/>
                <a:ea typeface="ＭＳ Ｐゴシック" charset="0"/>
                <a:cs typeface="Arial" charset="0"/>
                <a:sym typeface="Arial" charset="0"/>
              </a:rPr>
              <a:t>M06/ 6-31++G(d,p) </a:t>
            </a:r>
          </a:p>
        </p:txBody>
      </p:sp>
      <p:sp>
        <p:nvSpPr>
          <p:cNvPr id="50191" name="Line 15"/>
          <p:cNvSpPr>
            <a:spLocks noChangeShapeType="1"/>
          </p:cNvSpPr>
          <p:nvPr/>
        </p:nvSpPr>
        <p:spPr bwMode="auto">
          <a:xfrm>
            <a:off x="785813" y="4418013"/>
            <a:ext cx="10809287" cy="3175"/>
          </a:xfrm>
          <a:prstGeom prst="line">
            <a:avLst/>
          </a:prstGeom>
          <a:noFill/>
          <a:ln w="127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0192" name="Line 16"/>
          <p:cNvSpPr>
            <a:spLocks noChangeShapeType="1"/>
          </p:cNvSpPr>
          <p:nvPr/>
        </p:nvSpPr>
        <p:spPr bwMode="auto">
          <a:xfrm>
            <a:off x="3709988" y="7399338"/>
            <a:ext cx="452437" cy="727075"/>
          </a:xfrm>
          <a:prstGeom prst="line">
            <a:avLst/>
          </a:prstGeom>
          <a:noFill/>
          <a:ln w="12700" cap="flat">
            <a:solidFill>
              <a:srgbClr val="5B9BD5"/>
            </a:solidFill>
            <a:prstDash val="solid"/>
            <a:miter lim="800000"/>
            <a:headEnd type="triangl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0193" name="Line 17"/>
          <p:cNvSpPr>
            <a:spLocks noChangeShapeType="1"/>
          </p:cNvSpPr>
          <p:nvPr/>
        </p:nvSpPr>
        <p:spPr bwMode="auto">
          <a:xfrm>
            <a:off x="10272713" y="6913563"/>
            <a:ext cx="858837" cy="498475"/>
          </a:xfrm>
          <a:prstGeom prst="line">
            <a:avLst/>
          </a:prstGeom>
          <a:noFill/>
          <a:ln w="12700" cap="flat">
            <a:solidFill>
              <a:srgbClr val="5B9BD5"/>
            </a:solidFill>
            <a:prstDash val="solid"/>
            <a:miter lim="800000"/>
            <a:headEnd type="triangl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0194" name="Line 18"/>
          <p:cNvSpPr>
            <a:spLocks noChangeShapeType="1"/>
          </p:cNvSpPr>
          <p:nvPr/>
        </p:nvSpPr>
        <p:spPr bwMode="auto">
          <a:xfrm>
            <a:off x="6353175" y="4454525"/>
            <a:ext cx="47625" cy="4895850"/>
          </a:xfrm>
          <a:prstGeom prst="line">
            <a:avLst/>
          </a:prstGeom>
          <a:noFill/>
          <a:ln w="127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02" name="Rectangle 2"/>
          <p:cNvSpPr>
            <a:spLocks/>
          </p:cNvSpPr>
          <p:nvPr/>
        </p:nvSpPr>
        <p:spPr bwMode="auto">
          <a:xfrm>
            <a:off x="10758488" y="3290888"/>
            <a:ext cx="18684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800">
                <a:solidFill>
                  <a:schemeClr val="tx1"/>
                </a:solidFill>
                <a:latin typeface="Arial" charset="0"/>
                <a:ea typeface="ＭＳ Ｐゴシック" charset="0"/>
                <a:cs typeface="Arial" charset="0"/>
                <a:sym typeface="Arial" charset="0"/>
              </a:rPr>
              <a:t>c9-c2-zr-c4</a:t>
            </a:r>
          </a:p>
        </p:txBody>
      </p:sp>
      <p:sp>
        <p:nvSpPr>
          <p:cNvPr id="51203" name="Rectangle 3"/>
          <p:cNvSpPr>
            <a:spLocks/>
          </p:cNvSpPr>
          <p:nvPr/>
        </p:nvSpPr>
        <p:spPr bwMode="auto">
          <a:xfrm>
            <a:off x="7594600" y="2024063"/>
            <a:ext cx="57785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2800">
                <a:solidFill>
                  <a:schemeClr val="tx1"/>
                </a:solidFill>
                <a:latin typeface="Arial" charset="0"/>
                <a:ea typeface="ＭＳ Ｐゴシック" charset="0"/>
                <a:cs typeface="Arial" charset="0"/>
                <a:sym typeface="Arial" charset="0"/>
              </a:rPr>
              <a:t>η5 model with one Zr atom</a:t>
            </a:r>
          </a:p>
        </p:txBody>
      </p:sp>
      <p:pic>
        <p:nvPicPr>
          <p:cNvPr id="512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42238" y="4816475"/>
            <a:ext cx="4151312"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1205" name="Rectangle 5"/>
          <p:cNvSpPr>
            <a:spLocks/>
          </p:cNvSpPr>
          <p:nvPr/>
        </p:nvSpPr>
        <p:spPr bwMode="auto">
          <a:xfrm>
            <a:off x="9472613" y="7981950"/>
            <a:ext cx="1295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800">
                <a:solidFill>
                  <a:schemeClr val="tx1"/>
                </a:solidFill>
                <a:latin typeface="Arial" charset="0"/>
                <a:ea typeface="ＭＳ Ｐゴシック" charset="0"/>
                <a:cs typeface="Arial" charset="0"/>
                <a:sym typeface="Arial" charset="0"/>
              </a:rPr>
              <a:t>At 20ps</a:t>
            </a:r>
          </a:p>
        </p:txBody>
      </p:sp>
      <p:sp>
        <p:nvSpPr>
          <p:cNvPr id="51206" name="Rectangle 6"/>
          <p:cNvSpPr>
            <a:spLocks/>
          </p:cNvSpPr>
          <p:nvPr/>
        </p:nvSpPr>
        <p:spPr bwMode="auto">
          <a:xfrm>
            <a:off x="588963" y="8680450"/>
            <a:ext cx="11480800" cy="104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marL="247650" indent="-247650" algn="l">
              <a:buClr>
                <a:srgbClr val="FF0000"/>
              </a:buClr>
              <a:buSzPct val="100000"/>
              <a:buFont typeface="Arial" charset="0"/>
              <a:buChar char="•"/>
            </a:pPr>
            <a:r>
              <a:rPr lang="en-US" altLang="ja-JP" sz="2800">
                <a:solidFill>
                  <a:srgbClr val="FF0000"/>
                </a:solidFill>
                <a:latin typeface="Arial" charset="0"/>
                <a:sym typeface="Arial" charset="0"/>
              </a:rPr>
              <a:t>C=C</a:t>
            </a:r>
            <a:r>
              <a:rPr lang="ja-JP" altLang="en-US" sz="2800">
                <a:solidFill>
                  <a:srgbClr val="FF0000"/>
                </a:solidFill>
                <a:latin typeface="Arial" charset="0"/>
                <a:sym typeface="Arial" charset="0"/>
              </a:rPr>
              <a:t>結合は、</a:t>
            </a:r>
            <a:r>
              <a:rPr lang="en-US" altLang="ja-JP" sz="2800">
                <a:solidFill>
                  <a:srgbClr val="FF0000"/>
                </a:solidFill>
                <a:latin typeface="Arial" charset="0"/>
                <a:sym typeface="Arial" charset="0"/>
              </a:rPr>
              <a:t>Zr-Me</a:t>
            </a:r>
            <a:r>
              <a:rPr lang="ja-JP" altLang="en-US" sz="2800">
                <a:solidFill>
                  <a:srgbClr val="FF0000"/>
                </a:solidFill>
                <a:latin typeface="Arial" charset="0"/>
                <a:sym typeface="Arial" charset="0"/>
              </a:rPr>
              <a:t>結合と平行になるのではなく、大きな二面角を持つ（二面角の平均値は</a:t>
            </a:r>
            <a:r>
              <a:rPr lang="en-US" altLang="ja-JP" sz="2800">
                <a:solidFill>
                  <a:srgbClr val="FF0000"/>
                </a:solidFill>
                <a:latin typeface="Arial" charset="0"/>
                <a:sym typeface="Arial" charset="0"/>
              </a:rPr>
              <a:t>–</a:t>
            </a:r>
            <a:r>
              <a:rPr lang="ja-JP" altLang="en-US" sz="2800">
                <a:solidFill>
                  <a:srgbClr val="FF0000"/>
                </a:solidFill>
                <a:latin typeface="Arial" charset="0"/>
                <a:sym typeface="Arial" charset="0"/>
              </a:rPr>
              <a:t>６７</a:t>
            </a:r>
            <a:r>
              <a:rPr lang="en-US" altLang="ja-JP" sz="2800">
                <a:solidFill>
                  <a:srgbClr val="FF0000"/>
                </a:solidFill>
                <a:latin typeface="Arial" charset="0"/>
                <a:sym typeface="Arial" charset="0"/>
              </a:rPr>
              <a:t>°</a:t>
            </a:r>
            <a:r>
              <a:rPr lang="ja-JP" altLang="en-US" sz="2800">
                <a:solidFill>
                  <a:srgbClr val="FF0000"/>
                </a:solidFill>
                <a:latin typeface="Arial" charset="0"/>
                <a:sym typeface="Arial" charset="0"/>
              </a:rPr>
              <a:t>）．</a:t>
            </a:r>
          </a:p>
        </p:txBody>
      </p:sp>
      <p:sp>
        <p:nvSpPr>
          <p:cNvPr id="51207" name="Rectangle 7"/>
          <p:cNvSpPr>
            <a:spLocks/>
          </p:cNvSpPr>
          <p:nvPr/>
        </p:nvSpPr>
        <p:spPr bwMode="auto">
          <a:xfrm>
            <a:off x="11115675" y="5840413"/>
            <a:ext cx="11398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400">
                <a:solidFill>
                  <a:srgbClr val="FF0000"/>
                </a:solidFill>
                <a:latin typeface="Times New Roman" charset="0"/>
                <a:ea typeface="ＭＳ Ｐゴシック" charset="0"/>
                <a:cs typeface="Times New Roman" charset="0"/>
                <a:sym typeface="Times New Roman" charset="0"/>
              </a:rPr>
              <a:t>Dihedral angle</a:t>
            </a:r>
          </a:p>
        </p:txBody>
      </p:sp>
      <p:pic>
        <p:nvPicPr>
          <p:cNvPr id="51208" name="Picture 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55050" y="1257300"/>
            <a:ext cx="2036763"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51209" name="Rectangle 9"/>
          <p:cNvSpPr>
            <a:spLocks/>
          </p:cNvSpPr>
          <p:nvPr/>
        </p:nvSpPr>
        <p:spPr bwMode="auto">
          <a:xfrm>
            <a:off x="314325" y="2478088"/>
            <a:ext cx="2184400" cy="495300"/>
          </a:xfrm>
          <a:prstGeom prst="rect">
            <a:avLst/>
          </a:prstGeom>
          <a:noFill/>
          <a:ln w="9525"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lstStyle/>
          <a:p>
            <a:r>
              <a:rPr lang="en-US" altLang="ja-JP" sz="2800">
                <a:solidFill>
                  <a:schemeClr val="tx1"/>
                </a:solidFill>
                <a:latin typeface="Arial" charset="0"/>
                <a:ea typeface="ＭＳ Ｐゴシック" charset="0"/>
                <a:cs typeface="Arial" charset="0"/>
                <a:sym typeface="Arial" charset="0"/>
              </a:rPr>
              <a:t>MK charges</a:t>
            </a:r>
          </a:p>
        </p:txBody>
      </p:sp>
      <p:sp>
        <p:nvSpPr>
          <p:cNvPr id="51210" name="Rectangle 10"/>
          <p:cNvSpPr>
            <a:spLocks/>
          </p:cNvSpPr>
          <p:nvPr/>
        </p:nvSpPr>
        <p:spPr bwMode="auto">
          <a:xfrm>
            <a:off x="457200" y="673100"/>
            <a:ext cx="13004800" cy="55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3600">
                <a:solidFill>
                  <a:srgbClr val="7F6000"/>
                </a:solidFill>
                <a:latin typeface="ヒラギノ丸ゴ ProN W4" charset="0"/>
                <a:ea typeface="ヒラギノ丸ゴ ProN W4" charset="0"/>
                <a:cs typeface="ヒラギノ丸ゴ ProN W4" charset="0"/>
                <a:sym typeface="ヒラギノ丸ゴ ProN W4" charset="0"/>
              </a:rPr>
              <a:t>プロピレン錯体</a:t>
            </a:r>
            <a:r>
              <a:rPr lang="en-US" altLang="ja-JP" sz="3600">
                <a:solidFill>
                  <a:srgbClr val="7F6000"/>
                </a:solidFill>
                <a:latin typeface="ヒラギノ丸ゴ ProN W4" charset="0"/>
                <a:ea typeface="ヒラギノ丸ゴ ProN W4" charset="0"/>
                <a:cs typeface="ヒラギノ丸ゴ ProN W4" charset="0"/>
                <a:sym typeface="ヒラギノ丸ゴ ProN W4" charset="0"/>
              </a:rPr>
              <a:t>(B)</a:t>
            </a:r>
            <a:r>
              <a:rPr lang="ja-JP" altLang="en-US" sz="3600">
                <a:solidFill>
                  <a:srgbClr val="7F6000"/>
                </a:solidFill>
                <a:latin typeface="ヒラギノ丸ゴ ProN W4" charset="0"/>
                <a:ea typeface="ヒラギノ丸ゴ ProN W4" charset="0"/>
                <a:cs typeface="ヒラギノ丸ゴ ProN W4" charset="0"/>
                <a:sym typeface="ヒラギノ丸ゴ ProN W4" charset="0"/>
              </a:rPr>
              <a:t>の</a:t>
            </a:r>
            <a:r>
              <a:rPr lang="en-US" altLang="ja-JP" sz="3600">
                <a:solidFill>
                  <a:srgbClr val="7F6000"/>
                </a:solidFill>
                <a:latin typeface="ヒラギノ丸ゴ ProN W4" charset="0"/>
                <a:ea typeface="ヒラギノ丸ゴ ProN W4" charset="0"/>
                <a:cs typeface="ヒラギノ丸ゴ ProN W4" charset="0"/>
                <a:sym typeface="ヒラギノ丸ゴ ProN W4" charset="0"/>
              </a:rPr>
              <a:t>MD</a:t>
            </a:r>
            <a:r>
              <a:rPr lang="ja-JP" altLang="en-US" sz="3600">
                <a:solidFill>
                  <a:srgbClr val="7F6000"/>
                </a:solidFill>
                <a:latin typeface="ヒラギノ丸ゴ ProN W4" charset="0"/>
                <a:ea typeface="ヒラギノ丸ゴ ProN W4" charset="0"/>
                <a:cs typeface="ヒラギノ丸ゴ ProN W4" charset="0"/>
                <a:sym typeface="ヒラギノ丸ゴ ProN W4" charset="0"/>
              </a:rPr>
              <a:t>シミュレーション</a:t>
            </a:r>
          </a:p>
        </p:txBody>
      </p:sp>
      <p:sp>
        <p:nvSpPr>
          <p:cNvPr id="51211" name="Oval 11"/>
          <p:cNvSpPr>
            <a:spLocks/>
          </p:cNvSpPr>
          <p:nvPr/>
        </p:nvSpPr>
        <p:spPr bwMode="auto">
          <a:xfrm rot="1424007">
            <a:off x="9872663" y="6100763"/>
            <a:ext cx="1778000" cy="10668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12" name="Line 12"/>
          <p:cNvSpPr>
            <a:spLocks noChangeShapeType="1"/>
          </p:cNvSpPr>
          <p:nvPr/>
        </p:nvSpPr>
        <p:spPr bwMode="auto">
          <a:xfrm rot="10800000" flipH="1">
            <a:off x="10748963" y="6234113"/>
            <a:ext cx="915987" cy="214312"/>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1213" name="Rectangle 13"/>
          <p:cNvSpPr>
            <a:spLocks/>
          </p:cNvSpPr>
          <p:nvPr/>
        </p:nvSpPr>
        <p:spPr bwMode="auto">
          <a:xfrm>
            <a:off x="11709400" y="5969000"/>
            <a:ext cx="10461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400">
                <a:solidFill>
                  <a:schemeClr val="tx1"/>
                </a:solidFill>
                <a:latin typeface="Arial" charset="0"/>
                <a:ea typeface="ＭＳ Ｐゴシック" charset="0"/>
                <a:cs typeface="Arial" charset="0"/>
                <a:sym typeface="Arial" charset="0"/>
              </a:rPr>
              <a:t>–66.02</a:t>
            </a:r>
          </a:p>
        </p:txBody>
      </p:sp>
      <p:grpSp>
        <p:nvGrpSpPr>
          <p:cNvPr id="51217" name="Group 17"/>
          <p:cNvGrpSpPr>
            <a:grpSpLocks/>
          </p:cNvGrpSpPr>
          <p:nvPr/>
        </p:nvGrpSpPr>
        <p:grpSpPr bwMode="auto">
          <a:xfrm rot="19919999" flipH="1">
            <a:off x="9659938" y="3803650"/>
            <a:ext cx="338137" cy="142875"/>
            <a:chOff x="0" y="0"/>
            <a:chExt cx="212" cy="89"/>
          </a:xfrm>
        </p:grpSpPr>
        <p:sp>
          <p:nvSpPr>
            <p:cNvPr id="51214" name="AutoShape 14"/>
            <p:cNvSpPr>
              <a:spLocks/>
            </p:cNvSpPr>
            <p:nvPr/>
          </p:nvSpPr>
          <p:spPr bwMode="auto">
            <a:xfrm>
              <a:off x="0" y="0"/>
              <a:ext cx="212" cy="89"/>
            </a:xfrm>
            <a:custGeom>
              <a:avLst/>
              <a:gdLst/>
              <a:ahLst/>
              <a:cxnLst/>
              <a:rect l="0" t="0" r="r" b="b"/>
              <a:pathLst>
                <a:path w="21600" h="21600">
                  <a:moveTo>
                    <a:pt x="19621" y="21600"/>
                  </a:moveTo>
                  <a:lnTo>
                    <a:pt x="17055" y="16200"/>
                  </a:lnTo>
                  <a:lnTo>
                    <a:pt x="18191" y="16200"/>
                  </a:lnTo>
                  <a:cubicBezTo>
                    <a:pt x="17138" y="6663"/>
                    <a:pt x="13457" y="0"/>
                    <a:pt x="9242" y="0"/>
                  </a:cubicBezTo>
                  <a:lnTo>
                    <a:pt x="11515" y="0"/>
                  </a:lnTo>
                  <a:cubicBezTo>
                    <a:pt x="15729" y="0"/>
                    <a:pt x="19410" y="6663"/>
                    <a:pt x="20464" y="16200"/>
                  </a:cubicBezTo>
                  <a:lnTo>
                    <a:pt x="21600" y="16200"/>
                  </a:lnTo>
                  <a:close/>
                  <a:moveTo>
                    <a:pt x="10379" y="164"/>
                  </a:moveTo>
                  <a:cubicBezTo>
                    <a:pt x="5749" y="1504"/>
                    <a:pt x="2272" y="10698"/>
                    <a:pt x="2272" y="21600"/>
                  </a:cubicBezTo>
                  <a:lnTo>
                    <a:pt x="0" y="21600"/>
                  </a:lnTo>
                  <a:cubicBezTo>
                    <a:pt x="0" y="9671"/>
                    <a:pt x="4138" y="0"/>
                    <a:pt x="9242" y="0"/>
                  </a:cubicBezTo>
                  <a:cubicBezTo>
                    <a:pt x="9622" y="0"/>
                    <a:pt x="10002" y="55"/>
                    <a:pt x="10379" y="164"/>
                  </a:cubicBezTo>
                  <a:close/>
                  <a:moveTo>
                    <a:pt x="10379" y="164"/>
                  </a:moveTo>
                </a:path>
              </a:pathLst>
            </a:custGeom>
            <a:solidFill>
              <a:srgbClr val="5B9BD5"/>
            </a:solidFill>
            <a:ln>
              <a:noFill/>
            </a:ln>
            <a:extLst>
              <a:ext uri="{91240B29-F687-4f45-9708-019B960494DF}">
                <a14:hiddenLine xmlns:a14="http://schemas.microsoft.com/office/drawing/2010/main" w="12700" cap="flat">
                  <a:solidFill>
                    <a:srgbClr val="42719B"/>
                  </a:solidFill>
                  <a:miter lim="800000"/>
                  <a:headEnd type="none" w="med" len="med"/>
                  <a:tailEnd type="none" w="med" len="med"/>
                </a14:hiddenLine>
              </a:ext>
            </a:extLst>
          </p:spPr>
          <p:txBody>
            <a:bodyPr lIns="0" tIns="0" rIns="0" bIns="0"/>
            <a:lstStyle/>
            <a:p>
              <a:endParaRPr lang="ja-JP" altLang="en-US"/>
            </a:p>
          </p:txBody>
        </p:sp>
        <p:sp>
          <p:nvSpPr>
            <p:cNvPr id="51215" name="AutoShape 15"/>
            <p:cNvSpPr>
              <a:spLocks/>
            </p:cNvSpPr>
            <p:nvPr/>
          </p:nvSpPr>
          <p:spPr bwMode="auto">
            <a:xfrm>
              <a:off x="0" y="0"/>
              <a:ext cx="102" cy="89"/>
            </a:xfrm>
            <a:custGeom>
              <a:avLst/>
              <a:gdLst/>
              <a:ahLst/>
              <a:cxnLst/>
              <a:rect l="0" t="0" r="r" b="b"/>
              <a:pathLst>
                <a:path w="21600" h="21600">
                  <a:moveTo>
                    <a:pt x="21600" y="164"/>
                  </a:moveTo>
                  <a:cubicBezTo>
                    <a:pt x="11965" y="1504"/>
                    <a:pt x="4729" y="10698"/>
                    <a:pt x="4729" y="21600"/>
                  </a:cubicBezTo>
                  <a:lnTo>
                    <a:pt x="0" y="21600"/>
                  </a:lnTo>
                  <a:cubicBezTo>
                    <a:pt x="0" y="9671"/>
                    <a:pt x="8612" y="0"/>
                    <a:pt x="19235" y="0"/>
                  </a:cubicBezTo>
                  <a:cubicBezTo>
                    <a:pt x="20026" y="0"/>
                    <a:pt x="20816" y="55"/>
                    <a:pt x="21600" y="164"/>
                  </a:cubicBezTo>
                  <a:close/>
                  <a:moveTo>
                    <a:pt x="21600" y="164"/>
                  </a:moveTo>
                </a:path>
              </a:pathLst>
            </a:custGeom>
            <a:solidFill>
              <a:srgbClr val="000000">
                <a:alpha val="20000"/>
              </a:srgbClr>
            </a:solidFill>
            <a:ln>
              <a:noFill/>
            </a:ln>
            <a:extLst>
              <a:ext uri="{91240B29-F687-4f45-9708-019B960494DF}">
                <a14:hiddenLine xmlns:a14="http://schemas.microsoft.com/office/drawing/2010/main" w="12700" cap="flat">
                  <a:solidFill>
                    <a:srgbClr val="42719B"/>
                  </a:solidFill>
                  <a:miter lim="800000"/>
                  <a:headEnd type="none" w="med" len="med"/>
                  <a:tailEnd type="none" w="med" len="med"/>
                </a14:hiddenLine>
              </a:ext>
            </a:extLst>
          </p:spPr>
          <p:txBody>
            <a:bodyPr lIns="0" tIns="0" rIns="0" bIns="0"/>
            <a:lstStyle/>
            <a:p>
              <a:endParaRPr lang="ja-JP" altLang="en-US"/>
            </a:p>
          </p:txBody>
        </p:sp>
        <p:sp>
          <p:nvSpPr>
            <p:cNvPr id="51216" name="AutoShape 16"/>
            <p:cNvSpPr>
              <a:spLocks/>
            </p:cNvSpPr>
            <p:nvPr/>
          </p:nvSpPr>
          <p:spPr bwMode="auto">
            <a:xfrm>
              <a:off x="0" y="0"/>
              <a:ext cx="212" cy="89"/>
            </a:xfrm>
            <a:custGeom>
              <a:avLst/>
              <a:gdLst/>
              <a:ahLst/>
              <a:cxnLst/>
              <a:rect l="0" t="0" r="r" b="b"/>
              <a:pathLst>
                <a:path w="21600" h="21600">
                  <a:moveTo>
                    <a:pt x="10379" y="164"/>
                  </a:moveTo>
                  <a:cubicBezTo>
                    <a:pt x="5749" y="1504"/>
                    <a:pt x="2272" y="10698"/>
                    <a:pt x="2272" y="21600"/>
                  </a:cubicBezTo>
                  <a:lnTo>
                    <a:pt x="0" y="21600"/>
                  </a:lnTo>
                  <a:cubicBezTo>
                    <a:pt x="0" y="9671"/>
                    <a:pt x="4138" y="0"/>
                    <a:pt x="9242" y="0"/>
                  </a:cubicBezTo>
                  <a:lnTo>
                    <a:pt x="11515" y="0"/>
                  </a:lnTo>
                  <a:cubicBezTo>
                    <a:pt x="15729" y="0"/>
                    <a:pt x="19410" y="6663"/>
                    <a:pt x="20464" y="16200"/>
                  </a:cubicBezTo>
                  <a:lnTo>
                    <a:pt x="21600" y="16200"/>
                  </a:lnTo>
                  <a:lnTo>
                    <a:pt x="19621" y="21600"/>
                  </a:lnTo>
                  <a:lnTo>
                    <a:pt x="17055" y="16200"/>
                  </a:lnTo>
                  <a:lnTo>
                    <a:pt x="18191" y="16200"/>
                  </a:lnTo>
                  <a:cubicBezTo>
                    <a:pt x="17138" y="6663"/>
                    <a:pt x="13457" y="0"/>
                    <a:pt x="9242" y="0"/>
                  </a:cubicBezTo>
                </a:path>
              </a:pathLst>
            </a:custGeom>
            <a:noFill/>
            <a:ln w="12700" cap="flat">
              <a:solidFill>
                <a:srgbClr val="42719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sp>
        <p:nvSpPr>
          <p:cNvPr id="51218" name="Rectangle 18"/>
          <p:cNvSpPr>
            <a:spLocks/>
          </p:cNvSpPr>
          <p:nvPr/>
        </p:nvSpPr>
        <p:spPr bwMode="auto">
          <a:xfrm>
            <a:off x="10398125" y="3724275"/>
            <a:ext cx="4222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a:solidFill>
                  <a:srgbClr val="0000FF"/>
                </a:solidFill>
                <a:latin typeface="Arial" charset="0"/>
                <a:ea typeface="ＭＳ Ｐゴシック" charset="0"/>
                <a:cs typeface="Arial" charset="0"/>
                <a:sym typeface="Arial" charset="0"/>
              </a:rPr>
              <a:t>c9</a:t>
            </a:r>
          </a:p>
        </p:txBody>
      </p:sp>
      <p:sp>
        <p:nvSpPr>
          <p:cNvPr id="51219" name="Rectangle 19"/>
          <p:cNvSpPr>
            <a:spLocks/>
          </p:cNvSpPr>
          <p:nvPr/>
        </p:nvSpPr>
        <p:spPr bwMode="auto">
          <a:xfrm>
            <a:off x="9898063" y="40354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a:solidFill>
                  <a:srgbClr val="0000FF"/>
                </a:solidFill>
                <a:latin typeface="Arial" charset="0"/>
                <a:ea typeface="ＭＳ Ｐゴシック" charset="0"/>
                <a:cs typeface="Arial" charset="0"/>
                <a:sym typeface="Arial" charset="0"/>
              </a:rPr>
              <a:t>c2</a:t>
            </a:r>
          </a:p>
        </p:txBody>
      </p:sp>
      <p:sp>
        <p:nvSpPr>
          <p:cNvPr id="51220" name="Rectangle 20"/>
          <p:cNvSpPr>
            <a:spLocks/>
          </p:cNvSpPr>
          <p:nvPr/>
        </p:nvSpPr>
        <p:spPr bwMode="auto">
          <a:xfrm>
            <a:off x="9931400" y="2805113"/>
            <a:ext cx="422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a:solidFill>
                  <a:srgbClr val="0000FF"/>
                </a:solidFill>
                <a:latin typeface="Arial" charset="0"/>
                <a:ea typeface="ＭＳ Ｐゴシック" charset="0"/>
                <a:cs typeface="Arial" charset="0"/>
                <a:sym typeface="Arial" charset="0"/>
              </a:rPr>
              <a:t>c4</a:t>
            </a:r>
          </a:p>
        </p:txBody>
      </p:sp>
      <p:sp>
        <p:nvSpPr>
          <p:cNvPr id="51221" name="Rectangle 21"/>
          <p:cNvSpPr>
            <a:spLocks/>
          </p:cNvSpPr>
          <p:nvPr/>
        </p:nvSpPr>
        <p:spPr bwMode="auto">
          <a:xfrm>
            <a:off x="9893300" y="3422650"/>
            <a:ext cx="2682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a:solidFill>
                  <a:schemeClr val="tx1"/>
                </a:solidFill>
                <a:latin typeface="Times New Roman" charset="0"/>
                <a:ea typeface="ＭＳ Ｐゴシック" charset="0"/>
                <a:cs typeface="Times New Roman" charset="0"/>
                <a:sym typeface="Times New Roman" charset="0"/>
              </a:rPr>
              <a:t>ϕ</a:t>
            </a:r>
          </a:p>
        </p:txBody>
      </p:sp>
      <p:sp>
        <p:nvSpPr>
          <p:cNvPr id="51222" name="Line 22"/>
          <p:cNvSpPr>
            <a:spLocks noChangeShapeType="1"/>
          </p:cNvSpPr>
          <p:nvPr/>
        </p:nvSpPr>
        <p:spPr bwMode="auto">
          <a:xfrm>
            <a:off x="9605963" y="3697288"/>
            <a:ext cx="431800" cy="377825"/>
          </a:xfrm>
          <a:prstGeom prst="line">
            <a:avLst/>
          </a:prstGeom>
          <a:noFill/>
          <a:ln w="6350" cap="flat">
            <a:solidFill>
              <a:srgbClr val="5B9BD5"/>
            </a:solidFill>
            <a:prstDash val="solid"/>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512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83788" y="3541713"/>
            <a:ext cx="48736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 name="図 1" descr="A.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91" y="3508648"/>
            <a:ext cx="6581665" cy="4320480"/>
          </a:xfrm>
          <a:prstGeom prst="rect">
            <a:avLst/>
          </a:prstGeom>
        </p:spPr>
      </p:pic>
      <p:pic>
        <p:nvPicPr>
          <p:cNvPr id="3" name="図 2"/>
          <p:cNvPicPr>
            <a:picLocks noChangeAspect="1"/>
          </p:cNvPicPr>
          <p:nvPr/>
        </p:nvPicPr>
        <p:blipFill>
          <a:blip r:embed="rId6"/>
          <a:stretch>
            <a:fillRect/>
          </a:stretch>
        </p:blipFill>
        <p:spPr>
          <a:xfrm>
            <a:off x="7510512" y="2716560"/>
            <a:ext cx="3102724" cy="1656184"/>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K400.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6456" y="5812904"/>
            <a:ext cx="5872082" cy="3600400"/>
          </a:xfrm>
          <a:prstGeom prst="rect">
            <a:avLst/>
          </a:prstGeom>
        </p:spPr>
      </p:pic>
      <p:pic>
        <p:nvPicPr>
          <p:cNvPr id="3" name="図 2" descr="K100.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6456" y="2068488"/>
            <a:ext cx="5831354" cy="3528392"/>
          </a:xfrm>
          <a:prstGeom prst="rect">
            <a:avLst/>
          </a:prstGeom>
        </p:spPr>
      </p:pic>
      <p:pic>
        <p:nvPicPr>
          <p:cNvPr id="2" name="図 1" descr="long.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96" y="3652664"/>
            <a:ext cx="6076636" cy="3326354"/>
          </a:xfrm>
          <a:prstGeom prst="rect">
            <a:avLst/>
          </a:prstGeom>
        </p:spPr>
      </p:pic>
      <p:sp>
        <p:nvSpPr>
          <p:cNvPr id="52225"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2228" name="Rectangle 4"/>
          <p:cNvSpPr>
            <a:spLocks/>
          </p:cNvSpPr>
          <p:nvPr/>
        </p:nvSpPr>
        <p:spPr bwMode="auto">
          <a:xfrm>
            <a:off x="11177588" y="1985963"/>
            <a:ext cx="10175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800">
                <a:solidFill>
                  <a:srgbClr val="FF0000"/>
                </a:solidFill>
                <a:latin typeface="Arial" charset="0"/>
                <a:ea typeface="ＭＳ Ｐゴシック" charset="0"/>
                <a:cs typeface="Arial" charset="0"/>
                <a:sym typeface="Arial" charset="0"/>
              </a:rPr>
              <a:t>100 K</a:t>
            </a:r>
          </a:p>
        </p:txBody>
      </p:sp>
      <p:sp>
        <p:nvSpPr>
          <p:cNvPr id="52229" name="Rectangle 5"/>
          <p:cNvSpPr>
            <a:spLocks/>
          </p:cNvSpPr>
          <p:nvPr/>
        </p:nvSpPr>
        <p:spPr bwMode="auto">
          <a:xfrm>
            <a:off x="11114088" y="5965825"/>
            <a:ext cx="1017587"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800" dirty="0">
                <a:solidFill>
                  <a:srgbClr val="FF0000"/>
                </a:solidFill>
                <a:latin typeface="Arial" charset="0"/>
                <a:ea typeface="ＭＳ Ｐゴシック" charset="0"/>
                <a:cs typeface="Arial" charset="0"/>
                <a:sym typeface="Arial" charset="0"/>
              </a:rPr>
              <a:t>400 K</a:t>
            </a:r>
          </a:p>
        </p:txBody>
      </p:sp>
      <p:sp>
        <p:nvSpPr>
          <p:cNvPr id="52230" name="Rectangle 6"/>
          <p:cNvSpPr>
            <a:spLocks/>
          </p:cNvSpPr>
          <p:nvPr/>
        </p:nvSpPr>
        <p:spPr bwMode="auto">
          <a:xfrm>
            <a:off x="327025" y="7470775"/>
            <a:ext cx="57912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marL="247650" indent="-247650" algn="l">
              <a:buClr>
                <a:srgbClr val="FF0000"/>
              </a:buClr>
              <a:buSzPct val="100000"/>
              <a:buFont typeface="ヒラギノ丸ゴ ProN W4" charset="0"/>
              <a:buChar char="•"/>
            </a:pP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傾向は変わらない</a:t>
            </a:r>
          </a:p>
        </p:txBody>
      </p:sp>
      <p:sp>
        <p:nvSpPr>
          <p:cNvPr id="52231" name="Rectangle 7"/>
          <p:cNvSpPr>
            <a:spLocks/>
          </p:cNvSpPr>
          <p:nvPr/>
        </p:nvSpPr>
        <p:spPr bwMode="auto">
          <a:xfrm>
            <a:off x="330200" y="508000"/>
            <a:ext cx="11887200" cy="135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3600">
                <a:solidFill>
                  <a:srgbClr val="7F6000"/>
                </a:solidFill>
                <a:latin typeface="ヒラギノ丸ゴ ProN W4" charset="0"/>
                <a:ea typeface="ヒラギノ丸ゴ ProN W4" charset="0"/>
                <a:cs typeface="ヒラギノ丸ゴ ProN W4" charset="0"/>
                <a:sym typeface="ヒラギノ丸ゴ ProN W4" charset="0"/>
              </a:rPr>
              <a:t>プロピレン錯体</a:t>
            </a:r>
            <a:r>
              <a:rPr lang="en-US" altLang="ja-JP" sz="3600">
                <a:solidFill>
                  <a:srgbClr val="7F6000"/>
                </a:solidFill>
                <a:latin typeface="ヒラギノ丸ゴ ProN W4" charset="0"/>
                <a:ea typeface="ヒラギノ丸ゴ ProN W4" charset="0"/>
                <a:cs typeface="ヒラギノ丸ゴ ProN W4" charset="0"/>
                <a:sym typeface="ヒラギノ丸ゴ ProN W4" charset="0"/>
              </a:rPr>
              <a:t>(B)</a:t>
            </a:r>
            <a:r>
              <a:rPr lang="ja-JP" altLang="en-US" sz="3600">
                <a:solidFill>
                  <a:srgbClr val="7F6000"/>
                </a:solidFill>
                <a:latin typeface="ヒラギノ丸ゴ ProN W4" charset="0"/>
                <a:ea typeface="ヒラギノ丸ゴ ProN W4" charset="0"/>
                <a:cs typeface="ヒラギノ丸ゴ ProN W4" charset="0"/>
                <a:sym typeface="ヒラギノ丸ゴ ProN W4" charset="0"/>
              </a:rPr>
              <a:t>の</a:t>
            </a:r>
            <a:r>
              <a:rPr lang="en-US" altLang="ja-JP" sz="3600">
                <a:solidFill>
                  <a:srgbClr val="7F6000"/>
                </a:solidFill>
                <a:latin typeface="ヒラギノ丸ゴ ProN W4" charset="0"/>
                <a:ea typeface="ヒラギノ丸ゴ ProN W4" charset="0"/>
                <a:cs typeface="ヒラギノ丸ゴ ProN W4" charset="0"/>
                <a:sym typeface="ヒラギノ丸ゴ ProN W4" charset="0"/>
              </a:rPr>
              <a:t>MD</a:t>
            </a:r>
            <a:r>
              <a:rPr lang="ja-JP" altLang="en-US" sz="3600">
                <a:solidFill>
                  <a:srgbClr val="7F6000"/>
                </a:solidFill>
                <a:latin typeface="ヒラギノ丸ゴ ProN W4" charset="0"/>
                <a:ea typeface="ヒラギノ丸ゴ ProN W4" charset="0"/>
                <a:cs typeface="ヒラギノ丸ゴ ProN W4" charset="0"/>
                <a:sym typeface="ヒラギノ丸ゴ ProN W4" charset="0"/>
              </a:rPr>
              <a:t>シミュレーション</a:t>
            </a:r>
            <a:r>
              <a:rPr lang="en-US" altLang="ja-JP" sz="4000">
                <a:solidFill>
                  <a:srgbClr val="7F6000"/>
                </a:solidFill>
                <a:latin typeface="Times New Roman" charset="0"/>
                <a:ea typeface="ＭＳ Ｐゴシック" charset="0"/>
                <a:cs typeface="Times New Roman" charset="0"/>
                <a:sym typeface="Times New Roman" charset="0"/>
              </a:rPr>
              <a:t>: </a:t>
            </a:r>
          </a:p>
          <a:p>
            <a:pPr algn="l"/>
            <a:r>
              <a:rPr lang="ja-JP" altLang="en-US" sz="3600">
                <a:solidFill>
                  <a:srgbClr val="7F6000"/>
                </a:solidFill>
                <a:latin typeface="ヒラギノ丸ゴ ProN W4" charset="0"/>
                <a:ea typeface="ヒラギノ丸ゴ ProN W4" charset="0"/>
                <a:cs typeface="ヒラギノ丸ゴ ProN W4" charset="0"/>
                <a:sym typeface="ヒラギノ丸ゴ ProN W4" charset="0"/>
              </a:rPr>
              <a:t>長時間の場合と温度を替えた場合</a:t>
            </a:r>
          </a:p>
        </p:txBody>
      </p:sp>
      <p:sp>
        <p:nvSpPr>
          <p:cNvPr id="52233" name="Rectangle 9"/>
          <p:cNvSpPr>
            <a:spLocks/>
          </p:cNvSpPr>
          <p:nvPr/>
        </p:nvSpPr>
        <p:spPr bwMode="auto">
          <a:xfrm>
            <a:off x="314325" y="2478088"/>
            <a:ext cx="2184400" cy="495300"/>
          </a:xfrm>
          <a:prstGeom prst="rect">
            <a:avLst/>
          </a:prstGeom>
          <a:noFill/>
          <a:ln w="9525"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lstStyle/>
          <a:p>
            <a:r>
              <a:rPr lang="en-US" altLang="ja-JP" sz="2800">
                <a:solidFill>
                  <a:schemeClr val="tx1"/>
                </a:solidFill>
                <a:latin typeface="Arial" charset="0"/>
                <a:ea typeface="ＭＳ Ｐゴシック" charset="0"/>
                <a:cs typeface="Arial" charset="0"/>
                <a:sym typeface="Arial" charset="0"/>
              </a:rPr>
              <a:t>MK charges</a:t>
            </a:r>
          </a:p>
        </p:txBody>
      </p:sp>
      <p:sp>
        <p:nvSpPr>
          <p:cNvPr id="52234" name="Rectangle 10"/>
          <p:cNvSpPr>
            <a:spLocks/>
          </p:cNvSpPr>
          <p:nvPr/>
        </p:nvSpPr>
        <p:spPr bwMode="auto">
          <a:xfrm>
            <a:off x="5640388" y="3505200"/>
            <a:ext cx="86042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800">
                <a:solidFill>
                  <a:srgbClr val="FF0000"/>
                </a:solidFill>
                <a:latin typeface="Arial" charset="0"/>
                <a:ea typeface="ＭＳ Ｐゴシック" charset="0"/>
                <a:cs typeface="Arial" charset="0"/>
                <a:sym typeface="Arial" charset="0"/>
              </a:rPr>
              <a:t>1 ns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スライド番号プレースホルダー 3"/>
          <p:cNvSpPr>
            <a:spLocks noGrp="1"/>
          </p:cNvSpPr>
          <p:nvPr>
            <p:ph type="sldNum" sz="quarter" idx="10"/>
          </p:nvPr>
        </p:nvSpPr>
        <p:spPr/>
        <p:txBody>
          <a:bodyPr/>
          <a:lstStyle/>
          <a:p>
            <a:fld id="{1E8952FB-FA59-8F45-9DDE-2A27142DB681}" type="slidenum">
              <a:rPr lang="en-US" altLang="ja-JP"/>
              <a:pPr/>
              <a:t>26</a:t>
            </a:fld>
            <a:endParaRPr lang="en-US" altLang="ja-JP"/>
          </a:p>
        </p:txBody>
      </p:sp>
      <p:sp>
        <p:nvSpPr>
          <p:cNvPr id="53249" name="Rectangle 1"/>
          <p:cNvSpPr>
            <a:spLocks noGrp="1" noChangeArrowheads="1"/>
          </p:cNvSpPr>
          <p:nvPr>
            <p:ph type="title"/>
          </p:nvPr>
        </p:nvSpPr>
        <p:spPr>
          <a:xfrm>
            <a:off x="552450" y="0"/>
            <a:ext cx="11772900" cy="1219200"/>
          </a:xfrm>
          <a:ln/>
        </p:spPr>
        <p:txBody>
          <a:bodyPr/>
          <a:lstStyle/>
          <a:p>
            <a:r>
              <a:rPr lang="ja-JP" altLang="en-US" sz="3600">
                <a:latin typeface="ヒラギノ丸ゴ ProN W4" charset="0"/>
                <a:ea typeface="ヒラギノ丸ゴ ProN W4" charset="0"/>
                <a:cs typeface="ヒラギノ丸ゴ ProN W4" charset="0"/>
                <a:sym typeface="ヒラギノ丸ゴ ProN W4" charset="0"/>
              </a:rPr>
              <a:t>プロピレン錯体におけるプロピレンの回転（</a:t>
            </a:r>
            <a:r>
              <a:rPr lang="en-US" altLang="ja-JP" sz="3600">
                <a:latin typeface="ヒラギノ丸ゴ ProN W4" charset="0"/>
                <a:ea typeface="ヒラギノ丸ゴ ProN W4" charset="0"/>
                <a:cs typeface="ヒラギノ丸ゴ ProN W4" charset="0"/>
                <a:sym typeface="ヒラギノ丸ゴ ProN W4" charset="0"/>
              </a:rPr>
              <a:t>DFT</a:t>
            </a:r>
            <a:r>
              <a:rPr lang="ja-JP" altLang="en-US" sz="3600">
                <a:latin typeface="ヒラギノ丸ゴ ProN W4" charset="0"/>
                <a:ea typeface="ヒラギノ丸ゴ ProN W4" charset="0"/>
                <a:cs typeface="ヒラギノ丸ゴ ProN W4" charset="0"/>
                <a:sym typeface="ヒラギノ丸ゴ ProN W4" charset="0"/>
              </a:rPr>
              <a:t>計算）</a:t>
            </a:r>
          </a:p>
        </p:txBody>
      </p:sp>
      <p:pic>
        <p:nvPicPr>
          <p:cNvPr id="532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54638" y="1125538"/>
            <a:ext cx="2951162"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3251" name="Rectangle 3"/>
          <p:cNvSpPr>
            <a:spLocks/>
          </p:cNvSpPr>
          <p:nvPr/>
        </p:nvSpPr>
        <p:spPr bwMode="auto">
          <a:xfrm>
            <a:off x="3121025" y="3702050"/>
            <a:ext cx="682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400">
                <a:solidFill>
                  <a:srgbClr val="ED7D31"/>
                </a:solidFill>
                <a:latin typeface="Arial Bold" charset="0"/>
                <a:ea typeface="ＭＳ Ｐゴシック" charset="0"/>
                <a:cs typeface="Arial Bold" charset="0"/>
                <a:sym typeface="Arial Bold" charset="0"/>
              </a:rPr>
              <a:t>0.83</a:t>
            </a:r>
          </a:p>
          <a:p>
            <a:r>
              <a:rPr lang="en-US" altLang="ja-JP" sz="2400">
                <a:solidFill>
                  <a:srgbClr val="ED7D31"/>
                </a:solidFill>
                <a:latin typeface="Arial Bold" charset="0"/>
                <a:ea typeface="ＭＳ Ｐゴシック" charset="0"/>
                <a:cs typeface="Arial Bold" charset="0"/>
                <a:sym typeface="Arial Bold" charset="0"/>
              </a:rPr>
              <a:t>TS1</a:t>
            </a:r>
          </a:p>
        </p:txBody>
      </p:sp>
      <p:sp>
        <p:nvSpPr>
          <p:cNvPr id="53252" name="Rectangle 4"/>
          <p:cNvSpPr>
            <a:spLocks/>
          </p:cNvSpPr>
          <p:nvPr/>
        </p:nvSpPr>
        <p:spPr bwMode="auto">
          <a:xfrm>
            <a:off x="9952038" y="3702050"/>
            <a:ext cx="68103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400">
                <a:solidFill>
                  <a:srgbClr val="ED7D31"/>
                </a:solidFill>
                <a:latin typeface="Arial Bold" charset="0"/>
                <a:ea typeface="ＭＳ Ｐゴシック" charset="0"/>
                <a:cs typeface="Arial Bold" charset="0"/>
                <a:sym typeface="Arial Bold" charset="0"/>
              </a:rPr>
              <a:t>2.35</a:t>
            </a:r>
          </a:p>
          <a:p>
            <a:r>
              <a:rPr lang="en-US" altLang="ja-JP" sz="2400">
                <a:solidFill>
                  <a:srgbClr val="ED7D31"/>
                </a:solidFill>
                <a:latin typeface="Arial Bold" charset="0"/>
                <a:ea typeface="ＭＳ Ｐゴシック" charset="0"/>
                <a:cs typeface="Arial Bold" charset="0"/>
                <a:sym typeface="Arial Bold" charset="0"/>
              </a:rPr>
              <a:t>TS2</a:t>
            </a:r>
          </a:p>
        </p:txBody>
      </p:sp>
      <p:sp>
        <p:nvSpPr>
          <p:cNvPr id="53253" name="Rectangle 5"/>
          <p:cNvSpPr>
            <a:spLocks/>
          </p:cNvSpPr>
          <p:nvPr/>
        </p:nvSpPr>
        <p:spPr bwMode="auto">
          <a:xfrm>
            <a:off x="6297613" y="3703638"/>
            <a:ext cx="17668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400">
                <a:solidFill>
                  <a:srgbClr val="ED7D31"/>
                </a:solidFill>
                <a:latin typeface="Arial Bold" charset="0"/>
                <a:ea typeface="ＭＳ Ｐゴシック" charset="0"/>
                <a:cs typeface="Arial Bold" charset="0"/>
                <a:sym typeface="Arial Bold" charset="0"/>
              </a:rPr>
              <a:t>–0.27</a:t>
            </a:r>
          </a:p>
          <a:p>
            <a:r>
              <a:rPr lang="en-US" altLang="ja-JP" sz="2400">
                <a:solidFill>
                  <a:srgbClr val="ED7D31"/>
                </a:solidFill>
                <a:latin typeface="Arial Bold" charset="0"/>
                <a:ea typeface="ＭＳ Ｐゴシック" charset="0"/>
                <a:cs typeface="Arial Bold" charset="0"/>
                <a:sym typeface="Arial Bold" charset="0"/>
              </a:rPr>
              <a:t>meta stable</a:t>
            </a:r>
          </a:p>
        </p:txBody>
      </p:sp>
      <p:pic>
        <p:nvPicPr>
          <p:cNvPr id="532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5613" y="711200"/>
            <a:ext cx="6188075" cy="368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pic>
        <p:nvPicPr>
          <p:cNvPr id="5325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80263" y="596900"/>
            <a:ext cx="6240462" cy="372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3256" name="Oval 8"/>
          <p:cNvSpPr>
            <a:spLocks/>
          </p:cNvSpPr>
          <p:nvPr/>
        </p:nvSpPr>
        <p:spPr bwMode="auto">
          <a:xfrm rot="-779999">
            <a:off x="3282950" y="2084388"/>
            <a:ext cx="1600200" cy="9144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3257" name="Oval 9"/>
          <p:cNvSpPr>
            <a:spLocks/>
          </p:cNvSpPr>
          <p:nvPr/>
        </p:nvSpPr>
        <p:spPr bwMode="auto">
          <a:xfrm rot="5994370">
            <a:off x="9517063" y="2262188"/>
            <a:ext cx="1600200" cy="9144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3258" name="Oval 10"/>
          <p:cNvSpPr>
            <a:spLocks/>
          </p:cNvSpPr>
          <p:nvPr/>
        </p:nvSpPr>
        <p:spPr bwMode="auto">
          <a:xfrm rot="2527126">
            <a:off x="6518275" y="2505075"/>
            <a:ext cx="1600200" cy="9144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3259" name="Rectangle 11"/>
          <p:cNvSpPr>
            <a:spLocks/>
          </p:cNvSpPr>
          <p:nvPr/>
        </p:nvSpPr>
        <p:spPr bwMode="auto">
          <a:xfrm>
            <a:off x="152400" y="3708400"/>
            <a:ext cx="19875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0" tIns="0" rIns="0" bIns="0">
            <a:spAutoFit/>
          </a:bodyPr>
          <a:lstStyle/>
          <a:p>
            <a:r>
              <a:rPr lang="en-US" altLang="ja-JP" sz="2400">
                <a:solidFill>
                  <a:srgbClr val="ED7D31"/>
                </a:solidFill>
                <a:latin typeface="Arial Bold" charset="0"/>
                <a:ea typeface="ＭＳ Ｐゴシック" charset="0"/>
                <a:cs typeface="Arial Bold" charset="0"/>
                <a:sym typeface="Arial Bold" charset="0"/>
              </a:rPr>
              <a:t>0.00 kcal/mol</a:t>
            </a:r>
          </a:p>
          <a:p>
            <a:r>
              <a:rPr lang="en-US" altLang="ja-JP" sz="2400">
                <a:solidFill>
                  <a:srgbClr val="ED7D31"/>
                </a:solidFill>
                <a:latin typeface="Arial Bold" charset="0"/>
                <a:ea typeface="ＭＳ Ｐゴシック" charset="0"/>
                <a:cs typeface="Arial Bold" charset="0"/>
                <a:sym typeface="Arial Bold" charset="0"/>
              </a:rPr>
              <a:t>B</a:t>
            </a:r>
          </a:p>
        </p:txBody>
      </p:sp>
      <p:sp>
        <p:nvSpPr>
          <p:cNvPr id="53260" name="Rectangle 12"/>
          <p:cNvSpPr>
            <a:spLocks/>
          </p:cNvSpPr>
          <p:nvPr/>
        </p:nvSpPr>
        <p:spPr bwMode="auto">
          <a:xfrm>
            <a:off x="12120563" y="3708400"/>
            <a:ext cx="682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0" tIns="0" rIns="0" bIns="0">
            <a:spAutoFit/>
          </a:bodyPr>
          <a:lstStyle/>
          <a:p>
            <a:r>
              <a:rPr lang="en-US" altLang="ja-JP" sz="2400">
                <a:solidFill>
                  <a:srgbClr val="ED7D31"/>
                </a:solidFill>
                <a:latin typeface="Arial Bold" charset="0"/>
                <a:ea typeface="ＭＳ Ｐゴシック" charset="0"/>
                <a:cs typeface="Arial Bold" charset="0"/>
                <a:sym typeface="Arial Bold" charset="0"/>
              </a:rPr>
              <a:t>0.59</a:t>
            </a:r>
          </a:p>
          <a:p>
            <a:r>
              <a:rPr lang="en-US" altLang="ja-JP" sz="2400">
                <a:solidFill>
                  <a:srgbClr val="ED7D31"/>
                </a:solidFill>
                <a:latin typeface="Arial Bold" charset="0"/>
                <a:ea typeface="ＭＳ Ｐゴシック" charset="0"/>
                <a:cs typeface="Arial Bold" charset="0"/>
                <a:sym typeface="Arial Bold" charset="0"/>
              </a:rPr>
              <a:t>C</a:t>
            </a:r>
          </a:p>
        </p:txBody>
      </p:sp>
      <p:pic>
        <p:nvPicPr>
          <p:cNvPr id="53261"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6900" y="4564063"/>
            <a:ext cx="2608263"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3262" name="Rectangle 14"/>
          <p:cNvSpPr>
            <a:spLocks/>
          </p:cNvSpPr>
          <p:nvPr/>
        </p:nvSpPr>
        <p:spPr bwMode="auto">
          <a:xfrm>
            <a:off x="6173788" y="7494588"/>
            <a:ext cx="1766887"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spAutoFit/>
          </a:bodyPr>
          <a:lstStyle/>
          <a:p>
            <a:r>
              <a:rPr lang="en-US" altLang="ja-JP" sz="2400">
                <a:solidFill>
                  <a:srgbClr val="2E75B5"/>
                </a:solidFill>
                <a:latin typeface="Arial Bold" charset="0"/>
                <a:ea typeface="ＭＳ Ｐゴシック" charset="0"/>
                <a:cs typeface="Arial Bold" charset="0"/>
                <a:sym typeface="Arial Bold" charset="0"/>
              </a:rPr>
              <a:t>0.13</a:t>
            </a:r>
          </a:p>
          <a:p>
            <a:pPr algn="l"/>
            <a:r>
              <a:rPr lang="en-US" altLang="ja-JP" sz="2400">
                <a:solidFill>
                  <a:srgbClr val="2E75B5"/>
                </a:solidFill>
                <a:latin typeface="Arial Bold" charset="0"/>
                <a:ea typeface="ＭＳ Ｐゴシック" charset="0"/>
                <a:cs typeface="Arial Bold" charset="0"/>
                <a:sym typeface="Arial Bold" charset="0"/>
              </a:rPr>
              <a:t>meta stable</a:t>
            </a:r>
          </a:p>
        </p:txBody>
      </p:sp>
      <p:pic>
        <p:nvPicPr>
          <p:cNvPr id="53263" name="Picture 1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075" y="4649788"/>
            <a:ext cx="5754688" cy="343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3264" name="Rectangle 16"/>
          <p:cNvSpPr>
            <a:spLocks/>
          </p:cNvSpPr>
          <p:nvPr/>
        </p:nvSpPr>
        <p:spPr bwMode="auto">
          <a:xfrm>
            <a:off x="3206750" y="7488238"/>
            <a:ext cx="681038"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spAutoFit/>
          </a:bodyPr>
          <a:lstStyle/>
          <a:p>
            <a:pPr algn="l"/>
            <a:r>
              <a:rPr lang="en-US" altLang="ja-JP" sz="2400">
                <a:solidFill>
                  <a:srgbClr val="4472C4"/>
                </a:solidFill>
                <a:latin typeface="Arial Bold" charset="0"/>
                <a:ea typeface="ＭＳ Ｐゴシック" charset="0"/>
                <a:cs typeface="Arial Bold" charset="0"/>
                <a:sym typeface="Arial Bold" charset="0"/>
              </a:rPr>
              <a:t>2.43</a:t>
            </a:r>
          </a:p>
          <a:p>
            <a:r>
              <a:rPr lang="en-US" altLang="ja-JP" sz="2400">
                <a:solidFill>
                  <a:srgbClr val="4472C4"/>
                </a:solidFill>
                <a:latin typeface="Arial Bold" charset="0"/>
                <a:ea typeface="ＭＳ Ｐゴシック" charset="0"/>
                <a:cs typeface="Arial Bold" charset="0"/>
                <a:sym typeface="Arial Bold" charset="0"/>
              </a:rPr>
              <a:t>TS1</a:t>
            </a:r>
          </a:p>
        </p:txBody>
      </p:sp>
      <p:pic>
        <p:nvPicPr>
          <p:cNvPr id="53265" name="Picture 1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12100" y="4776788"/>
            <a:ext cx="4843463" cy="288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3266" name="Rectangle 18"/>
          <p:cNvSpPr>
            <a:spLocks/>
          </p:cNvSpPr>
          <p:nvPr/>
        </p:nvSpPr>
        <p:spPr bwMode="auto">
          <a:xfrm>
            <a:off x="9983788" y="7488238"/>
            <a:ext cx="682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0" tIns="0" rIns="0" bIns="0">
            <a:spAutoFit/>
          </a:bodyPr>
          <a:lstStyle/>
          <a:p>
            <a:pPr algn="l"/>
            <a:r>
              <a:rPr lang="en-US" altLang="ja-JP" sz="2400">
                <a:solidFill>
                  <a:srgbClr val="2E75B5"/>
                </a:solidFill>
                <a:latin typeface="Arial Bold" charset="0"/>
                <a:ea typeface="ＭＳ Ｐゴシック" charset="0"/>
                <a:cs typeface="Arial Bold" charset="0"/>
                <a:sym typeface="Arial Bold" charset="0"/>
              </a:rPr>
              <a:t>2.35</a:t>
            </a:r>
          </a:p>
          <a:p>
            <a:pPr algn="l"/>
            <a:r>
              <a:rPr lang="en-US" altLang="ja-JP" sz="2400">
                <a:solidFill>
                  <a:srgbClr val="2E75B5"/>
                </a:solidFill>
                <a:latin typeface="Arial Bold" charset="0"/>
                <a:ea typeface="ＭＳ Ｐゴシック" charset="0"/>
                <a:cs typeface="Arial Bold" charset="0"/>
                <a:sym typeface="Arial Bold" charset="0"/>
              </a:rPr>
              <a:t>TS2</a:t>
            </a:r>
          </a:p>
        </p:txBody>
      </p:sp>
      <p:sp>
        <p:nvSpPr>
          <p:cNvPr id="53267" name="Oval 19"/>
          <p:cNvSpPr>
            <a:spLocks/>
          </p:cNvSpPr>
          <p:nvPr/>
        </p:nvSpPr>
        <p:spPr bwMode="auto">
          <a:xfrm rot="-779999">
            <a:off x="9224963" y="5754688"/>
            <a:ext cx="1600200" cy="9144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3268" name="Oval 20"/>
          <p:cNvSpPr>
            <a:spLocks/>
          </p:cNvSpPr>
          <p:nvPr/>
        </p:nvSpPr>
        <p:spPr bwMode="auto">
          <a:xfrm rot="2527126">
            <a:off x="3451225" y="6094413"/>
            <a:ext cx="1600200" cy="9144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3269" name="Oval 21"/>
          <p:cNvSpPr>
            <a:spLocks/>
          </p:cNvSpPr>
          <p:nvPr/>
        </p:nvSpPr>
        <p:spPr bwMode="auto">
          <a:xfrm rot="7636460">
            <a:off x="6213475" y="6175375"/>
            <a:ext cx="1600200" cy="9144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3270" name="Rectangle 22"/>
          <p:cNvSpPr>
            <a:spLocks/>
          </p:cNvSpPr>
          <p:nvPr/>
        </p:nvSpPr>
        <p:spPr bwMode="auto">
          <a:xfrm>
            <a:off x="177800" y="7493000"/>
            <a:ext cx="1987550"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0" tIns="0" rIns="0" bIns="0">
            <a:spAutoFit/>
          </a:bodyPr>
          <a:lstStyle/>
          <a:p>
            <a:r>
              <a:rPr lang="en-US" altLang="ja-JP" sz="2400">
                <a:solidFill>
                  <a:srgbClr val="4472C4"/>
                </a:solidFill>
                <a:latin typeface="Arial Bold" charset="0"/>
                <a:ea typeface="ＭＳ Ｐゴシック" charset="0"/>
                <a:cs typeface="Arial Bold" charset="0"/>
                <a:sym typeface="Arial Bold" charset="0"/>
              </a:rPr>
              <a:t>0.00 kcal/mol</a:t>
            </a:r>
          </a:p>
          <a:p>
            <a:r>
              <a:rPr lang="en-US" altLang="ja-JP" sz="2400">
                <a:solidFill>
                  <a:srgbClr val="4472C4"/>
                </a:solidFill>
                <a:latin typeface="Arial Bold" charset="0"/>
                <a:ea typeface="ＭＳ Ｐゴシック" charset="0"/>
                <a:cs typeface="Arial Bold" charset="0"/>
                <a:sym typeface="Arial Bold" charset="0"/>
              </a:rPr>
              <a:t>A</a:t>
            </a:r>
          </a:p>
        </p:txBody>
      </p:sp>
      <p:sp>
        <p:nvSpPr>
          <p:cNvPr id="53271" name="Rectangle 23"/>
          <p:cNvSpPr>
            <a:spLocks/>
          </p:cNvSpPr>
          <p:nvPr/>
        </p:nvSpPr>
        <p:spPr bwMode="auto">
          <a:xfrm>
            <a:off x="12044363" y="7493000"/>
            <a:ext cx="682625"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0" tIns="0" rIns="0" bIns="0">
            <a:spAutoFit/>
          </a:bodyPr>
          <a:lstStyle/>
          <a:p>
            <a:r>
              <a:rPr lang="en-US" altLang="ja-JP" sz="2400">
                <a:solidFill>
                  <a:srgbClr val="4472C4"/>
                </a:solidFill>
                <a:latin typeface="Arial Bold" charset="0"/>
                <a:ea typeface="ＭＳ Ｐゴシック" charset="0"/>
                <a:cs typeface="Arial Bold" charset="0"/>
                <a:sym typeface="Arial Bold" charset="0"/>
              </a:rPr>
              <a:t>0.41</a:t>
            </a:r>
          </a:p>
          <a:p>
            <a:r>
              <a:rPr lang="en-US" altLang="ja-JP" sz="2400">
                <a:solidFill>
                  <a:srgbClr val="4472C4"/>
                </a:solidFill>
                <a:latin typeface="Arial Bold" charset="0"/>
                <a:ea typeface="ＭＳ Ｐゴシック" charset="0"/>
                <a:cs typeface="Arial Bold" charset="0"/>
                <a:sym typeface="Arial Bold" charset="0"/>
              </a:rPr>
              <a:t>D</a:t>
            </a:r>
          </a:p>
        </p:txBody>
      </p:sp>
      <p:sp>
        <p:nvSpPr>
          <p:cNvPr id="53274" name="Rectangle 26"/>
          <p:cNvSpPr>
            <a:spLocks/>
          </p:cNvSpPr>
          <p:nvPr/>
        </p:nvSpPr>
        <p:spPr bwMode="auto">
          <a:xfrm>
            <a:off x="1117600" y="9347200"/>
            <a:ext cx="10620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altLang="ja-JP" sz="2000">
                <a:solidFill>
                  <a:schemeClr val="tx1"/>
                </a:solidFill>
                <a:latin typeface="Arial" charset="0"/>
                <a:ea typeface="ＭＳ Ｐゴシック" charset="0"/>
                <a:cs typeface="Arial" charset="0"/>
                <a:sym typeface="Arial" charset="0"/>
              </a:rPr>
              <a:t>donation</a:t>
            </a:r>
          </a:p>
        </p:txBody>
      </p:sp>
      <p:sp>
        <p:nvSpPr>
          <p:cNvPr id="53275" name="Rectangle 27"/>
          <p:cNvSpPr>
            <a:spLocks/>
          </p:cNvSpPr>
          <p:nvPr/>
        </p:nvSpPr>
        <p:spPr bwMode="auto">
          <a:xfrm>
            <a:off x="3187700" y="9347200"/>
            <a:ext cx="168433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spAutoFit/>
          </a:bodyPr>
          <a:lstStyle/>
          <a:p>
            <a:pPr algn="l"/>
            <a:r>
              <a:rPr lang="en-US" altLang="ja-JP" sz="2000">
                <a:solidFill>
                  <a:schemeClr val="tx1"/>
                </a:solidFill>
                <a:latin typeface="Arial" charset="0"/>
                <a:ea typeface="ＭＳ Ｐゴシック" charset="0"/>
                <a:cs typeface="Arial" charset="0"/>
                <a:sym typeface="Arial" charset="0"/>
              </a:rPr>
              <a:t>back-donation</a:t>
            </a:r>
          </a:p>
        </p:txBody>
      </p:sp>
      <p:sp>
        <p:nvSpPr>
          <p:cNvPr id="53276" name="Rectangle 28"/>
          <p:cNvSpPr>
            <a:spLocks/>
          </p:cNvSpPr>
          <p:nvPr/>
        </p:nvSpPr>
        <p:spPr bwMode="auto">
          <a:xfrm>
            <a:off x="5130800" y="8407400"/>
            <a:ext cx="773430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altLang="ja-JP" sz="2200" dirty="0" err="1">
                <a:solidFill>
                  <a:schemeClr val="tx1"/>
                </a:solidFill>
                <a:latin typeface="Arial" charset="0"/>
                <a:ea typeface="ＭＳ Ｐゴシック" charset="0"/>
                <a:cs typeface="Arial" charset="0"/>
                <a:sym typeface="Arial" charset="0"/>
              </a:rPr>
              <a:t>Zr</a:t>
            </a:r>
            <a:r>
              <a:rPr lang="en-US" altLang="ja-JP" sz="2200" baseline="32000" dirty="0" err="1">
                <a:solidFill>
                  <a:schemeClr val="tx1"/>
                </a:solidFill>
                <a:latin typeface="Arial" charset="0"/>
                <a:ea typeface="ＭＳ Ｐゴシック" charset="0"/>
                <a:cs typeface="Arial" charset="0"/>
                <a:sym typeface="Arial" charset="0"/>
              </a:rPr>
              <a:t>IV</a:t>
            </a:r>
            <a:r>
              <a:rPr lang="en-US" altLang="ja-JP" sz="2200" dirty="0">
                <a:solidFill>
                  <a:schemeClr val="tx1"/>
                </a:solidFill>
                <a:latin typeface="Arial" charset="0"/>
                <a:sym typeface="Arial" charset="0"/>
              </a:rPr>
              <a:t> (d0) </a:t>
            </a:r>
            <a:r>
              <a:rPr lang="ja-JP" altLang="en-US" sz="2200" dirty="0">
                <a:solidFill>
                  <a:schemeClr val="tx1"/>
                </a:solidFill>
                <a:latin typeface="Arial" charset="0"/>
                <a:sym typeface="Arial" charset="0"/>
              </a:rPr>
              <a:t>錯体ではオレフィンの配位は電子供与だけによる．電子逆供与はオレフィンの回転をさまたげるが、逆供与のない場合にはオレフィンの回転は容易に起こる．</a:t>
            </a:r>
            <a:r>
              <a:rPr lang="en-US" altLang="ja-JP" sz="2200" dirty="0">
                <a:solidFill>
                  <a:schemeClr val="tx1"/>
                </a:solidFill>
                <a:latin typeface="Arial" charset="0"/>
                <a:sym typeface="Arial" charset="0"/>
              </a:rPr>
              <a:t> </a:t>
            </a:r>
          </a:p>
        </p:txBody>
      </p:sp>
      <p:pic>
        <p:nvPicPr>
          <p:cNvPr id="2" name="図 1"/>
          <p:cNvPicPr>
            <a:picLocks noChangeAspect="1"/>
          </p:cNvPicPr>
          <p:nvPr/>
        </p:nvPicPr>
        <p:blipFill>
          <a:blip r:embed="rId8"/>
          <a:stretch>
            <a:fillRect/>
          </a:stretch>
        </p:blipFill>
        <p:spPr>
          <a:xfrm>
            <a:off x="525736" y="8621216"/>
            <a:ext cx="1624644" cy="936104"/>
          </a:xfrm>
          <a:prstGeom prst="rect">
            <a:avLst/>
          </a:prstGeom>
        </p:spPr>
      </p:pic>
      <p:pic>
        <p:nvPicPr>
          <p:cNvPr id="3" name="図 2"/>
          <p:cNvPicPr>
            <a:picLocks noChangeAspect="1"/>
          </p:cNvPicPr>
          <p:nvPr/>
        </p:nvPicPr>
        <p:blipFill>
          <a:blip r:embed="rId9"/>
          <a:stretch>
            <a:fillRect/>
          </a:stretch>
        </p:blipFill>
        <p:spPr>
          <a:xfrm>
            <a:off x="3046016" y="8621216"/>
            <a:ext cx="1728192" cy="820891"/>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C(A).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9752" y="2860576"/>
            <a:ext cx="6624736" cy="4362133"/>
          </a:xfrm>
          <a:prstGeom prst="rect">
            <a:avLst/>
          </a:prstGeom>
        </p:spPr>
      </p:pic>
      <p:sp>
        <p:nvSpPr>
          <p:cNvPr id="54273"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542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0450" y="4648200"/>
            <a:ext cx="4943475" cy="379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4276" name="Rectangle 4"/>
          <p:cNvSpPr>
            <a:spLocks/>
          </p:cNvSpPr>
          <p:nvPr/>
        </p:nvSpPr>
        <p:spPr bwMode="auto">
          <a:xfrm>
            <a:off x="10109200" y="6235700"/>
            <a:ext cx="1139825"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400">
                <a:solidFill>
                  <a:srgbClr val="FF0000"/>
                </a:solidFill>
                <a:latin typeface="Times New Roman" charset="0"/>
                <a:ea typeface="ＭＳ Ｐゴシック" charset="0"/>
                <a:cs typeface="Times New Roman" charset="0"/>
                <a:sym typeface="Times New Roman" charset="0"/>
              </a:rPr>
              <a:t>Dihedral angle</a:t>
            </a:r>
          </a:p>
        </p:txBody>
      </p:sp>
      <p:pic>
        <p:nvPicPr>
          <p:cNvPr id="54277"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75738" y="933450"/>
            <a:ext cx="2035175"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chemeClr val="tx1"/>
                </a:solidFill>
                <a:round/>
                <a:headEnd/>
                <a:tailEnd/>
              </a14:hiddenLine>
            </a:ext>
          </a:extLst>
        </p:spPr>
      </p:pic>
      <p:sp>
        <p:nvSpPr>
          <p:cNvPr id="54278" name="Rectangle 6"/>
          <p:cNvSpPr>
            <a:spLocks/>
          </p:cNvSpPr>
          <p:nvPr/>
        </p:nvSpPr>
        <p:spPr bwMode="auto">
          <a:xfrm>
            <a:off x="8096250" y="2524125"/>
            <a:ext cx="17208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800">
                <a:solidFill>
                  <a:schemeClr val="tx1"/>
                </a:solidFill>
                <a:latin typeface="Times New Roman" charset="0"/>
                <a:ea typeface="ＭＳ Ｐゴシック" charset="0"/>
                <a:cs typeface="Times New Roman" charset="0"/>
                <a:sym typeface="Times New Roman" charset="0"/>
              </a:rPr>
              <a:t>c9-c2-zr-c4</a:t>
            </a:r>
          </a:p>
        </p:txBody>
      </p:sp>
      <p:sp>
        <p:nvSpPr>
          <p:cNvPr id="54279" name="Rectangle 7"/>
          <p:cNvSpPr>
            <a:spLocks/>
          </p:cNvSpPr>
          <p:nvPr/>
        </p:nvSpPr>
        <p:spPr bwMode="auto">
          <a:xfrm>
            <a:off x="469900" y="482600"/>
            <a:ext cx="10960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3500">
                <a:solidFill>
                  <a:srgbClr val="7F6000"/>
                </a:solidFill>
                <a:latin typeface="ヒラギノ丸ゴ ProN W4" charset="0"/>
                <a:ea typeface="ヒラギノ丸ゴ ProN W4" charset="0"/>
                <a:cs typeface="ヒラギノ丸ゴ ProN W4" charset="0"/>
                <a:sym typeface="ヒラギノ丸ゴ ProN W4" charset="0"/>
              </a:rPr>
              <a:t>プロピレン錯体</a:t>
            </a:r>
            <a:r>
              <a:rPr lang="en-US" altLang="ja-JP" sz="3500">
                <a:solidFill>
                  <a:srgbClr val="7F6000"/>
                </a:solidFill>
                <a:latin typeface="ヒラギノ丸ゴ ProN W4" charset="0"/>
                <a:ea typeface="ヒラギノ丸ゴ ProN W4" charset="0"/>
                <a:cs typeface="ヒラギノ丸ゴ ProN W4" charset="0"/>
                <a:sym typeface="ヒラギノ丸ゴ ProN W4" charset="0"/>
              </a:rPr>
              <a:t>(A)</a:t>
            </a:r>
            <a:r>
              <a:rPr lang="ja-JP" altLang="en-US" sz="3500">
                <a:solidFill>
                  <a:srgbClr val="7F6000"/>
                </a:solidFill>
                <a:latin typeface="ヒラギノ丸ゴ ProN W4" charset="0"/>
                <a:ea typeface="ヒラギノ丸ゴ ProN W4" charset="0"/>
                <a:cs typeface="ヒラギノ丸ゴ ProN W4" charset="0"/>
                <a:sym typeface="ヒラギノ丸ゴ ProN W4" charset="0"/>
              </a:rPr>
              <a:t>の</a:t>
            </a:r>
            <a:r>
              <a:rPr lang="en-US" altLang="ja-JP" sz="3500">
                <a:solidFill>
                  <a:srgbClr val="7F6000"/>
                </a:solidFill>
                <a:latin typeface="ヒラギノ丸ゴ ProN W4" charset="0"/>
                <a:ea typeface="ヒラギノ丸ゴ ProN W4" charset="0"/>
                <a:cs typeface="ヒラギノ丸ゴ ProN W4" charset="0"/>
                <a:sym typeface="ヒラギノ丸ゴ ProN W4" charset="0"/>
              </a:rPr>
              <a:t>MD</a:t>
            </a:r>
            <a:r>
              <a:rPr lang="ja-JP" altLang="en-US" sz="3500">
                <a:solidFill>
                  <a:srgbClr val="7F6000"/>
                </a:solidFill>
                <a:latin typeface="ヒラギノ丸ゴ ProN W4" charset="0"/>
                <a:ea typeface="ヒラギノ丸ゴ ProN W4" charset="0"/>
                <a:cs typeface="ヒラギノ丸ゴ ProN W4" charset="0"/>
                <a:sym typeface="ヒラギノ丸ゴ ProN W4" charset="0"/>
              </a:rPr>
              <a:t>シミュレーション</a:t>
            </a:r>
          </a:p>
        </p:txBody>
      </p:sp>
      <p:sp>
        <p:nvSpPr>
          <p:cNvPr id="54280" name="Rectangle 8"/>
          <p:cNvSpPr>
            <a:spLocks/>
          </p:cNvSpPr>
          <p:nvPr/>
        </p:nvSpPr>
        <p:spPr bwMode="auto">
          <a:xfrm>
            <a:off x="9574213" y="8388350"/>
            <a:ext cx="12954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800">
                <a:solidFill>
                  <a:schemeClr val="tx1"/>
                </a:solidFill>
                <a:latin typeface="Arial" charset="0"/>
                <a:ea typeface="ＭＳ Ｐゴシック" charset="0"/>
                <a:cs typeface="Arial" charset="0"/>
                <a:sym typeface="Arial" charset="0"/>
              </a:rPr>
              <a:t>At 20ps</a:t>
            </a:r>
          </a:p>
        </p:txBody>
      </p:sp>
      <p:sp>
        <p:nvSpPr>
          <p:cNvPr id="54281" name="Rectangle 9"/>
          <p:cNvSpPr>
            <a:spLocks/>
          </p:cNvSpPr>
          <p:nvPr/>
        </p:nvSpPr>
        <p:spPr bwMode="auto">
          <a:xfrm>
            <a:off x="11785600" y="6007100"/>
            <a:ext cx="1046163"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400">
                <a:solidFill>
                  <a:schemeClr val="tx1"/>
                </a:solidFill>
                <a:latin typeface="Arial" charset="0"/>
                <a:ea typeface="ＭＳ Ｐゴシック" charset="0"/>
                <a:cs typeface="Arial" charset="0"/>
                <a:sym typeface="Arial" charset="0"/>
              </a:rPr>
              <a:t>–49.92</a:t>
            </a:r>
          </a:p>
        </p:txBody>
      </p:sp>
      <p:sp>
        <p:nvSpPr>
          <p:cNvPr id="54282" name="Line 10"/>
          <p:cNvSpPr>
            <a:spLocks noChangeShapeType="1"/>
          </p:cNvSpPr>
          <p:nvPr/>
        </p:nvSpPr>
        <p:spPr bwMode="auto">
          <a:xfrm rot="10800000" flipH="1">
            <a:off x="10850563" y="6310313"/>
            <a:ext cx="915987" cy="214312"/>
          </a:xfrm>
          <a:prstGeom prst="line">
            <a:avLst/>
          </a:prstGeom>
          <a:noFill/>
          <a:ln w="25400" cap="flat">
            <a:solidFill>
              <a:schemeClr val="tx1"/>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4283" name="Oval 11"/>
          <p:cNvSpPr>
            <a:spLocks/>
          </p:cNvSpPr>
          <p:nvPr/>
        </p:nvSpPr>
        <p:spPr bwMode="auto">
          <a:xfrm rot="3383529">
            <a:off x="9290050" y="6391275"/>
            <a:ext cx="2463800" cy="1358900"/>
          </a:xfrm>
          <a:prstGeom prst="ellipse">
            <a:avLst/>
          </a:prstGeom>
          <a:noFill/>
          <a:ln w="25400" cap="flat">
            <a:solidFill>
              <a:srgbClr val="FF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nvGrpSpPr>
          <p:cNvPr id="54287" name="Group 15"/>
          <p:cNvGrpSpPr>
            <a:grpSpLocks/>
          </p:cNvGrpSpPr>
          <p:nvPr/>
        </p:nvGrpSpPr>
        <p:grpSpPr bwMode="auto">
          <a:xfrm rot="19919999" flipH="1">
            <a:off x="10752138" y="3651250"/>
            <a:ext cx="338137" cy="142875"/>
            <a:chOff x="0" y="0"/>
            <a:chExt cx="212" cy="89"/>
          </a:xfrm>
        </p:grpSpPr>
        <p:sp>
          <p:nvSpPr>
            <p:cNvPr id="54284" name="AutoShape 12"/>
            <p:cNvSpPr>
              <a:spLocks/>
            </p:cNvSpPr>
            <p:nvPr/>
          </p:nvSpPr>
          <p:spPr bwMode="auto">
            <a:xfrm>
              <a:off x="0" y="0"/>
              <a:ext cx="212" cy="89"/>
            </a:xfrm>
            <a:custGeom>
              <a:avLst/>
              <a:gdLst/>
              <a:ahLst/>
              <a:cxnLst/>
              <a:rect l="0" t="0" r="r" b="b"/>
              <a:pathLst>
                <a:path w="21600" h="21600">
                  <a:moveTo>
                    <a:pt x="19621" y="21600"/>
                  </a:moveTo>
                  <a:lnTo>
                    <a:pt x="17055" y="16200"/>
                  </a:lnTo>
                  <a:lnTo>
                    <a:pt x="18191" y="16200"/>
                  </a:lnTo>
                  <a:cubicBezTo>
                    <a:pt x="17138" y="6663"/>
                    <a:pt x="13457" y="0"/>
                    <a:pt x="9242" y="0"/>
                  </a:cubicBezTo>
                  <a:lnTo>
                    <a:pt x="11515" y="0"/>
                  </a:lnTo>
                  <a:cubicBezTo>
                    <a:pt x="15729" y="0"/>
                    <a:pt x="19410" y="6663"/>
                    <a:pt x="20464" y="16200"/>
                  </a:cubicBezTo>
                  <a:lnTo>
                    <a:pt x="21600" y="16200"/>
                  </a:lnTo>
                  <a:close/>
                  <a:moveTo>
                    <a:pt x="10379" y="164"/>
                  </a:moveTo>
                  <a:cubicBezTo>
                    <a:pt x="5749" y="1504"/>
                    <a:pt x="2272" y="10698"/>
                    <a:pt x="2272" y="21600"/>
                  </a:cubicBezTo>
                  <a:lnTo>
                    <a:pt x="0" y="21600"/>
                  </a:lnTo>
                  <a:cubicBezTo>
                    <a:pt x="0" y="9671"/>
                    <a:pt x="4138" y="0"/>
                    <a:pt x="9242" y="0"/>
                  </a:cubicBezTo>
                  <a:cubicBezTo>
                    <a:pt x="9622" y="0"/>
                    <a:pt x="10002" y="55"/>
                    <a:pt x="10379" y="164"/>
                  </a:cubicBezTo>
                  <a:close/>
                  <a:moveTo>
                    <a:pt x="10379" y="164"/>
                  </a:moveTo>
                </a:path>
              </a:pathLst>
            </a:custGeom>
            <a:solidFill>
              <a:srgbClr val="5B9BD5"/>
            </a:solidFill>
            <a:ln>
              <a:noFill/>
            </a:ln>
            <a:extLst>
              <a:ext uri="{91240B29-F687-4f45-9708-019B960494DF}">
                <a14:hiddenLine xmlns:a14="http://schemas.microsoft.com/office/drawing/2010/main" w="12700" cap="flat">
                  <a:solidFill>
                    <a:srgbClr val="42719B"/>
                  </a:solidFill>
                  <a:miter lim="800000"/>
                  <a:headEnd type="none" w="med" len="med"/>
                  <a:tailEnd type="none" w="med" len="med"/>
                </a14:hiddenLine>
              </a:ext>
            </a:extLst>
          </p:spPr>
          <p:txBody>
            <a:bodyPr lIns="0" tIns="0" rIns="0" bIns="0"/>
            <a:lstStyle/>
            <a:p>
              <a:endParaRPr lang="ja-JP" altLang="en-US"/>
            </a:p>
          </p:txBody>
        </p:sp>
        <p:sp>
          <p:nvSpPr>
            <p:cNvPr id="54285" name="AutoShape 13"/>
            <p:cNvSpPr>
              <a:spLocks/>
            </p:cNvSpPr>
            <p:nvPr/>
          </p:nvSpPr>
          <p:spPr bwMode="auto">
            <a:xfrm>
              <a:off x="0" y="0"/>
              <a:ext cx="102" cy="89"/>
            </a:xfrm>
            <a:custGeom>
              <a:avLst/>
              <a:gdLst/>
              <a:ahLst/>
              <a:cxnLst/>
              <a:rect l="0" t="0" r="r" b="b"/>
              <a:pathLst>
                <a:path w="21600" h="21600">
                  <a:moveTo>
                    <a:pt x="21600" y="164"/>
                  </a:moveTo>
                  <a:cubicBezTo>
                    <a:pt x="11965" y="1504"/>
                    <a:pt x="4729" y="10698"/>
                    <a:pt x="4729" y="21600"/>
                  </a:cubicBezTo>
                  <a:lnTo>
                    <a:pt x="0" y="21600"/>
                  </a:lnTo>
                  <a:cubicBezTo>
                    <a:pt x="0" y="9671"/>
                    <a:pt x="8612" y="0"/>
                    <a:pt x="19235" y="0"/>
                  </a:cubicBezTo>
                  <a:cubicBezTo>
                    <a:pt x="20026" y="0"/>
                    <a:pt x="20816" y="55"/>
                    <a:pt x="21600" y="164"/>
                  </a:cubicBezTo>
                  <a:close/>
                  <a:moveTo>
                    <a:pt x="21600" y="164"/>
                  </a:moveTo>
                </a:path>
              </a:pathLst>
            </a:custGeom>
            <a:solidFill>
              <a:srgbClr val="000000">
                <a:alpha val="20000"/>
              </a:srgbClr>
            </a:solidFill>
            <a:ln>
              <a:noFill/>
            </a:ln>
            <a:extLst>
              <a:ext uri="{91240B29-F687-4f45-9708-019B960494DF}">
                <a14:hiddenLine xmlns:a14="http://schemas.microsoft.com/office/drawing/2010/main" w="12700" cap="flat">
                  <a:solidFill>
                    <a:srgbClr val="42719B"/>
                  </a:solidFill>
                  <a:miter lim="800000"/>
                  <a:headEnd type="none" w="med" len="med"/>
                  <a:tailEnd type="none" w="med" len="med"/>
                </a14:hiddenLine>
              </a:ext>
            </a:extLst>
          </p:spPr>
          <p:txBody>
            <a:bodyPr lIns="0" tIns="0" rIns="0" bIns="0"/>
            <a:lstStyle/>
            <a:p>
              <a:endParaRPr lang="ja-JP" altLang="en-US"/>
            </a:p>
          </p:txBody>
        </p:sp>
        <p:sp>
          <p:nvSpPr>
            <p:cNvPr id="54286" name="AutoShape 14"/>
            <p:cNvSpPr>
              <a:spLocks/>
            </p:cNvSpPr>
            <p:nvPr/>
          </p:nvSpPr>
          <p:spPr bwMode="auto">
            <a:xfrm>
              <a:off x="0" y="0"/>
              <a:ext cx="212" cy="89"/>
            </a:xfrm>
            <a:custGeom>
              <a:avLst/>
              <a:gdLst/>
              <a:ahLst/>
              <a:cxnLst/>
              <a:rect l="0" t="0" r="r" b="b"/>
              <a:pathLst>
                <a:path w="21600" h="21600">
                  <a:moveTo>
                    <a:pt x="10379" y="164"/>
                  </a:moveTo>
                  <a:cubicBezTo>
                    <a:pt x="5749" y="1504"/>
                    <a:pt x="2272" y="10698"/>
                    <a:pt x="2272" y="21600"/>
                  </a:cubicBezTo>
                  <a:lnTo>
                    <a:pt x="0" y="21600"/>
                  </a:lnTo>
                  <a:cubicBezTo>
                    <a:pt x="0" y="9671"/>
                    <a:pt x="4138" y="0"/>
                    <a:pt x="9242" y="0"/>
                  </a:cubicBezTo>
                  <a:lnTo>
                    <a:pt x="11515" y="0"/>
                  </a:lnTo>
                  <a:cubicBezTo>
                    <a:pt x="15729" y="0"/>
                    <a:pt x="19410" y="6663"/>
                    <a:pt x="20464" y="16200"/>
                  </a:cubicBezTo>
                  <a:lnTo>
                    <a:pt x="21600" y="16200"/>
                  </a:lnTo>
                  <a:lnTo>
                    <a:pt x="19621" y="21600"/>
                  </a:lnTo>
                  <a:lnTo>
                    <a:pt x="17055" y="16200"/>
                  </a:lnTo>
                  <a:lnTo>
                    <a:pt x="18191" y="16200"/>
                  </a:lnTo>
                  <a:cubicBezTo>
                    <a:pt x="17138" y="6663"/>
                    <a:pt x="13457" y="0"/>
                    <a:pt x="9242" y="0"/>
                  </a:cubicBezTo>
                </a:path>
              </a:pathLst>
            </a:custGeom>
            <a:noFill/>
            <a:ln w="12700" cap="flat">
              <a:solidFill>
                <a:srgbClr val="42719B"/>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grpSp>
      <p:sp>
        <p:nvSpPr>
          <p:cNvPr id="54288" name="Rectangle 16"/>
          <p:cNvSpPr>
            <a:spLocks/>
          </p:cNvSpPr>
          <p:nvPr/>
        </p:nvSpPr>
        <p:spPr bwMode="auto">
          <a:xfrm>
            <a:off x="11439525" y="3470275"/>
            <a:ext cx="4222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a:solidFill>
                  <a:srgbClr val="0000FF"/>
                </a:solidFill>
                <a:latin typeface="Arial" charset="0"/>
                <a:ea typeface="ＭＳ Ｐゴシック" charset="0"/>
                <a:cs typeface="Arial" charset="0"/>
                <a:sym typeface="Arial" charset="0"/>
              </a:rPr>
              <a:t>c9</a:t>
            </a:r>
          </a:p>
        </p:txBody>
      </p:sp>
      <p:sp>
        <p:nvSpPr>
          <p:cNvPr id="54289" name="Rectangle 17"/>
          <p:cNvSpPr>
            <a:spLocks/>
          </p:cNvSpPr>
          <p:nvPr/>
        </p:nvSpPr>
        <p:spPr bwMode="auto">
          <a:xfrm>
            <a:off x="11041063" y="3908425"/>
            <a:ext cx="420687"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a:solidFill>
                  <a:srgbClr val="0000FF"/>
                </a:solidFill>
                <a:latin typeface="Arial" charset="0"/>
                <a:ea typeface="ＭＳ Ｐゴシック" charset="0"/>
                <a:cs typeface="Arial" charset="0"/>
                <a:sym typeface="Arial" charset="0"/>
              </a:rPr>
              <a:t>c2</a:t>
            </a:r>
          </a:p>
        </p:txBody>
      </p:sp>
      <p:sp>
        <p:nvSpPr>
          <p:cNvPr id="54290" name="Rectangle 18"/>
          <p:cNvSpPr>
            <a:spLocks/>
          </p:cNvSpPr>
          <p:nvPr/>
        </p:nvSpPr>
        <p:spPr bwMode="auto">
          <a:xfrm>
            <a:off x="10960100" y="2716213"/>
            <a:ext cx="422275"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a:solidFill>
                  <a:srgbClr val="0000FF"/>
                </a:solidFill>
                <a:latin typeface="Arial" charset="0"/>
                <a:ea typeface="ＭＳ Ｐゴシック" charset="0"/>
                <a:cs typeface="Arial" charset="0"/>
                <a:sym typeface="Arial" charset="0"/>
              </a:rPr>
              <a:t>c4</a:t>
            </a:r>
          </a:p>
        </p:txBody>
      </p:sp>
      <p:sp>
        <p:nvSpPr>
          <p:cNvPr id="54291" name="Rectangle 19"/>
          <p:cNvSpPr>
            <a:spLocks/>
          </p:cNvSpPr>
          <p:nvPr/>
        </p:nvSpPr>
        <p:spPr bwMode="auto">
          <a:xfrm>
            <a:off x="11023600" y="3295650"/>
            <a:ext cx="268288"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800">
                <a:solidFill>
                  <a:schemeClr val="tx1"/>
                </a:solidFill>
                <a:latin typeface="Times New Roman" charset="0"/>
                <a:ea typeface="ＭＳ Ｐゴシック" charset="0"/>
                <a:cs typeface="Times New Roman" charset="0"/>
                <a:sym typeface="Times New Roman" charset="0"/>
              </a:rPr>
              <a:t>ϕ</a:t>
            </a:r>
          </a:p>
        </p:txBody>
      </p:sp>
      <p:sp>
        <p:nvSpPr>
          <p:cNvPr id="54292" name="Line 20"/>
          <p:cNvSpPr>
            <a:spLocks noChangeShapeType="1"/>
          </p:cNvSpPr>
          <p:nvPr/>
        </p:nvSpPr>
        <p:spPr bwMode="auto">
          <a:xfrm>
            <a:off x="10748963" y="3570288"/>
            <a:ext cx="431800" cy="377825"/>
          </a:xfrm>
          <a:prstGeom prst="line">
            <a:avLst/>
          </a:prstGeom>
          <a:noFill/>
          <a:ln w="6350" cap="flat">
            <a:solidFill>
              <a:srgbClr val="5B9BD5"/>
            </a:solidFill>
            <a:prstDash val="solid"/>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54293"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137900" y="3695700"/>
            <a:ext cx="5715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4295" name="Rectangle 23"/>
          <p:cNvSpPr>
            <a:spLocks/>
          </p:cNvSpPr>
          <p:nvPr/>
        </p:nvSpPr>
        <p:spPr bwMode="auto">
          <a:xfrm>
            <a:off x="1244600" y="7200900"/>
            <a:ext cx="117602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marL="285750" indent="-285750" algn="l">
              <a:buClr>
                <a:srgbClr val="FF0000"/>
              </a:buClr>
              <a:buSzPct val="100000"/>
              <a:buFont typeface="Arial" charset="0"/>
              <a:buChar char="•"/>
            </a:pP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プロピレン錯体</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(B)</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の場合と同じ傾向．</a:t>
            </a:r>
            <a:endParaRPr lang="en-US" altLang="ja-JP" sz="2800">
              <a:solidFill>
                <a:srgbClr val="FF0000"/>
              </a:solidFill>
              <a:latin typeface="ヒラギノ丸ゴ ProN W4" charset="0"/>
              <a:ea typeface="ヒラギノ丸ゴ ProN W4" charset="0"/>
              <a:cs typeface="ヒラギノ丸ゴ ProN W4" charset="0"/>
              <a:sym typeface="ヒラギノ丸ゴ ProN W4" charset="0"/>
            </a:endParaRPr>
          </a:p>
          <a:p>
            <a:pPr marL="285750" indent="-285750" algn="l"/>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　二面角</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c9-c2-zr-c4</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の平均は</a:t>
            </a:r>
            <a:r>
              <a:rPr lang="en-US" altLang="ja-JP" sz="2800">
                <a:solidFill>
                  <a:srgbClr val="FF0000"/>
                </a:solidFill>
                <a:latin typeface="Arial" charset="0"/>
                <a:ea typeface="ＭＳ Ｐゴシック" charset="0"/>
                <a:cs typeface="Arial" charset="0"/>
                <a:sym typeface="Arial" charset="0"/>
              </a:rPr>
              <a:t>–62˚</a:t>
            </a:r>
          </a:p>
        </p:txBody>
      </p:sp>
      <p:sp>
        <p:nvSpPr>
          <p:cNvPr id="54296" name="Rectangle 24"/>
          <p:cNvSpPr>
            <a:spLocks/>
          </p:cNvSpPr>
          <p:nvPr/>
        </p:nvSpPr>
        <p:spPr bwMode="auto">
          <a:xfrm>
            <a:off x="314325" y="2478088"/>
            <a:ext cx="2184400" cy="495300"/>
          </a:xfrm>
          <a:prstGeom prst="rect">
            <a:avLst/>
          </a:prstGeom>
          <a:noFill/>
          <a:ln w="9525"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lstStyle/>
          <a:p>
            <a:r>
              <a:rPr lang="en-US" altLang="ja-JP" sz="2800">
                <a:solidFill>
                  <a:schemeClr val="tx1"/>
                </a:solidFill>
                <a:latin typeface="Arial" charset="0"/>
                <a:ea typeface="ＭＳ Ｐゴシック" charset="0"/>
                <a:cs typeface="Arial" charset="0"/>
                <a:sym typeface="Arial" charset="0"/>
              </a:rPr>
              <a:t>MK charges</a:t>
            </a:r>
          </a:p>
        </p:txBody>
      </p:sp>
      <p:pic>
        <p:nvPicPr>
          <p:cNvPr id="2" name="図 1"/>
          <p:cNvPicPr>
            <a:picLocks noChangeAspect="1"/>
          </p:cNvPicPr>
          <p:nvPr/>
        </p:nvPicPr>
        <p:blipFill>
          <a:blip r:embed="rId6"/>
          <a:stretch>
            <a:fillRect/>
          </a:stretch>
        </p:blipFill>
        <p:spPr>
          <a:xfrm>
            <a:off x="8734648" y="2644552"/>
            <a:ext cx="2967823" cy="158417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descr="B(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6377" y="2428528"/>
            <a:ext cx="6114015" cy="3038367"/>
          </a:xfrm>
          <a:prstGeom prst="rect">
            <a:avLst/>
          </a:prstGeom>
        </p:spPr>
      </p:pic>
      <p:pic>
        <p:nvPicPr>
          <p:cNvPr id="36" name="図 35"/>
          <p:cNvPicPr>
            <a:picLocks noChangeAspect="1"/>
          </p:cNvPicPr>
          <p:nvPr/>
        </p:nvPicPr>
        <p:blipFill>
          <a:blip r:embed="rId3"/>
          <a:stretch>
            <a:fillRect/>
          </a:stretch>
        </p:blipFill>
        <p:spPr>
          <a:xfrm>
            <a:off x="6646416" y="4974109"/>
            <a:ext cx="2511165" cy="1340419"/>
          </a:xfrm>
          <a:prstGeom prst="rect">
            <a:avLst/>
          </a:prstGeom>
        </p:spPr>
      </p:pic>
      <p:pic>
        <p:nvPicPr>
          <p:cNvPr id="35" name="図 34"/>
          <p:cNvPicPr>
            <a:picLocks noChangeAspect="1"/>
          </p:cNvPicPr>
          <p:nvPr/>
        </p:nvPicPr>
        <p:blipFill>
          <a:blip r:embed="rId4"/>
          <a:stretch>
            <a:fillRect/>
          </a:stretch>
        </p:blipFill>
        <p:spPr>
          <a:xfrm>
            <a:off x="10174808" y="4948808"/>
            <a:ext cx="2520280" cy="1345284"/>
          </a:xfrm>
          <a:prstGeom prst="rect">
            <a:avLst/>
          </a:prstGeom>
        </p:spPr>
      </p:pic>
      <p:pic>
        <p:nvPicPr>
          <p:cNvPr id="6" name="図 5"/>
          <p:cNvPicPr>
            <a:picLocks noChangeAspect="1"/>
          </p:cNvPicPr>
          <p:nvPr/>
        </p:nvPicPr>
        <p:blipFill>
          <a:blip r:embed="rId5"/>
          <a:stretch>
            <a:fillRect/>
          </a:stretch>
        </p:blipFill>
        <p:spPr>
          <a:xfrm>
            <a:off x="10093685" y="2417824"/>
            <a:ext cx="2520280" cy="1345284"/>
          </a:xfrm>
          <a:prstGeom prst="rect">
            <a:avLst/>
          </a:prstGeom>
        </p:spPr>
      </p:pic>
      <p:pic>
        <p:nvPicPr>
          <p:cNvPr id="2" name="図 1"/>
          <p:cNvPicPr>
            <a:picLocks noChangeAspect="1"/>
          </p:cNvPicPr>
          <p:nvPr/>
        </p:nvPicPr>
        <p:blipFill>
          <a:blip r:embed="rId6"/>
          <a:stretch>
            <a:fillRect/>
          </a:stretch>
        </p:blipFill>
        <p:spPr>
          <a:xfrm>
            <a:off x="6646416" y="2420257"/>
            <a:ext cx="2511165" cy="1340419"/>
          </a:xfrm>
          <a:prstGeom prst="rect">
            <a:avLst/>
          </a:prstGeom>
        </p:spPr>
      </p:pic>
      <p:pic>
        <p:nvPicPr>
          <p:cNvPr id="4" name="図 3" descr="D.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9712" y="5476430"/>
            <a:ext cx="6048672" cy="3720850"/>
          </a:xfrm>
          <a:prstGeom prst="rect">
            <a:avLst/>
          </a:prstGeom>
        </p:spPr>
      </p:pic>
      <p:sp>
        <p:nvSpPr>
          <p:cNvPr id="55297"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5299" name="Rectangle 3"/>
          <p:cNvSpPr>
            <a:spLocks/>
          </p:cNvSpPr>
          <p:nvPr/>
        </p:nvSpPr>
        <p:spPr bwMode="auto">
          <a:xfrm>
            <a:off x="6516688" y="6859588"/>
            <a:ext cx="6121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algn="l"/>
            <a:r>
              <a:rPr lang="en-US" altLang="ja-JP" sz="2400" dirty="0">
                <a:solidFill>
                  <a:srgbClr val="FF0000"/>
                </a:solidFill>
                <a:latin typeface="ヒラギノ丸ゴ ProN W4" charset="0"/>
                <a:ea typeface="ヒラギノ丸ゴ ProN W4" charset="0"/>
                <a:cs typeface="ヒラギノ丸ゴ ProN W4" charset="0"/>
                <a:sym typeface="ヒラギノ丸ゴ ProN W4" charset="0"/>
              </a:rPr>
              <a:t>C</a:t>
            </a:r>
            <a:r>
              <a:rPr lang="ja-JP" altLang="en-US" sz="2400" dirty="0">
                <a:solidFill>
                  <a:srgbClr val="FF0000"/>
                </a:solidFill>
                <a:latin typeface="ヒラギノ丸ゴ ProN W4" charset="0"/>
                <a:ea typeface="ヒラギノ丸ゴ ProN W4" charset="0"/>
                <a:cs typeface="ヒラギノ丸ゴ ProN W4" charset="0"/>
                <a:sym typeface="ヒラギノ丸ゴ ProN W4" charset="0"/>
              </a:rPr>
              <a:t>および</a:t>
            </a:r>
            <a:r>
              <a:rPr lang="en-US" altLang="ja-JP" sz="2400" dirty="0">
                <a:solidFill>
                  <a:srgbClr val="FF0000"/>
                </a:solidFill>
                <a:latin typeface="ヒラギノ丸ゴ ProN W4" charset="0"/>
                <a:ea typeface="ヒラギノ丸ゴ ProN W4" charset="0"/>
                <a:cs typeface="ヒラギノ丸ゴ ProN W4" charset="0"/>
                <a:sym typeface="ヒラギノ丸ゴ ProN W4" charset="0"/>
              </a:rPr>
              <a:t>D</a:t>
            </a:r>
            <a:r>
              <a:rPr lang="ja-JP" altLang="en-US" sz="2400" dirty="0">
                <a:solidFill>
                  <a:srgbClr val="FF0000"/>
                </a:solidFill>
                <a:latin typeface="ヒラギノ丸ゴ ProN W4" charset="0"/>
                <a:ea typeface="ヒラギノ丸ゴ ProN W4" charset="0"/>
                <a:cs typeface="ヒラギノ丸ゴ ProN W4" charset="0"/>
                <a:sym typeface="ヒラギノ丸ゴ ProN W4" charset="0"/>
              </a:rPr>
              <a:t>から</a:t>
            </a:r>
            <a:r>
              <a:rPr lang="en-US" altLang="ja-JP" sz="2400" dirty="0">
                <a:solidFill>
                  <a:srgbClr val="FF0000"/>
                </a:solidFill>
                <a:latin typeface="ヒラギノ丸ゴ ProN W4" charset="0"/>
                <a:ea typeface="ヒラギノ丸ゴ ProN W4" charset="0"/>
                <a:cs typeface="ヒラギノ丸ゴ ProN W4" charset="0"/>
                <a:sym typeface="ヒラギノ丸ゴ ProN W4" charset="0"/>
              </a:rPr>
              <a:t>MD</a:t>
            </a:r>
            <a:r>
              <a:rPr lang="ja-JP" altLang="en-US" sz="2400" dirty="0">
                <a:solidFill>
                  <a:srgbClr val="FF0000"/>
                </a:solidFill>
                <a:latin typeface="ヒラギノ丸ゴ ProN W4" charset="0"/>
                <a:ea typeface="ヒラギノ丸ゴ ProN W4" charset="0"/>
                <a:cs typeface="ヒラギノ丸ゴ ProN W4" charset="0"/>
                <a:sym typeface="ヒラギノ丸ゴ ProN W4" charset="0"/>
              </a:rPr>
              <a:t>を始めると、プロピレンが回転し安定な</a:t>
            </a:r>
            <a:r>
              <a:rPr lang="en-US" altLang="ja-JP" sz="2400" dirty="0">
                <a:solidFill>
                  <a:srgbClr val="FF0000"/>
                </a:solidFill>
                <a:latin typeface="ヒラギノ丸ゴ ProN W4" charset="0"/>
                <a:ea typeface="ヒラギノ丸ゴ ProN W4" charset="0"/>
                <a:cs typeface="ヒラギノ丸ゴ ProN W4" charset="0"/>
                <a:sym typeface="ヒラギノ丸ゴ ProN W4" charset="0"/>
              </a:rPr>
              <a:t>A</a:t>
            </a:r>
            <a:r>
              <a:rPr lang="ja-JP" altLang="en-US" sz="2400" dirty="0">
                <a:solidFill>
                  <a:srgbClr val="FF0000"/>
                </a:solidFill>
                <a:latin typeface="ヒラギノ丸ゴ ProN W4" charset="0"/>
                <a:ea typeface="ヒラギノ丸ゴ ProN W4" charset="0"/>
                <a:cs typeface="ヒラギノ丸ゴ ProN W4" charset="0"/>
                <a:sym typeface="ヒラギノ丸ゴ ProN W4" charset="0"/>
              </a:rPr>
              <a:t>と</a:t>
            </a:r>
            <a:r>
              <a:rPr lang="en-US" altLang="ja-JP" sz="2400" dirty="0">
                <a:solidFill>
                  <a:srgbClr val="FF0000"/>
                </a:solidFill>
                <a:latin typeface="ヒラギノ丸ゴ ProN W4" charset="0"/>
                <a:ea typeface="ヒラギノ丸ゴ ProN W4" charset="0"/>
                <a:cs typeface="ヒラギノ丸ゴ ProN W4" charset="0"/>
                <a:sym typeface="ヒラギノ丸ゴ ProN W4" charset="0"/>
              </a:rPr>
              <a:t>B</a:t>
            </a:r>
            <a:r>
              <a:rPr lang="ja-JP" altLang="en-US" sz="2400" dirty="0">
                <a:solidFill>
                  <a:srgbClr val="FF0000"/>
                </a:solidFill>
                <a:latin typeface="ヒラギノ丸ゴ ProN W4" charset="0"/>
                <a:ea typeface="ヒラギノ丸ゴ ProN W4" charset="0"/>
                <a:cs typeface="ヒラギノ丸ゴ ProN W4" charset="0"/>
                <a:sym typeface="ヒラギノ丸ゴ ProN W4" charset="0"/>
              </a:rPr>
              <a:t>の構造に変化．</a:t>
            </a:r>
            <a:r>
              <a:rPr lang="en-US" altLang="ja-JP" sz="2400" dirty="0">
                <a:solidFill>
                  <a:srgbClr val="FF0000"/>
                </a:solidFill>
                <a:latin typeface="ヒラギノ丸ゴ ProN W4" charset="0"/>
                <a:ea typeface="ヒラギノ丸ゴ ProN W4" charset="0"/>
                <a:cs typeface="ヒラギノ丸ゴ ProN W4" charset="0"/>
                <a:sym typeface="ヒラギノ丸ゴ ProN W4" charset="0"/>
              </a:rPr>
              <a:t>C=C</a:t>
            </a:r>
            <a:r>
              <a:rPr lang="ja-JP" altLang="en-US" sz="2400" dirty="0">
                <a:solidFill>
                  <a:srgbClr val="FF0000"/>
                </a:solidFill>
                <a:latin typeface="ヒラギノ丸ゴ ProN W4" charset="0"/>
                <a:ea typeface="ヒラギノ丸ゴ ProN W4" charset="0"/>
                <a:cs typeface="ヒラギノ丸ゴ ProN W4" charset="0"/>
                <a:sym typeface="ヒラギノ丸ゴ ProN W4" charset="0"/>
              </a:rPr>
              <a:t>二重結合は</a:t>
            </a:r>
            <a:r>
              <a:rPr lang="en-US" altLang="ja-JP" sz="2400" dirty="0" err="1">
                <a:solidFill>
                  <a:srgbClr val="FF0000"/>
                </a:solidFill>
                <a:latin typeface="ヒラギノ丸ゴ ProN W4" charset="0"/>
                <a:ea typeface="ヒラギノ丸ゴ ProN W4" charset="0"/>
                <a:cs typeface="ヒラギノ丸ゴ ProN W4" charset="0"/>
                <a:sym typeface="ヒラギノ丸ゴ ProN W4" charset="0"/>
              </a:rPr>
              <a:t>Zr</a:t>
            </a:r>
            <a:r>
              <a:rPr lang="en-US" altLang="ja-JP" sz="2400" dirty="0">
                <a:solidFill>
                  <a:srgbClr val="FF0000"/>
                </a:solidFill>
                <a:latin typeface="ヒラギノ丸ゴ ProN W4" charset="0"/>
                <a:ea typeface="ヒラギノ丸ゴ ProN W4" charset="0"/>
                <a:cs typeface="ヒラギノ丸ゴ ProN W4" charset="0"/>
                <a:sym typeface="ヒラギノ丸ゴ ProN W4" charset="0"/>
              </a:rPr>
              <a:t>-Me</a:t>
            </a:r>
            <a:r>
              <a:rPr lang="ja-JP" altLang="en-US" sz="2400" dirty="0">
                <a:solidFill>
                  <a:srgbClr val="FF0000"/>
                </a:solidFill>
                <a:latin typeface="ヒラギノ丸ゴ ProN W4" charset="0"/>
                <a:ea typeface="ヒラギノ丸ゴ ProN W4" charset="0"/>
                <a:cs typeface="ヒラギノ丸ゴ ProN W4" charset="0"/>
                <a:sym typeface="ヒラギノ丸ゴ ProN W4" charset="0"/>
              </a:rPr>
              <a:t>結合とほぼ平行で挿入反応に適した構造で振動．初期構造によるが、挿入反応に適した構造になることができ、そこで</a:t>
            </a:r>
            <a:r>
              <a:rPr lang="en-US" altLang="ja-JP" sz="2400" dirty="0">
                <a:solidFill>
                  <a:srgbClr val="FF0000"/>
                </a:solidFill>
                <a:latin typeface="ヒラギノ丸ゴ ProN W4" charset="0"/>
                <a:ea typeface="ヒラギノ丸ゴ ProN W4" charset="0"/>
                <a:cs typeface="ヒラギノ丸ゴ ProN W4" charset="0"/>
                <a:sym typeface="ヒラギノ丸ゴ ProN W4" charset="0"/>
              </a:rPr>
              <a:t>MC</a:t>
            </a:r>
            <a:r>
              <a:rPr lang="ja-JP" altLang="en-US" sz="2400" dirty="0">
                <a:solidFill>
                  <a:srgbClr val="FF0000"/>
                </a:solidFill>
                <a:latin typeface="ヒラギノ丸ゴ ProN W4" charset="0"/>
                <a:ea typeface="ヒラギノ丸ゴ ProN W4" charset="0"/>
                <a:cs typeface="ヒラギノ丸ゴ ProN W4" charset="0"/>
                <a:sym typeface="ヒラギノ丸ゴ ProN W4" charset="0"/>
              </a:rPr>
              <a:t>を適用すればよい．</a:t>
            </a:r>
          </a:p>
        </p:txBody>
      </p:sp>
      <p:sp>
        <p:nvSpPr>
          <p:cNvPr id="55300" name="Rectangle 4"/>
          <p:cNvSpPr>
            <a:spLocks/>
          </p:cNvSpPr>
          <p:nvPr/>
        </p:nvSpPr>
        <p:spPr bwMode="auto">
          <a:xfrm>
            <a:off x="2876550" y="8929688"/>
            <a:ext cx="32654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000">
                <a:solidFill>
                  <a:schemeClr val="tx1"/>
                </a:solidFill>
                <a:latin typeface="Times New Roman" charset="0"/>
                <a:ea typeface="ＭＳ Ｐゴシック" charset="0"/>
                <a:cs typeface="Times New Roman" charset="0"/>
                <a:sym typeface="Times New Roman" charset="0"/>
              </a:rPr>
              <a:t>Averaged dihedral angle is 17˚.</a:t>
            </a:r>
          </a:p>
        </p:txBody>
      </p:sp>
      <p:sp>
        <p:nvSpPr>
          <p:cNvPr id="55301" name="Rectangle 5"/>
          <p:cNvSpPr>
            <a:spLocks/>
          </p:cNvSpPr>
          <p:nvPr/>
        </p:nvSpPr>
        <p:spPr bwMode="auto">
          <a:xfrm>
            <a:off x="355600" y="596900"/>
            <a:ext cx="10960100"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sz="3500">
                <a:solidFill>
                  <a:srgbClr val="7F6000"/>
                </a:solidFill>
                <a:latin typeface="ヒラギノ丸ゴ ProN W4" charset="0"/>
                <a:ea typeface="ヒラギノ丸ゴ ProN W4" charset="0"/>
                <a:cs typeface="ヒラギノ丸ゴ ProN W4" charset="0"/>
                <a:sym typeface="ヒラギノ丸ゴ ProN W4" charset="0"/>
              </a:rPr>
              <a:t>プロピレン錯体</a:t>
            </a:r>
            <a:r>
              <a:rPr lang="en-US" altLang="ja-JP" sz="3500">
                <a:solidFill>
                  <a:srgbClr val="7F6000"/>
                </a:solidFill>
                <a:latin typeface="ヒラギノ丸ゴ ProN W4" charset="0"/>
                <a:ea typeface="ヒラギノ丸ゴ ProN W4" charset="0"/>
                <a:cs typeface="ヒラギノ丸ゴ ProN W4" charset="0"/>
                <a:sym typeface="ヒラギノ丸ゴ ProN W4" charset="0"/>
              </a:rPr>
              <a:t> (C,D)</a:t>
            </a:r>
            <a:r>
              <a:rPr lang="ja-JP" altLang="en-US" sz="3500">
                <a:solidFill>
                  <a:srgbClr val="7F6000"/>
                </a:solidFill>
                <a:latin typeface="ヒラギノ丸ゴ ProN W4" charset="0"/>
                <a:ea typeface="ヒラギノ丸ゴ ProN W4" charset="0"/>
                <a:cs typeface="ヒラギノ丸ゴ ProN W4" charset="0"/>
                <a:sym typeface="ヒラギノ丸ゴ ProN W4" charset="0"/>
              </a:rPr>
              <a:t>の</a:t>
            </a:r>
            <a:r>
              <a:rPr lang="en-US" altLang="ja-JP" sz="3500">
                <a:solidFill>
                  <a:srgbClr val="7F6000"/>
                </a:solidFill>
                <a:latin typeface="ヒラギノ丸ゴ ProN W4" charset="0"/>
                <a:ea typeface="ヒラギノ丸ゴ ProN W4" charset="0"/>
                <a:cs typeface="ヒラギノ丸ゴ ProN W4" charset="0"/>
                <a:sym typeface="ヒラギノ丸ゴ ProN W4" charset="0"/>
              </a:rPr>
              <a:t>MD</a:t>
            </a:r>
            <a:r>
              <a:rPr lang="ja-JP" altLang="en-US" sz="3500">
                <a:solidFill>
                  <a:srgbClr val="7F6000"/>
                </a:solidFill>
                <a:latin typeface="ヒラギノ丸ゴ ProN W4" charset="0"/>
                <a:ea typeface="ヒラギノ丸ゴ ProN W4" charset="0"/>
                <a:cs typeface="ヒラギノ丸ゴ ProN W4" charset="0"/>
                <a:sym typeface="ヒラギノ丸ゴ ProN W4" charset="0"/>
              </a:rPr>
              <a:t>シミュレーション</a:t>
            </a:r>
          </a:p>
        </p:txBody>
      </p:sp>
      <p:sp>
        <p:nvSpPr>
          <p:cNvPr id="55302" name="Rectangle 6"/>
          <p:cNvSpPr>
            <a:spLocks/>
          </p:cNvSpPr>
          <p:nvPr/>
        </p:nvSpPr>
        <p:spPr bwMode="auto">
          <a:xfrm>
            <a:off x="8259763" y="6350000"/>
            <a:ext cx="2984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000">
                <a:solidFill>
                  <a:schemeClr val="tx1"/>
                </a:solidFill>
                <a:latin typeface="Arial" charset="0"/>
                <a:ea typeface="ＭＳ Ｐゴシック" charset="0"/>
                <a:cs typeface="Arial" charset="0"/>
                <a:sym typeface="Arial" charset="0"/>
              </a:rPr>
              <a:t>D</a:t>
            </a:r>
          </a:p>
        </p:txBody>
      </p:sp>
      <p:sp>
        <p:nvSpPr>
          <p:cNvPr id="55303" name="Rectangle 7"/>
          <p:cNvSpPr>
            <a:spLocks/>
          </p:cNvSpPr>
          <p:nvPr/>
        </p:nvSpPr>
        <p:spPr bwMode="auto">
          <a:xfrm>
            <a:off x="11480800" y="6375400"/>
            <a:ext cx="282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000">
                <a:solidFill>
                  <a:schemeClr val="tx1"/>
                </a:solidFill>
                <a:latin typeface="Arial" charset="0"/>
                <a:ea typeface="ＭＳ Ｐゴシック" charset="0"/>
                <a:cs typeface="Arial" charset="0"/>
                <a:sym typeface="Arial" charset="0"/>
              </a:rPr>
              <a:t>A</a:t>
            </a:r>
          </a:p>
        </p:txBody>
      </p:sp>
      <p:sp>
        <p:nvSpPr>
          <p:cNvPr id="55304" name="Line 8"/>
          <p:cNvSpPr>
            <a:spLocks noChangeShapeType="1"/>
          </p:cNvSpPr>
          <p:nvPr/>
        </p:nvSpPr>
        <p:spPr bwMode="auto">
          <a:xfrm rot="10800000" flipH="1">
            <a:off x="8967788" y="3113088"/>
            <a:ext cx="782637" cy="9525"/>
          </a:xfrm>
          <a:prstGeom prst="line">
            <a:avLst/>
          </a:prstGeom>
          <a:noFill/>
          <a:ln w="25400" cap="flat">
            <a:solidFill>
              <a:srgbClr val="5B9BD5"/>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5305" name="Rectangle 9"/>
          <p:cNvSpPr>
            <a:spLocks/>
          </p:cNvSpPr>
          <p:nvPr/>
        </p:nvSpPr>
        <p:spPr bwMode="auto">
          <a:xfrm>
            <a:off x="8248650" y="4184650"/>
            <a:ext cx="296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000">
                <a:solidFill>
                  <a:schemeClr val="tx1"/>
                </a:solidFill>
                <a:latin typeface="Arial" charset="0"/>
                <a:ea typeface="ＭＳ Ｐゴシック" charset="0"/>
                <a:cs typeface="Arial" charset="0"/>
                <a:sym typeface="Arial" charset="0"/>
              </a:rPr>
              <a:t>C</a:t>
            </a:r>
          </a:p>
        </p:txBody>
      </p:sp>
      <p:sp>
        <p:nvSpPr>
          <p:cNvPr id="55306" name="Rectangle 10"/>
          <p:cNvSpPr>
            <a:spLocks/>
          </p:cNvSpPr>
          <p:nvPr/>
        </p:nvSpPr>
        <p:spPr bwMode="auto">
          <a:xfrm>
            <a:off x="11480800" y="4191000"/>
            <a:ext cx="28257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000">
                <a:solidFill>
                  <a:schemeClr val="tx1"/>
                </a:solidFill>
                <a:latin typeface="Arial" charset="0"/>
                <a:ea typeface="ＭＳ Ｐゴシック" charset="0"/>
                <a:cs typeface="Arial" charset="0"/>
                <a:sym typeface="Arial" charset="0"/>
              </a:rPr>
              <a:t>B</a:t>
            </a:r>
          </a:p>
        </p:txBody>
      </p:sp>
      <p:pic>
        <p:nvPicPr>
          <p:cNvPr id="55309"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rot="486010">
            <a:off x="8532813" y="3416300"/>
            <a:ext cx="393700"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5311" name="Line 15"/>
          <p:cNvSpPr>
            <a:spLocks noChangeShapeType="1"/>
          </p:cNvSpPr>
          <p:nvPr/>
        </p:nvSpPr>
        <p:spPr bwMode="auto">
          <a:xfrm rot="10800000" flipH="1">
            <a:off x="8953500" y="5626100"/>
            <a:ext cx="782638" cy="7938"/>
          </a:xfrm>
          <a:prstGeom prst="line">
            <a:avLst/>
          </a:prstGeom>
          <a:noFill/>
          <a:ln w="25400" cap="flat">
            <a:solidFill>
              <a:srgbClr val="5B9BD5"/>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55315" name="Picture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499883">
            <a:off x="8547100" y="5969000"/>
            <a:ext cx="381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55319" name="Rectangle 23"/>
          <p:cNvSpPr>
            <a:spLocks/>
          </p:cNvSpPr>
          <p:nvPr/>
        </p:nvSpPr>
        <p:spPr bwMode="auto">
          <a:xfrm>
            <a:off x="3181350" y="5199063"/>
            <a:ext cx="32654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2000">
                <a:solidFill>
                  <a:schemeClr val="tx1"/>
                </a:solidFill>
                <a:latin typeface="Times New Roman" charset="0"/>
                <a:ea typeface="ＭＳ Ｐゴシック" charset="0"/>
                <a:cs typeface="Times New Roman" charset="0"/>
                <a:sym typeface="Times New Roman" charset="0"/>
              </a:rPr>
              <a:t>Averaged dihedral angle is 10˚.</a:t>
            </a:r>
          </a:p>
        </p:txBody>
      </p:sp>
      <p:sp>
        <p:nvSpPr>
          <p:cNvPr id="55320" name="Rectangle 24"/>
          <p:cNvSpPr>
            <a:spLocks/>
          </p:cNvSpPr>
          <p:nvPr/>
        </p:nvSpPr>
        <p:spPr bwMode="auto">
          <a:xfrm>
            <a:off x="314325" y="1970088"/>
            <a:ext cx="2184400" cy="495300"/>
          </a:xfrm>
          <a:prstGeom prst="rect">
            <a:avLst/>
          </a:prstGeom>
          <a:noFill/>
          <a:ln w="9525" cap="flat">
            <a:solidFill>
              <a:srgbClr val="FF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38100" tIns="38100" rIns="38100" bIns="38100"/>
          <a:lstStyle/>
          <a:p>
            <a:r>
              <a:rPr lang="en-US" altLang="ja-JP" sz="2800">
                <a:solidFill>
                  <a:schemeClr val="tx1"/>
                </a:solidFill>
                <a:latin typeface="Arial" charset="0"/>
                <a:ea typeface="ＭＳ Ｐゴシック" charset="0"/>
                <a:cs typeface="Arial" charset="0"/>
                <a:sym typeface="Arial" charset="0"/>
              </a:rPr>
              <a:t>MK charges</a:t>
            </a:r>
          </a:p>
        </p:txBody>
      </p:sp>
      <p:sp>
        <p:nvSpPr>
          <p:cNvPr id="55321" name="Rectangle 25"/>
          <p:cNvSpPr>
            <a:spLocks/>
          </p:cNvSpPr>
          <p:nvPr/>
        </p:nvSpPr>
        <p:spPr bwMode="auto">
          <a:xfrm>
            <a:off x="1028700" y="2882900"/>
            <a:ext cx="266700" cy="228600"/>
          </a:xfrm>
          <a:prstGeom prst="rect">
            <a:avLst/>
          </a:prstGeom>
          <a:solidFill>
            <a:srgbClr val="FFFFFF"/>
          </a:solidFill>
          <a:ln w="25400" cap="flat">
            <a:solidFill>
              <a:srgbClr val="FFFFFF"/>
            </a:solidFill>
            <a:prstDash val="solid"/>
            <a:miter lim="800000"/>
            <a:headEnd type="none" w="med" len="med"/>
            <a:tailEnd type="none" w="med" len="med"/>
          </a:ln>
        </p:spPr>
        <p:txBody>
          <a:bodyPr lIns="0" tIns="0" rIns="0" bIns="0"/>
          <a:lstStyle/>
          <a:p>
            <a:endParaRPr lang="ja-JP" altLang="en-US"/>
          </a:p>
        </p:txBody>
      </p:sp>
      <p:sp>
        <p:nvSpPr>
          <p:cNvPr id="55322" name="Rectangle 26"/>
          <p:cNvSpPr>
            <a:spLocks/>
          </p:cNvSpPr>
          <p:nvPr/>
        </p:nvSpPr>
        <p:spPr bwMode="auto">
          <a:xfrm>
            <a:off x="1016000" y="5969000"/>
            <a:ext cx="296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000">
                <a:solidFill>
                  <a:schemeClr val="tx1"/>
                </a:solidFill>
                <a:latin typeface="Arial" charset="0"/>
                <a:ea typeface="ＭＳ Ｐゴシック" charset="0"/>
                <a:cs typeface="Arial" charset="0"/>
                <a:sym typeface="Arial" charset="0"/>
              </a:rPr>
              <a:t>D</a:t>
            </a:r>
          </a:p>
        </p:txBody>
      </p:sp>
      <p:sp>
        <p:nvSpPr>
          <p:cNvPr id="55323" name="Rectangle 27"/>
          <p:cNvSpPr>
            <a:spLocks/>
          </p:cNvSpPr>
          <p:nvPr/>
        </p:nvSpPr>
        <p:spPr bwMode="auto">
          <a:xfrm>
            <a:off x="1016000" y="2844800"/>
            <a:ext cx="296863"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000">
                <a:solidFill>
                  <a:schemeClr val="tx1"/>
                </a:solidFill>
                <a:latin typeface="Arial" charset="0"/>
                <a:ea typeface="ＭＳ Ｐゴシック" charset="0"/>
                <a:cs typeface="Arial" charset="0"/>
                <a:sym typeface="Arial" charset="0"/>
              </a:rPr>
              <a:t>C</a:t>
            </a:r>
          </a:p>
        </p:txBody>
      </p:sp>
      <p:pic>
        <p:nvPicPr>
          <p:cNvPr id="5" name="図 4"/>
          <p:cNvPicPr>
            <a:picLocks noChangeAspect="1"/>
          </p:cNvPicPr>
          <p:nvPr/>
        </p:nvPicPr>
        <p:blipFill>
          <a:blip r:embed="rId10"/>
          <a:stretch>
            <a:fillRect/>
          </a:stretch>
        </p:blipFill>
        <p:spPr>
          <a:xfrm>
            <a:off x="8340948" y="3254772"/>
            <a:ext cx="393700" cy="469900"/>
          </a:xfrm>
          <a:prstGeom prst="rect">
            <a:avLst/>
          </a:prstGeom>
        </p:spPr>
      </p:pic>
      <p:pic>
        <p:nvPicPr>
          <p:cNvPr id="7" name="図 6"/>
          <p:cNvPicPr>
            <a:picLocks noChangeAspect="1"/>
          </p:cNvPicPr>
          <p:nvPr/>
        </p:nvPicPr>
        <p:blipFill>
          <a:blip r:embed="rId11"/>
          <a:stretch>
            <a:fillRect/>
          </a:stretch>
        </p:blipFill>
        <p:spPr>
          <a:xfrm>
            <a:off x="11830992" y="3076600"/>
            <a:ext cx="381000" cy="469900"/>
          </a:xfrm>
          <a:prstGeom prst="rect">
            <a:avLst/>
          </a:prstGeom>
        </p:spPr>
      </p:pic>
      <p:pic>
        <p:nvPicPr>
          <p:cNvPr id="8" name="図 7"/>
          <p:cNvPicPr>
            <a:picLocks noChangeAspect="1"/>
          </p:cNvPicPr>
          <p:nvPr/>
        </p:nvPicPr>
        <p:blipFill>
          <a:blip r:embed="rId12"/>
          <a:stretch>
            <a:fillRect/>
          </a:stretch>
        </p:blipFill>
        <p:spPr>
          <a:xfrm>
            <a:off x="8230592" y="5812904"/>
            <a:ext cx="482600" cy="254000"/>
          </a:xfrm>
          <a:prstGeom prst="rect">
            <a:avLst/>
          </a:prstGeom>
        </p:spPr>
      </p:pic>
      <p:pic>
        <p:nvPicPr>
          <p:cNvPr id="9" name="図 8"/>
          <p:cNvPicPr>
            <a:picLocks noChangeAspect="1"/>
          </p:cNvPicPr>
          <p:nvPr/>
        </p:nvPicPr>
        <p:blipFill>
          <a:blip r:embed="rId13"/>
          <a:stretch>
            <a:fillRect/>
          </a:stretch>
        </p:blipFill>
        <p:spPr>
          <a:xfrm>
            <a:off x="11830992" y="5812904"/>
            <a:ext cx="482600" cy="2540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stretch>
            <a:fillRect/>
          </a:stretch>
        </p:blipFill>
        <p:spPr>
          <a:xfrm>
            <a:off x="669752" y="1852464"/>
            <a:ext cx="7344817" cy="4790824"/>
          </a:xfrm>
          <a:prstGeom prst="rect">
            <a:avLst/>
          </a:prstGeom>
        </p:spPr>
      </p:pic>
      <p:grpSp>
        <p:nvGrpSpPr>
          <p:cNvPr id="56325" name="Group 5"/>
          <p:cNvGrpSpPr>
            <a:grpSpLocks/>
          </p:cNvGrpSpPr>
          <p:nvPr/>
        </p:nvGrpSpPr>
        <p:grpSpPr bwMode="auto">
          <a:xfrm>
            <a:off x="8039100" y="2355850"/>
            <a:ext cx="4535488" cy="2868613"/>
            <a:chOff x="0" y="0"/>
            <a:chExt cx="2856" cy="1806"/>
          </a:xfrm>
        </p:grpSpPr>
        <p:pic>
          <p:nvPicPr>
            <p:cNvPr id="563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45" cy="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a:tailEnd/>
                </a14:hiddenLine>
              </a:ext>
            </a:extLst>
          </p:spPr>
        </p:pic>
        <p:sp>
          <p:nvSpPr>
            <p:cNvPr id="56323" name="Rectangle 3"/>
            <p:cNvSpPr>
              <a:spLocks/>
            </p:cNvSpPr>
            <p:nvPr/>
          </p:nvSpPr>
          <p:spPr bwMode="auto">
            <a:xfrm>
              <a:off x="1826" y="365"/>
              <a:ext cx="223"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200" b="1">
                  <a:solidFill>
                    <a:schemeClr val="tx1"/>
                  </a:solidFill>
                  <a:ea typeface="ＭＳ Ｐゴシック" charset="0"/>
                  <a:cs typeface="Gill Sans" charset="0"/>
                </a:rPr>
                <a:t>hc1</a:t>
              </a:r>
            </a:p>
          </p:txBody>
        </p:sp>
        <p:sp>
          <p:nvSpPr>
            <p:cNvPr id="56324" name="Rectangle 4"/>
            <p:cNvSpPr>
              <a:spLocks/>
            </p:cNvSpPr>
            <p:nvPr/>
          </p:nvSpPr>
          <p:spPr bwMode="auto">
            <a:xfrm>
              <a:off x="2456" y="1486"/>
              <a:ext cx="400" cy="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r>
                <a:rPr lang="en-US" altLang="ja-JP" sz="1200" b="1">
                  <a:solidFill>
                    <a:schemeClr val="tx1"/>
                  </a:solidFill>
                  <a:ea typeface="ＭＳ Ｐゴシック" charset="0"/>
                  <a:cs typeface="Gill Sans" charset="0"/>
                </a:rPr>
                <a:t>hc2</a:t>
              </a:r>
            </a:p>
          </p:txBody>
        </p:sp>
      </p:grpSp>
      <p:sp>
        <p:nvSpPr>
          <p:cNvPr id="56326" name="Line 6"/>
          <p:cNvSpPr>
            <a:spLocks noChangeShapeType="1"/>
          </p:cNvSpPr>
          <p:nvPr/>
        </p:nvSpPr>
        <p:spPr bwMode="auto">
          <a:xfrm rot="10800000" flipH="1">
            <a:off x="11042650" y="3255963"/>
            <a:ext cx="66675" cy="322262"/>
          </a:xfrm>
          <a:prstGeom prst="line">
            <a:avLst/>
          </a:prstGeom>
          <a:noFill/>
          <a:ln w="6350" cap="flat">
            <a:solidFill>
              <a:srgbClr val="5B9BD5"/>
            </a:solidFill>
            <a:prstDash val="solid"/>
            <a:miter lim="800000"/>
            <a:headEnd type="none" w="med" len="med"/>
            <a:tailEnd type="triangle" w="sm" len="sm"/>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56327" name="Rectangle 7"/>
          <p:cNvSpPr>
            <a:spLocks/>
          </p:cNvSpPr>
          <p:nvPr/>
        </p:nvSpPr>
        <p:spPr bwMode="auto">
          <a:xfrm>
            <a:off x="298450" y="7245350"/>
            <a:ext cx="120015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38100" tIns="38100" rIns="38100" bIns="38100"/>
          <a:lstStyle/>
          <a:p>
            <a:pPr marL="247650" indent="-247650" algn="l">
              <a:buClr>
                <a:srgbClr val="FF0000"/>
              </a:buClr>
              <a:buSzPct val="100000"/>
              <a:buFont typeface="ヒラギノ丸ゴ ProN W4" charset="0"/>
              <a:buChar char="•"/>
            </a:pP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イソブチル基の</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C</a:t>
            </a:r>
            <a:r>
              <a:rPr lang="en-US" altLang="ja-JP" sz="2800" baseline="-18000">
                <a:solidFill>
                  <a:srgbClr val="FF0000"/>
                </a:solidFill>
                <a:latin typeface="ヒラギノ丸ゴ ProN W4" charset="0"/>
                <a:ea typeface="ヒラギノ丸ゴ ProN W4" charset="0"/>
                <a:cs typeface="ヒラギノ丸ゴ ProN W4" charset="0"/>
                <a:sym typeface="ヒラギノ丸ゴ ProN W4" charset="0"/>
              </a:rPr>
              <a:t>α</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C</a:t>
            </a:r>
            <a:r>
              <a:rPr lang="en-US" altLang="ja-JP" sz="2800" baseline="-18000">
                <a:solidFill>
                  <a:srgbClr val="FF0000"/>
                </a:solidFill>
                <a:latin typeface="ヒラギノ丸ゴ ProN W4" charset="0"/>
                <a:ea typeface="ヒラギノ丸ゴ ProN W4" charset="0"/>
                <a:cs typeface="ヒラギノ丸ゴ ProN W4" charset="0"/>
                <a:sym typeface="ヒラギノ丸ゴ ProN W4" charset="0"/>
              </a:rPr>
              <a:t>β</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 </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結合まわりの内部回転</a:t>
            </a:r>
            <a:endParaRPr lang="en-US" altLang="ja-JP" sz="2800">
              <a:solidFill>
                <a:schemeClr val="tx1"/>
              </a:solidFill>
              <a:latin typeface="ヒラギノ丸ゴ ProN W4" charset="0"/>
              <a:ea typeface="ヒラギノ丸ゴ ProN W4" charset="0"/>
              <a:cs typeface="ヒラギノ丸ゴ ProN W4" charset="0"/>
              <a:sym typeface="ヒラギノ丸ゴ ProN W4" charset="0"/>
            </a:endParaRPr>
          </a:p>
          <a:p>
            <a:pPr marL="247650" indent="-247650" algn="l">
              <a:buClr>
                <a:srgbClr val="FF0000"/>
              </a:buClr>
              <a:buSzPct val="100000"/>
              <a:buFont typeface="ヒラギノ丸ゴ ProN W4" charset="0"/>
              <a:buChar char="•"/>
            </a:pP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 hc1</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もしくは</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hc2</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の</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Zr</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からの距離の平均は</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2.75 Å</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DFT</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では、</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agostic</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相互作用のために</a:t>
            </a:r>
            <a:r>
              <a:rPr lang="en-US" altLang="ja-JP" sz="2800">
                <a:solidFill>
                  <a:srgbClr val="FF0000"/>
                </a:solidFill>
                <a:latin typeface="ヒラギノ丸ゴ ProN W4" charset="0"/>
                <a:ea typeface="ヒラギノ丸ゴ ProN W4" charset="0"/>
                <a:cs typeface="ヒラギノ丸ゴ ProN W4" charset="0"/>
                <a:sym typeface="ヒラギノ丸ゴ ProN W4" charset="0"/>
              </a:rPr>
              <a:t>2.27 Å</a:t>
            </a:r>
            <a:r>
              <a:rPr lang="ja-JP" altLang="en-US" sz="2800">
                <a:solidFill>
                  <a:srgbClr val="FF0000"/>
                </a:solidFill>
                <a:latin typeface="ヒラギノ丸ゴ ProN W4" charset="0"/>
                <a:ea typeface="ヒラギノ丸ゴ ProN W4" charset="0"/>
                <a:cs typeface="ヒラギノ丸ゴ ProN W4" charset="0"/>
                <a:sym typeface="ヒラギノ丸ゴ ProN W4" charset="0"/>
              </a:rPr>
              <a:t>．</a:t>
            </a:r>
          </a:p>
        </p:txBody>
      </p:sp>
      <p:sp>
        <p:nvSpPr>
          <p:cNvPr id="56328" name="Rectangle 8"/>
          <p:cNvSpPr>
            <a:spLocks/>
          </p:cNvSpPr>
          <p:nvPr/>
        </p:nvSpPr>
        <p:spPr bwMode="auto">
          <a:xfrm>
            <a:off x="6884988" y="2378100"/>
            <a:ext cx="14192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dirty="0">
                <a:solidFill>
                  <a:schemeClr val="tx1"/>
                </a:solidFill>
                <a:ea typeface="ＭＳ Ｐゴシック" charset="0"/>
                <a:cs typeface="Gill Sans" charset="0"/>
              </a:rPr>
              <a:t>zr-hc1</a:t>
            </a:r>
          </a:p>
        </p:txBody>
      </p:sp>
      <p:sp>
        <p:nvSpPr>
          <p:cNvPr id="56329" name="Rectangle 9"/>
          <p:cNvSpPr>
            <a:spLocks/>
          </p:cNvSpPr>
          <p:nvPr/>
        </p:nvSpPr>
        <p:spPr bwMode="auto">
          <a:xfrm>
            <a:off x="6880225" y="3122613"/>
            <a:ext cx="14192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a:solidFill>
                  <a:schemeClr val="tx1"/>
                </a:solidFill>
                <a:ea typeface="ＭＳ Ｐゴシック" charset="0"/>
                <a:cs typeface="Gill Sans" charset="0"/>
              </a:rPr>
              <a:t>zr-hc2</a:t>
            </a:r>
          </a:p>
        </p:txBody>
      </p:sp>
      <p:sp>
        <p:nvSpPr>
          <p:cNvPr id="56330" name="Rectangle 10"/>
          <p:cNvSpPr>
            <a:spLocks/>
          </p:cNvSpPr>
          <p:nvPr/>
        </p:nvSpPr>
        <p:spPr bwMode="auto">
          <a:xfrm>
            <a:off x="9363075" y="5414963"/>
            <a:ext cx="1555750" cy="26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wrap="none" lIns="38100" tIns="38100" rIns="38100" bIns="38100">
            <a:spAutoFit/>
          </a:bodyPr>
          <a:lstStyle/>
          <a:p>
            <a:r>
              <a:rPr lang="en-US" altLang="ja-JP" sz="1200">
                <a:solidFill>
                  <a:schemeClr val="tx1"/>
                </a:solidFill>
                <a:latin typeface="Symbol" charset="0"/>
                <a:ea typeface="ＭＳ Ｐゴシック" charset="0"/>
                <a:cs typeface="Symbol" charset="0"/>
                <a:sym typeface="Symbol" charset="0"/>
              </a:rPr>
              <a:t>η</a:t>
            </a:r>
            <a:r>
              <a:rPr lang="en-US" altLang="ja-JP" sz="1200">
                <a:solidFill>
                  <a:schemeClr val="tx1"/>
                </a:solidFill>
                <a:latin typeface="Times New Roman Bold" charset="0"/>
                <a:ea typeface="ＭＳ Ｐゴシック" charset="0"/>
                <a:cs typeface="Times New Roman Bold" charset="0"/>
                <a:sym typeface="Times New Roman Bold" charset="0"/>
              </a:rPr>
              <a:t>5 Cp ring and one Zr</a:t>
            </a:r>
          </a:p>
        </p:txBody>
      </p:sp>
      <p:sp>
        <p:nvSpPr>
          <p:cNvPr id="56331" name="Rectangle 11"/>
          <p:cNvSpPr>
            <a:spLocks/>
          </p:cNvSpPr>
          <p:nvPr/>
        </p:nvSpPr>
        <p:spPr bwMode="auto">
          <a:xfrm>
            <a:off x="215900" y="234950"/>
            <a:ext cx="120015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altLang="ja-JP" sz="3400">
                <a:solidFill>
                  <a:srgbClr val="7F6000"/>
                </a:solidFill>
                <a:latin typeface="Times New Roman" charset="0"/>
                <a:ea typeface="ヒラギノ明朝 ProN W3" charset="0"/>
                <a:cs typeface="ヒラギノ明朝 ProN W3" charset="0"/>
                <a:sym typeface="Times New Roman" charset="0"/>
              </a:rPr>
              <a:t>Zr-Me</a:t>
            </a:r>
            <a:r>
              <a:rPr lang="ja-JP" altLang="en-US" sz="3400">
                <a:solidFill>
                  <a:srgbClr val="7F6000"/>
                </a:solidFill>
                <a:latin typeface="Times New Roman" charset="0"/>
                <a:ea typeface="ヒラギノ明朝 ProN W3" charset="0"/>
                <a:cs typeface="ヒラギノ明朝 ProN W3" charset="0"/>
                <a:sym typeface="Times New Roman" charset="0"/>
              </a:rPr>
              <a:t>結合へのプロピレン挿入の生成物であるイソブチル錯体の</a:t>
            </a:r>
            <a:r>
              <a:rPr lang="en-US" altLang="ja-JP" sz="3400">
                <a:solidFill>
                  <a:srgbClr val="7F6000"/>
                </a:solidFill>
                <a:latin typeface="Times New Roman" charset="0"/>
                <a:ea typeface="ヒラギノ明朝 ProN W3" charset="0"/>
                <a:cs typeface="ヒラギノ明朝 ProN W3" charset="0"/>
                <a:sym typeface="Times New Roman" charset="0"/>
              </a:rPr>
              <a:t>MD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AutoShape 1"/>
          <p:cNvSpPr>
            <a:spLocks/>
          </p:cNvSpPr>
          <p:nvPr/>
        </p:nvSpPr>
        <p:spPr bwMode="auto">
          <a:xfrm>
            <a:off x="11036300" y="1981200"/>
            <a:ext cx="1739900" cy="2159000"/>
          </a:xfrm>
          <a:prstGeom prst="roundRect">
            <a:avLst>
              <a:gd name="adj" fmla="val 10944"/>
            </a:avLst>
          </a:prstGeom>
          <a:solidFill>
            <a:srgbClr val="FDF581"/>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nchor="ctr"/>
          <a:lstStyle/>
          <a:p>
            <a:endParaRPr lang="en-US" altLang="ja-JP" sz="3600">
              <a:solidFill>
                <a:srgbClr val="F5FFA0"/>
              </a:solidFill>
              <a:latin typeface="Helvetica Neue Light" charset="0"/>
              <a:ea typeface="ＭＳ Ｐゴシック" charset="0"/>
              <a:cs typeface="Helvetica Neue Light" charset="0"/>
              <a:sym typeface="Helvetica Neue Light" charset="0"/>
            </a:endParaRPr>
          </a:p>
          <a:p>
            <a:endParaRPr lang="ja-JP" altLang="en-US" sz="3600">
              <a:solidFill>
                <a:srgbClr val="F5FFA0"/>
              </a:solidFill>
              <a:latin typeface="Helvetica Neue Light" charset="0"/>
              <a:ea typeface="ＭＳ Ｐゴシック" charset="0"/>
              <a:cs typeface="Helvetica Neue Light" charset="0"/>
              <a:sym typeface="Helvetica Neue Light" charset="0"/>
            </a:endParaRP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8325" y="3232150"/>
            <a:ext cx="4546600" cy="629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87100" y="2209800"/>
            <a:ext cx="1633538"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6488113"/>
            <a:ext cx="55118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56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800" y="2970213"/>
            <a:ext cx="5019675" cy="126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5606" name="Rectangle 6"/>
          <p:cNvSpPr>
            <a:spLocks/>
          </p:cNvSpPr>
          <p:nvPr/>
        </p:nvSpPr>
        <p:spPr bwMode="auto">
          <a:xfrm>
            <a:off x="2374900" y="7632700"/>
            <a:ext cx="43815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000" i="1">
                <a:solidFill>
                  <a:srgbClr val="FF0000"/>
                </a:solidFill>
                <a:latin typeface="Helvetica" charset="0"/>
                <a:ea typeface="ＭＳ Ｐゴシック" charset="0"/>
                <a:cs typeface="Helvetica" charset="0"/>
                <a:sym typeface="Helvetica" charset="0"/>
              </a:rPr>
              <a:t>TS</a:t>
            </a:r>
          </a:p>
        </p:txBody>
      </p:sp>
      <p:sp>
        <p:nvSpPr>
          <p:cNvPr id="25607" name="Rectangle 7"/>
          <p:cNvSpPr>
            <a:spLocks/>
          </p:cNvSpPr>
          <p:nvPr/>
        </p:nvSpPr>
        <p:spPr bwMode="auto">
          <a:xfrm>
            <a:off x="4292600" y="7632700"/>
            <a:ext cx="960438"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000" i="1">
                <a:solidFill>
                  <a:srgbClr val="FF0000"/>
                </a:solidFill>
                <a:latin typeface="Helvetica" charset="0"/>
                <a:ea typeface="ＭＳ Ｐゴシック" charset="0"/>
                <a:cs typeface="Helvetica" charset="0"/>
                <a:sym typeface="Helvetica" charset="0"/>
              </a:rPr>
              <a:t>product</a:t>
            </a:r>
          </a:p>
        </p:txBody>
      </p:sp>
      <p:sp>
        <p:nvSpPr>
          <p:cNvPr id="25608" name="Rectangle 8"/>
          <p:cNvSpPr>
            <a:spLocks/>
          </p:cNvSpPr>
          <p:nvPr/>
        </p:nvSpPr>
        <p:spPr bwMode="auto">
          <a:xfrm>
            <a:off x="1041400" y="5207000"/>
            <a:ext cx="4667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Ti</a:t>
            </a:r>
            <a:r>
              <a:rPr lang="en-US" altLang="ja-JP" sz="2000" baseline="32000">
                <a:solidFill>
                  <a:srgbClr val="0000FF"/>
                </a:solidFill>
                <a:latin typeface="Helvetica" charset="0"/>
                <a:ea typeface="ＭＳ Ｐゴシック" charset="0"/>
                <a:cs typeface="Helvetica" charset="0"/>
                <a:sym typeface="Helvetica" charset="0"/>
              </a:rPr>
              <a:t>+</a:t>
            </a:r>
            <a:endParaRPr lang="en-US" altLang="ja-JP" sz="2000">
              <a:solidFill>
                <a:srgbClr val="0000FF"/>
              </a:solidFill>
              <a:latin typeface="Helvetica" charset="0"/>
              <a:ea typeface="ＭＳ Ｐゴシック" charset="0"/>
              <a:cs typeface="Helvetica" charset="0"/>
              <a:sym typeface="Helvetica" charset="0"/>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Zr</a:t>
            </a:r>
            <a:r>
              <a:rPr lang="en-US" altLang="ja-JP" sz="2000" baseline="32000">
                <a:solidFill>
                  <a:srgbClr val="0000FF"/>
                </a:solidFill>
                <a:latin typeface="Helvetica" charset="0"/>
                <a:ea typeface="ＭＳ Ｐゴシック" charset="0"/>
                <a:cs typeface="Helvetica" charset="0"/>
                <a:sym typeface="Helvetica" charset="0"/>
              </a:rPr>
              <a:t>+</a:t>
            </a:r>
            <a:endParaRPr lang="en-US" altLang="ja-JP" sz="2000">
              <a:solidFill>
                <a:srgbClr val="0000FF"/>
              </a:solidFill>
              <a:latin typeface="Helvetica" charset="0"/>
              <a:ea typeface="ＭＳ Ｐゴシック" charset="0"/>
              <a:cs typeface="Helvetica" charset="0"/>
              <a:sym typeface="Helvetica" charset="0"/>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Hf</a:t>
            </a:r>
            <a:r>
              <a:rPr lang="en-US" altLang="ja-JP" sz="2000" baseline="32000">
                <a:solidFill>
                  <a:srgbClr val="0000FF"/>
                </a:solidFill>
                <a:latin typeface="Helvetica" charset="0"/>
                <a:ea typeface="ＭＳ Ｐゴシック" charset="0"/>
                <a:cs typeface="Helvetica" charset="0"/>
                <a:sym typeface="Helvetica" charset="0"/>
              </a:rPr>
              <a:t>+</a:t>
            </a:r>
          </a:p>
        </p:txBody>
      </p:sp>
      <p:sp>
        <p:nvSpPr>
          <p:cNvPr id="25609" name="Rectangle 9"/>
          <p:cNvSpPr>
            <a:spLocks/>
          </p:cNvSpPr>
          <p:nvPr/>
        </p:nvSpPr>
        <p:spPr bwMode="auto">
          <a:xfrm>
            <a:off x="4254500" y="5207000"/>
            <a:ext cx="74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–21.9</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–29.1</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–27.6</a:t>
            </a:r>
          </a:p>
        </p:txBody>
      </p:sp>
      <p:sp>
        <p:nvSpPr>
          <p:cNvPr id="25610" name="Rectangle 10"/>
          <p:cNvSpPr>
            <a:spLocks/>
          </p:cNvSpPr>
          <p:nvPr/>
        </p:nvSpPr>
        <p:spPr bwMode="auto">
          <a:xfrm>
            <a:off x="1701800" y="5207000"/>
            <a:ext cx="1468438"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0.0 kcal/mol</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0.0</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0.0</a:t>
            </a:r>
          </a:p>
        </p:txBody>
      </p:sp>
      <p:sp>
        <p:nvSpPr>
          <p:cNvPr id="25611" name="Rectangle 11"/>
          <p:cNvSpPr>
            <a:spLocks/>
          </p:cNvSpPr>
          <p:nvPr/>
        </p:nvSpPr>
        <p:spPr bwMode="auto">
          <a:xfrm>
            <a:off x="2324100" y="7950200"/>
            <a:ext cx="74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–14.8</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–19.7</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–17.5</a:t>
            </a:r>
          </a:p>
        </p:txBody>
      </p:sp>
      <p:sp>
        <p:nvSpPr>
          <p:cNvPr id="25612" name="Rectangle 12"/>
          <p:cNvSpPr>
            <a:spLocks/>
          </p:cNvSpPr>
          <p:nvPr/>
        </p:nvSpPr>
        <p:spPr bwMode="auto">
          <a:xfrm>
            <a:off x="4406900" y="7950200"/>
            <a:ext cx="7493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–29.3</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–33.4</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0000FF"/>
                </a:solidFill>
                <a:latin typeface="Helvetica" charset="0"/>
                <a:ea typeface="ＭＳ Ｐゴシック" charset="0"/>
                <a:cs typeface="Helvetica" charset="0"/>
                <a:sym typeface="Helvetica" charset="0"/>
              </a:rPr>
              <a:t>–32.1</a:t>
            </a:r>
          </a:p>
        </p:txBody>
      </p:sp>
      <p:sp>
        <p:nvSpPr>
          <p:cNvPr id="25613" name="Rectangle 13"/>
          <p:cNvSpPr>
            <a:spLocks/>
          </p:cNvSpPr>
          <p:nvPr/>
        </p:nvSpPr>
        <p:spPr bwMode="auto">
          <a:xfrm>
            <a:off x="1054100" y="4737100"/>
            <a:ext cx="43815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1800">
                <a:solidFill>
                  <a:srgbClr val="0000FF"/>
                </a:solidFill>
                <a:latin typeface="Helvetica" charset="0"/>
                <a:ea typeface="ＭＳ Ｐゴシック" charset="0"/>
                <a:cs typeface="Helvetica" charset="0"/>
                <a:sym typeface="Helvetica" charset="0"/>
              </a:rPr>
              <a:t>M=</a:t>
            </a:r>
          </a:p>
        </p:txBody>
      </p:sp>
      <p:sp>
        <p:nvSpPr>
          <p:cNvPr id="25614" name="Line 14"/>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5615" name="Rectangle 15"/>
          <p:cNvSpPr>
            <a:spLocks noGrp="1" noChangeArrowheads="1"/>
          </p:cNvSpPr>
          <p:nvPr>
            <p:ph type="title"/>
          </p:nvPr>
        </p:nvSpPr>
        <p:spPr>
          <a:ln/>
        </p:spPr>
        <p:txBody>
          <a:bodyPr anchor="ctr"/>
          <a:lstStyle/>
          <a:p>
            <a:r>
              <a:rPr lang="ja-JP" altLang="en-US"/>
              <a:t>均一系オレフィン重合のモデル素反応</a:t>
            </a:r>
          </a:p>
        </p:txBody>
      </p:sp>
      <p:sp>
        <p:nvSpPr>
          <p:cNvPr id="25616" name="Rectangle 16"/>
          <p:cNvSpPr>
            <a:spLocks/>
          </p:cNvSpPr>
          <p:nvPr/>
        </p:nvSpPr>
        <p:spPr bwMode="auto">
          <a:xfrm>
            <a:off x="2544763" y="1244600"/>
            <a:ext cx="10312400"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1800" i="1">
                <a:solidFill>
                  <a:schemeClr val="tx1"/>
                </a:solidFill>
                <a:latin typeface="Helvetica Neue Light" charset="0"/>
                <a:ea typeface="ＭＳ Ｐゴシック" charset="0"/>
                <a:cs typeface="Helvetica Neue Light" charset="0"/>
                <a:sym typeface="Helvetica Neue Light" charset="0"/>
              </a:rPr>
              <a:t>J. Am. Chem. Soc.</a:t>
            </a:r>
            <a:r>
              <a:rPr lang="en-US" altLang="ja-JP" sz="1800">
                <a:solidFill>
                  <a:schemeClr val="tx1"/>
                </a:solidFill>
                <a:latin typeface="Helvetica Neue Light" charset="0"/>
                <a:ea typeface="ＭＳ Ｐゴシック" charset="0"/>
                <a:cs typeface="Helvetica Neue Light" charset="0"/>
                <a:sym typeface="Helvetica Neue Light" charset="0"/>
              </a:rPr>
              <a:t>, </a:t>
            </a:r>
            <a:r>
              <a:rPr lang="en-US" altLang="ja-JP" sz="1800" b="1">
                <a:solidFill>
                  <a:schemeClr val="tx1"/>
                </a:solidFill>
                <a:latin typeface="Helvetica Neue" charset="0"/>
                <a:ea typeface="ＭＳ Ｐゴシック" charset="0"/>
                <a:cs typeface="Helvetica Neue" charset="0"/>
                <a:sym typeface="Helvetica Neue" charset="0"/>
              </a:rPr>
              <a:t>107</a:t>
            </a:r>
            <a:r>
              <a:rPr lang="en-US" altLang="ja-JP" sz="1800">
                <a:solidFill>
                  <a:schemeClr val="tx1"/>
                </a:solidFill>
                <a:latin typeface="Helvetica Neue Light" charset="0"/>
                <a:ea typeface="ＭＳ Ｐゴシック" charset="0"/>
                <a:cs typeface="Helvetica Neue Light" charset="0"/>
                <a:sym typeface="Helvetica Neue Light" charset="0"/>
              </a:rPr>
              <a:t>, 6157 (1985), </a:t>
            </a:r>
            <a:r>
              <a:rPr lang="en-US" altLang="ja-JP" sz="1800" b="1">
                <a:solidFill>
                  <a:schemeClr val="tx1"/>
                </a:solidFill>
                <a:latin typeface="Helvetica Neue" charset="0"/>
                <a:ea typeface="ＭＳ Ｐゴシック" charset="0"/>
                <a:cs typeface="Helvetica Neue" charset="0"/>
                <a:sym typeface="Helvetica Neue" charset="0"/>
              </a:rPr>
              <a:t>114</a:t>
            </a:r>
            <a:r>
              <a:rPr lang="en-US" altLang="ja-JP" sz="1800">
                <a:solidFill>
                  <a:schemeClr val="tx1"/>
                </a:solidFill>
                <a:latin typeface="Helvetica Neue Light" charset="0"/>
                <a:ea typeface="ＭＳ Ｐゴシック" charset="0"/>
                <a:cs typeface="Helvetica Neue Light" charset="0"/>
                <a:sym typeface="Helvetica Neue Light" charset="0"/>
              </a:rPr>
              <a:t>, 2359, 8687 (1992)</a:t>
            </a:r>
            <a:r>
              <a:rPr lang="en-US" altLang="ja-JP" sz="1800" i="1">
                <a:solidFill>
                  <a:schemeClr val="tx1"/>
                </a:solidFill>
                <a:latin typeface="Helvetica Neue Light" charset="0"/>
                <a:ea typeface="ＭＳ Ｐゴシック" charset="0"/>
                <a:cs typeface="Helvetica Neue Light" charset="0"/>
                <a:sym typeface="Helvetica Neue Light" charset="0"/>
              </a:rPr>
              <a:t>, </a:t>
            </a:r>
          </a:p>
          <a:p>
            <a:pPr algn="l"/>
            <a:r>
              <a:rPr lang="en-US" altLang="ja-JP" sz="1800" i="1">
                <a:solidFill>
                  <a:schemeClr val="tx1"/>
                </a:solidFill>
                <a:latin typeface="Helvetica Neue Light" charset="0"/>
                <a:ea typeface="ＭＳ Ｐゴシック" charset="0"/>
                <a:cs typeface="Helvetica Neue Light" charset="0"/>
                <a:sym typeface="Helvetica Neue Light" charset="0"/>
              </a:rPr>
              <a:t>Organometallics</a:t>
            </a:r>
            <a:r>
              <a:rPr lang="en-US" altLang="ja-JP" sz="1800">
                <a:solidFill>
                  <a:schemeClr val="tx1"/>
                </a:solidFill>
                <a:latin typeface="Helvetica Neue Light" charset="0"/>
                <a:ea typeface="ＭＳ Ｐゴシック" charset="0"/>
                <a:cs typeface="Helvetica Neue Light" charset="0"/>
                <a:sym typeface="Helvetica Neue Light" charset="0"/>
              </a:rPr>
              <a:t>, </a:t>
            </a:r>
            <a:r>
              <a:rPr lang="en-US" altLang="ja-JP" sz="1800" b="1">
                <a:solidFill>
                  <a:schemeClr val="tx1"/>
                </a:solidFill>
                <a:latin typeface="Helvetica Neue" charset="0"/>
                <a:ea typeface="ＭＳ Ｐゴシック" charset="0"/>
                <a:cs typeface="Helvetica Neue" charset="0"/>
                <a:sym typeface="Helvetica Neue" charset="0"/>
              </a:rPr>
              <a:t>14</a:t>
            </a:r>
            <a:r>
              <a:rPr lang="en-US" altLang="ja-JP" sz="1800">
                <a:solidFill>
                  <a:schemeClr val="tx1"/>
                </a:solidFill>
                <a:latin typeface="Helvetica Neue Light" charset="0"/>
                <a:ea typeface="ＭＳ Ｐゴシック" charset="0"/>
                <a:cs typeface="Helvetica Neue Light" charset="0"/>
                <a:sym typeface="Helvetica Neue Light" charset="0"/>
              </a:rPr>
              <a:t>, 746 (1995), </a:t>
            </a:r>
            <a:r>
              <a:rPr lang="en-US" altLang="ja-JP" sz="1800" b="1">
                <a:solidFill>
                  <a:schemeClr val="tx1"/>
                </a:solidFill>
                <a:latin typeface="Helvetica Neue" charset="0"/>
                <a:ea typeface="ＭＳ Ｐゴシック" charset="0"/>
                <a:cs typeface="Helvetica Neue" charset="0"/>
                <a:sym typeface="Helvetica Neue" charset="0"/>
              </a:rPr>
              <a:t>15</a:t>
            </a:r>
            <a:r>
              <a:rPr lang="en-US" altLang="ja-JP" sz="1800">
                <a:solidFill>
                  <a:schemeClr val="tx1"/>
                </a:solidFill>
                <a:latin typeface="Helvetica Neue Light" charset="0"/>
                <a:ea typeface="ＭＳ Ｐゴシック" charset="0"/>
                <a:cs typeface="Helvetica Neue Light" charset="0"/>
                <a:sym typeface="Helvetica Neue Light" charset="0"/>
              </a:rPr>
              <a:t>, 766 (1996), </a:t>
            </a:r>
            <a:r>
              <a:rPr lang="en-US" altLang="ja-JP" sz="1800" b="1">
                <a:solidFill>
                  <a:schemeClr val="tx1"/>
                </a:solidFill>
                <a:latin typeface="Helvetica Neue" charset="0"/>
                <a:ea typeface="ＭＳ Ｐゴシック" charset="0"/>
                <a:cs typeface="Helvetica Neue" charset="0"/>
                <a:sym typeface="Helvetica Neue" charset="0"/>
              </a:rPr>
              <a:t>22</a:t>
            </a:r>
            <a:r>
              <a:rPr lang="en-US" altLang="ja-JP" sz="1800">
                <a:solidFill>
                  <a:schemeClr val="tx1"/>
                </a:solidFill>
                <a:latin typeface="Helvetica Neue Light" charset="0"/>
                <a:ea typeface="ＭＳ Ｐゴシック" charset="0"/>
                <a:cs typeface="Helvetica Neue Light" charset="0"/>
                <a:sym typeface="Helvetica Neue Light" charset="0"/>
              </a:rPr>
              <a:t>, 3077 (2003)</a:t>
            </a:r>
            <a:r>
              <a:rPr lang="en-US" altLang="ja-JP" sz="1800" i="1">
                <a:solidFill>
                  <a:schemeClr val="tx1"/>
                </a:solidFill>
                <a:latin typeface="Helvetica Neue Light" charset="0"/>
                <a:ea typeface="ＭＳ Ｐゴシック" charset="0"/>
                <a:cs typeface="Helvetica Neue Light" charset="0"/>
                <a:sym typeface="Helvetica Neue Light" charset="0"/>
              </a:rPr>
              <a:t>, Theor. Chem. Acc.</a:t>
            </a:r>
            <a:r>
              <a:rPr lang="en-US" altLang="ja-JP" sz="1800">
                <a:solidFill>
                  <a:schemeClr val="tx1"/>
                </a:solidFill>
                <a:latin typeface="Helvetica Neue Light" charset="0"/>
                <a:ea typeface="ＭＳ Ｐゴシック" charset="0"/>
                <a:cs typeface="Helvetica Neue Light" charset="0"/>
                <a:sym typeface="Helvetica Neue Light" charset="0"/>
              </a:rPr>
              <a:t>, </a:t>
            </a:r>
            <a:r>
              <a:rPr lang="en-US" altLang="ja-JP" sz="1800" b="1">
                <a:solidFill>
                  <a:schemeClr val="tx1"/>
                </a:solidFill>
                <a:latin typeface="Helvetica Neue" charset="0"/>
                <a:ea typeface="ＭＳ Ｐゴシック" charset="0"/>
                <a:cs typeface="Helvetica Neue" charset="0"/>
                <a:sym typeface="Helvetica Neue" charset="0"/>
              </a:rPr>
              <a:t>102</a:t>
            </a:r>
            <a:r>
              <a:rPr lang="en-US" altLang="ja-JP" sz="1800">
                <a:solidFill>
                  <a:schemeClr val="tx1"/>
                </a:solidFill>
                <a:latin typeface="Helvetica Neue Light" charset="0"/>
                <a:ea typeface="ＭＳ Ｐゴシック" charset="0"/>
                <a:cs typeface="Helvetica Neue Light" charset="0"/>
                <a:sym typeface="Helvetica Neue Light" charset="0"/>
              </a:rPr>
              <a:t>, 285 (1999)</a:t>
            </a:r>
          </a:p>
        </p:txBody>
      </p:sp>
      <p:sp>
        <p:nvSpPr>
          <p:cNvPr id="25617" name="Rectangle 17"/>
          <p:cNvSpPr>
            <a:spLocks/>
          </p:cNvSpPr>
          <p:nvPr/>
        </p:nvSpPr>
        <p:spPr bwMode="auto">
          <a:xfrm>
            <a:off x="4165600" y="4229100"/>
            <a:ext cx="107315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000" i="1">
                <a:solidFill>
                  <a:srgbClr val="FF0000"/>
                </a:solidFill>
                <a:latin typeface="Helvetica" charset="0"/>
                <a:ea typeface="ＭＳ Ｐゴシック" charset="0"/>
                <a:cs typeface="Helvetica" charset="0"/>
                <a:sym typeface="Helvetica" charset="0"/>
              </a:rPr>
              <a:t>ethylene</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000" i="1">
                <a:solidFill>
                  <a:srgbClr val="FF0000"/>
                </a:solidFill>
                <a:latin typeface="Helvetica" charset="0"/>
                <a:ea typeface="ＭＳ Ｐゴシック" charset="0"/>
                <a:cs typeface="Helvetica" charset="0"/>
                <a:sym typeface="Helvetica" charset="0"/>
              </a:rPr>
              <a:t>complex</a:t>
            </a:r>
          </a:p>
        </p:txBody>
      </p:sp>
      <p:sp>
        <p:nvSpPr>
          <p:cNvPr id="25618" name="Rectangle 18"/>
          <p:cNvSpPr>
            <a:spLocks/>
          </p:cNvSpPr>
          <p:nvPr/>
        </p:nvSpPr>
        <p:spPr bwMode="auto">
          <a:xfrm>
            <a:off x="974725" y="7950200"/>
            <a:ext cx="60801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FF0000"/>
                </a:solidFill>
                <a:latin typeface="Helvetica" charset="0"/>
                <a:ea typeface="ＭＳ Ｐゴシック" charset="0"/>
                <a:cs typeface="Helvetica" charset="0"/>
                <a:sym typeface="Helvetica" charset="0"/>
              </a:rPr>
              <a:t>7.1</a:t>
            </a: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FF0000"/>
                </a:solidFill>
                <a:latin typeface="Helvetica" charset="0"/>
                <a:ea typeface="ＭＳ Ｐゴシック" charset="0"/>
                <a:cs typeface="Helvetica" charset="0"/>
                <a:sym typeface="Helvetica" charset="0"/>
              </a:rPr>
              <a:t>9.4</a:t>
            </a:r>
          </a:p>
          <a:p>
            <a:pPr algn="r">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2000">
                <a:solidFill>
                  <a:srgbClr val="FF0000"/>
                </a:solidFill>
                <a:latin typeface="Helvetica" charset="0"/>
                <a:ea typeface="ＭＳ Ｐゴシック" charset="0"/>
                <a:cs typeface="Helvetica" charset="0"/>
                <a:sym typeface="Helvetica" charset="0"/>
              </a:rPr>
              <a:t>10.1</a:t>
            </a:r>
          </a:p>
        </p:txBody>
      </p:sp>
      <p:sp>
        <p:nvSpPr>
          <p:cNvPr id="25619" name="Rectangle 19"/>
          <p:cNvSpPr>
            <a:spLocks/>
          </p:cNvSpPr>
          <p:nvPr/>
        </p:nvSpPr>
        <p:spPr bwMode="auto">
          <a:xfrm>
            <a:off x="304800" y="7950200"/>
            <a:ext cx="671513"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000">
                <a:solidFill>
                  <a:srgbClr val="FF0000"/>
                </a:solidFill>
                <a:latin typeface="Symbol" charset="0"/>
                <a:ea typeface="ＭＳ Ｐゴシック" charset="0"/>
                <a:cs typeface="Lucida Grande" charset="0"/>
                <a:sym typeface="Symbol" charset="0"/>
              </a:rPr>
              <a:t>∆E</a:t>
            </a:r>
            <a:r>
              <a:rPr lang="en-US" altLang="ja-JP" sz="2000" baseline="47000">
                <a:solidFill>
                  <a:srgbClr val="FF0000"/>
                </a:solidFill>
                <a:latin typeface="Helvetica" charset="0"/>
                <a:ea typeface="ＭＳ Ｐゴシック" charset="0"/>
                <a:cs typeface="Helvetica" charset="0"/>
                <a:sym typeface="Helvetica" charset="0"/>
              </a:rPr>
              <a:t>‡</a:t>
            </a:r>
            <a:r>
              <a:rPr lang="en-US" altLang="ja-JP" sz="2000">
                <a:solidFill>
                  <a:srgbClr val="FF0000"/>
                </a:solidFill>
                <a:latin typeface="Helvetica" charset="0"/>
                <a:ea typeface="ＭＳ Ｐゴシック" charset="0"/>
                <a:cs typeface="Helvetica" charset="0"/>
                <a:sym typeface="Helvetica" charset="0"/>
              </a:rPr>
              <a:t>=</a:t>
            </a:r>
          </a:p>
        </p:txBody>
      </p:sp>
      <p:sp>
        <p:nvSpPr>
          <p:cNvPr id="25620" name="Rectangle 20"/>
          <p:cNvSpPr>
            <a:spLocks/>
          </p:cNvSpPr>
          <p:nvPr/>
        </p:nvSpPr>
        <p:spPr bwMode="auto">
          <a:xfrm>
            <a:off x="11507788" y="4064000"/>
            <a:ext cx="147478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r>
              <a:rPr lang="en-US" altLang="ja-JP" sz="2400">
                <a:solidFill>
                  <a:schemeClr val="tx1"/>
                </a:solidFill>
                <a:latin typeface="Helvetica Neue Light" charset="0"/>
                <a:ea typeface="ＭＳ Ｐゴシック" charset="0"/>
                <a:cs typeface="Helvetica Neue Light" charset="0"/>
                <a:sym typeface="Helvetica Neue Light" charset="0"/>
              </a:rPr>
              <a:t>agostic</a:t>
            </a:r>
          </a:p>
          <a:p>
            <a:pPr algn="l"/>
            <a:r>
              <a:rPr lang="en-US" altLang="ja-JP" sz="2400">
                <a:solidFill>
                  <a:schemeClr val="tx1"/>
                </a:solidFill>
                <a:latin typeface="Helvetica Neue Light" charset="0"/>
                <a:ea typeface="ＭＳ Ｐゴシック" charset="0"/>
                <a:cs typeface="Helvetica Neue Light" charset="0"/>
                <a:sym typeface="Helvetica Neue Light" charset="0"/>
              </a:rPr>
              <a:t>interaction</a:t>
            </a:r>
          </a:p>
        </p:txBody>
      </p:sp>
      <p:sp>
        <p:nvSpPr>
          <p:cNvPr id="25621" name="Rectangle 21"/>
          <p:cNvSpPr>
            <a:spLocks/>
          </p:cNvSpPr>
          <p:nvPr/>
        </p:nvSpPr>
        <p:spPr bwMode="auto">
          <a:xfrm>
            <a:off x="676275" y="9131300"/>
            <a:ext cx="20558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QCISD//RHF</a:t>
            </a:r>
          </a:p>
        </p:txBody>
      </p:sp>
      <p:sp>
        <p:nvSpPr>
          <p:cNvPr id="25622" name="Rectangle 22"/>
          <p:cNvSpPr>
            <a:spLocks/>
          </p:cNvSpPr>
          <p:nvPr/>
        </p:nvSpPr>
        <p:spPr bwMode="auto">
          <a:xfrm>
            <a:off x="292100" y="2108200"/>
            <a:ext cx="81026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ja-JP" altLang="en-US" sz="2800">
                <a:solidFill>
                  <a:schemeClr val="tx1"/>
                </a:solidFill>
                <a:latin typeface="ヒラギノ丸ゴ ProN W4" charset="0"/>
                <a:ea typeface="ヒラギノ丸ゴ ProN W4" charset="0"/>
                <a:cs typeface="ヒラギノ丸ゴ ProN W4" charset="0"/>
                <a:sym typeface="ヒラギノ丸ゴ ProN W4" charset="0"/>
              </a:rPr>
              <a:t>メタロセンメチルカチオン錯体とエチレン</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514350" y="0"/>
            <a:ext cx="11214100" cy="795338"/>
          </a:xfrm>
          <a:ln/>
        </p:spPr>
        <p:txBody>
          <a:bodyPr/>
          <a:lstStyle/>
          <a:p>
            <a:r>
              <a:rPr lang="en-US" altLang="ja-JP" sz="4800">
                <a:solidFill>
                  <a:srgbClr val="002060"/>
                </a:solidFill>
                <a:latin typeface="Times New Roman" charset="0"/>
                <a:cs typeface="Times New Roman" charset="0"/>
                <a:sym typeface="Times New Roman" charset="0"/>
              </a:rPr>
              <a:t>Summary</a:t>
            </a:r>
            <a:endParaRPr lang="en-US" altLang="ja-JP" sz="4800">
              <a:solidFill>
                <a:srgbClr val="002060"/>
              </a:solidFill>
              <a:latin typeface="Times New Roman" charset="0"/>
              <a:ea typeface="ヒラギノ明朝 ProN W3" charset="0"/>
              <a:cs typeface="ヒラギノ明朝 ProN W3" charset="0"/>
              <a:sym typeface="Times New Roman" charset="0"/>
            </a:endParaRPr>
          </a:p>
        </p:txBody>
      </p:sp>
      <p:sp>
        <p:nvSpPr>
          <p:cNvPr id="57346" name="Rectangle 2"/>
          <p:cNvSpPr>
            <a:spLocks/>
          </p:cNvSpPr>
          <p:nvPr/>
        </p:nvSpPr>
        <p:spPr bwMode="auto">
          <a:xfrm>
            <a:off x="774700" y="1104900"/>
            <a:ext cx="109474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ja-JP" altLang="en-US" sz="2400">
                <a:solidFill>
                  <a:schemeClr val="tx1"/>
                </a:solidFill>
                <a:latin typeface="Calibri" charset="0"/>
                <a:sym typeface="Calibri" charset="0"/>
              </a:rPr>
              <a:t>カミンスキー触媒によるオレフィン重合に対して</a:t>
            </a:r>
            <a:r>
              <a:rPr lang="en-US" altLang="ja-JP" sz="2400">
                <a:solidFill>
                  <a:schemeClr val="tx1"/>
                </a:solidFill>
                <a:latin typeface="Calibri" charset="0"/>
                <a:sym typeface="Calibri" charset="0"/>
              </a:rPr>
              <a:t>MC/MD</a:t>
            </a:r>
            <a:r>
              <a:rPr lang="ja-JP" altLang="en-US" sz="2400">
                <a:solidFill>
                  <a:schemeClr val="tx1"/>
                </a:solidFill>
                <a:latin typeface="Calibri" charset="0"/>
                <a:sym typeface="Calibri" charset="0"/>
              </a:rPr>
              <a:t>法を適用するために以下を進めた．</a:t>
            </a:r>
            <a:endParaRPr lang="en-US" altLang="ja-JP" sz="2400">
              <a:solidFill>
                <a:schemeClr val="tx1"/>
              </a:solidFill>
              <a:latin typeface="Calibri" charset="0"/>
              <a:sym typeface="Calibri" charset="0"/>
            </a:endParaRPr>
          </a:p>
          <a:p>
            <a:pPr algn="l"/>
            <a:r>
              <a:rPr lang="ja-JP" altLang="en-US" sz="2400">
                <a:solidFill>
                  <a:schemeClr val="tx1"/>
                </a:solidFill>
                <a:latin typeface="Calibri" charset="0"/>
                <a:sym typeface="Calibri" charset="0"/>
              </a:rPr>
              <a:t>・</a:t>
            </a:r>
            <a:r>
              <a:rPr lang="en-US" altLang="ja-JP" sz="2400">
                <a:solidFill>
                  <a:schemeClr val="tx1"/>
                </a:solidFill>
                <a:latin typeface="Calibri" charset="0"/>
                <a:sym typeface="Calibri" charset="0"/>
              </a:rPr>
              <a:t>MC/MD</a:t>
            </a:r>
            <a:r>
              <a:rPr lang="ja-JP" altLang="en-US" sz="2400">
                <a:solidFill>
                  <a:schemeClr val="tx1"/>
                </a:solidFill>
                <a:latin typeface="Calibri" charset="0"/>
                <a:sym typeface="Calibri" charset="0"/>
              </a:rPr>
              <a:t>法の適用のための</a:t>
            </a:r>
            <a:r>
              <a:rPr lang="en-US" altLang="ja-JP" sz="2400">
                <a:solidFill>
                  <a:schemeClr val="tx1"/>
                </a:solidFill>
                <a:latin typeface="Calibri" charset="0"/>
                <a:sym typeface="Calibri" charset="0"/>
              </a:rPr>
              <a:t>DFT</a:t>
            </a:r>
            <a:r>
              <a:rPr lang="ja-JP" altLang="en-US" sz="2400">
                <a:solidFill>
                  <a:schemeClr val="tx1"/>
                </a:solidFill>
                <a:latin typeface="Calibri" charset="0"/>
                <a:sym typeface="Calibri" charset="0"/>
              </a:rPr>
              <a:t>法</a:t>
            </a:r>
            <a:r>
              <a:rPr lang="en-US" altLang="ja-JP" sz="2400">
                <a:solidFill>
                  <a:schemeClr val="tx1"/>
                </a:solidFill>
                <a:latin typeface="Calibri" charset="0"/>
                <a:sym typeface="Calibri" charset="0"/>
              </a:rPr>
              <a:t> (M06) </a:t>
            </a:r>
            <a:r>
              <a:rPr lang="ja-JP" altLang="en-US" sz="2400">
                <a:solidFill>
                  <a:schemeClr val="tx1"/>
                </a:solidFill>
                <a:latin typeface="Calibri" charset="0"/>
                <a:sym typeface="Calibri" charset="0"/>
              </a:rPr>
              <a:t>による素反応データの計算</a:t>
            </a:r>
            <a:endParaRPr lang="en-US" altLang="ja-JP" sz="2400">
              <a:solidFill>
                <a:schemeClr val="tx1"/>
              </a:solidFill>
              <a:latin typeface="Calibri" charset="0"/>
              <a:sym typeface="Calibri" charset="0"/>
            </a:endParaRPr>
          </a:p>
          <a:p>
            <a:pPr algn="l"/>
            <a:r>
              <a:rPr lang="ja-JP" altLang="en-US" sz="2400">
                <a:solidFill>
                  <a:schemeClr val="tx1"/>
                </a:solidFill>
                <a:latin typeface="Calibri" charset="0"/>
                <a:sym typeface="Calibri" charset="0"/>
              </a:rPr>
              <a:t>　</a:t>
            </a:r>
            <a:r>
              <a:rPr lang="en-US" altLang="ja-JP" sz="2400">
                <a:solidFill>
                  <a:schemeClr val="tx1"/>
                </a:solidFill>
                <a:latin typeface="Calibri" charset="0"/>
                <a:sym typeface="Calibri" charset="0"/>
              </a:rPr>
              <a:t>1</a:t>
            </a:r>
            <a:r>
              <a:rPr lang="ja-JP" altLang="en-US" sz="2400">
                <a:solidFill>
                  <a:schemeClr val="tx1"/>
                </a:solidFill>
                <a:latin typeface="Calibri" charset="0"/>
                <a:sym typeface="Calibri" charset="0"/>
              </a:rPr>
              <a:t>回目の挿入反応、</a:t>
            </a:r>
            <a:r>
              <a:rPr lang="en-US" altLang="ja-JP" sz="2400">
                <a:solidFill>
                  <a:schemeClr val="tx1"/>
                </a:solidFill>
                <a:latin typeface="Calibri" charset="0"/>
                <a:sym typeface="Calibri" charset="0"/>
              </a:rPr>
              <a:t>2</a:t>
            </a:r>
            <a:r>
              <a:rPr lang="ja-JP" altLang="en-US" sz="2400">
                <a:solidFill>
                  <a:schemeClr val="tx1"/>
                </a:solidFill>
                <a:latin typeface="Calibri" charset="0"/>
                <a:sym typeface="Calibri" charset="0"/>
              </a:rPr>
              <a:t>回目の挿入反応、４つの配向</a:t>
            </a:r>
            <a:endParaRPr lang="en-US" altLang="ja-JP" sz="2400">
              <a:solidFill>
                <a:schemeClr val="tx1"/>
              </a:solidFill>
              <a:latin typeface="Calibri" charset="0"/>
              <a:sym typeface="Calibri" charset="0"/>
            </a:endParaRPr>
          </a:p>
          <a:p>
            <a:pPr algn="l"/>
            <a:r>
              <a:rPr lang="ja-JP" altLang="en-US" sz="2400">
                <a:solidFill>
                  <a:schemeClr val="tx1"/>
                </a:solidFill>
                <a:latin typeface="Calibri" charset="0"/>
                <a:sym typeface="Calibri" charset="0"/>
              </a:rPr>
              <a:t>対アニオンなしの場合</a:t>
            </a:r>
            <a:endParaRPr lang="en-US" altLang="ja-JP" sz="2400">
              <a:solidFill>
                <a:schemeClr val="tx1"/>
              </a:solidFill>
              <a:latin typeface="Calibri" charset="0"/>
              <a:sym typeface="Calibri" charset="0"/>
            </a:endParaRPr>
          </a:p>
          <a:p>
            <a:pPr algn="l"/>
            <a:r>
              <a:rPr lang="ja-JP" altLang="en-US" sz="2400">
                <a:solidFill>
                  <a:schemeClr val="tx1"/>
                </a:solidFill>
                <a:latin typeface="Calibri" charset="0"/>
                <a:sym typeface="Calibri" charset="0"/>
              </a:rPr>
              <a:t>対アニオン</a:t>
            </a:r>
            <a:endParaRPr lang="en-US" altLang="ja-JP" sz="2400">
              <a:solidFill>
                <a:schemeClr val="tx1"/>
              </a:solidFill>
              <a:latin typeface="Calibri" charset="0"/>
              <a:sym typeface="Calibri" charset="0"/>
            </a:endParaRPr>
          </a:p>
          <a:p>
            <a:pPr algn="l"/>
            <a:r>
              <a:rPr lang="ja-JP" altLang="en-US" sz="2400">
                <a:solidFill>
                  <a:schemeClr val="tx1"/>
                </a:solidFill>
                <a:latin typeface="Calibri" charset="0"/>
                <a:sym typeface="Calibri" charset="0"/>
              </a:rPr>
              <a:t>・</a:t>
            </a:r>
            <a:r>
              <a:rPr lang="en-US" altLang="ja-JP" sz="2400">
                <a:solidFill>
                  <a:schemeClr val="tx1"/>
                </a:solidFill>
                <a:latin typeface="Calibri" charset="0"/>
                <a:sym typeface="Calibri" charset="0"/>
              </a:rPr>
              <a:t>MD</a:t>
            </a:r>
            <a:r>
              <a:rPr lang="ja-JP" altLang="en-US" sz="2400">
                <a:solidFill>
                  <a:schemeClr val="tx1"/>
                </a:solidFill>
                <a:latin typeface="Calibri" charset="0"/>
                <a:sym typeface="Calibri" charset="0"/>
              </a:rPr>
              <a:t>シミュレーションのためにジルコノセン錯体の力場の整備</a:t>
            </a:r>
            <a:endParaRPr lang="en-US" altLang="ja-JP" sz="2400">
              <a:solidFill>
                <a:schemeClr val="tx1"/>
              </a:solidFill>
              <a:latin typeface="Calibri" charset="0"/>
              <a:sym typeface="Calibri" charset="0"/>
            </a:endParaRPr>
          </a:p>
          <a:p>
            <a:pPr algn="l"/>
            <a:r>
              <a:rPr lang="ja-JP" altLang="en-US" sz="2400">
                <a:solidFill>
                  <a:schemeClr val="tx1"/>
                </a:solidFill>
                <a:latin typeface="Calibri" charset="0"/>
                <a:sym typeface="Calibri" charset="0"/>
              </a:rPr>
              <a:t>　</a:t>
            </a:r>
          </a:p>
        </p:txBody>
      </p:sp>
      <p:sp>
        <p:nvSpPr>
          <p:cNvPr id="57347" name="Rectangle 3"/>
          <p:cNvSpPr>
            <a:spLocks/>
          </p:cNvSpPr>
          <p:nvPr/>
        </p:nvSpPr>
        <p:spPr bwMode="auto">
          <a:xfrm>
            <a:off x="635000" y="5257800"/>
            <a:ext cx="11214100" cy="79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chemeClr val="tx1"/>
                </a:solidFill>
                <a:round/>
                <a:headEnd type="none" w="med" len="med"/>
                <a:tailEnd type="none" w="med" len="med"/>
              </a14:hiddenLine>
            </a:ext>
          </a:extLst>
        </p:spPr>
        <p:txBody>
          <a:bodyPr lIns="0" tIns="0" rIns="0" bIns="0" anchor="ctr"/>
          <a:lstStyle/>
          <a:p>
            <a:pPr algn="l">
              <a:lnSpc>
                <a:spcPct val="90000"/>
              </a:lnSpc>
            </a:pPr>
            <a:r>
              <a:rPr lang="en-US" altLang="ja-JP" sz="4800">
                <a:solidFill>
                  <a:srgbClr val="002060"/>
                </a:solidFill>
                <a:latin typeface="Times New Roman" charset="0"/>
                <a:ea typeface="ＭＳ Ｐゴシック" charset="0"/>
                <a:cs typeface="Times New Roman" charset="0"/>
                <a:sym typeface="Times New Roman" charset="0"/>
              </a:rPr>
              <a:t>Future plan</a:t>
            </a:r>
          </a:p>
        </p:txBody>
      </p:sp>
      <p:sp>
        <p:nvSpPr>
          <p:cNvPr id="57348" name="Rectangle 4"/>
          <p:cNvSpPr>
            <a:spLocks/>
          </p:cNvSpPr>
          <p:nvPr/>
        </p:nvSpPr>
        <p:spPr bwMode="auto">
          <a:xfrm>
            <a:off x="774700" y="6032500"/>
            <a:ext cx="109474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algn="l"/>
            <a:r>
              <a:rPr lang="en-US" altLang="ja-JP" sz="2400">
                <a:solidFill>
                  <a:schemeClr val="tx1"/>
                </a:solidFill>
                <a:latin typeface="Calibri" charset="0"/>
                <a:sym typeface="Calibri" charset="0"/>
              </a:rPr>
              <a:t>MC/MD</a:t>
            </a:r>
            <a:r>
              <a:rPr lang="ja-JP" altLang="en-US" sz="2400">
                <a:solidFill>
                  <a:schemeClr val="tx1"/>
                </a:solidFill>
                <a:latin typeface="Calibri" charset="0"/>
                <a:sym typeface="Calibri" charset="0"/>
              </a:rPr>
              <a:t>法の適用</a:t>
            </a:r>
            <a:endParaRPr lang="en-US" altLang="ja-JP" sz="2400">
              <a:solidFill>
                <a:schemeClr val="tx1"/>
              </a:solidFill>
              <a:latin typeface="Calibri" charset="0"/>
              <a:sym typeface="Calibri" charset="0"/>
            </a:endParaRPr>
          </a:p>
          <a:p>
            <a:pPr algn="l"/>
            <a:r>
              <a:rPr lang="ja-JP" altLang="en-US" sz="2400">
                <a:solidFill>
                  <a:schemeClr val="tx1"/>
                </a:solidFill>
                <a:latin typeface="Calibri" charset="0"/>
                <a:sym typeface="Calibri" charset="0"/>
              </a:rPr>
              <a:t>・力場の改善</a:t>
            </a:r>
            <a:endParaRPr lang="en-US" altLang="ja-JP" sz="2400">
              <a:solidFill>
                <a:schemeClr val="tx1"/>
              </a:solidFill>
              <a:latin typeface="Calibri" charset="0"/>
              <a:sym typeface="Calibri" charset="0"/>
            </a:endParaRPr>
          </a:p>
          <a:p>
            <a:pPr algn="l"/>
            <a:r>
              <a:rPr lang="ja-JP" altLang="en-US" sz="2400">
                <a:solidFill>
                  <a:schemeClr val="tx1"/>
                </a:solidFill>
                <a:latin typeface="Calibri" charset="0"/>
                <a:sym typeface="Calibri" charset="0"/>
              </a:rPr>
              <a:t>・素反応データの整備</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p:cNvSpPr>
          <p:nvPr/>
        </p:nvSpPr>
        <p:spPr bwMode="auto">
          <a:xfrm>
            <a:off x="1155700" y="6261100"/>
            <a:ext cx="1828800" cy="1485900"/>
          </a:xfrm>
          <a:prstGeom prst="rect">
            <a:avLst/>
          </a:prstGeom>
          <a:noFill/>
          <a:ln w="12700" cap="flat">
            <a:solidFill>
              <a:srgbClr val="FF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32766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6311900"/>
            <a:ext cx="14986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6628" name="Line 4"/>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6629" name="Rectangle 5"/>
          <p:cNvSpPr>
            <a:spLocks noGrp="1" noChangeArrowheads="1"/>
          </p:cNvSpPr>
          <p:nvPr>
            <p:ph type="title"/>
          </p:nvPr>
        </p:nvSpPr>
        <p:spPr>
          <a:ln/>
        </p:spPr>
        <p:txBody>
          <a:bodyPr/>
          <a:lstStyle/>
          <a:p>
            <a:r>
              <a:rPr lang="ja-JP" altLang="en-US"/>
              <a:t>均一系触媒による立体制御</a:t>
            </a:r>
          </a:p>
        </p:txBody>
      </p:sp>
      <p:sp>
        <p:nvSpPr>
          <p:cNvPr id="26632" name="Rectangle 8"/>
          <p:cNvSpPr>
            <a:spLocks/>
          </p:cNvSpPr>
          <p:nvPr/>
        </p:nvSpPr>
        <p:spPr bwMode="auto">
          <a:xfrm>
            <a:off x="850900" y="4940300"/>
            <a:ext cx="3078163"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i="1">
                <a:solidFill>
                  <a:schemeClr val="tx1"/>
                </a:solidFill>
                <a:latin typeface="Helvetica Neue Light" charset="0"/>
                <a:ea typeface="ＭＳ Ｐゴシック" charset="0"/>
                <a:cs typeface="Helvetica Neue Light" charset="0"/>
                <a:sym typeface="Helvetica Neue Light" charset="0"/>
              </a:rPr>
              <a:t>C</a:t>
            </a:r>
            <a:r>
              <a:rPr lang="en-US" altLang="ja-JP" baseline="-6000">
                <a:solidFill>
                  <a:schemeClr val="tx1"/>
                </a:solidFill>
                <a:latin typeface="Helvetica Neue Light" charset="0"/>
                <a:ea typeface="ＭＳ Ｐゴシック" charset="0"/>
                <a:cs typeface="Helvetica Neue Light" charset="0"/>
                <a:sym typeface="Helvetica Neue Light" charset="0"/>
              </a:rPr>
              <a:t>2</a:t>
            </a:r>
            <a:r>
              <a:rPr lang="en-US" altLang="ja-JP">
                <a:solidFill>
                  <a:schemeClr val="tx1"/>
                </a:solidFill>
                <a:latin typeface="Helvetica Neue Light" charset="0"/>
                <a:ea typeface="ＭＳ Ｐゴシック" charset="0"/>
                <a:cs typeface="Helvetica Neue Light" charset="0"/>
                <a:sym typeface="Helvetica Neue Light" charset="0"/>
              </a:rPr>
              <a:t> symmetry</a:t>
            </a:r>
          </a:p>
        </p:txBody>
      </p:sp>
      <p:sp>
        <p:nvSpPr>
          <p:cNvPr id="26633" name="Rectangle 9"/>
          <p:cNvSpPr>
            <a:spLocks/>
          </p:cNvSpPr>
          <p:nvPr/>
        </p:nvSpPr>
        <p:spPr bwMode="auto">
          <a:xfrm>
            <a:off x="1016000" y="8026400"/>
            <a:ext cx="3051175"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i="1">
                <a:solidFill>
                  <a:schemeClr val="tx1"/>
                </a:solidFill>
                <a:latin typeface="Helvetica Neue Light" charset="0"/>
                <a:ea typeface="ＭＳ Ｐゴシック" charset="0"/>
                <a:cs typeface="Helvetica Neue Light" charset="0"/>
                <a:sym typeface="Helvetica Neue Light" charset="0"/>
              </a:rPr>
              <a:t>C</a:t>
            </a:r>
            <a:r>
              <a:rPr lang="en-US" altLang="ja-JP" baseline="-6000">
                <a:solidFill>
                  <a:schemeClr val="tx1"/>
                </a:solidFill>
                <a:latin typeface="Helvetica Neue Light" charset="0"/>
                <a:ea typeface="ＭＳ Ｐゴシック" charset="0"/>
                <a:cs typeface="Helvetica Neue Light" charset="0"/>
                <a:sym typeface="Helvetica Neue Light" charset="0"/>
              </a:rPr>
              <a:t>s</a:t>
            </a:r>
            <a:r>
              <a:rPr lang="en-US" altLang="ja-JP">
                <a:solidFill>
                  <a:schemeClr val="tx1"/>
                </a:solidFill>
                <a:latin typeface="Helvetica Neue Light" charset="0"/>
                <a:ea typeface="ＭＳ Ｐゴシック" charset="0"/>
                <a:cs typeface="Helvetica Neue Light" charset="0"/>
                <a:sym typeface="Helvetica Neue Light" charset="0"/>
              </a:rPr>
              <a:t> symmetry</a:t>
            </a:r>
          </a:p>
        </p:txBody>
      </p:sp>
      <p:sp>
        <p:nvSpPr>
          <p:cNvPr id="26634" name="Rectangle 10"/>
          <p:cNvSpPr>
            <a:spLocks/>
          </p:cNvSpPr>
          <p:nvPr/>
        </p:nvSpPr>
        <p:spPr bwMode="auto">
          <a:xfrm>
            <a:off x="5094288" y="4724400"/>
            <a:ext cx="53609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a:solidFill>
                  <a:schemeClr val="tx1"/>
                </a:solidFill>
                <a:latin typeface="Helvetica Neue Light" charset="0"/>
                <a:ea typeface="ＭＳ Ｐゴシック" charset="0"/>
                <a:cs typeface="Helvetica Neue Light" charset="0"/>
                <a:sym typeface="Helvetica Neue Light" charset="0"/>
              </a:rPr>
              <a:t>isotactic polypropylene</a:t>
            </a:r>
          </a:p>
        </p:txBody>
      </p:sp>
      <p:sp>
        <p:nvSpPr>
          <p:cNvPr id="26635" name="Rectangle 11"/>
          <p:cNvSpPr>
            <a:spLocks/>
          </p:cNvSpPr>
          <p:nvPr/>
        </p:nvSpPr>
        <p:spPr bwMode="auto">
          <a:xfrm>
            <a:off x="5154613" y="7645400"/>
            <a:ext cx="6199187"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a:solidFill>
                  <a:schemeClr val="tx1"/>
                </a:solidFill>
                <a:latin typeface="Helvetica Neue Light" charset="0"/>
                <a:ea typeface="ＭＳ Ｐゴシック" charset="0"/>
                <a:cs typeface="Helvetica Neue Light" charset="0"/>
                <a:sym typeface="Helvetica Neue Light" charset="0"/>
              </a:rPr>
              <a:t>syndiotactic polypropylene</a:t>
            </a:r>
          </a:p>
        </p:txBody>
      </p:sp>
      <p:sp>
        <p:nvSpPr>
          <p:cNvPr id="26636" name="Line 12"/>
          <p:cNvSpPr>
            <a:spLocks noChangeShapeType="1"/>
          </p:cNvSpPr>
          <p:nvPr/>
        </p:nvSpPr>
        <p:spPr bwMode="auto">
          <a:xfrm flipH="1">
            <a:off x="2490788" y="4000500"/>
            <a:ext cx="666750" cy="0"/>
          </a:xfrm>
          <a:prstGeom prst="line">
            <a:avLst/>
          </a:prstGeom>
          <a:noFill/>
          <a:ln w="25400" cap="flat">
            <a:solidFill>
              <a:srgbClr val="FF00FF"/>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6637" name="Line 13"/>
          <p:cNvSpPr>
            <a:spLocks noChangeShapeType="1"/>
          </p:cNvSpPr>
          <p:nvPr/>
        </p:nvSpPr>
        <p:spPr bwMode="auto">
          <a:xfrm rot="10800000">
            <a:off x="1401763" y="3995738"/>
            <a:ext cx="725487" cy="4762"/>
          </a:xfrm>
          <a:prstGeom prst="line">
            <a:avLst/>
          </a:prstGeom>
          <a:noFill/>
          <a:ln w="25400" cap="flat">
            <a:solidFill>
              <a:srgbClr val="FF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6638" name="Rectangle 14"/>
          <p:cNvSpPr>
            <a:spLocks/>
          </p:cNvSpPr>
          <p:nvPr/>
        </p:nvSpPr>
        <p:spPr bwMode="auto">
          <a:xfrm>
            <a:off x="3224213" y="3784600"/>
            <a:ext cx="387350"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000" i="1">
                <a:solidFill>
                  <a:srgbClr val="FF00FF"/>
                </a:solidFill>
                <a:latin typeface="Helvetica Neue Light" charset="0"/>
                <a:ea typeface="ＭＳ Ｐゴシック" charset="0"/>
                <a:cs typeface="Helvetica Neue Light" charset="0"/>
                <a:sym typeface="Helvetica Neue Light" charset="0"/>
              </a:rPr>
              <a:t>C</a:t>
            </a:r>
            <a:r>
              <a:rPr lang="en-US" altLang="ja-JP" sz="2000" baseline="-6000">
                <a:solidFill>
                  <a:srgbClr val="FF00FF"/>
                </a:solidFill>
                <a:latin typeface="Helvetica Neue Light" charset="0"/>
                <a:ea typeface="ＭＳ Ｐゴシック" charset="0"/>
                <a:cs typeface="Helvetica Neue Light" charset="0"/>
                <a:sym typeface="Helvetica Neue Light" charset="0"/>
              </a:rPr>
              <a:t>2</a:t>
            </a:r>
          </a:p>
        </p:txBody>
      </p:sp>
      <p:sp>
        <p:nvSpPr>
          <p:cNvPr id="26639" name="Rectangle 15"/>
          <p:cNvSpPr>
            <a:spLocks/>
          </p:cNvSpPr>
          <p:nvPr/>
        </p:nvSpPr>
        <p:spPr bwMode="auto">
          <a:xfrm>
            <a:off x="3076575" y="7391400"/>
            <a:ext cx="35401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000">
                <a:solidFill>
                  <a:srgbClr val="FF00FF"/>
                </a:solidFill>
                <a:latin typeface="Cambria Math" charset="0"/>
                <a:ea typeface="ＭＳ Ｐゴシック" charset="0"/>
                <a:cs typeface="Cambria Math" charset="0"/>
                <a:sym typeface="Cambria Math" charset="0"/>
              </a:rPr>
              <a:t>𝜎</a:t>
            </a:r>
            <a:r>
              <a:rPr lang="en-US" altLang="ja-JP" sz="2000" i="1" baseline="-6000">
                <a:solidFill>
                  <a:srgbClr val="FF00FF"/>
                </a:solidFill>
                <a:latin typeface="Helvetica Neue Light" charset="0"/>
                <a:ea typeface="ＭＳ Ｐゴシック" charset="0"/>
                <a:cs typeface="Helvetica Neue Light" charset="0"/>
                <a:sym typeface="Helvetica Neue Light" charset="0"/>
              </a:rPr>
              <a:t>h</a:t>
            </a:r>
          </a:p>
        </p:txBody>
      </p:sp>
      <p:pic>
        <p:nvPicPr>
          <p:cNvPr id="2" name="図 1"/>
          <p:cNvPicPr>
            <a:picLocks noChangeAspect="1"/>
          </p:cNvPicPr>
          <p:nvPr/>
        </p:nvPicPr>
        <p:blipFill>
          <a:blip r:embed="rId4"/>
          <a:stretch>
            <a:fillRect/>
          </a:stretch>
        </p:blipFill>
        <p:spPr>
          <a:xfrm>
            <a:off x="4714180" y="3433068"/>
            <a:ext cx="6108700" cy="1155700"/>
          </a:xfrm>
          <a:prstGeom prst="rect">
            <a:avLst/>
          </a:prstGeom>
        </p:spPr>
      </p:pic>
      <p:pic>
        <p:nvPicPr>
          <p:cNvPr id="4" name="図 3"/>
          <p:cNvPicPr>
            <a:picLocks noChangeAspect="1"/>
          </p:cNvPicPr>
          <p:nvPr/>
        </p:nvPicPr>
        <p:blipFill>
          <a:blip r:embed="rId5"/>
          <a:stretch>
            <a:fillRect/>
          </a:stretch>
        </p:blipFill>
        <p:spPr>
          <a:xfrm>
            <a:off x="4702200" y="6316960"/>
            <a:ext cx="6108700" cy="11557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Rectangle 6"/>
          <p:cNvSpPr>
            <a:spLocks/>
          </p:cNvSpPr>
          <p:nvPr/>
        </p:nvSpPr>
        <p:spPr bwMode="auto">
          <a:xfrm>
            <a:off x="623888" y="139700"/>
            <a:ext cx="9436100"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altLang="ja-JP" sz="3600">
                <a:solidFill>
                  <a:schemeClr val="tx1"/>
                </a:solidFill>
                <a:latin typeface="Arial" charset="0"/>
                <a:sym typeface="Arial" charset="0"/>
              </a:rPr>
              <a:t>Zr-P(</a:t>
            </a:r>
            <a:r>
              <a:rPr lang="ja-JP" altLang="en-US" sz="3600">
                <a:solidFill>
                  <a:schemeClr val="tx1"/>
                </a:solidFill>
                <a:latin typeface="Arial" charset="0"/>
                <a:sym typeface="Arial" charset="0"/>
              </a:rPr>
              <a:t>ポリマー末端</a:t>
            </a:r>
            <a:r>
              <a:rPr lang="en-US" altLang="ja-JP" sz="3600">
                <a:solidFill>
                  <a:schemeClr val="tx1"/>
                </a:solidFill>
                <a:latin typeface="Arial" charset="0"/>
                <a:sym typeface="Arial" charset="0"/>
              </a:rPr>
              <a:t> ) </a:t>
            </a:r>
            <a:r>
              <a:rPr lang="ja-JP" altLang="en-US" sz="3600">
                <a:solidFill>
                  <a:schemeClr val="tx1"/>
                </a:solidFill>
                <a:latin typeface="Arial" charset="0"/>
                <a:sym typeface="Arial" charset="0"/>
              </a:rPr>
              <a:t>結合へのプロピレン挿入</a:t>
            </a:r>
          </a:p>
        </p:txBody>
      </p:sp>
      <p:sp>
        <p:nvSpPr>
          <p:cNvPr id="27655" name="Line 7"/>
          <p:cNvSpPr>
            <a:spLocks noChangeShapeType="1"/>
          </p:cNvSpPr>
          <p:nvPr/>
        </p:nvSpPr>
        <p:spPr bwMode="auto">
          <a:xfrm>
            <a:off x="785813" y="3541713"/>
            <a:ext cx="10809287" cy="3175"/>
          </a:xfrm>
          <a:prstGeom prst="line">
            <a:avLst/>
          </a:prstGeom>
          <a:noFill/>
          <a:ln w="127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2765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56700" y="7950200"/>
            <a:ext cx="23495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7657" name="Rectangle 9"/>
          <p:cNvSpPr>
            <a:spLocks/>
          </p:cNvSpPr>
          <p:nvPr/>
        </p:nvSpPr>
        <p:spPr bwMode="auto">
          <a:xfrm>
            <a:off x="9640888" y="8458200"/>
            <a:ext cx="13985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r>
              <a:rPr lang="en-US" altLang="ja-JP" sz="2800">
                <a:solidFill>
                  <a:schemeClr val="tx1"/>
                </a:solidFill>
                <a:latin typeface="Arial" charset="0"/>
                <a:ea typeface="ＭＳ Ｐゴシック" charset="0"/>
                <a:cs typeface="Arial" charset="0"/>
                <a:sym typeface="Arial" charset="0"/>
              </a:rPr>
              <a:t>isotactic</a:t>
            </a:r>
          </a:p>
        </p:txBody>
      </p:sp>
      <p:sp>
        <p:nvSpPr>
          <p:cNvPr id="27658" name="Rectangle 10"/>
          <p:cNvSpPr>
            <a:spLocks/>
          </p:cNvSpPr>
          <p:nvPr/>
        </p:nvSpPr>
        <p:spPr bwMode="auto">
          <a:xfrm>
            <a:off x="8472488" y="5695950"/>
            <a:ext cx="4356100" cy="193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r>
              <a:rPr lang="en-US" altLang="ja-JP" sz="2400">
                <a:solidFill>
                  <a:schemeClr val="tx1"/>
                </a:solidFill>
                <a:latin typeface="Arial" charset="0"/>
                <a:sym typeface="Arial" charset="0"/>
              </a:rPr>
              <a:t>A,B,C,D</a:t>
            </a:r>
            <a:r>
              <a:rPr lang="ja-JP" altLang="en-US" sz="2400">
                <a:solidFill>
                  <a:schemeClr val="tx1"/>
                </a:solidFill>
                <a:latin typeface="Arial" charset="0"/>
                <a:sym typeface="Arial" charset="0"/>
              </a:rPr>
              <a:t>の４つの反応機構が考えられる．その中の１つが他よりも起こりやすければ、</a:t>
            </a:r>
            <a:r>
              <a:rPr lang="en-US" altLang="ja-JP" sz="2400">
                <a:solidFill>
                  <a:schemeClr val="tx1"/>
                </a:solidFill>
                <a:latin typeface="Arial" charset="0"/>
                <a:sym typeface="Arial" charset="0"/>
              </a:rPr>
              <a:t>isotactic</a:t>
            </a:r>
            <a:r>
              <a:rPr lang="ja-JP" altLang="en-US" sz="2400">
                <a:solidFill>
                  <a:schemeClr val="tx1"/>
                </a:solidFill>
                <a:latin typeface="Arial" charset="0"/>
                <a:sym typeface="Arial" charset="0"/>
              </a:rPr>
              <a:t>な重合が起こる．</a:t>
            </a:r>
          </a:p>
        </p:txBody>
      </p:sp>
      <p:sp>
        <p:nvSpPr>
          <p:cNvPr id="27663" name="Line 15"/>
          <p:cNvSpPr>
            <a:spLocks noChangeShapeType="1"/>
          </p:cNvSpPr>
          <p:nvPr/>
        </p:nvSpPr>
        <p:spPr bwMode="auto">
          <a:xfrm flipH="1">
            <a:off x="4114800" y="5176838"/>
            <a:ext cx="1009650" cy="525462"/>
          </a:xfrm>
          <a:prstGeom prst="line">
            <a:avLst/>
          </a:prstGeom>
          <a:noFill/>
          <a:ln w="2540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7664" name="Line 16"/>
          <p:cNvSpPr>
            <a:spLocks noChangeShapeType="1"/>
          </p:cNvSpPr>
          <p:nvPr/>
        </p:nvSpPr>
        <p:spPr bwMode="auto">
          <a:xfrm flipH="1">
            <a:off x="3895725" y="6065838"/>
            <a:ext cx="2287588" cy="436562"/>
          </a:xfrm>
          <a:prstGeom prst="line">
            <a:avLst/>
          </a:prstGeom>
          <a:noFill/>
          <a:ln w="25400" cap="flat">
            <a:solidFill>
              <a:srgbClr val="FF0000"/>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7665" name="Line 17"/>
          <p:cNvSpPr>
            <a:spLocks noChangeShapeType="1"/>
          </p:cNvSpPr>
          <p:nvPr/>
        </p:nvSpPr>
        <p:spPr bwMode="auto">
          <a:xfrm rot="10800000">
            <a:off x="3090863" y="6975475"/>
            <a:ext cx="1557337" cy="139700"/>
          </a:xfrm>
          <a:prstGeom prst="line">
            <a:avLst/>
          </a:prstGeom>
          <a:noFill/>
          <a:ln w="25400" cap="flat">
            <a:solidFill>
              <a:srgbClr val="FF00FF"/>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7666" name="Line 18"/>
          <p:cNvSpPr>
            <a:spLocks noChangeShapeType="1"/>
          </p:cNvSpPr>
          <p:nvPr/>
        </p:nvSpPr>
        <p:spPr bwMode="auto">
          <a:xfrm rot="10800000">
            <a:off x="3087688" y="7483475"/>
            <a:ext cx="2892425" cy="854075"/>
          </a:xfrm>
          <a:prstGeom prst="line">
            <a:avLst/>
          </a:prstGeom>
          <a:noFill/>
          <a:ln w="25400" cap="flat">
            <a:solidFill>
              <a:srgbClr val="FF00FF"/>
            </a:solidFill>
            <a:prstDash val="solid"/>
            <a:miter lim="800000"/>
            <a:headEnd type="stealth"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7667" name="Rectangle 19"/>
          <p:cNvSpPr>
            <a:spLocks/>
          </p:cNvSpPr>
          <p:nvPr/>
        </p:nvSpPr>
        <p:spPr bwMode="auto">
          <a:xfrm>
            <a:off x="4259263" y="5478463"/>
            <a:ext cx="1190625"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000">
                <a:solidFill>
                  <a:schemeClr val="tx1"/>
                </a:solidFill>
                <a:latin typeface="Times New Roman Bold" charset="0"/>
                <a:ea typeface="ＭＳ Ｐゴシック" charset="0"/>
                <a:cs typeface="Times New Roman Bold" charset="0"/>
                <a:sym typeface="Times New Roman Bold" charset="0"/>
              </a:rPr>
              <a:t>primary</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000">
                <a:solidFill>
                  <a:schemeClr val="tx1"/>
                </a:solidFill>
                <a:latin typeface="Times New Roman Bold" charset="0"/>
                <a:ea typeface="ＭＳ Ｐゴシック" charset="0"/>
                <a:cs typeface="Times New Roman Bold" charset="0"/>
                <a:sym typeface="Times New Roman Bold" charset="0"/>
              </a:rPr>
              <a:t>insertion</a:t>
            </a:r>
          </a:p>
        </p:txBody>
      </p:sp>
      <p:sp>
        <p:nvSpPr>
          <p:cNvPr id="27668" name="Rectangle 20"/>
          <p:cNvSpPr>
            <a:spLocks/>
          </p:cNvSpPr>
          <p:nvPr/>
        </p:nvSpPr>
        <p:spPr bwMode="auto">
          <a:xfrm>
            <a:off x="3216275" y="6986588"/>
            <a:ext cx="1347788" cy="747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000">
                <a:solidFill>
                  <a:schemeClr val="tx1"/>
                </a:solidFill>
                <a:latin typeface="Times New Roman Bold" charset="0"/>
                <a:ea typeface="ＭＳ Ｐゴシック" charset="0"/>
                <a:cs typeface="Times New Roman Bold" charset="0"/>
                <a:sym typeface="Times New Roman Bold" charset="0"/>
              </a:rPr>
              <a:t>secondary</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000">
                <a:solidFill>
                  <a:schemeClr val="tx1"/>
                </a:solidFill>
                <a:latin typeface="Times New Roman Bold" charset="0"/>
                <a:ea typeface="ＭＳ Ｐゴシック" charset="0"/>
                <a:cs typeface="Times New Roman Bold" charset="0"/>
                <a:sym typeface="Times New Roman Bold" charset="0"/>
              </a:rPr>
              <a:t>insertion</a:t>
            </a:r>
          </a:p>
        </p:txBody>
      </p:sp>
      <p:pic>
        <p:nvPicPr>
          <p:cNvPr id="2" name="図 1"/>
          <p:cNvPicPr>
            <a:picLocks noChangeAspect="1"/>
          </p:cNvPicPr>
          <p:nvPr/>
        </p:nvPicPr>
        <p:blipFill>
          <a:blip r:embed="rId3"/>
          <a:stretch>
            <a:fillRect/>
          </a:stretch>
        </p:blipFill>
        <p:spPr>
          <a:xfrm>
            <a:off x="2639020" y="1087016"/>
            <a:ext cx="6743700" cy="2133600"/>
          </a:xfrm>
          <a:prstGeom prst="rect">
            <a:avLst/>
          </a:prstGeom>
        </p:spPr>
      </p:pic>
      <p:pic>
        <p:nvPicPr>
          <p:cNvPr id="3" name="図 2"/>
          <p:cNvPicPr>
            <a:picLocks noChangeAspect="1"/>
          </p:cNvPicPr>
          <p:nvPr/>
        </p:nvPicPr>
        <p:blipFill>
          <a:blip r:embed="rId4"/>
          <a:stretch>
            <a:fillRect/>
          </a:stretch>
        </p:blipFill>
        <p:spPr>
          <a:xfrm>
            <a:off x="1029792" y="4857204"/>
            <a:ext cx="2730500" cy="2755900"/>
          </a:xfrm>
          <a:prstGeom prst="rect">
            <a:avLst/>
          </a:prstGeom>
        </p:spPr>
      </p:pic>
      <p:pic>
        <p:nvPicPr>
          <p:cNvPr id="4" name="図 3"/>
          <p:cNvPicPr>
            <a:picLocks noChangeAspect="1"/>
          </p:cNvPicPr>
          <p:nvPr/>
        </p:nvPicPr>
        <p:blipFill>
          <a:blip r:embed="rId5"/>
          <a:stretch>
            <a:fillRect/>
          </a:stretch>
        </p:blipFill>
        <p:spPr>
          <a:xfrm>
            <a:off x="4846216" y="4012704"/>
            <a:ext cx="3479800" cy="50292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8674" name="Rectangle 2"/>
          <p:cNvSpPr>
            <a:spLocks noGrp="1" noChangeArrowheads="1"/>
          </p:cNvSpPr>
          <p:nvPr>
            <p:ph type="title"/>
          </p:nvPr>
        </p:nvSpPr>
        <p:spPr>
          <a:ln/>
        </p:spPr>
        <p:txBody>
          <a:bodyPr/>
          <a:lstStyle/>
          <a:p>
            <a:r>
              <a:rPr lang="en-US" altLang="ja-JP" i="1"/>
              <a:t>C</a:t>
            </a:r>
            <a:r>
              <a:rPr lang="en-US" altLang="ja-JP" baseline="-6000"/>
              <a:t>2</a:t>
            </a:r>
            <a:r>
              <a:rPr lang="ja-JP" altLang="en-US"/>
              <a:t>対称性をもつ錯体触媒の立体制御</a:t>
            </a:r>
          </a:p>
        </p:txBody>
      </p:sp>
      <p:sp>
        <p:nvSpPr>
          <p:cNvPr id="28676" name="Rectangle 4"/>
          <p:cNvSpPr>
            <a:spLocks/>
          </p:cNvSpPr>
          <p:nvPr/>
        </p:nvSpPr>
        <p:spPr bwMode="auto">
          <a:xfrm>
            <a:off x="330200" y="2260600"/>
            <a:ext cx="37719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４つの挿入反応の遷移状態</a:t>
            </a:r>
          </a:p>
        </p:txBody>
      </p:sp>
      <p:sp>
        <p:nvSpPr>
          <p:cNvPr id="28677" name="Rectangle 5"/>
          <p:cNvSpPr>
            <a:spLocks/>
          </p:cNvSpPr>
          <p:nvPr/>
        </p:nvSpPr>
        <p:spPr bwMode="auto">
          <a:xfrm>
            <a:off x="1828800" y="2692400"/>
            <a:ext cx="4546600"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000">
                <a:solidFill>
                  <a:schemeClr val="tx1"/>
                </a:solidFill>
                <a:latin typeface="ヒラギノ丸ゴ ProN W4" charset="0"/>
                <a:ea typeface="ヒラギノ丸ゴ ProN W4" charset="0"/>
                <a:cs typeface="ヒラギノ丸ゴ ProN W4" charset="0"/>
                <a:sym typeface="ヒラギノ丸ゴ ProN W4" charset="0"/>
              </a:rPr>
              <a:t>ひとつが他よりも安定であれば</a:t>
            </a:r>
            <a:r>
              <a:rPr lang="en-US" altLang="ja-JP" sz="2000">
                <a:solidFill>
                  <a:schemeClr val="tx1"/>
                </a:solidFill>
                <a:latin typeface="ヒラギノ丸ゴ ProN W4" charset="0"/>
                <a:ea typeface="ヒラギノ丸ゴ ProN W4" charset="0"/>
                <a:cs typeface="ヒラギノ丸ゴ ProN W4" charset="0"/>
                <a:sym typeface="ヒラギノ丸ゴ ProN W4" charset="0"/>
              </a:rPr>
              <a:t>,</a:t>
            </a: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000">
                <a:solidFill>
                  <a:schemeClr val="tx1"/>
                </a:solidFill>
                <a:latin typeface="ヒラギノ丸ゴ ProN W4" charset="0"/>
                <a:ea typeface="ヒラギノ丸ゴ ProN W4" charset="0"/>
                <a:cs typeface="ヒラギノ丸ゴ ProN W4" charset="0"/>
                <a:sym typeface="ヒラギノ丸ゴ ProN W4" charset="0"/>
              </a:rPr>
              <a:t>領域選択的、立体選択的</a:t>
            </a:r>
          </a:p>
        </p:txBody>
      </p:sp>
      <p:sp>
        <p:nvSpPr>
          <p:cNvPr id="28679" name="Rectangle 7"/>
          <p:cNvSpPr>
            <a:spLocks/>
          </p:cNvSpPr>
          <p:nvPr/>
        </p:nvSpPr>
        <p:spPr bwMode="auto">
          <a:xfrm>
            <a:off x="6870700" y="2171700"/>
            <a:ext cx="27479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分子力学</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(MM)</a:t>
            </a:r>
            <a:r>
              <a:rPr lang="ja-JP" altLang="en-US" sz="2400">
                <a:solidFill>
                  <a:schemeClr val="tx1"/>
                </a:solidFill>
                <a:latin typeface="ヒラギノ丸ゴ ProN W4" charset="0"/>
                <a:ea typeface="ヒラギノ丸ゴ ProN W4" charset="0"/>
                <a:cs typeface="ヒラギノ丸ゴ ProN W4" charset="0"/>
                <a:sym typeface="ヒラギノ丸ゴ ProN W4" charset="0"/>
              </a:rPr>
              <a:t>計算</a:t>
            </a:r>
          </a:p>
        </p:txBody>
      </p:sp>
      <p:sp>
        <p:nvSpPr>
          <p:cNvPr id="28680" name="Rectangle 8"/>
          <p:cNvSpPr>
            <a:spLocks/>
          </p:cNvSpPr>
          <p:nvPr/>
        </p:nvSpPr>
        <p:spPr bwMode="auto">
          <a:xfrm>
            <a:off x="6629400" y="7363276"/>
            <a:ext cx="6359726" cy="222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1800" dirty="0">
                <a:solidFill>
                  <a:schemeClr val="tx1"/>
                </a:solidFill>
                <a:latin typeface="Times" charset="0"/>
                <a:ea typeface="ＭＳ Ｐゴシック" charset="0"/>
                <a:cs typeface="Times" charset="0"/>
                <a:sym typeface="Times" charset="0"/>
              </a:rPr>
              <a:t>MM2</a:t>
            </a:r>
          </a:p>
          <a:p>
            <a:pPr algn="l">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1800" dirty="0">
                <a:solidFill>
                  <a:schemeClr val="tx1"/>
                </a:solidFill>
                <a:latin typeface="Times" charset="0"/>
                <a:ea typeface="ＭＳ Ｐゴシック" charset="0"/>
                <a:cs typeface="Times" charset="0"/>
                <a:sym typeface="Times" charset="0"/>
              </a:rPr>
              <a:t>      Parameters</a:t>
            </a:r>
          </a:p>
          <a:p>
            <a:pPr algn="l">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1800" dirty="0">
                <a:solidFill>
                  <a:schemeClr val="tx1"/>
                </a:solidFill>
                <a:latin typeface="Times" charset="0"/>
                <a:ea typeface="ＭＳ Ｐゴシック" charset="0"/>
                <a:cs typeface="Times" charset="0"/>
                <a:sym typeface="Times" charset="0"/>
              </a:rPr>
              <a:t>                 alkyl carbons on M - sp</a:t>
            </a:r>
            <a:r>
              <a:rPr lang="en-US" altLang="ja-JP" sz="1800" baseline="32000" dirty="0">
                <a:solidFill>
                  <a:schemeClr val="tx1"/>
                </a:solidFill>
                <a:latin typeface="Times" charset="0"/>
                <a:ea typeface="ＭＳ Ｐゴシック" charset="0"/>
                <a:cs typeface="Times" charset="0"/>
                <a:sym typeface="Times" charset="0"/>
              </a:rPr>
              <a:t>3</a:t>
            </a:r>
          </a:p>
          <a:p>
            <a:pPr algn="l">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1800" dirty="0">
                <a:solidFill>
                  <a:schemeClr val="tx1"/>
                </a:solidFill>
                <a:latin typeface="Times" charset="0"/>
                <a:ea typeface="ＭＳ Ｐゴシック" charset="0"/>
                <a:cs typeface="Times" charset="0"/>
                <a:sym typeface="Times" charset="0"/>
              </a:rPr>
              <a:t>                 </a:t>
            </a:r>
            <a:r>
              <a:rPr lang="en-US" altLang="ja-JP" sz="1800" dirty="0" err="1">
                <a:solidFill>
                  <a:schemeClr val="tx1"/>
                </a:solidFill>
                <a:latin typeface="Times" charset="0"/>
                <a:ea typeface="ＭＳ Ｐゴシック" charset="0"/>
                <a:cs typeface="Times" charset="0"/>
                <a:sym typeface="Times" charset="0"/>
              </a:rPr>
              <a:t>olefinic</a:t>
            </a:r>
            <a:r>
              <a:rPr lang="en-US" altLang="ja-JP" sz="1800" dirty="0">
                <a:solidFill>
                  <a:schemeClr val="tx1"/>
                </a:solidFill>
                <a:latin typeface="Times" charset="0"/>
                <a:ea typeface="ＭＳ Ｐゴシック" charset="0"/>
                <a:cs typeface="Times" charset="0"/>
                <a:sym typeface="Times" charset="0"/>
              </a:rPr>
              <a:t> carbons      - sp</a:t>
            </a:r>
            <a:r>
              <a:rPr lang="en-US" altLang="ja-JP" sz="1800" baseline="32000" dirty="0">
                <a:solidFill>
                  <a:schemeClr val="tx1"/>
                </a:solidFill>
                <a:latin typeface="Times" charset="0"/>
                <a:ea typeface="ＭＳ Ｐゴシック" charset="0"/>
                <a:cs typeface="Times" charset="0"/>
                <a:sym typeface="Times" charset="0"/>
              </a:rPr>
              <a:t>2</a:t>
            </a:r>
          </a:p>
          <a:p>
            <a:pPr algn="l">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1800" dirty="0">
                <a:solidFill>
                  <a:schemeClr val="tx1"/>
                </a:solidFill>
                <a:latin typeface="Times" charset="0"/>
                <a:ea typeface="ＭＳ Ｐゴシック" charset="0"/>
                <a:cs typeface="Times" charset="0"/>
                <a:sym typeface="Times" charset="0"/>
              </a:rPr>
              <a:t>                 M	                         - dummy</a:t>
            </a:r>
          </a:p>
          <a:p>
            <a:pPr algn="l">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1800" dirty="0">
                <a:solidFill>
                  <a:schemeClr val="tx1"/>
                </a:solidFill>
                <a:latin typeface="Times" charset="0"/>
                <a:ea typeface="ＭＳ Ｐゴシック" charset="0"/>
                <a:cs typeface="Times" charset="0"/>
                <a:sym typeface="Times" charset="0"/>
              </a:rPr>
              <a:t>                 others                     - standard</a:t>
            </a:r>
          </a:p>
          <a:p>
            <a:pPr algn="l">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1800" dirty="0">
                <a:solidFill>
                  <a:schemeClr val="tx1"/>
                </a:solidFill>
                <a:latin typeface="Times" charset="0"/>
                <a:ea typeface="ＭＳ Ｐゴシック" charset="0"/>
                <a:cs typeface="Times" charset="0"/>
                <a:sym typeface="Times" charset="0"/>
              </a:rPr>
              <a:t>     Geometry optimization</a:t>
            </a:r>
          </a:p>
          <a:p>
            <a:pPr algn="l">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1800" dirty="0">
                <a:solidFill>
                  <a:schemeClr val="tx1"/>
                </a:solidFill>
                <a:latin typeface="Times" charset="0"/>
                <a:ea typeface="ＭＳ Ｐゴシック" charset="0"/>
                <a:cs typeface="Times" charset="0"/>
                <a:sym typeface="Times" charset="0"/>
              </a:rPr>
              <a:t>          Only the coordinates of the substituents, i.e. the methyl groups</a:t>
            </a:r>
          </a:p>
          <a:p>
            <a:pPr algn="l">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1800" dirty="0">
                <a:solidFill>
                  <a:schemeClr val="tx1"/>
                </a:solidFill>
                <a:latin typeface="Times" charset="0"/>
                <a:ea typeface="ＭＳ Ｐゴシック" charset="0"/>
                <a:cs typeface="Times" charset="0"/>
                <a:sym typeface="Times" charset="0"/>
              </a:rPr>
              <a:t>          on </a:t>
            </a:r>
            <a:r>
              <a:rPr lang="en-US" altLang="ja-JP" sz="1800" dirty="0" err="1">
                <a:solidFill>
                  <a:schemeClr val="tx1"/>
                </a:solidFill>
                <a:latin typeface="Times" charset="0"/>
                <a:ea typeface="ＭＳ Ｐゴシック" charset="0"/>
                <a:cs typeface="Times" charset="0"/>
                <a:sym typeface="Times" charset="0"/>
              </a:rPr>
              <a:t>Cp</a:t>
            </a:r>
            <a:r>
              <a:rPr lang="en-US" altLang="ja-JP" sz="1800" dirty="0">
                <a:solidFill>
                  <a:schemeClr val="tx1"/>
                </a:solidFill>
                <a:latin typeface="Times" charset="0"/>
                <a:ea typeface="ＭＳ Ｐゴシック" charset="0"/>
                <a:cs typeface="Times" charset="0"/>
                <a:sym typeface="Times" charset="0"/>
              </a:rPr>
              <a:t> rings and propylene and the alkyl group assumed as a </a:t>
            </a:r>
          </a:p>
          <a:p>
            <a:pPr algn="l">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Lst>
            </a:pPr>
            <a:r>
              <a:rPr lang="en-US" altLang="ja-JP" sz="1800" dirty="0">
                <a:solidFill>
                  <a:schemeClr val="tx1"/>
                </a:solidFill>
                <a:latin typeface="Times" charset="0"/>
                <a:ea typeface="ＭＳ Ｐゴシック" charset="0"/>
                <a:cs typeface="Times" charset="0"/>
                <a:sym typeface="Times" charset="0"/>
              </a:rPr>
              <a:t>          polymer chain end.</a:t>
            </a:r>
          </a:p>
        </p:txBody>
      </p:sp>
      <p:sp>
        <p:nvSpPr>
          <p:cNvPr id="28681" name="Rectangle 9"/>
          <p:cNvSpPr>
            <a:spLocks/>
          </p:cNvSpPr>
          <p:nvPr/>
        </p:nvSpPr>
        <p:spPr bwMode="auto">
          <a:xfrm>
            <a:off x="4468961" y="5676900"/>
            <a:ext cx="385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7F007F"/>
                </a:solidFill>
                <a:latin typeface="ヒラギノ丸ゴ ProN W4" charset="0"/>
                <a:ea typeface="ヒラギノ丸ゴ ProN W4" charset="0"/>
                <a:cs typeface="ヒラギノ丸ゴ ProN W4" charset="0"/>
                <a:sym typeface="ヒラギノ丸ゴ ProN W4" charset="0"/>
              </a:rPr>
              <a:t>A</a:t>
            </a:r>
          </a:p>
        </p:txBody>
      </p:sp>
      <p:sp>
        <p:nvSpPr>
          <p:cNvPr id="28682" name="Rectangle 10"/>
          <p:cNvSpPr>
            <a:spLocks/>
          </p:cNvSpPr>
          <p:nvPr/>
        </p:nvSpPr>
        <p:spPr bwMode="auto">
          <a:xfrm>
            <a:off x="1654324" y="5676900"/>
            <a:ext cx="373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dirty="0">
                <a:solidFill>
                  <a:srgbClr val="7F007F"/>
                </a:solidFill>
                <a:latin typeface="ヒラギノ丸ゴ ProN W4" charset="0"/>
                <a:ea typeface="ヒラギノ丸ゴ ProN W4" charset="0"/>
                <a:cs typeface="ヒラギノ丸ゴ ProN W4" charset="0"/>
                <a:sym typeface="ヒラギノ丸ゴ ProN W4" charset="0"/>
              </a:rPr>
              <a:t>B</a:t>
            </a:r>
          </a:p>
        </p:txBody>
      </p:sp>
      <p:sp>
        <p:nvSpPr>
          <p:cNvPr id="28683" name="Rectangle 11"/>
          <p:cNvSpPr>
            <a:spLocks/>
          </p:cNvSpPr>
          <p:nvPr/>
        </p:nvSpPr>
        <p:spPr bwMode="auto">
          <a:xfrm>
            <a:off x="4529286" y="8242300"/>
            <a:ext cx="388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7F007F"/>
                </a:solidFill>
                <a:latin typeface="ヒラギノ丸ゴ ProN W4" charset="0"/>
                <a:ea typeface="ヒラギノ丸ゴ ProN W4" charset="0"/>
                <a:cs typeface="ヒラギノ丸ゴ ProN W4" charset="0"/>
                <a:sym typeface="ヒラギノ丸ゴ ProN W4" charset="0"/>
              </a:rPr>
              <a:t>D</a:t>
            </a:r>
          </a:p>
        </p:txBody>
      </p:sp>
      <p:sp>
        <p:nvSpPr>
          <p:cNvPr id="28684" name="Rectangle 12"/>
          <p:cNvSpPr>
            <a:spLocks/>
          </p:cNvSpPr>
          <p:nvPr/>
        </p:nvSpPr>
        <p:spPr bwMode="auto">
          <a:xfrm>
            <a:off x="1709886" y="8242300"/>
            <a:ext cx="377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800">
                <a:solidFill>
                  <a:srgbClr val="7F007F"/>
                </a:solidFill>
                <a:latin typeface="ヒラギノ丸ゴ ProN W4" charset="0"/>
                <a:ea typeface="ヒラギノ丸ゴ ProN W4" charset="0"/>
                <a:cs typeface="ヒラギノ丸ゴ ProN W4" charset="0"/>
                <a:sym typeface="ヒラギノ丸ゴ ProN W4" charset="0"/>
              </a:rPr>
              <a:t>C</a:t>
            </a:r>
          </a:p>
        </p:txBody>
      </p:sp>
      <p:pic>
        <p:nvPicPr>
          <p:cNvPr id="2" name="図 1"/>
          <p:cNvPicPr>
            <a:picLocks noChangeAspect="1"/>
          </p:cNvPicPr>
          <p:nvPr/>
        </p:nvPicPr>
        <p:blipFill>
          <a:blip r:embed="rId2"/>
          <a:stretch>
            <a:fillRect/>
          </a:stretch>
        </p:blipFill>
        <p:spPr>
          <a:xfrm>
            <a:off x="525736" y="3724672"/>
            <a:ext cx="5318251" cy="4536504"/>
          </a:xfrm>
          <a:prstGeom prst="rect">
            <a:avLst/>
          </a:prstGeom>
        </p:spPr>
      </p:pic>
      <p:pic>
        <p:nvPicPr>
          <p:cNvPr id="3" name="図 2"/>
          <p:cNvPicPr>
            <a:picLocks noChangeAspect="1"/>
          </p:cNvPicPr>
          <p:nvPr/>
        </p:nvPicPr>
        <p:blipFill>
          <a:blip r:embed="rId3"/>
          <a:stretch>
            <a:fillRect/>
          </a:stretch>
        </p:blipFill>
        <p:spPr>
          <a:xfrm>
            <a:off x="7726536" y="2644552"/>
            <a:ext cx="3558170" cy="446449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Line 1"/>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29698" name="Rectangle 2"/>
          <p:cNvSpPr>
            <a:spLocks noGrp="1" noChangeArrowheads="1"/>
          </p:cNvSpPr>
          <p:nvPr>
            <p:ph type="title"/>
          </p:nvPr>
        </p:nvSpPr>
        <p:spPr>
          <a:ln/>
        </p:spPr>
        <p:txBody>
          <a:bodyPr/>
          <a:lstStyle/>
          <a:p>
            <a:r>
              <a:rPr lang="en-US" altLang="ja-JP" i="1"/>
              <a:t>C</a:t>
            </a:r>
            <a:r>
              <a:rPr lang="en-US" altLang="ja-JP" baseline="-6000"/>
              <a:t>2</a:t>
            </a:r>
            <a:r>
              <a:rPr lang="ja-JP" altLang="en-US"/>
              <a:t>対称性をもつ錯体触媒の立体制御</a:t>
            </a:r>
          </a:p>
        </p:txBody>
      </p:sp>
      <p:sp>
        <p:nvSpPr>
          <p:cNvPr id="29700" name="Rectangle 4"/>
          <p:cNvSpPr>
            <a:spLocks/>
          </p:cNvSpPr>
          <p:nvPr/>
        </p:nvSpPr>
        <p:spPr bwMode="auto">
          <a:xfrm>
            <a:off x="7429500" y="3568700"/>
            <a:ext cx="3416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000">
                <a:solidFill>
                  <a:schemeClr val="tx1"/>
                </a:solidFill>
                <a:latin typeface="ヒラギノ丸ゴ ProN W4" charset="0"/>
                <a:ea typeface="ヒラギノ丸ゴ ProN W4" charset="0"/>
                <a:cs typeface="ヒラギノ丸ゴ ProN W4" charset="0"/>
                <a:sym typeface="ヒラギノ丸ゴ ProN W4" charset="0"/>
              </a:rPr>
              <a:t>ポリマー鎖末端の配座の決定</a:t>
            </a:r>
          </a:p>
        </p:txBody>
      </p:sp>
      <p:pic>
        <p:nvPicPr>
          <p:cNvPr id="297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7338" y="7093744"/>
            <a:ext cx="1947862" cy="123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97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73494" y="7093744"/>
            <a:ext cx="2138362"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9703" name="Rectangle 7"/>
          <p:cNvSpPr>
            <a:spLocks/>
          </p:cNvSpPr>
          <p:nvPr/>
        </p:nvSpPr>
        <p:spPr bwMode="auto">
          <a:xfrm>
            <a:off x="7264400" y="2298700"/>
            <a:ext cx="3937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400" i="1">
                <a:solidFill>
                  <a:schemeClr val="tx1"/>
                </a:solidFill>
                <a:latin typeface="Helvetica" charset="0"/>
                <a:ea typeface="ＭＳ Ｐゴシック" charset="0"/>
                <a:cs typeface="Helvetica" charset="0"/>
                <a:sym typeface="Helvetica" charset="0"/>
              </a:rPr>
              <a:t>Model Mechanism of Isospecific Propagation</a:t>
            </a:r>
          </a:p>
        </p:txBody>
      </p:sp>
      <p:sp>
        <p:nvSpPr>
          <p:cNvPr id="29704" name="AutoShape 8"/>
          <p:cNvSpPr>
            <a:spLocks/>
          </p:cNvSpPr>
          <p:nvPr/>
        </p:nvSpPr>
        <p:spPr bwMode="auto">
          <a:xfrm rot="5400000">
            <a:off x="8576469" y="6103938"/>
            <a:ext cx="609600" cy="165100"/>
          </a:xfrm>
          <a:prstGeom prst="rightArrow">
            <a:avLst>
              <a:gd name="adj1" fmla="val 50000"/>
              <a:gd name="adj2" fmla="val 161538"/>
            </a:avLst>
          </a:prstGeom>
          <a:noFill/>
          <a:ln w="25400" cap="flat">
            <a:solidFill>
              <a:srgbClr val="2900FE"/>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2970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9569" y="4002088"/>
            <a:ext cx="1803400" cy="121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pic>
        <p:nvPicPr>
          <p:cNvPr id="29706"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40975" y="3995738"/>
            <a:ext cx="1803400"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29707" name="Rectangle 11"/>
          <p:cNvSpPr>
            <a:spLocks/>
          </p:cNvSpPr>
          <p:nvPr/>
        </p:nvSpPr>
        <p:spPr bwMode="auto">
          <a:xfrm>
            <a:off x="8112919" y="5318125"/>
            <a:ext cx="1536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1500">
                <a:solidFill>
                  <a:schemeClr val="tx1"/>
                </a:solidFill>
                <a:latin typeface="Helvetica" charset="0"/>
                <a:ea typeface="ＭＳ Ｐゴシック" charset="0"/>
                <a:cs typeface="Helvetica" charset="0"/>
                <a:sym typeface="Helvetica" charset="0"/>
              </a:rPr>
              <a:t>more favorable</a:t>
            </a:r>
          </a:p>
        </p:txBody>
      </p:sp>
      <p:sp>
        <p:nvSpPr>
          <p:cNvPr id="29708" name="Rectangle 12"/>
          <p:cNvSpPr>
            <a:spLocks/>
          </p:cNvSpPr>
          <p:nvPr/>
        </p:nvSpPr>
        <p:spPr bwMode="auto">
          <a:xfrm>
            <a:off x="8112919" y="8467725"/>
            <a:ext cx="1536700"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1500">
                <a:solidFill>
                  <a:schemeClr val="tx1"/>
                </a:solidFill>
                <a:latin typeface="Helvetica" charset="0"/>
                <a:ea typeface="ＭＳ Ｐゴシック" charset="0"/>
                <a:cs typeface="Helvetica" charset="0"/>
                <a:sym typeface="Helvetica" charset="0"/>
              </a:rPr>
              <a:t>most favorable</a:t>
            </a:r>
          </a:p>
        </p:txBody>
      </p:sp>
      <p:sp>
        <p:nvSpPr>
          <p:cNvPr id="29709" name="Rectangle 13"/>
          <p:cNvSpPr>
            <a:spLocks/>
          </p:cNvSpPr>
          <p:nvPr/>
        </p:nvSpPr>
        <p:spPr bwMode="auto">
          <a:xfrm>
            <a:off x="7480300" y="6680200"/>
            <a:ext cx="35052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000">
                <a:solidFill>
                  <a:schemeClr val="tx1"/>
                </a:solidFill>
                <a:latin typeface="ヒラギノ丸ゴ ProN W4" charset="0"/>
                <a:ea typeface="ヒラギノ丸ゴ ProN W4" charset="0"/>
                <a:cs typeface="ヒラギノ丸ゴ ProN W4" charset="0"/>
                <a:sym typeface="ヒラギノ丸ゴ ProN W4" charset="0"/>
              </a:rPr>
              <a:t>立体選択性の発現</a:t>
            </a:r>
          </a:p>
        </p:txBody>
      </p:sp>
      <p:sp>
        <p:nvSpPr>
          <p:cNvPr id="29710" name="Rectangle 14"/>
          <p:cNvSpPr>
            <a:spLocks/>
          </p:cNvSpPr>
          <p:nvPr/>
        </p:nvSpPr>
        <p:spPr bwMode="auto">
          <a:xfrm>
            <a:off x="477838" y="5321300"/>
            <a:ext cx="16383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ja-JP" altLang="en-US" sz="2000">
                <a:solidFill>
                  <a:schemeClr val="tx1"/>
                </a:solidFill>
                <a:latin typeface="ヒラギノ丸ゴ ProN W4" charset="0"/>
                <a:ea typeface="ヒラギノ丸ゴ ProN W4" charset="0"/>
                <a:cs typeface="ヒラギノ丸ゴ ProN W4" charset="0"/>
                <a:sym typeface="ヒラギノ丸ゴ ProN W4" charset="0"/>
              </a:rPr>
              <a:t>ポリマー末端</a:t>
            </a:r>
          </a:p>
        </p:txBody>
      </p:sp>
      <p:sp>
        <p:nvSpPr>
          <p:cNvPr id="29711" name="Rectangle 15"/>
          <p:cNvSpPr>
            <a:spLocks/>
          </p:cNvSpPr>
          <p:nvPr/>
        </p:nvSpPr>
        <p:spPr bwMode="auto">
          <a:xfrm>
            <a:off x="457200" y="5334000"/>
            <a:ext cx="1651000" cy="3302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pic>
        <p:nvPicPr>
          <p:cNvPr id="3" name="図 2"/>
          <p:cNvPicPr>
            <a:picLocks noChangeAspect="1"/>
          </p:cNvPicPr>
          <p:nvPr/>
        </p:nvPicPr>
        <p:blipFill>
          <a:blip r:embed="rId6"/>
          <a:stretch>
            <a:fillRect/>
          </a:stretch>
        </p:blipFill>
        <p:spPr>
          <a:xfrm>
            <a:off x="165696" y="2572544"/>
            <a:ext cx="6450860" cy="6125716"/>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Line 3"/>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0724" name="Rectangle 4"/>
          <p:cNvSpPr>
            <a:spLocks noGrp="1" noChangeArrowheads="1"/>
          </p:cNvSpPr>
          <p:nvPr>
            <p:ph type="title"/>
          </p:nvPr>
        </p:nvSpPr>
        <p:spPr>
          <a:ln/>
        </p:spPr>
        <p:txBody>
          <a:bodyPr/>
          <a:lstStyle/>
          <a:p>
            <a:r>
              <a:rPr lang="ja-JP" altLang="en-US"/>
              <a:t>対アニオンの効果・役割</a:t>
            </a:r>
          </a:p>
        </p:txBody>
      </p:sp>
      <p:sp>
        <p:nvSpPr>
          <p:cNvPr id="30725" name="Rectangle 5"/>
          <p:cNvSpPr>
            <a:spLocks/>
          </p:cNvSpPr>
          <p:nvPr/>
        </p:nvSpPr>
        <p:spPr bwMode="auto">
          <a:xfrm>
            <a:off x="1981200" y="2743200"/>
            <a:ext cx="9029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400">
                <a:solidFill>
                  <a:srgbClr val="141413"/>
                </a:solidFill>
                <a:latin typeface="ヒラギノ丸ゴ ProN W4" charset="0"/>
                <a:ea typeface="ヒラギノ丸ゴ ProN W4" charset="0"/>
                <a:cs typeface="ヒラギノ丸ゴ ProN W4" charset="0"/>
                <a:sym typeface="ヒラギノ丸ゴ ProN W4" charset="0"/>
              </a:rPr>
              <a:t>M. S. W. Chan, T. Ziegler, Organometallics 2000, 19, 5182</a:t>
            </a:r>
          </a:p>
        </p:txBody>
      </p:sp>
      <p:sp>
        <p:nvSpPr>
          <p:cNvPr id="30726" name="Rectangle 6"/>
          <p:cNvSpPr>
            <a:spLocks/>
          </p:cNvSpPr>
          <p:nvPr/>
        </p:nvSpPr>
        <p:spPr bwMode="auto">
          <a:xfrm>
            <a:off x="711200" y="2197100"/>
            <a:ext cx="118618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400">
                <a:solidFill>
                  <a:srgbClr val="141413"/>
                </a:solidFill>
                <a:latin typeface="ヒラギノ丸ゴ ProN W4" charset="0"/>
                <a:ea typeface="ヒラギノ丸ゴ ProN W4" charset="0"/>
                <a:cs typeface="ヒラギノ丸ゴ ProN W4" charset="0"/>
                <a:sym typeface="ヒラギノ丸ゴ ProN W4" charset="0"/>
              </a:rPr>
              <a:t>Zr</a:t>
            </a:r>
            <a:r>
              <a:rPr lang="ja-JP" altLang="en-US" sz="2400">
                <a:solidFill>
                  <a:srgbClr val="141413"/>
                </a:solidFill>
                <a:latin typeface="ヒラギノ丸ゴ ProN W4" charset="0"/>
                <a:ea typeface="ヒラギノ丸ゴ ProN W4" charset="0"/>
                <a:cs typeface="ヒラギノ丸ゴ ProN W4" charset="0"/>
                <a:sym typeface="ヒラギノ丸ゴ ProN W4" charset="0"/>
              </a:rPr>
              <a:t>カチオン錯体と対アニオンのイオン対</a:t>
            </a:r>
            <a:r>
              <a:rPr lang="en-US" altLang="ja-JP" sz="2400">
                <a:solidFill>
                  <a:srgbClr val="141413"/>
                </a:solidFill>
                <a:latin typeface="ヒラギノ丸ゴ ProN W4" charset="0"/>
                <a:ea typeface="ヒラギノ丸ゴ ProN W4" charset="0"/>
                <a:cs typeface="ヒラギノ丸ゴ ProN W4" charset="0"/>
                <a:sym typeface="ヒラギノ丸ゴ ProN W4" charset="0"/>
              </a:rPr>
              <a:t>Cp</a:t>
            </a:r>
            <a:r>
              <a:rPr lang="en-US" altLang="ja-JP" sz="2400" baseline="-14000">
                <a:solidFill>
                  <a:srgbClr val="141413"/>
                </a:solidFill>
                <a:latin typeface="ヒラギノ丸ゴ ProN W4" charset="0"/>
                <a:ea typeface="ヒラギノ丸ゴ ProN W4" charset="0"/>
                <a:cs typeface="ヒラギノ丸ゴ ProN W4" charset="0"/>
                <a:sym typeface="ヒラギノ丸ゴ ProN W4" charset="0"/>
              </a:rPr>
              <a:t>2</a:t>
            </a:r>
            <a:r>
              <a:rPr lang="en-US" altLang="ja-JP" sz="2400">
                <a:solidFill>
                  <a:srgbClr val="141413"/>
                </a:solidFill>
                <a:latin typeface="ヒラギノ丸ゴ ProN W4" charset="0"/>
                <a:ea typeface="ヒラギノ丸ゴ ProN W4" charset="0"/>
                <a:cs typeface="ヒラギノ丸ゴ ProN W4" charset="0"/>
                <a:sym typeface="ヒラギノ丸ゴ ProN W4" charset="0"/>
              </a:rPr>
              <a:t>ZrEt-MeB(C</a:t>
            </a:r>
            <a:r>
              <a:rPr lang="en-US" altLang="ja-JP" sz="2400" baseline="-14000">
                <a:solidFill>
                  <a:srgbClr val="141413"/>
                </a:solidFill>
                <a:latin typeface="ヒラギノ丸ゴ ProN W4" charset="0"/>
                <a:ea typeface="ヒラギノ丸ゴ ProN W4" charset="0"/>
                <a:cs typeface="ヒラギノ丸ゴ ProN W4" charset="0"/>
                <a:sym typeface="ヒラギノ丸ゴ ProN W4" charset="0"/>
              </a:rPr>
              <a:t>6</a:t>
            </a:r>
            <a:r>
              <a:rPr lang="en-US" altLang="ja-JP" sz="2400">
                <a:solidFill>
                  <a:srgbClr val="141413"/>
                </a:solidFill>
                <a:latin typeface="ヒラギノ丸ゴ ProN W4" charset="0"/>
                <a:ea typeface="ヒラギノ丸ゴ ProN W4" charset="0"/>
                <a:cs typeface="ヒラギノ丸ゴ ProN W4" charset="0"/>
                <a:sym typeface="ヒラギノ丸ゴ ProN W4" charset="0"/>
              </a:rPr>
              <a:t>F</a:t>
            </a:r>
            <a:r>
              <a:rPr lang="en-US" altLang="ja-JP" sz="2400" baseline="-14000">
                <a:solidFill>
                  <a:srgbClr val="141413"/>
                </a:solidFill>
                <a:latin typeface="ヒラギノ丸ゴ ProN W4" charset="0"/>
                <a:ea typeface="ヒラギノ丸ゴ ProN W4" charset="0"/>
                <a:cs typeface="ヒラギノ丸ゴ ProN W4" charset="0"/>
                <a:sym typeface="ヒラギノ丸ゴ ProN W4" charset="0"/>
              </a:rPr>
              <a:t>5</a:t>
            </a:r>
            <a:r>
              <a:rPr lang="en-US" altLang="ja-JP" sz="2400">
                <a:solidFill>
                  <a:srgbClr val="141413"/>
                </a:solidFill>
                <a:latin typeface="ヒラギノ丸ゴ ProN W4" charset="0"/>
                <a:ea typeface="ヒラギノ丸ゴ ProN W4" charset="0"/>
                <a:cs typeface="ヒラギノ丸ゴ ProN W4" charset="0"/>
                <a:sym typeface="ヒラギノ丸ゴ ProN W4" charset="0"/>
              </a:rPr>
              <a:t>)</a:t>
            </a:r>
            <a:r>
              <a:rPr lang="en-US" altLang="ja-JP" sz="2400" baseline="-14000">
                <a:solidFill>
                  <a:srgbClr val="141413"/>
                </a:solidFill>
                <a:latin typeface="ヒラギノ丸ゴ ProN W4" charset="0"/>
                <a:ea typeface="ヒラギノ丸ゴ ProN W4" charset="0"/>
                <a:cs typeface="ヒラギノ丸ゴ ProN W4" charset="0"/>
                <a:sym typeface="ヒラギノ丸ゴ ProN W4" charset="0"/>
              </a:rPr>
              <a:t>3</a:t>
            </a:r>
            <a:r>
              <a:rPr lang="en-US" altLang="ja-JP" sz="3600" baseline="-8000">
                <a:solidFill>
                  <a:srgbClr val="141413"/>
                </a:solidFill>
                <a:latin typeface="ヒラギノ丸ゴ ProN W4" charset="0"/>
                <a:ea typeface="ヒラギノ丸ゴ ProN W4" charset="0"/>
                <a:cs typeface="ヒラギノ丸ゴ ProN W4" charset="0"/>
                <a:sym typeface="ヒラギノ丸ゴ ProN W4" charset="0"/>
              </a:rPr>
              <a:t> </a:t>
            </a:r>
            <a:r>
              <a:rPr lang="ja-JP" altLang="en-US" sz="3600" baseline="-8000">
                <a:solidFill>
                  <a:srgbClr val="141413"/>
                </a:solidFill>
                <a:latin typeface="ヒラギノ丸ゴ ProN W4" charset="0"/>
                <a:ea typeface="ヒラギノ丸ゴ ProN W4" charset="0"/>
                <a:cs typeface="ヒラギノ丸ゴ ProN W4" charset="0"/>
                <a:sym typeface="ヒラギノ丸ゴ ProN W4" charset="0"/>
              </a:rPr>
              <a:t>とエチレンの挿入反応</a:t>
            </a:r>
          </a:p>
        </p:txBody>
      </p:sp>
      <p:sp>
        <p:nvSpPr>
          <p:cNvPr id="30727" name="Rectangle 7"/>
          <p:cNvSpPr>
            <a:spLocks/>
          </p:cNvSpPr>
          <p:nvPr/>
        </p:nvSpPr>
        <p:spPr bwMode="auto">
          <a:xfrm>
            <a:off x="6402388" y="6451600"/>
            <a:ext cx="5981700"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en-US" altLang="ja-JP" sz="2000">
                <a:solidFill>
                  <a:schemeClr val="tx1"/>
                </a:solidFill>
                <a:latin typeface="ヒラギノ丸ゴ ProN W4" charset="0"/>
                <a:ea typeface="ヒラギノ丸ゴ ProN W4" charset="0"/>
                <a:cs typeface="ヒラギノ丸ゴ ProN W4" charset="0"/>
                <a:sym typeface="ヒラギノ丸ゴ ProN W4" charset="0"/>
              </a:rPr>
              <a:t>.... an associative mechanism ..... a dissociative mechanism in which the counterion continues to detach from the cation via the formation of an olefin-separated ion-pair  .... Either mechanism is a possibility depending on the conditions under which the polymerization is carried out.</a:t>
            </a:r>
          </a:p>
        </p:txBody>
      </p:sp>
      <p:pic>
        <p:nvPicPr>
          <p:cNvPr id="2" name="図 1"/>
          <p:cNvPicPr>
            <a:picLocks noChangeAspect="1"/>
          </p:cNvPicPr>
          <p:nvPr/>
        </p:nvPicPr>
        <p:blipFill>
          <a:blip r:embed="rId2"/>
          <a:stretch>
            <a:fillRect/>
          </a:stretch>
        </p:blipFill>
        <p:spPr>
          <a:xfrm>
            <a:off x="237703" y="3796680"/>
            <a:ext cx="5857673" cy="4464496"/>
          </a:xfrm>
          <a:prstGeom prst="rect">
            <a:avLst/>
          </a:prstGeom>
        </p:spPr>
      </p:pic>
      <p:pic>
        <p:nvPicPr>
          <p:cNvPr id="3" name="図 2"/>
          <p:cNvPicPr>
            <a:picLocks noChangeAspect="1"/>
          </p:cNvPicPr>
          <p:nvPr/>
        </p:nvPicPr>
        <p:blipFill>
          <a:blip r:embed="rId3"/>
          <a:stretch>
            <a:fillRect/>
          </a:stretch>
        </p:blipFill>
        <p:spPr>
          <a:xfrm>
            <a:off x="6142360" y="3508626"/>
            <a:ext cx="6174741" cy="2520302"/>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384696" y="4074740"/>
            <a:ext cx="5181600" cy="4762500"/>
          </a:xfrm>
          <a:prstGeom prst="rect">
            <a:avLst/>
          </a:prstGeom>
        </p:spPr>
      </p:pic>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2100" y="93663"/>
            <a:ext cx="2755900" cy="1747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a:tailEnd/>
              </a14:hiddenLine>
            </a:ext>
          </a:extLst>
        </p:spPr>
      </p:pic>
      <p:sp>
        <p:nvSpPr>
          <p:cNvPr id="31747" name="Line 3"/>
          <p:cNvSpPr>
            <a:spLocks noChangeShapeType="1"/>
          </p:cNvSpPr>
          <p:nvPr/>
        </p:nvSpPr>
        <p:spPr bwMode="auto">
          <a:xfrm>
            <a:off x="647700" y="1968500"/>
            <a:ext cx="11709400" cy="0"/>
          </a:xfrm>
          <a:prstGeom prst="line">
            <a:avLst/>
          </a:prstGeom>
          <a:noFill/>
          <a:ln w="12700" cap="flat">
            <a:solidFill>
              <a:srgbClr val="8888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endParaRPr lang="ja-JP" altLang="en-US"/>
          </a:p>
        </p:txBody>
      </p:sp>
      <p:sp>
        <p:nvSpPr>
          <p:cNvPr id="31748" name="Rectangle 4"/>
          <p:cNvSpPr>
            <a:spLocks/>
          </p:cNvSpPr>
          <p:nvPr/>
        </p:nvSpPr>
        <p:spPr bwMode="auto">
          <a:xfrm>
            <a:off x="1524000" y="3314700"/>
            <a:ext cx="104267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400">
                <a:solidFill>
                  <a:srgbClr val="141413"/>
                </a:solidFill>
                <a:latin typeface="ヒラギノ丸ゴ ProN W4" charset="0"/>
                <a:ea typeface="ヒラギノ丸ゴ ProN W4" charset="0"/>
                <a:cs typeface="ヒラギノ丸ゴ ProN W4" charset="0"/>
                <a:sym typeface="ヒラギノ丸ゴ ProN W4" charset="0"/>
              </a:rPr>
              <a:t>G. Lanza, I. L. Fragalà T. J. Marks, Organometallics 2002, 21, 5594</a:t>
            </a:r>
          </a:p>
        </p:txBody>
      </p:sp>
      <p:sp>
        <p:nvSpPr>
          <p:cNvPr id="31749" name="Rectangle 5"/>
          <p:cNvSpPr>
            <a:spLocks/>
          </p:cNvSpPr>
          <p:nvPr/>
        </p:nvSpPr>
        <p:spPr bwMode="auto">
          <a:xfrm>
            <a:off x="393700" y="1981200"/>
            <a:ext cx="10337800" cy="132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spcBef>
                <a:spcPts val="1200"/>
              </a:spcBef>
            </a:pP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Ethylene Polymerization Mediated by Homogeneous Single-Site </a:t>
            </a:r>
            <a:r>
              <a:rPr lang="ja-JP" altLang="en-US" sz="2400">
                <a:solidFill>
                  <a:schemeClr val="tx1"/>
                </a:solidFill>
                <a:latin typeface="Arial"/>
                <a:ea typeface="ヒラギノ丸ゴ ProN W4" charset="0"/>
                <a:cs typeface="ヒラギノ丸ゴ ProN W4" charset="0"/>
                <a:sym typeface="ヒラギノ丸ゴ ProN W4" charset="0"/>
              </a:rPr>
              <a:t>“</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Constrained Geometry Catalysts</a:t>
            </a:r>
            <a:r>
              <a:rPr lang="ja-JP" altLang="en-US" sz="2400">
                <a:solidFill>
                  <a:schemeClr val="tx1"/>
                </a:solidFill>
                <a:latin typeface="Arial"/>
                <a:ea typeface="ヒラギノ丸ゴ ProN W4" charset="0"/>
                <a:cs typeface="ヒラギノ丸ゴ ProN W4" charset="0"/>
                <a:sym typeface="ヒラギノ丸ゴ ProN W4" charset="0"/>
              </a:rPr>
              <a:t>”</a:t>
            </a:r>
            <a:r>
              <a:rPr lang="en-US" altLang="ja-JP" sz="2400">
                <a:solidFill>
                  <a:schemeClr val="tx1"/>
                </a:solidFill>
                <a:latin typeface="ヒラギノ丸ゴ ProN W4" charset="0"/>
                <a:ea typeface="ヒラギノ丸ゴ ProN W4" charset="0"/>
                <a:cs typeface="ヒラギノ丸ゴ ProN W4" charset="0"/>
                <a:sym typeface="ヒラギノ丸ゴ ProN W4" charset="0"/>
              </a:rPr>
              <a:t> in the Presence of Cocatalyst and Solvation</a:t>
            </a:r>
          </a:p>
        </p:txBody>
      </p:sp>
      <p:sp>
        <p:nvSpPr>
          <p:cNvPr id="31755" name="Rectangle 11"/>
          <p:cNvSpPr>
            <a:spLocks/>
          </p:cNvSpPr>
          <p:nvPr/>
        </p:nvSpPr>
        <p:spPr bwMode="auto">
          <a:xfrm>
            <a:off x="11212513" y="1384300"/>
            <a:ext cx="76993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400">
                <a:solidFill>
                  <a:schemeClr val="tx1"/>
                </a:solidFill>
                <a:latin typeface="Helvetica Neue Light" charset="0"/>
                <a:ea typeface="ＭＳ Ｐゴシック" charset="0"/>
                <a:cs typeface="Helvetica Neue Light" charset="0"/>
                <a:sym typeface="Helvetica Neue Light" charset="0"/>
              </a:rPr>
              <a:t>CGC</a:t>
            </a:r>
          </a:p>
        </p:txBody>
      </p:sp>
      <p:sp>
        <p:nvSpPr>
          <p:cNvPr id="31756" name="Rectangle 12"/>
          <p:cNvSpPr>
            <a:spLocks/>
          </p:cNvSpPr>
          <p:nvPr/>
        </p:nvSpPr>
        <p:spPr bwMode="auto">
          <a:xfrm>
            <a:off x="10802938" y="1968500"/>
            <a:ext cx="1590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400">
                <a:solidFill>
                  <a:schemeClr val="tx1"/>
                </a:solidFill>
                <a:latin typeface="Helvetica Neue Light" charset="0"/>
                <a:ea typeface="ＭＳ Ｐゴシック" charset="0"/>
                <a:cs typeface="Helvetica Neue Light" charset="0"/>
                <a:sym typeface="Helvetica Neue Light" charset="0"/>
              </a:rPr>
              <a:t>MeB(C</a:t>
            </a:r>
            <a:r>
              <a:rPr lang="en-US" altLang="ja-JP" sz="2400" baseline="-6000">
                <a:solidFill>
                  <a:schemeClr val="tx1"/>
                </a:solidFill>
                <a:latin typeface="Helvetica Neue Light" charset="0"/>
                <a:ea typeface="ＭＳ Ｐゴシック" charset="0"/>
                <a:cs typeface="Helvetica Neue Light" charset="0"/>
                <a:sym typeface="Helvetica Neue Light" charset="0"/>
              </a:rPr>
              <a:t>6</a:t>
            </a:r>
            <a:r>
              <a:rPr lang="en-US" altLang="ja-JP" sz="2400">
                <a:solidFill>
                  <a:schemeClr val="tx1"/>
                </a:solidFill>
                <a:latin typeface="Helvetica Neue Light" charset="0"/>
                <a:ea typeface="ＭＳ Ｐゴシック" charset="0"/>
                <a:cs typeface="Helvetica Neue Light" charset="0"/>
                <a:sym typeface="Helvetica Neue Light" charset="0"/>
              </a:rPr>
              <a:t>F</a:t>
            </a:r>
            <a:r>
              <a:rPr lang="en-US" altLang="ja-JP" sz="2400" baseline="-6000">
                <a:solidFill>
                  <a:schemeClr val="tx1"/>
                </a:solidFill>
                <a:latin typeface="Helvetica Neue Light" charset="0"/>
                <a:ea typeface="ＭＳ Ｐゴシック" charset="0"/>
                <a:cs typeface="Helvetica Neue Light" charset="0"/>
                <a:sym typeface="Helvetica Neue Light" charset="0"/>
              </a:rPr>
              <a:t>5</a:t>
            </a:r>
            <a:r>
              <a:rPr lang="en-US" altLang="ja-JP" sz="2400">
                <a:solidFill>
                  <a:schemeClr val="tx1"/>
                </a:solidFill>
                <a:latin typeface="Helvetica Neue Light" charset="0"/>
                <a:ea typeface="ＭＳ Ｐゴシック" charset="0"/>
                <a:cs typeface="Helvetica Neue Light" charset="0"/>
                <a:sym typeface="Helvetica Neue Light" charset="0"/>
              </a:rPr>
              <a:t>)</a:t>
            </a:r>
            <a:r>
              <a:rPr lang="en-US" altLang="ja-JP" sz="2400" baseline="-6000">
                <a:solidFill>
                  <a:schemeClr val="tx1"/>
                </a:solidFill>
                <a:latin typeface="Helvetica Neue Light" charset="0"/>
                <a:ea typeface="ＭＳ Ｐゴシック" charset="0"/>
                <a:cs typeface="Helvetica Neue Light" charset="0"/>
                <a:sym typeface="Helvetica Neue Light" charset="0"/>
              </a:rPr>
              <a:t>3</a:t>
            </a:r>
          </a:p>
        </p:txBody>
      </p:sp>
      <p:sp>
        <p:nvSpPr>
          <p:cNvPr id="31757" name="Rectangle 13"/>
          <p:cNvSpPr>
            <a:spLocks/>
          </p:cNvSpPr>
          <p:nvPr/>
        </p:nvSpPr>
        <p:spPr bwMode="auto">
          <a:xfrm>
            <a:off x="8497888" y="3835400"/>
            <a:ext cx="17541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r>
              <a:rPr lang="en-US" altLang="ja-JP" sz="2400">
                <a:solidFill>
                  <a:schemeClr val="tx1"/>
                </a:solidFill>
                <a:latin typeface="Helvetica Neue Light" charset="0"/>
                <a:ea typeface="ＭＳ Ｐゴシック" charset="0"/>
                <a:cs typeface="Helvetica Neue Light" charset="0"/>
                <a:sym typeface="Helvetica Neue Light" charset="0"/>
              </a:rPr>
              <a:t>MP2(B3LYP)</a:t>
            </a:r>
          </a:p>
        </p:txBody>
      </p:sp>
      <p:sp>
        <p:nvSpPr>
          <p:cNvPr id="31758" name="Rectangle 14"/>
          <p:cNvSpPr>
            <a:spLocks/>
          </p:cNvSpPr>
          <p:nvPr/>
        </p:nvSpPr>
        <p:spPr bwMode="auto">
          <a:xfrm>
            <a:off x="571500" y="330200"/>
            <a:ext cx="11861800" cy="127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r>
              <a:rPr lang="ja-JP" altLang="en-US">
                <a:solidFill>
                  <a:schemeClr val="tx1"/>
                </a:solidFill>
                <a:latin typeface="Helvetica Neue Light" charset="0"/>
                <a:sym typeface="Helvetica Neue Light" charset="0"/>
              </a:rPr>
              <a:t>対アニオンの効果・役割</a:t>
            </a:r>
          </a:p>
        </p:txBody>
      </p:sp>
      <p:sp>
        <p:nvSpPr>
          <p:cNvPr id="31759" name="Rectangle 15"/>
          <p:cNvSpPr>
            <a:spLocks/>
          </p:cNvSpPr>
          <p:nvPr/>
        </p:nvSpPr>
        <p:spPr bwMode="auto">
          <a:xfrm>
            <a:off x="5308600" y="8001000"/>
            <a:ext cx="81280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b"/>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en-US" altLang="ja-JP" sz="2400">
                <a:solidFill>
                  <a:srgbClr val="141413"/>
                </a:solidFill>
                <a:latin typeface="ヒラギノ丸ゴ ProN W4" charset="0"/>
                <a:ea typeface="ヒラギノ丸ゴ ProN W4" charset="0"/>
                <a:cs typeface="ヒラギノ丸ゴ ProN W4" charset="0"/>
                <a:sym typeface="ヒラギノ丸ゴ ProN W4" charset="0"/>
              </a:rPr>
              <a:t>π</a:t>
            </a:r>
            <a:r>
              <a:rPr lang="ja-JP" altLang="en-US" sz="2400">
                <a:solidFill>
                  <a:srgbClr val="141413"/>
                </a:solidFill>
                <a:latin typeface="ヒラギノ丸ゴ ProN W4" charset="0"/>
                <a:ea typeface="ヒラギノ丸ゴ ProN W4" charset="0"/>
                <a:cs typeface="ヒラギノ丸ゴ ProN W4" charset="0"/>
                <a:sym typeface="ヒラギノ丸ゴ ProN W4" charset="0"/>
              </a:rPr>
              <a:t>錯体を経ない反応経路が報告されている．</a:t>
            </a:r>
            <a:endParaRPr lang="en-US" altLang="ja-JP" sz="2400">
              <a:solidFill>
                <a:srgbClr val="141413"/>
              </a:solidFill>
              <a:latin typeface="ヒラギノ丸ゴ ProN W4" charset="0"/>
              <a:ea typeface="ヒラギノ丸ゴ ProN W4" charset="0"/>
              <a:cs typeface="ヒラギノ丸ゴ ProN W4" charset="0"/>
              <a:sym typeface="ヒラギノ丸ゴ ProN W4" charset="0"/>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400">
                <a:solidFill>
                  <a:srgbClr val="141413"/>
                </a:solidFill>
                <a:latin typeface="ヒラギノ丸ゴ ProN W4" charset="0"/>
                <a:ea typeface="ヒラギノ丸ゴ ProN W4" charset="0"/>
                <a:cs typeface="ヒラギノ丸ゴ ProN W4" charset="0"/>
                <a:sym typeface="ヒラギノ丸ゴ ProN W4" charset="0"/>
              </a:rPr>
              <a:t>対アニオンの</a:t>
            </a:r>
            <a:r>
              <a:rPr lang="ja-JP" altLang="en-US" sz="2400">
                <a:solidFill>
                  <a:srgbClr val="141413"/>
                </a:solidFill>
                <a:latin typeface="Arial"/>
                <a:ea typeface="ヒラギノ丸ゴ ProN W4" charset="0"/>
                <a:cs typeface="ヒラギノ丸ゴ ProN W4" charset="0"/>
                <a:sym typeface="ヒラギノ丸ゴ ProN W4" charset="0"/>
              </a:rPr>
              <a:t>”</a:t>
            </a:r>
            <a:r>
              <a:rPr lang="ja-JP" altLang="en-US" sz="2400">
                <a:solidFill>
                  <a:srgbClr val="141413"/>
                </a:solidFill>
                <a:latin typeface="ヒラギノ丸ゴ ProN W4" charset="0"/>
                <a:ea typeface="ヒラギノ丸ゴ ProN W4" charset="0"/>
                <a:cs typeface="ヒラギノ丸ゴ ProN W4" charset="0"/>
                <a:sym typeface="ヒラギノ丸ゴ ProN W4" charset="0"/>
              </a:rPr>
              <a:t>解離</a:t>
            </a:r>
            <a:r>
              <a:rPr lang="ja-JP" altLang="en-US" sz="2400">
                <a:solidFill>
                  <a:srgbClr val="141413"/>
                </a:solidFill>
                <a:latin typeface="Arial"/>
                <a:ea typeface="ヒラギノ丸ゴ ProN W4" charset="0"/>
                <a:cs typeface="ヒラギノ丸ゴ ProN W4" charset="0"/>
                <a:sym typeface="ヒラギノ丸ゴ ProN W4" charset="0"/>
              </a:rPr>
              <a:t>”</a:t>
            </a:r>
            <a:r>
              <a:rPr lang="ja-JP" altLang="en-US" sz="2400">
                <a:solidFill>
                  <a:srgbClr val="141413"/>
                </a:solidFill>
                <a:latin typeface="ヒラギノ丸ゴ ProN W4" charset="0"/>
                <a:ea typeface="ヒラギノ丸ゴ ProN W4" charset="0"/>
                <a:cs typeface="ヒラギノ丸ゴ ProN W4" charset="0"/>
                <a:sym typeface="ヒラギノ丸ゴ ProN W4" charset="0"/>
              </a:rPr>
              <a:t>のための活性化エネルギーが必要．</a:t>
            </a:r>
          </a:p>
        </p:txBody>
      </p:sp>
      <p:sp>
        <p:nvSpPr>
          <p:cNvPr id="31760" name="Rectangle 16"/>
          <p:cNvSpPr>
            <a:spLocks/>
          </p:cNvSpPr>
          <p:nvPr/>
        </p:nvSpPr>
        <p:spPr bwMode="auto">
          <a:xfrm>
            <a:off x="4864100" y="8572500"/>
            <a:ext cx="8039100"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b">
            <a:spAutoFit/>
          </a:bodyPr>
          <a:lstStyle/>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endParaRPr lang="en-US" altLang="ja-JP" sz="2400">
              <a:solidFill>
                <a:srgbClr val="141413"/>
              </a:solidFill>
              <a:latin typeface="ヒラギノ丸ゴ ProN W4" charset="0"/>
              <a:ea typeface="ヒラギノ丸ゴ ProN W4" charset="0"/>
              <a:cs typeface="ヒラギノ丸ゴ ProN W4" charset="0"/>
              <a:sym typeface="ヒラギノ丸ゴ ProN W4" charset="0"/>
            </a:endParaRPr>
          </a:p>
          <a:p>
            <a:pPr algn="l">
              <a:tabLst>
                <a:tab pos="355600" algn="l"/>
                <a:tab pos="711200" algn="l"/>
                <a:tab pos="1066800" algn="l"/>
                <a:tab pos="1422400" algn="l"/>
                <a:tab pos="1778000" algn="l"/>
                <a:tab pos="2133600" algn="l"/>
                <a:tab pos="2489200" algn="l"/>
                <a:tab pos="2844800" algn="l"/>
                <a:tab pos="3200400" algn="l"/>
                <a:tab pos="3556000" algn="l"/>
                <a:tab pos="3911600" algn="l"/>
                <a:tab pos="4267200" algn="l"/>
                <a:tab pos="355600" algn="l"/>
                <a:tab pos="711200" algn="l"/>
                <a:tab pos="1066800" algn="l"/>
                <a:tab pos="1422400" algn="l"/>
                <a:tab pos="1778000" algn="l"/>
                <a:tab pos="2133600" algn="l"/>
                <a:tab pos="2489200" algn="l"/>
                <a:tab pos="2844800" algn="l"/>
                <a:tab pos="3200400" algn="l"/>
                <a:tab pos="3556000" algn="l"/>
                <a:tab pos="3911600" algn="l"/>
                <a:tab pos="4267200" algn="l"/>
              </a:tabLst>
            </a:pPr>
            <a:r>
              <a:rPr lang="ja-JP" altLang="en-US" sz="2400">
                <a:solidFill>
                  <a:srgbClr val="141413"/>
                </a:solidFill>
                <a:latin typeface="ヒラギノ丸ゴ ProN W4" charset="0"/>
                <a:ea typeface="ヒラギノ丸ゴ ProN W4" charset="0"/>
                <a:cs typeface="ヒラギノ丸ゴ ProN W4" charset="0"/>
                <a:sym typeface="ヒラギノ丸ゴ ProN W4" charset="0"/>
              </a:rPr>
              <a:t>重合反応機構・選択性制御機構への対アニオンの効果は？</a:t>
            </a:r>
          </a:p>
        </p:txBody>
      </p:sp>
      <p:pic>
        <p:nvPicPr>
          <p:cNvPr id="4" name="図 3"/>
          <p:cNvPicPr>
            <a:picLocks noChangeAspect="1"/>
          </p:cNvPicPr>
          <p:nvPr/>
        </p:nvPicPr>
        <p:blipFill>
          <a:blip r:embed="rId4"/>
          <a:stretch>
            <a:fillRect/>
          </a:stretch>
        </p:blipFill>
        <p:spPr>
          <a:xfrm>
            <a:off x="6286376" y="4372744"/>
            <a:ext cx="5855312" cy="2711327"/>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rest1212">
  <a:themeElements>
    <a:clrScheme name="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箇条書き">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タイトル &amp; 箇条書き（左）">
  <a:themeElements>
    <a:clrScheme name="タイトル &amp; 箇条書き（左）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 &amp; 箇条書き（左）">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箇条書き（左）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タイトル &amp; 箇条書き（2 段組み）">
  <a:themeElements>
    <a:clrScheme name="タイトル &amp; 箇条書き（2 段組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 &amp; 箇条書き（2 段組み）">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箇条書き（2 段組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タイトル &amp; 箇条書き（右）">
  <a:themeElements>
    <a:clrScheme name="タイトル &amp; 箇条書き（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 &amp; 箇条書き（右）">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箇条書き（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タイトル、箇条書き、画像">
  <a:themeElements>
    <a:clrScheme name="タイトル、箇条書き、画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箇条書き、画像">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箇条書き、画像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タイトル &amp; 箇条書き">
  <a:themeElements>
    <a:clrScheme name="タイトル &amp; 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 &amp; 箇条書き">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箇条書き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マスター #5">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マスター #5">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マスター #5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タイトル &amp; サブタイトル">
  <a:themeElements>
    <a:clrScheme name="タイトル &amp; サブタイトル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 &amp; サブタイトル">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 &amp; サブタイトル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画像（横長）">
  <a:themeElements>
    <a:clrScheme name="画像（横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画像（横長）">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画像（横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画像（縦長）">
  <a:themeElements>
    <a:clrScheme name="画像（縦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画像（縦長）">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画像（縦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Default - Title and Content コピー">
  <a:themeElements>
    <a:clrScheme name="Default - Title and Content コピ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コピー">
      <a:majorFont>
        <a:latin typeface="Lucida Grande"/>
        <a:ea typeface=".Aqua かな"/>
        <a:cs typeface=".Aqua かな"/>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コピー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タイトル（上）">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タイトル（上）">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画像（横長、反射）">
  <a:themeElements>
    <a:clrScheme name="画像（横長、反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画像（横長、反射）">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画像（横長、反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画像（縦長、反射）">
  <a:themeElements>
    <a:clrScheme name="画像（縦長、反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画像（縦長、反射）">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画像（縦長、反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空白">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空白">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空白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マスター #2">
  <a:themeElements>
    <a:clrScheme name="">
      <a:dk1>
        <a:srgbClr val="000000"/>
      </a:dk1>
      <a:lt1>
        <a:srgbClr val="FFFFFF"/>
      </a:lt1>
      <a:dk2>
        <a:srgbClr val="000000"/>
      </a:dk2>
      <a:lt2>
        <a:srgbClr val="00000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マスター #2">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マスター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マスター #4">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マスター #4">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マスター #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Default - タイトルとコンテンツ">
  <a:themeElements>
    <a:clrScheme name="Default - タイトルとコンテン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タイトルとコンテンツ">
      <a:majorFont>
        <a:latin typeface="Lucida Grande"/>
        <a:ea typeface=".Aqua かな"/>
        <a:cs typeface=".Aqua かな"/>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タイトルとコンテンツ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Default - Title and Content">
  <a:themeElements>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 Title and Content">
      <a:majorFont>
        <a:latin typeface="Lucida Grande"/>
        <a:ea typeface=".Aqua かな"/>
        <a:cs typeface=".Aqua かな"/>
      </a:majorFont>
      <a:minorFont>
        <a:latin typeface="Calibri"/>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Default - Title and Conten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タイトル（上）">
  <a:themeElements>
    <a:clrScheme name="タイトル（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上）">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タイトル（中央）">
  <a:themeElements>
    <a:clrScheme name="タイトル（中央）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タイトル（中央）">
      <a:majorFont>
        <a:latin typeface="Gill Sans"/>
        <a:ea typeface="ヒラギノ角ゴ ProN W3"/>
        <a:cs typeface="ヒラギノ角ゴ ProN W3"/>
      </a:majorFont>
      <a:minorFont>
        <a:latin typeface="Gill Sans"/>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タイトル（中央）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crest1212.potx</Template>
  <TotalTime>97</TotalTime>
  <Pages>0</Pages>
  <Words>2689</Words>
  <Characters>0</Characters>
  <Application>Microsoft Macintosh PowerPoint</Application>
  <PresentationFormat>ユーザー設定</PresentationFormat>
  <Lines>0</Lines>
  <Paragraphs>653</Paragraphs>
  <Slides>30</Slides>
  <Notes>0</Notes>
  <HiddenSlides>0</HiddenSlides>
  <MMClips>0</MMClips>
  <ScaleCrop>false</ScaleCrop>
  <HeadingPairs>
    <vt:vector size="4" baseType="variant">
      <vt:variant>
        <vt:lpstr>テーマ</vt:lpstr>
      </vt:variant>
      <vt:variant>
        <vt:i4>21</vt:i4>
      </vt:variant>
      <vt:variant>
        <vt:lpstr>スライド タイトル</vt:lpstr>
      </vt:variant>
      <vt:variant>
        <vt:i4>30</vt:i4>
      </vt:variant>
    </vt:vector>
  </HeadingPairs>
  <TitlesOfParts>
    <vt:vector size="51" baseType="lpstr">
      <vt:lpstr>crest1212</vt:lpstr>
      <vt:lpstr>タイトル（上）</vt:lpstr>
      <vt:lpstr>空白</vt:lpstr>
      <vt:lpstr>マスター #2</vt:lpstr>
      <vt:lpstr>マスター #4</vt:lpstr>
      <vt:lpstr>Default - タイトルとコンテンツ</vt:lpstr>
      <vt:lpstr>Default - Title and Content</vt:lpstr>
      <vt:lpstr>タイトル（上）</vt:lpstr>
      <vt:lpstr>タイトル（中央）</vt:lpstr>
      <vt:lpstr>タイトル &amp; 箇条書き（左）</vt:lpstr>
      <vt:lpstr>タイトル &amp; 箇条書き（2 段組み）</vt:lpstr>
      <vt:lpstr>タイトル &amp; 箇条書き（右）</vt:lpstr>
      <vt:lpstr>タイトル、箇条書き、画像</vt:lpstr>
      <vt:lpstr>タイトル &amp; 箇条書き</vt:lpstr>
      <vt:lpstr>マスター #5</vt:lpstr>
      <vt:lpstr>タイトル &amp; サブタイトル</vt:lpstr>
      <vt:lpstr>画像（横長）</vt:lpstr>
      <vt:lpstr>画像（縦長）</vt:lpstr>
      <vt:lpstr>Default - Title and Content コピー</vt:lpstr>
      <vt:lpstr>画像（横長、反射）</vt:lpstr>
      <vt:lpstr>画像（縦長、反射）</vt:lpstr>
      <vt:lpstr>PowerPoint プレゼンテーション</vt:lpstr>
      <vt:lpstr>一般的な触媒的重合の機構　Cossee mechanism</vt:lpstr>
      <vt:lpstr>均一系オレフィン重合のモデル素反応</vt:lpstr>
      <vt:lpstr>均一系触媒による立体制御</vt:lpstr>
      <vt:lpstr>PowerPoint プレゼンテーション</vt:lpstr>
      <vt:lpstr>C2対称性をもつ錯体触媒の立体制御</vt:lpstr>
      <vt:lpstr>C2対称性をもつ錯体触媒の立体制御</vt:lpstr>
      <vt:lpstr>対アニオンの効果・役割</vt:lpstr>
      <vt:lpstr>PowerPoint プレゼンテーション</vt:lpstr>
      <vt:lpstr>課題</vt:lpstr>
      <vt:lpstr>PowerPoint プレゼンテーション</vt:lpstr>
      <vt:lpstr>H2Si(indenyl)2ZrMe+のZr-Me結合へのプロピレン挿入のDFT計算</vt:lpstr>
      <vt:lpstr>エネルギー変化：反応経路Aに引き続いて４つの反応経路で２回目の挿入が起きる場合</vt:lpstr>
      <vt:lpstr>(P1A/B)のZr-iBuへのプロピレン挿入反応(DFT計算）</vt:lpstr>
      <vt:lpstr>対アニオン存在下での第１挿入反応</vt:lpstr>
      <vt:lpstr>対アニオン存在下での第２挿入反応</vt:lpstr>
      <vt:lpstr>PowerPoint プレゼンテーション</vt:lpstr>
      <vt:lpstr>ジルコノセン錯体の力場モデル</vt:lpstr>
      <vt:lpstr>PowerPoint プレゼンテーション</vt:lpstr>
      <vt:lpstr>PowerPoint プレゼンテーション</vt:lpstr>
      <vt:lpstr>MDシミュレーションの詳細</vt:lpstr>
      <vt:lpstr>DFT構造とMDエネルギー極小構造 の比較(プロピレン錯体B)</vt:lpstr>
      <vt:lpstr>PowerPoint プレゼンテーション</vt:lpstr>
      <vt:lpstr>PowerPoint プレゼンテーション</vt:lpstr>
      <vt:lpstr>PowerPoint プレゼンテーション</vt:lpstr>
      <vt:lpstr>プロピレン錯体におけるプロピレンの回転（DFT計算）</vt:lpstr>
      <vt:lpstr>PowerPoint プレゼンテーション</vt:lpstr>
      <vt:lpstr>PowerPoint プレゼンテーション</vt:lpstr>
      <vt:lpstr>PowerPoint プレゼンテーション</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
  <dc:creator/>
  <cp:keywords/>
  <dc:description/>
  <cp:lastModifiedBy>Nobuaki Koga</cp:lastModifiedBy>
  <cp:revision>13</cp:revision>
  <dcterms:modified xsi:type="dcterms:W3CDTF">2014-12-17T06:24:06Z</dcterms:modified>
</cp:coreProperties>
</file>